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>
          <p15:clr>
            <a:srgbClr val="A4A3A4"/>
          </p15:clr>
        </p15:guide>
        <p15:guide id="2" pos="29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13" autoAdjust="0"/>
  </p:normalViewPr>
  <p:slideViewPr>
    <p:cSldViewPr snapToGrid="0" snapToObjects="1" showGuides="1">
      <p:cViewPr varScale="1">
        <p:scale>
          <a:sx n="80" d="100"/>
          <a:sy n="80" d="100"/>
        </p:scale>
        <p:origin x="1888" y="60"/>
      </p:cViewPr>
      <p:guideLst>
        <p:guide orient="horz" pos="2387"/>
        <p:guide pos="2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F1EA1-1D58-774A-B8C2-104DF7A1B5A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597EA-9C3C-C64F-A843-6C521B86C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231EE-F06A-CB4B-8BA8-7A9270DDADD2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5A75-C9E5-AD44-BA0D-EEF37AC09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Heaps – Fancy tree in which Parents -&gt; Child have some ordering.</a:t>
            </a:r>
          </a:p>
          <a:p>
            <a:r>
              <a:rPr lang="en-US" dirty="0"/>
              <a:t>Ex. Max Heap means the parent is always &gt;= child</a:t>
            </a:r>
          </a:p>
          <a:p>
            <a:r>
              <a:rPr lang="en-US" dirty="0"/>
              <a:t>      Min heap means the parent is always &lt;=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95A75-C9E5-AD44-BA0D-EEF37AC09B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0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480-D056-E841-B579-18BA6821FE6E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A8FF-03BC-394B-88A8-BC63B44B14D0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2F56-4B52-8D46-9DF0-70B2390F42ED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674F-E246-CE4B-AE5F-489D3BA82C08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BC39-108D-8140-BD73-6698A153D52E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202B-ADB2-B84F-B142-84D2AF584746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529B-7E1F-4A4B-ADF2-811F6BD60C4E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31D5-DB2F-AC4D-B99C-51C82DB4099E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DC3-1EDB-DD46-BE2A-D3F46AF66477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92FC6-FF61-F24E-BE30-BA45D1F64B11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62CF-0C9E-7E47-9E76-089D6BC67B12}" type="datetime2">
              <a:rPr lang="en-US" smtClean="0"/>
              <a:t>Monday, March 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6168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848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56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06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92934"/>
                </a:solidFill>
              </a:defRPr>
            </a:lvl1pPr>
          </a:lstStyle>
          <a:p>
            <a:fld id="{512C2458-23A7-0748-9E66-1B04CCBF89C5}" type="datetime2">
              <a:rPr lang="en-US" smtClean="0"/>
              <a:t>Monday, March 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64406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64406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292934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CULogo-white120px.eps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275" y="67310"/>
            <a:ext cx="522220" cy="5222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VhEC7t2t4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W_LkYiuTK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ingofwallpapers.com/python/python-02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151" y="755228"/>
            <a:ext cx="3267849" cy="209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/>
              <a:t>CHEME 5500 Software Carpentry</a:t>
            </a:r>
            <a:endParaRPr lang="en-US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3406313"/>
            <a:ext cx="7848600" cy="1227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none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Python – A Crash Course</a:t>
            </a:r>
          </a:p>
          <a:p>
            <a:r>
              <a:rPr lang="en-US" sz="3200" dirty="0"/>
              <a:t>Data Structures</a:t>
            </a:r>
          </a:p>
        </p:txBody>
      </p:sp>
      <p:pic>
        <p:nvPicPr>
          <p:cNvPr id="1028" name="Picture 4" descr="https://techspawn.com/wp-content/uploads/2016/10/Python_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66" y="755228"/>
            <a:ext cx="5262369" cy="222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4400964"/>
            <a:ext cx="3000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re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42" y="4633784"/>
            <a:ext cx="3018431" cy="21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Binary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16680" y="2186429"/>
            <a:ext cx="4917878" cy="1952047"/>
            <a:chOff x="1975900" y="4333461"/>
            <a:chExt cx="4917878" cy="195204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4182386" y="433346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556635" y="4843669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739225" y="484367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975900" y="5340627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3397194" y="532870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818488" y="532870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289479" y="532870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23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4484535" y="5927699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cxnSp>
          <p:nvCxnSpPr>
            <p:cNvPr id="14" name="Straight Connector 13"/>
            <p:cNvCxnSpPr>
              <a:stCxn id="6" idx="2"/>
              <a:endCxn id="7" idx="0"/>
            </p:cNvCxnSpPr>
            <p:nvPr/>
          </p:nvCxnSpPr>
          <p:spPr>
            <a:xfrm>
              <a:off x="4484536" y="4691270"/>
              <a:ext cx="1374249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0"/>
              <a:endCxn id="6" idx="2"/>
            </p:cNvCxnSpPr>
            <p:nvPr/>
          </p:nvCxnSpPr>
          <p:spPr>
            <a:xfrm flipV="1">
              <a:off x="3041375" y="4691270"/>
              <a:ext cx="144316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9" idx="0"/>
              <a:endCxn id="8" idx="2"/>
            </p:cNvCxnSpPr>
            <p:nvPr/>
          </p:nvCxnSpPr>
          <p:spPr>
            <a:xfrm flipV="1">
              <a:off x="2278050" y="5201479"/>
              <a:ext cx="763325" cy="13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10" idx="0"/>
              <a:endCxn id="8" idx="2"/>
            </p:cNvCxnSpPr>
            <p:nvPr/>
          </p:nvCxnSpPr>
          <p:spPr>
            <a:xfrm flipH="1" flipV="1">
              <a:off x="3041375" y="5201479"/>
              <a:ext cx="657969" cy="127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0"/>
              <a:endCxn id="7" idx="2"/>
            </p:cNvCxnSpPr>
            <p:nvPr/>
          </p:nvCxnSpPr>
          <p:spPr>
            <a:xfrm flipV="1">
              <a:off x="5120638" y="5201478"/>
              <a:ext cx="738147" cy="127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2" idx="0"/>
              <a:endCxn id="7" idx="2"/>
            </p:cNvCxnSpPr>
            <p:nvPr/>
          </p:nvCxnSpPr>
          <p:spPr>
            <a:xfrm flipH="1" flipV="1">
              <a:off x="5858785" y="5201478"/>
              <a:ext cx="732844" cy="127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0"/>
              <a:endCxn id="11" idx="2"/>
            </p:cNvCxnSpPr>
            <p:nvPr/>
          </p:nvCxnSpPr>
          <p:spPr>
            <a:xfrm flipV="1">
              <a:off x="4786685" y="5686509"/>
              <a:ext cx="333953" cy="24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85853" y="2212713"/>
            <a:ext cx="604300" cy="3898126"/>
            <a:chOff x="2769039" y="4621794"/>
            <a:chExt cx="604300" cy="3898126"/>
          </a:xfrm>
        </p:grpSpPr>
        <p:sp>
          <p:nvSpPr>
            <p:cNvPr id="22" name="Rectangle: Rounded Corners 21"/>
            <p:cNvSpPr/>
            <p:nvPr/>
          </p:nvSpPr>
          <p:spPr>
            <a:xfrm>
              <a:off x="2769040" y="4621794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2769040" y="816211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24" name="Rectangle: Rounded Corners 23"/>
            <p:cNvSpPr/>
            <p:nvPr/>
          </p:nvSpPr>
          <p:spPr>
            <a:xfrm>
              <a:off x="2769040" y="513886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5" name="Rectangle: Rounded Corners 24"/>
            <p:cNvSpPr/>
            <p:nvPr/>
          </p:nvSpPr>
          <p:spPr>
            <a:xfrm>
              <a:off x="2769040" y="5650843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26" name="Rectangle: Rounded Corners 25"/>
            <p:cNvSpPr/>
            <p:nvPr/>
          </p:nvSpPr>
          <p:spPr>
            <a:xfrm>
              <a:off x="2769040" y="6134005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27" name="Rectangle: Rounded Corners 26"/>
            <p:cNvSpPr/>
            <p:nvPr/>
          </p:nvSpPr>
          <p:spPr>
            <a:xfrm>
              <a:off x="2769040" y="714945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2769039" y="7666415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23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2769040" y="665097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0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 Oriented:</a:t>
            </a:r>
          </a:p>
          <a:p>
            <a:pPr lvl="1"/>
            <a:r>
              <a:rPr lang="en-US" dirty="0"/>
              <a:t>A method of programming in which we focus on a modular approach, via objects</a:t>
            </a:r>
          </a:p>
          <a:p>
            <a:pPr lvl="1"/>
            <a:r>
              <a:rPr lang="en-US" dirty="0"/>
              <a:t>Consider the following: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Classes allow for custom Objects!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88" y="907190"/>
            <a:ext cx="6425430" cy="55334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Organization</a:t>
            </a:r>
          </a:p>
          <a:p>
            <a:pPr lvl="1"/>
            <a:r>
              <a:rPr lang="en-US" dirty="0"/>
              <a:t>Because we’re human, we conceptualize things better if they’re structured</a:t>
            </a:r>
          </a:p>
          <a:p>
            <a:pPr lvl="1"/>
            <a:r>
              <a:rPr lang="en-US" dirty="0"/>
              <a:t>Instead of having N variables, we can have one that holds N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Speed</a:t>
            </a:r>
          </a:p>
          <a:p>
            <a:pPr lvl="1"/>
            <a:r>
              <a:rPr lang="en-US" dirty="0"/>
              <a:t>It can be MUCH faster to search (ex. smallest value) in a data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</a:t>
            </a:r>
          </a:p>
          <a:p>
            <a:pPr lvl="1"/>
            <a:r>
              <a:rPr lang="en-US" dirty="0"/>
              <a:t>Sometimes, it’s required by math!  Ex. 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Things we’ve already seen:</a:t>
            </a:r>
          </a:p>
          <a:p>
            <a:pPr lvl="1"/>
            <a:r>
              <a:rPr lang="en-US" sz="2400" dirty="0"/>
              <a:t>Strings</a:t>
            </a:r>
          </a:p>
          <a:p>
            <a:pPr lvl="1"/>
            <a:r>
              <a:rPr lang="en-US" sz="2400" dirty="0"/>
              <a:t>Lists and Tuples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New concepts to this class:</a:t>
            </a:r>
          </a:p>
          <a:p>
            <a:pPr lvl="1"/>
            <a:r>
              <a:rPr lang="en-US" sz="2400" dirty="0"/>
              <a:t>Dictionaries (Hash Tables)</a:t>
            </a:r>
          </a:p>
          <a:p>
            <a:pPr lvl="1"/>
            <a:r>
              <a:rPr lang="en-US" sz="2400" dirty="0"/>
              <a:t>Linked Lists</a:t>
            </a:r>
          </a:p>
          <a:p>
            <a:pPr lvl="1"/>
            <a:r>
              <a:rPr lang="en-US" sz="2400" dirty="0"/>
              <a:t>Binary Trees</a:t>
            </a:r>
          </a:p>
          <a:p>
            <a:pPr lvl="1"/>
            <a:r>
              <a:rPr lang="en-US" sz="2400" dirty="0"/>
              <a:t>Stacks and Queues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922111"/>
            <a:ext cx="5600369" cy="408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5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5" y="1721511"/>
            <a:ext cx="8221649" cy="44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Denoted in Python using { }</a:t>
            </a:r>
          </a:p>
          <a:p>
            <a:r>
              <a:rPr lang="en-US" dirty="0"/>
              <a:t>Instead of indices by integers, as in lists, indices by strings, integers, floats, or even other objects (classes/structs/functions)</a:t>
            </a:r>
          </a:p>
          <a:p>
            <a:r>
              <a:rPr lang="en-US" dirty="0"/>
              <a:t>Add elements:</a:t>
            </a:r>
          </a:p>
          <a:p>
            <a:pPr lvl="1"/>
            <a:r>
              <a:rPr lang="en-US" dirty="0"/>
              <a:t>When being defined:</a:t>
            </a:r>
          </a:p>
          <a:p>
            <a:pPr lvl="2"/>
            <a:r>
              <a:rPr lang="en-US" dirty="0" err="1"/>
              <a:t>ex_dict</a:t>
            </a:r>
            <a:r>
              <a:rPr lang="en-US" dirty="0"/>
              <a:t> = {“elem1”: 4}</a:t>
            </a:r>
          </a:p>
          <a:p>
            <a:pPr lvl="1"/>
            <a:r>
              <a:rPr lang="en-US" dirty="0"/>
              <a:t>Whenever:</a:t>
            </a:r>
          </a:p>
          <a:p>
            <a:pPr lvl="2"/>
            <a:r>
              <a:rPr lang="en-US" dirty="0" err="1"/>
              <a:t>ex_dict</a:t>
            </a:r>
            <a:r>
              <a:rPr lang="en-US" dirty="0"/>
              <a:t>[“elem2”] = 5</a:t>
            </a:r>
          </a:p>
          <a:p>
            <a:r>
              <a:rPr lang="en-US" dirty="0"/>
              <a:t>Delete elements using </a:t>
            </a:r>
            <a:r>
              <a:rPr lang="en-US" b="1" dirty="0"/>
              <a:t>del</a:t>
            </a:r>
            <a:r>
              <a:rPr lang="en-US" dirty="0"/>
              <a:t> keyword:</a:t>
            </a:r>
          </a:p>
          <a:p>
            <a:pPr lvl="1"/>
            <a:r>
              <a:rPr lang="en-US" dirty="0"/>
              <a:t>del </a:t>
            </a:r>
            <a:r>
              <a:rPr lang="en-US" dirty="0" err="1"/>
              <a:t>ex_dict</a:t>
            </a:r>
            <a:r>
              <a:rPr lang="en-US" dirty="0"/>
              <a:t>[“elem2”]</a:t>
            </a:r>
          </a:p>
          <a:p>
            <a:r>
              <a:rPr lang="en-US" dirty="0"/>
              <a:t>Get all “keys” using “.keys()”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dictionary with the keys as integers, and the corresponding values being the string of the integer</a:t>
            </a:r>
          </a:p>
          <a:p>
            <a:endParaRPr lang="en-US" dirty="0"/>
          </a:p>
          <a:p>
            <a:r>
              <a:rPr lang="en-US" dirty="0"/>
              <a:t>NOTE! Try making this within a loop!</a:t>
            </a:r>
          </a:p>
          <a:p>
            <a:endParaRPr lang="en-US" dirty="0"/>
          </a:p>
          <a:p>
            <a:r>
              <a:rPr lang="en-US" dirty="0"/>
              <a:t>Do this for integers 4 -&gt; 343 (inclusive on both sides)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480"/>
            <a:ext cx="8229600" cy="1523603"/>
          </a:xfrm>
        </p:spPr>
        <p:txBody>
          <a:bodyPr/>
          <a:lstStyle/>
          <a:p>
            <a:r>
              <a:rPr lang="en-US" dirty="0"/>
              <a:t>A list of objects, with each element “pointing” to the next</a:t>
            </a:r>
          </a:p>
          <a:p>
            <a:r>
              <a:rPr lang="en-US" dirty="0"/>
              <a:t>A double linked list also points backwards</a:t>
            </a:r>
          </a:p>
          <a:p>
            <a:r>
              <a:rPr lang="en-US" dirty="0"/>
              <a:t>Not commonly used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2" name="Picture 4" descr="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3527173"/>
            <a:ext cx="58578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5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480"/>
            <a:ext cx="8229600" cy="2278977"/>
          </a:xfrm>
        </p:spPr>
        <p:txBody>
          <a:bodyPr/>
          <a:lstStyle/>
          <a:p>
            <a:r>
              <a:rPr lang="en-US" dirty="0"/>
              <a:t>A form of data organization</a:t>
            </a:r>
          </a:p>
          <a:p>
            <a:r>
              <a:rPr lang="en-US" dirty="0"/>
              <a:t>Each element has a maximum of 2 </a:t>
            </a:r>
            <a:r>
              <a:rPr lang="en-US" b="1" dirty="0"/>
              <a:t>children </a:t>
            </a:r>
            <a:r>
              <a:rPr lang="en-US" dirty="0"/>
              <a:t>nodes</a:t>
            </a:r>
          </a:p>
          <a:p>
            <a:r>
              <a:rPr lang="en-US" dirty="0"/>
              <a:t>A binary tree can </a:t>
            </a:r>
            <a:r>
              <a:rPr lang="en-US" b="1" dirty="0"/>
              <a:t>insert</a:t>
            </a:r>
            <a:r>
              <a:rPr lang="en-US" dirty="0"/>
              <a:t>,</a:t>
            </a:r>
            <a:r>
              <a:rPr lang="en-US" b="1" dirty="0"/>
              <a:t> delete</a:t>
            </a:r>
            <a:r>
              <a:rPr lang="en-US" dirty="0"/>
              <a:t>, and </a:t>
            </a:r>
            <a:r>
              <a:rPr lang="en-US" b="1" dirty="0"/>
              <a:t>traverse</a:t>
            </a:r>
            <a:r>
              <a:rPr lang="en-US" dirty="0"/>
              <a:t> nodes.</a:t>
            </a:r>
          </a:p>
          <a:p>
            <a:r>
              <a:rPr lang="en-US" dirty="0"/>
              <a:t>Which is faster, finding max/min in an unorganized list, or a sorted binary tree: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488668"/>
            <a:ext cx="312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Good Will Hunting Problem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75900" y="4333461"/>
            <a:ext cx="4917878" cy="1952047"/>
            <a:chOff x="1975900" y="4333461"/>
            <a:chExt cx="4917878" cy="1952047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4182386" y="433346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5556635" y="4843669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2739225" y="484367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975900" y="5340627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3397194" y="532870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4818488" y="5328700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6289479" y="5328701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23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4484535" y="5927699"/>
              <a:ext cx="604299" cy="357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cxnSp>
          <p:nvCxnSpPr>
            <p:cNvPr id="15" name="Straight Connector 14"/>
            <p:cNvCxnSpPr>
              <a:stCxn id="6" idx="2"/>
              <a:endCxn id="7" idx="0"/>
            </p:cNvCxnSpPr>
            <p:nvPr/>
          </p:nvCxnSpPr>
          <p:spPr>
            <a:xfrm>
              <a:off x="4484536" y="4691270"/>
              <a:ext cx="1374249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0"/>
              <a:endCxn id="6" idx="2"/>
            </p:cNvCxnSpPr>
            <p:nvPr/>
          </p:nvCxnSpPr>
          <p:spPr>
            <a:xfrm flipV="1">
              <a:off x="3041375" y="4691270"/>
              <a:ext cx="144316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0"/>
              <a:endCxn id="8" idx="2"/>
            </p:cNvCxnSpPr>
            <p:nvPr/>
          </p:nvCxnSpPr>
          <p:spPr>
            <a:xfrm flipV="1">
              <a:off x="2278050" y="5201479"/>
              <a:ext cx="763325" cy="1391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/>
              <a:stCxn id="10" idx="0"/>
              <a:endCxn id="8" idx="2"/>
            </p:cNvCxnSpPr>
            <p:nvPr/>
          </p:nvCxnSpPr>
          <p:spPr>
            <a:xfrm flipH="1" flipV="1">
              <a:off x="3041375" y="5201479"/>
              <a:ext cx="657969" cy="127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0"/>
              <a:endCxn id="7" idx="2"/>
            </p:cNvCxnSpPr>
            <p:nvPr/>
          </p:nvCxnSpPr>
          <p:spPr>
            <a:xfrm flipV="1">
              <a:off x="5120638" y="5201478"/>
              <a:ext cx="738147" cy="127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0"/>
              <a:endCxn id="7" idx="2"/>
            </p:cNvCxnSpPr>
            <p:nvPr/>
          </p:nvCxnSpPr>
          <p:spPr>
            <a:xfrm flipH="1" flipV="1">
              <a:off x="5858785" y="5201478"/>
              <a:ext cx="732844" cy="127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0"/>
              <a:endCxn id="11" idx="2"/>
            </p:cNvCxnSpPr>
            <p:nvPr/>
          </p:nvCxnSpPr>
          <p:spPr>
            <a:xfrm flipV="1">
              <a:off x="4786685" y="5686509"/>
              <a:ext cx="333953" cy="241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8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ncy_Powerpoint">
  <a:themeElements>
    <a:clrScheme name="Cornell Colors">
      <a:dk1>
        <a:srgbClr val="292934"/>
      </a:dk1>
      <a:lt1>
        <a:srgbClr val="FFFFFF"/>
      </a:lt1>
      <a:dk2>
        <a:srgbClr val="A20814"/>
      </a:dk2>
      <a:lt2>
        <a:srgbClr val="F3F2DC"/>
      </a:lt2>
      <a:accent1>
        <a:srgbClr val="A20814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Clancy_Powerpoint</Template>
  <TotalTime>554</TotalTime>
  <Words>411</Words>
  <Application>Microsoft Office PowerPoint</Application>
  <PresentationFormat>On-screen Show (4:3)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Palatino Linotype</vt:lpstr>
      <vt:lpstr>Clancy_Powerpoint</vt:lpstr>
      <vt:lpstr>CHEME 5500 Software Carpentry</vt:lpstr>
      <vt:lpstr>Why Data Structures?</vt:lpstr>
      <vt:lpstr>Common Data Structures</vt:lpstr>
      <vt:lpstr>Dictionaries</vt:lpstr>
      <vt:lpstr>Dictionaries</vt:lpstr>
      <vt:lpstr>Dictionaries</vt:lpstr>
      <vt:lpstr>PRACTICE!</vt:lpstr>
      <vt:lpstr>Linked Lists</vt:lpstr>
      <vt:lpstr>Binary Trees</vt:lpstr>
      <vt:lpstr>Balanced Binary Trees</vt:lpstr>
      <vt:lpstr>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Herbol</dc:creator>
  <cp:lastModifiedBy>Henry Herbol</cp:lastModifiedBy>
  <cp:revision>106</cp:revision>
  <dcterms:created xsi:type="dcterms:W3CDTF">2015-03-17T23:39:31Z</dcterms:created>
  <dcterms:modified xsi:type="dcterms:W3CDTF">2017-03-06T19:37:43Z</dcterms:modified>
</cp:coreProperties>
</file>