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handoutMasterIdLst>
    <p:handoutMasterId r:id="rId40"/>
  </p:handoutMasterIdLst>
  <p:sldIdLst>
    <p:sldId id="257" r:id="rId2"/>
    <p:sldId id="264" r:id="rId3"/>
    <p:sldId id="282" r:id="rId4"/>
    <p:sldId id="259" r:id="rId5"/>
    <p:sldId id="265" r:id="rId6"/>
    <p:sldId id="260" r:id="rId7"/>
    <p:sldId id="261" r:id="rId8"/>
    <p:sldId id="272" r:id="rId9"/>
    <p:sldId id="289" r:id="rId10"/>
    <p:sldId id="283" r:id="rId11"/>
    <p:sldId id="273" r:id="rId12"/>
    <p:sldId id="302" r:id="rId13"/>
    <p:sldId id="274" r:id="rId14"/>
    <p:sldId id="290" r:id="rId15"/>
    <p:sldId id="284" r:id="rId16"/>
    <p:sldId id="275" r:id="rId17"/>
    <p:sldId id="300" r:id="rId18"/>
    <p:sldId id="276" r:id="rId19"/>
    <p:sldId id="291" r:id="rId20"/>
    <p:sldId id="292" r:id="rId21"/>
    <p:sldId id="303" r:id="rId22"/>
    <p:sldId id="294" r:id="rId23"/>
    <p:sldId id="285" r:id="rId24"/>
    <p:sldId id="277" r:id="rId25"/>
    <p:sldId id="278" r:id="rId26"/>
    <p:sldId id="286" r:id="rId27"/>
    <p:sldId id="279" r:id="rId28"/>
    <p:sldId id="296" r:id="rId29"/>
    <p:sldId id="298" r:id="rId30"/>
    <p:sldId id="297" r:id="rId31"/>
    <p:sldId id="299" r:id="rId32"/>
    <p:sldId id="287" r:id="rId33"/>
    <p:sldId id="280" r:id="rId34"/>
    <p:sldId id="281" r:id="rId35"/>
    <p:sldId id="301" r:id="rId36"/>
    <p:sldId id="305" r:id="rId37"/>
    <p:sldId id="304" r:id="rId38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2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4" autoAdjust="0"/>
    <p:restoredTop sz="68105" autoAdjust="0"/>
  </p:normalViewPr>
  <p:slideViewPr>
    <p:cSldViewPr snapToGrid="0">
      <p:cViewPr varScale="1">
        <p:scale>
          <a:sx n="59" d="100"/>
          <a:sy n="59" d="100"/>
        </p:scale>
        <p:origin x="1368" y="19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2018年6月21日 Thursday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2018年6月21日 Thursday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各位委員好</a:t>
            </a:r>
            <a:endParaRPr lang="en-US" altLang="zh-TW" dirty="0" smtClean="0"/>
          </a:p>
          <a:p>
            <a:pPr rtl="0"/>
            <a:endParaRPr lang="en-US" altLang="zh-TW" dirty="0" smtClean="0"/>
          </a:p>
          <a:p>
            <a:pPr rtl="0"/>
            <a:r>
              <a:rPr lang="zh-TW" altLang="en-US" dirty="0" smtClean="0"/>
              <a:t>我是陳弘軒老師的</a:t>
            </a:r>
            <a:endParaRPr lang="en-US" altLang="zh-TW" dirty="0" smtClean="0"/>
          </a:p>
          <a:p>
            <a:pPr rtl="0"/>
            <a:endParaRPr lang="en-US" altLang="zh-TW" dirty="0" smtClean="0"/>
          </a:p>
          <a:p>
            <a:pPr rtl="0"/>
            <a:r>
              <a:rPr lang="zh-TW" altLang="en-US" dirty="0" smtClean="0"/>
              <a:t>指導學生白國臻</a:t>
            </a:r>
            <a:endParaRPr lang="en-US" altLang="zh-TW" dirty="0" smtClean="0"/>
          </a:p>
          <a:p>
            <a:pPr rtl="0"/>
            <a:endParaRPr lang="en-US" altLang="zh-TW" dirty="0" smtClean="0"/>
          </a:p>
          <a:p>
            <a:pPr rtl="0"/>
            <a:r>
              <a:rPr lang="zh-TW" altLang="en-US" dirty="0" smtClean="0"/>
              <a:t>我的論文研究題目是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接下來，我要介紹的部分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是我們設計的方法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Matrix Factorization based Multi-objective Method</a:t>
            </a:r>
            <a:endParaRPr lang="zh-TW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488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我們想要同時預測多個目標，又想找出預測目標背後的關聯性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藉由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MF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能夠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預測目標，找出隱藏影響因子的概念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“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預測目標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的每一個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column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會存放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其中一項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目標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的預測結果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利用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“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表示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潛藏在預測目標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背後的關聯性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，把他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拆解為兩個維度較小的矩陣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進行矩陣相乘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為了表示比較小維度，其中矩陣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Q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，會限制必須要遠小於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n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那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麼在經過學習後 這兩個矩陣 就能共同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表示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潛藏在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多個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預測目標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背後的隱性因子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所以透過同時對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特徵矩陣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跟矩陣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Q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三個矩陣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進行矩陣相乘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就能夠達到同時預測多個目標的效果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622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如果以是一般單一目標的情況，我們以線性模型，作舉例</a:t>
            </a:r>
            <a:endParaRPr kumimoji="1"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/>
          </a:p>
          <a:p>
            <a:r>
              <a:rPr kumimoji="1" lang="zh-TW" altLang="en-US" dirty="0" smtClean="0"/>
              <a:t>每次僅針對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單一一種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目標進行預測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那針對一個目標，我們要學習</a:t>
            </a:r>
            <a:r>
              <a:rPr kumimoji="1" lang="en-US" altLang="zh-TW" dirty="0" smtClean="0"/>
              <a:t>”K</a:t>
            </a:r>
            <a:r>
              <a:rPr kumimoji="1" lang="zh-TW" altLang="en-US" dirty="0" smtClean="0"/>
              <a:t>個特徵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對預測目標的重要性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如果多個預測目標，就要獨立的建立多個不同模型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而且也沒辦法觀察到，多個預測目標之間的可能存在的關聯性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750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那關於表示隱性因子的，</a:t>
                </a:r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P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跟</a:t>
                </a:r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Q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這兩個小矩陣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初始值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會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存放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隨機產生的亂數</a:t>
                </a:r>
                <a:endParaRPr lang="en-US" altLang="zh-TW" sz="1200" kern="1200" dirty="0" smtClean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zh-TW" altLang="zh-TW" sz="1200" kern="1200" dirty="0" smtClean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在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進行訓練時，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其實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很類似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 </a:t>
                </a:r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MF</a:t>
                </a:r>
              </a:p>
              <a:p>
                <a:endParaRPr lang="zh-TW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因為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我們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希望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預測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的結果跟實際的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解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能夠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越相近越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好</a:t>
                </a:r>
                <a:endParaRPr lang="en-US" altLang="zh-TW" sz="1200" kern="1200" dirty="0" smtClean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zh-TW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所以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利用</a:t>
                </a:r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”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這個</a:t>
                </a:r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”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式子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來定義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loss function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，其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charset="0"/>
                                <a:ea typeface="Microsoft JhengHei UI" panose="020B0604030504040204" pitchFamily="34" charset="-12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JhengHei UI" panose="020B0604030504040204" pitchFamily="34" charset="-120"/>
                                <a:cs typeface="+mn-cs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𝑢𝑛</m:t>
                        </m:r>
                      </m:sub>
                    </m:sSub>
                  </m:oMath>
                </a14:m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表示</a:t>
                </a:r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”u”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對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目標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的預測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結果</a:t>
                </a:r>
                <a:endParaRPr lang="en-US" altLang="zh-TW" sz="1200" kern="1200" dirty="0" smtClean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en-US" altLang="zh-TW" sz="1200" kern="1200" dirty="0" smtClean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zh-TW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每次對</a:t>
                </a:r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P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跟</a:t>
                </a:r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Q”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微調的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距離</a:t>
                </a:r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”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 smtClean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zh-TW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是透過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loss </a:t>
                </a:r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function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分別對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他們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的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參數偏微分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，然後一直反覆的學習</a:t>
                </a:r>
                <a:endParaRPr lang="zh-TW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在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進行訓練時，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其實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很類似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 </a:t>
                </a:r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MF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 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一直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反覆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的學習</a:t>
                </a:r>
              </a:p>
              <a:p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那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同樣，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因為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我們希望預測的結果跟實際的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解</a:t>
                </a:r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能夠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越相近越好</a:t>
                </a: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所以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利用</a:t>
                </a:r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”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這個</a:t>
                </a:r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”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式子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來定義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loss function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 smtClean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其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中的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𝑡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 ̂_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𝑢𝑛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表示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u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對目標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的預測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結果</a:t>
                </a:r>
                <a:endParaRPr lang="en-US" altLang="zh-TW" sz="1200" kern="1200" dirty="0" smtClean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zh-TW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然後每次對矩陣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P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跟矩陣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Q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微調的方式，</a:t>
                </a: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是透過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loss function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分別對矩陣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P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跟矩陣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Q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的參數偏</a:t>
                </a: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微分</a:t>
                </a:r>
                <a:endParaRPr lang="en-US" altLang="zh-TW" sz="1200" kern="1200" dirty="0" smtClean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en-US" sz="1200" kern="1200" dirty="0" smtClean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來學習的</a:t>
                </a:r>
                <a:endParaRPr lang="zh-TW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zh-TW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427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當模型進行測試時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將所有測試樣本的特徵存在矩陣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訓練學習的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以及矩陣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Q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三個矩陣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進行矩陣相乘，就可以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同時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得到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多個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預測的目標了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但是三個矩陣相乘的結果，其實是一個介於某個區間的值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而我們實驗想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研究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的目標，是屬於二元分類問題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我們會像這個範例，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在模型進行訓練的時候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我們會統計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實際的結果，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屬於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的樣本數有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然後對應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訓練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樣本的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矩陣乘積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由小排序到大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並且取出第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個小的，來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作為臨界值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那麼在測試的時候，如果測試的矩陣乘積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大於臨界值，就會被歸類到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，那相反的話就是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661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接下來我會介紹，我們在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建構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研究主題，的一個過程與想法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主要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使用的資料集，和特徵的設計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212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考量到使用者在節日前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可能會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安排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一些特殊活動，我們選擇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使用者的瀏覽紀錄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做為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主要使用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的資料集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也許會，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同時有多項活動的安排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且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有可能，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他們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在瀏覽不同網頁的行為當中，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隱藏著某些關聯性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所以我們將研究行為延伸到，食衣住行育樂六大類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希望能夠找出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些行為之間的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隱性因子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能夠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讓預測效果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再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更加提升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因為大部分的網頁瀏覽歷史紀錄是集中在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2016/8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2016/12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考慮到聖誕節之前使用者瀏覽紀錄比較完善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所以我們以聖誕節作為主要研究的節日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979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在我們研究的六大類網頁當中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購物類網頁的歷史紀錄最充足的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所以我們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瀏覽購物網頁的角度來考量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我們統計了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月每一天，所有使用者點擊購物網頁的次數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可以看到在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這天的點擊次數明顯出現一個峰值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這表示有使用者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開始明顯出現購物需求，或是普遍使用者開始增加點擊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所以我們以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12/12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日做分界線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也就是說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特殊節日前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天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作為行為變化的分界點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12/12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12/25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定義為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使用者在特殊節日前的行為變化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從使用者開始有瀏覽紀錄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到聖誕節前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天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當作平時的瀏覽習慣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如果在特殊節日前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某個類型的瀏覽比例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高於平時習慣，表示增加瀏覽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，相反的化，表示減少瀏覽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6053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“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我們資料集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的使用者瀏覽歷史紀錄，是透過</a:t>
            </a:r>
            <a:r>
              <a:rPr lang="en-US" altLang="zh-TW" sz="1200" dirty="0" smtClean="0"/>
              <a:t>Google Chrome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“</a:t>
            </a:r>
            <a:r>
              <a:rPr lang="zh-TW" altLang="en-US" sz="1200" dirty="0" smtClean="0"/>
              <a:t>中</a:t>
            </a:r>
            <a:r>
              <a:rPr lang="en-US" altLang="zh-TW" sz="1200" dirty="0" smtClean="0"/>
              <a:t>“</a:t>
            </a:r>
            <a:r>
              <a:rPr lang="zh-TW" altLang="en-US" sz="1200" dirty="0" smtClean="0"/>
              <a:t>的 </a:t>
            </a:r>
            <a:r>
              <a:rPr lang="en-US" altLang="zh-TW" sz="1200" dirty="0" smtClean="0"/>
              <a:t>plugin</a:t>
            </a:r>
            <a:r>
              <a:rPr lang="zh-TW" altLang="en-US" sz="1200" baseline="0" dirty="0" smtClean="0"/>
              <a:t> 來取得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總共詳細記錄了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672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位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使用者留下的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千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百多萬筆瀏覽紀錄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其中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508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使用者他們提供了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自己的個人資訊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，呈現像，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圓餅圖上的性別、年齡、感情狀況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分布比例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因為我們要研究的行為是在特殊節日前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天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所以使用者在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聖誕節前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天必須留下瀏覽紀錄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才能作為預測目標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因此在所有的使用者當中，實際僅有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224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位使用者是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夠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進行分析的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我們統計實際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分析的使用者，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在平時的習慣，對比結日前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瀏覽各類型網頁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行為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趨勢，表格的單位是人數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可以發現到，大部分使用者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，在節日前的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瀏覽比例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其實相對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於平時習慣，還要更少的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所以電子商城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所謂的銷售額提升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可能只是源自少數消費者的需求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因此如果能夠精準地，從所有使用者中，找出節日前可能提高，對某種網頁，瀏覽率的用戶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就能讓電商了解，應該要更積極，對哪種類型的使用者，投放什麼廣告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也就能增加廣告的實行效益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92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再來是關於資料前處理的部分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我們觀察到，使用者瀏覽網頁的分布是不均勻的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可以直接從這張圖看到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橫軸表示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萬個網頁，每個網頁是以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熱門程度做排序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垂直軸表示網頁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被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點擊的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次數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所以大多數使用者的瀏覽行為，是集中在比較受歡迎的網頁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所以我們透過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網頁分類器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將每一筆網址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整理為不同的網頁類型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例如像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pchome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的網址 會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歸納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到購物類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或威秀電影院的網址 會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歸納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為娛樂類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其中使用者瀏覽的紀錄中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Facebook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google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gmail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youtube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屬於比較熱門的網址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，他們個別佔所有瀏覽比例較高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所以我們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將他們獨立成一個類型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因此總共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92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種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網頁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類別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我們要預測的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六種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網頁類型分別佔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7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1.2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5.4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3.3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1.9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個百分比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34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這是我的</a:t>
            </a:r>
            <a:r>
              <a:rPr lang="en-US" altLang="zh-TW" dirty="0" smtClean="0"/>
              <a:t>outline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首先我會介紹這篇論文的研究動機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再來是跟我們論文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有相關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的研究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TW" altLang="en-US" dirty="0" smtClean="0"/>
              <a:t>然後是我們提出的方法 </a:t>
            </a:r>
            <a:r>
              <a:rPr lang="en-US" altLang="zh-TW" dirty="0" smtClean="0"/>
              <a:t>Matrix Factorization based Multi-objective Method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接著是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研究中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主要使用的資料集介紹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實驗結果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的分析討論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那因為 我們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從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實驗結果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有一些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發現，所以建立了一個擬真資料集，針對發現的部分在更進一步研究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最後是結論與未來發展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94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關於特徵的部分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特徵主要分為兩大類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，分別是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使用者的個人資訊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以及他們在瀏覽網頁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留下的歷史紀錄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因為使用者的瀏覽行為，可能受到個人資訊不同而有所影響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所以我們使用的，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個人資訊主要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有，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性別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，分為三類、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年齡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，我們分成四個區間，所以總共四類、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跟感情狀況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，同樣也是四類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個人資訊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，因為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沒有順序的分別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沒辦法轉換成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有大小差異的數值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one hot encoding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的方式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表示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關於</a:t>
            </a:r>
            <a:r>
              <a:rPr lang="zh-TW" altLang="en-US" dirty="0" smtClean="0"/>
              <a:t>使用者平時習慣，瀏覽網頁紀錄的部分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我們要預測的六種目標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平時的瀏覽習慣，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最有可能直接影響預測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所以我們選擇六種網頁的瀏覽比例作為特徵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另位因為使用者瀏覽網頁的內容可能受到本身的個性所影響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，那他們的個性，又可能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表現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在他們平常的瀏覽行為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所以我們取前三大熱門網頁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的瀏覽比例，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做為三個特徵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因此總共將這九種網頁瀏覽比例做為預測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，特徵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283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關於使用者瀏覽網頁比例的定義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我們把，使用者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平時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習慣的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網頁瀏覽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比例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，當作特徵</a:t>
            </a:r>
            <a:endParaRPr kumimoji="1" lang="en-US" altLang="zh-TW" dirty="0" smtClean="0"/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從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使用者開始留下網頁記錄起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至聖誕節前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天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瀏覽該類型網頁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數量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除以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所有被挑選作為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特徵網頁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的總點擊量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en-US" dirty="0" smtClean="0"/>
              <a:t>也就是除以９種網頁的總點擊量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將，使用者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在特殊節日前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的網頁瀏覽比例，是我們的預測目標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是透過，他們在聖誕節前</a:t>
            </a:r>
            <a:r>
              <a:rPr lang="en-US" altLang="zh-TW" dirty="0" smtClean="0"/>
              <a:t>14</a:t>
            </a:r>
            <a:r>
              <a:rPr lang="zh-TW" altLang="en-US" dirty="0" smtClean="0"/>
              <a:t>天，到聖誕節，這段期間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瀏覽該類型網頁數量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所有被挑選作為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特徵網頁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的總點擊量，也就是除以９種網頁的總點擊量</a:t>
            </a:r>
            <a:endParaRPr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126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因為我們要預測的目標是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使用者行為可能增加或減少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屬於二元分類問題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所以我們選擇三種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比較常見的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監督式學習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KNN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logistic regression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SVM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分別預測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各類型網頁的行為變化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也就是說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每一種監督式學習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每次僅預測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一種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網頁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的趨勢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KNN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主要是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依據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特徵向量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為座標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然後選擇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個相鄰最近的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樣本，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作為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測試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的參考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比例佔比較多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目標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當作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測試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預測結果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logistic regression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是透過學習所有特徵的權重，然後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特徵做加權和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linear regression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相似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差別在於在輸出的時候，利用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sigmoid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將輸出結果壓縮到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區間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表示屬於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哪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一種分類的機率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並且以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cross entropy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作為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loss function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SVM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logistic regression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最大的差異在於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SVM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hinge loss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作為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loss function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849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在介紹完實驗的資料集跟特徵，接下來進入實驗的部分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820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實驗進行的方式，我們會將資料集以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 fold cross validation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分別把所有資料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都當作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test data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做測試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對於每個模型的優劣評估指標，我們利用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F1 score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，因為預測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目標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，屬於二元分類問題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而且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剛剛有提到的部分，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我們從資料集觀察到，使用者的行為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變化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是明顯失衡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這樣可能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模型隨便猜下降，就會得到還不錯的準確度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但是模型能有效找出，行為上升的使用者，應該會是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電商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更在乎的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所以我們選用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F1 score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希望能表示，模型在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precision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recall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之間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，能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同時取得一個比較好的表現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854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表格所呈現的部分，就是我們的三個監督式學習模型，跟我們提出的方法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在預測結果的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F1 score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顏色比較深的表格，是表示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預測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結果，相對比較好的部分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旅遊類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KNN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的效果比較好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我們提出的模型在其他五種網頁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都得到比較好得表現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所以表示在使用者瀏覽不同網頁的行為之間，確實是存在著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，某種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相互影響的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關係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而且透過我們的模型能夠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有效學習到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這之間存在的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關係，使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預測效果更好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在這個樣的結果裡面我們發現到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在購物類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我們的模型預測結果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logistic regression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的預測效果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相對其他類型網頁的預測結果是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相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近的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那像餐廳類的結果，就相對差異比較明顯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那除了受隱性因子影響的原因之外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我們猜測，可能的原因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或許是在於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購物類的網頁，佔總瀏覽量百分之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7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那餐廳類的網頁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只佔百分之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0.3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相對的，餐廳提供的資訊量比較不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足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，所以可能導致了，這樣的差異產生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針對這個部分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讓我們想仔細地討論，到底使用者的資料量，會對於我們提出的方法產生什麼樣的影響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1256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在接下來我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們自己建立擬真的資料集，來對這個部分做討論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591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我們根據真實資料集整理完的架構，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生成使用者在平時，跟節日前瀏覽行為變化的資料集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我們總共生成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1,000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位的使用者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關於使用者特徵的部分，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性別、年齡，跟感情狀況，大概像圓餅圖這樣的分布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除了性別以外，其他的個人資訊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大概會呈現樹狀圖的分布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我舉一個實際的例子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例如像年齡，是根據不同使用者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性別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來生成不同比例的使用者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，感情狀況的部分，是根據年齡，再做區分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這麼做的目的，是為了確定資料集當中，有存在各種人格資訊的使用者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那使用者平時習慣，瀏覽各類型的網頁的部分，則是隨機生成的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因為希望能夠，盡可能，模擬各種使用者，不同的行為表現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對於每個要預測的目標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，是增加或減少瀏覽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我們是透過，給予每個特徵，不同的重要性，來定義的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然後對所有使用者的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特徵跟權重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加權和 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如果某個使用者的加權和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大於所有使用者加權合的平均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就會定義為增加瀏覽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相反的就表示減少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所以對於每一種要預測的目標，其實主要是受到使用者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特徵跟權重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所影響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2205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在我們自己建立的資料集，每次取前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U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位使用者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做為訓練資料集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每次的測試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同樣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取最後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位做測試，這麼做的目的，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是希望在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每次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的訓練跟測試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，能盡量的公平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的評估指標，我們是利用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604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在這裡要比較的兩個模型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，一個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是我們的模型，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同時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透過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（矩陣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及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Q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）學習隱藏在目標背後的隱性因子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另外一個模型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是屬於一般的線性方法，學習使用者特徵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對預測目標的重要性（矩陣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W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）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也就是以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gradient descent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loss function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對矩陣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W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偏微分，然後反覆迭代反覆學習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讓特徵跟權重加權合的結果，盡可能接近真實目標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77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首先是關於這篇論文，的一個研究動機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540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這樣圖就是我們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提出的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方法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跟一般線性的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對預測結果的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橫軸表示訓練資料量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當然，訓練資料量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越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多的情況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準確度能夠有效提升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但是當訓練資料量比較少的時候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兩個方法的結果出現很明顯差異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我們退回到剛剛的圖來說明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234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因為我們的方法同時學習矩陣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跟矩陣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Q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的參數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其中的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被限制遠小於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N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所以學習的參數個數是只有（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）＋（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）個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如果要學習矩陣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W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的參數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變成要學（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）個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所以，相對要學習的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參數數量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多更多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因此，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當訓練的資料量受限的情況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我們的方法可以比一般線性模型的訓練效果更好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265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最後是結論與未來展望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654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關於結論的部分，主要有兩個重點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第一個是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從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使用者瀏覽網頁的紀錄中發現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其實並不是所有使用者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都會更頻繁的訪問電子商城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所以造成銷售額提生，可能只是來自少數使用者的行為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因此電商如果能更有系統的判別使用者行為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並且針對不同行為的使用者，給予不同的行銷策略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就可能讓行銷策略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，發揮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更好的效能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第二個是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我們提出的方法，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他能夠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同時學習多種目標，並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利用多個目標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之間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存在的隱性因子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讓預測的結果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相較於每次僅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單獨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預測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單一種目標的準確度更好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而且這個方法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能有效減少學習的參數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所以當訓練樣本數受限的情況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依然達到很好的訓練效果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所以綜合以上優點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我們模型的預測效果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在大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部分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的類別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都優於其他模型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25872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未來展望的部分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因為我們實際上能進行實驗的使用者數過少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所以如果套用過於複雜的模型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，就會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容易在訓練時造成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overfitting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的情況發生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所以未來最希望能夠，收集更多使用者資訊，就能幫助模型的預測效果提升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如果能有效收集到更多使用者資訊，那能夠進行的應用，像是，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使用者的購買意願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是隨著時間累積的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而網頁瀏覽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歷史紀錄，其實是能，有效把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這之間的轉變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紀錄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起來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所以也許可以將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平時瀏覽習慣區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，更詳細的，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分為多個不同時期的瀏覽行為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然後結合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像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LSTM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這樣的深度學習，進一步的研究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或者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因為從我們的模型發現瀏覽網頁的行為之間，是存在某種關聯性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所以表示同時預測多種目標，比一次預測單一目標的效果更好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那麼未來，可以嘗試套用不同的，多目標學習方法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就，有可能讓預測效果更加提升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另外一個方面是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我們雖然能有效預測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使用者在特殊結日前的瀏覽行為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但是其實沒辦法確認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使用者更頻繁的訪問某種網頁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是不是就表示會產生更多的購買行為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所以這個部分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如果能跟電商合作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驗證使用者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，在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瀏覽網頁的後續行為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其實能夠讓我們目前的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研究，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更具有推薦的價值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136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為什麼選擇這三種監督式學習的模型</a:t>
            </a:r>
            <a:r>
              <a:rPr lang="en-US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?</a:t>
            </a:r>
            <a:endParaRPr lang="zh-TW" altLang="zh-TW" sz="1200" b="1" u="sng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因為我們提出的方法 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log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svm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這兩種方法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都有點類似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做加權總合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所以主要選擇這兩個 來做為比較的模型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KNN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的部分，因為我們發現他在旅遊類有更好的表現，所以我們也將他的結果做呈現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為什麼選擇三個熱門網頁做為使用者個性表現</a:t>
            </a:r>
            <a:r>
              <a:rPr lang="en-US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?</a:t>
            </a:r>
            <a:endParaRPr lang="zh-TW" altLang="zh-TW" sz="1200" b="1" u="sng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如果選擇更多的特徵，其實在這個只有比較少樣本的資料集，會導致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overfitting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的情況發生，</a:t>
            </a:r>
          </a:p>
          <a:p>
            <a:pPr lvl="0"/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</a:t>
            </a:r>
            <a:r>
              <a:rPr lang="zh-TW" altLang="zh-TW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那為甚麼不三個以下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?)</a:t>
            </a:r>
            <a:endParaRPr lang="zh-TW" altLang="zh-TW" sz="1200" b="1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因為我們還是希望能</a:t>
            </a:r>
            <a:r>
              <a:rPr lang="zh-TW" altLang="zh-TW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盡可能表現使用者的個性，</a:t>
            </a:r>
          </a:p>
          <a:p>
            <a:r>
              <a:rPr lang="zh-TW" altLang="zh-TW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或許可以從各種類別做</a:t>
            </a:r>
            <a:r>
              <a:rPr lang="zh-TW" altLang="en-US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zh-TW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討論</a:t>
            </a:r>
          </a:p>
          <a:p>
            <a:r>
              <a:rPr lang="zh-TW" altLang="zh-TW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例如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FB</a:t>
            </a:r>
            <a:r>
              <a:rPr lang="zh-TW" altLang="zh-TW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分辨什麼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google</a:t>
            </a:r>
            <a:r>
              <a:rPr lang="zh-TW" altLang="zh-TW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分辨什麼 </a:t>
            </a:r>
            <a:r>
              <a:rPr lang="en-US" altLang="zh-TW" sz="1200" b="1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gmail</a:t>
            </a:r>
            <a:r>
              <a:rPr lang="zh-TW" altLang="zh-TW" sz="1200" b="1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分辨什麼 來做討論</a:t>
            </a:r>
          </a:p>
          <a:p>
            <a:pPr lvl="0"/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</a:t>
            </a:r>
            <a:r>
              <a:rPr lang="en-US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train</a:t>
            </a:r>
            <a:r>
              <a:rPr lang="zh-TW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</a:t>
            </a:r>
            <a:r>
              <a:rPr lang="en-US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f1 score</a:t>
            </a:r>
            <a:r>
              <a:rPr lang="zh-TW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如何，是否呈現</a:t>
            </a:r>
            <a:r>
              <a:rPr lang="en-US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overfitting</a:t>
            </a:r>
            <a:r>
              <a:rPr lang="zh-TW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的情況</a:t>
            </a:r>
            <a:r>
              <a:rPr lang="en-US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?</a:t>
            </a:r>
            <a:endParaRPr lang="zh-TW" altLang="zh-TW" sz="1200" b="1" u="sng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我們透過改變不同參數，去比較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training data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的結果，跟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test data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的結果，反覆驗證，減少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overfitting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的狀況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怎麼表示說我們的方法是有準的 </a:t>
            </a:r>
            <a:r>
              <a:rPr lang="en-US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baseline?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我想監督式學習就是我們的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baseline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因為我們想要比較，我們提出的方法，是不是有比，監督式學習，的預測效果好。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既然時間會影響使用者的行為、那我們怎麼沒有把時間做為我們的特徵</a:t>
            </a:r>
            <a:r>
              <a:rPr lang="en-US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?</a:t>
            </a:r>
            <a:endParaRPr lang="zh-TW" altLang="zh-TW" sz="1200" b="1" u="sng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其實我們有嘗試把使用者平時的瀏覽習慣，以時間來切割得更細，但是這樣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做的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同時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會造成使用者的特徵增加兩到三倍，那由於我們的樣本數受限，所以就會導致整個模型發生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overfitting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的情況，預測效果不佳，所以這個部份的實驗我們就沒有做呈現。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本篇論文的優勢在於</a:t>
            </a:r>
            <a:r>
              <a:rPr lang="en-US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?</a:t>
            </a:r>
            <a:endParaRPr lang="zh-TW" altLang="zh-TW" sz="1200" b="1" u="sng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我們提出的方法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可以同時學習多種目標之間潛藏的關聯性，所以讓預測的結果更準確，而且當擁有的訓量樣本受限的情況，可以達到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比較好的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預測效果。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我們的資料集是哪裡來的</a:t>
            </a:r>
            <a:r>
              <a:rPr lang="en-US" altLang="zh-TW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?</a:t>
            </a:r>
            <a:endParaRPr lang="zh-TW" altLang="zh-TW" sz="1200" b="1" u="sng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我們的資料集是跟工研院合作，那他們提供給我們的。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的確是以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AUC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來做為評估指標，是有比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F1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score 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更好的優點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，那關於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AUC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的部分我們事後會再補充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12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z="1200" b="1" u="sng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我們提出的方法是不是跟</a:t>
            </a:r>
            <a:r>
              <a:rPr lang="en-US" altLang="zh-TW" b="1" u="sng" dirty="0" smtClean="0"/>
              <a:t>Factorization</a:t>
            </a:r>
            <a:r>
              <a:rPr lang="zh-TW" altLang="en-US" b="1" u="sng" dirty="0" smtClean="0"/>
              <a:t> </a:t>
            </a:r>
            <a:r>
              <a:rPr lang="en-US" altLang="zh-TW" b="1" u="sng" dirty="0" smtClean="0"/>
              <a:t>Machine</a:t>
            </a:r>
            <a:r>
              <a:rPr lang="zh-TW" altLang="en-US" b="1" u="sng" dirty="0" smtClean="0"/>
              <a:t>很類似</a:t>
            </a:r>
            <a:r>
              <a:rPr lang="en-US" altLang="zh-TW" b="1" u="sng" dirty="0" smtClean="0"/>
              <a:t>?</a:t>
            </a:r>
            <a:endParaRPr lang="en-US" altLang="zh-TW" sz="1200" b="1" u="sng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其實是不太一樣的，這個是</a:t>
            </a:r>
            <a:r>
              <a:rPr lang="en-US" altLang="zh-TW" b="0" u="none" dirty="0" smtClean="0"/>
              <a:t>Factorization</a:t>
            </a:r>
            <a:r>
              <a:rPr lang="zh-TW" altLang="en-US" b="0" u="none" dirty="0" smtClean="0"/>
              <a:t> </a:t>
            </a:r>
            <a:r>
              <a:rPr lang="en-US" altLang="zh-TW" b="0" u="none" dirty="0" smtClean="0"/>
              <a:t>Machine</a:t>
            </a:r>
            <a:r>
              <a:rPr lang="zh-TW" altLang="en-US" b="0" u="none" dirty="0" smtClean="0"/>
              <a:t>主要的學習公式</a:t>
            </a:r>
            <a:endParaRPr lang="en-US" altLang="zh-TW" sz="1200" b="0" u="none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那第一個點我們的模型沒有考慮這一個部分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而且我們的模型不是這樣考慮，特徵跟特徵之間的關係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如果把這個部分也加進模型當中，這樣會讓整個模型變得更加複雜，那在我們資料量不夠多的情況，會讓結果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overfitting</a:t>
            </a:r>
          </a:p>
          <a:p>
            <a:pPr lvl="0"/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還有另外一個重點是，我們的模型能夠同時預測多個目標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但是</a:t>
            </a:r>
            <a:r>
              <a:rPr lang="en-US" altLang="zh-TW" b="0" u="none" dirty="0" smtClean="0"/>
              <a:t>Factorization</a:t>
            </a:r>
            <a:r>
              <a:rPr lang="zh-TW" altLang="en-US" b="0" u="none" dirty="0" smtClean="0"/>
              <a:t> </a:t>
            </a:r>
            <a:r>
              <a:rPr lang="en-US" altLang="zh-TW" b="0" u="none" dirty="0" smtClean="0"/>
              <a:t>Machine</a:t>
            </a:r>
            <a:r>
              <a:rPr kumimoji="1" lang="zh-TW" altLang="en-US" b="0" u="none" dirty="0" smtClean="0"/>
              <a:t>他，對預測的每個目標作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one hot encoding</a:t>
            </a:r>
            <a:r>
              <a:rPr kumimoji="1" lang="zh-TW" altLang="en-US" b="0" u="none" smtClean="0"/>
              <a:t>，那是單獨的進行預測</a:t>
            </a:r>
            <a:endParaRPr lang="en-US" altLang="zh-TW" sz="1200" b="0" u="none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896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我們的研究動機，是因為覺得，瀏覽網頁已經是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大部分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人生活中不可缺少的行為，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在生活中發生的事件，我們都有可能透過網頁來計劃，或尋求解決辦法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zh-TW" altLang="en-US" dirty="0" smtClean="0"/>
              <a:t>也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同樣的在節日前，我們會開始想對節日進行安排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所以可能比起平時的習慣，更積極的瀏覽電子商務網頁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那電商的角度，他們在節日來臨前，會釋出更多優惠訊息，希望吸引更多消費者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所以如果能從使用者，習慣的瀏覽行為中，找出他們，在節日前的瀏覽趨勢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就可以幫助電商，增加商品推薦效果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所以開始了，我們的研究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64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第二個部分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我會介紹兩個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同樣是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推薦策略的研究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以及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因為我們提出的方法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是以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Matrix Factorization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為設計基礎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所以我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會介紹一下基本的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348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第一個是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使用者在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Pinterest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的使用行為分析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這篇論文的作者認為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使用者的購買意願，不是突然就決定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要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購買，而是隨著時間慢慢累積的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所以他們分析，到底購買者跟非購買者，在購買行為發生之前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Pinterest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的使用行為，是存在著什麼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差異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例如像圖片中的搜尋行為，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水平軸：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的部分是表示購買行為發生的當天，越往左邊是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購買行為發生的前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天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垂直軸表示：購買者搜尋行為比例 比 非購買者搜尋行為比例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他們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發現大約在前五天，搜尋行為出現明顯差異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所以他們透過，使用者在購買前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天，在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Pinterest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多種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使用行為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來預測，這個使用者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在未來會不會成為購買者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478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第二個是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，藉由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找出使用者圈，比較具有影響力的使用者，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進行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推薦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策略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一般電商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的行銷手法，除了釋出優惠通知，跟廣告之外，也可以透過明星效應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來影響使用者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購買意願，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因為使用者可能會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受到自己喜歡的偶像，而對某些商品產生興趣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同樣的效應也會發生在社群網路上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因為社群網路是透過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使用者跟其他人互動所組成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就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能夠利用，人與人的互動行為，分析他們彼此之間的影響程度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來找出在社群網路中，能夠具有較大影響力的成員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透過像是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提供免費的產品試用，也要求他們要分享自己的使用經驗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就可以讓產品在朋友圈中傳播，吸引更多使用者的注意力，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所以他們透過不同的角度來進行推薦，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同樣能夠達到商品宣傳的效果。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579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第三個部分是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Matrix Factorization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在預測目標，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可能存在著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某些，潛藏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影響的關聯性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，利用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MF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就可以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找出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，這個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隱性因子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假設我們擁有使用者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對事件的評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，將他存成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矩陣的形式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但其中可能有某些使用者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，完全沒有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對某個事件留下評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就像這些問號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因此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透過學習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兩個比較小維度的矩陣，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且讓兩矩陣相乘的結果，盡可能逼近左邊這個矩陣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中已知的值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，那麼就能預測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未知的值。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這兩個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矩陣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學習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的結果，就能夠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共同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表示事件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，被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的背後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，可能存在的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影響原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關於這兩個小矩陣學習的方法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5091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因為希望他們相乘的結果，跟目標裡面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以經知道值的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誤差越小越好，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所以我們會以這個式子，來定義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loss function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然後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gradient descent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的方式，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loss function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分別對兩個小矩陣偏微分，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反覆迭待，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來學習其中的參數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114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C44369D5-8C67-4FF9-914B-59887BFDCD34}" type="datetime2">
              <a:rPr lang="zh-TW" altLang="en-US" smtClean="0"/>
              <a:t>2018年6月21日 Thursday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EC052-F2F8-4926-92FE-CD1F739501C5}" type="datetime2">
              <a:rPr lang="zh-TW" altLang="en-US" smtClean="0"/>
              <a:t>2018年6月21日 Thursday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</a:t>
            </a:r>
            <a:r>
              <a:rPr lang="zh-TW" altLang="en-US" dirty="0" smtClean="0"/>
              <a:t>層</a:t>
            </a:r>
            <a:r>
              <a:rPr lang="en-US" altLang="zh-TW" dirty="0" smtClean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6AD9C-BFBB-4956-87C4-E517E69C315C}" type="datetime2">
              <a:rPr lang="zh-TW" altLang="en-US" smtClean="0"/>
              <a:t>2018年6月21日 Thursday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B189E-E5DD-41F2-BBDA-3B06C9341441}" type="datetime2">
              <a:rPr lang="zh-TW" altLang="en-US" smtClean="0"/>
              <a:t>2018年6月21日 Thursday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797FE-1C58-4A8E-8F74-45CB2FD933AF}" type="datetime2">
              <a:rPr lang="zh-TW" altLang="en-US" smtClean="0"/>
              <a:t>2018年6月21日 Thursday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8FC47-2726-40A5-AEEC-DCAAD0ADD6AB}" type="datetime2">
              <a:rPr lang="zh-TW" altLang="en-US" smtClean="0"/>
              <a:t>2018年6月21日 Thursday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5CBC48-D72D-4A59-B27E-A3AD10A32164}" type="datetime2">
              <a:rPr lang="zh-TW" altLang="en-US" smtClean="0"/>
              <a:t>2018年6月21日 Thursday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13779977-2C77-4522-91F4-77C6AAAE2601}" type="datetime2">
              <a:rPr lang="zh-TW" altLang="en-US" smtClean="0"/>
              <a:t>2018年6月21日 Thursday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D2DF1B-56B4-4AA0-811F-A794B120262F}" type="datetime2">
              <a:rPr lang="zh-TW" altLang="en-US" smtClean="0"/>
              <a:t>2018年6月21日 Thursday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 smtClean="0"/>
              <a:t>編輯母片標題樣式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C69E1-A2FC-4894-B178-A984B75BA629}" type="datetime2">
              <a:rPr lang="zh-TW" altLang="en-US" smtClean="0"/>
              <a:t>2018年6月21日 Thursday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C309C-4F45-4058-A503-FBA57572E262}" type="datetime2">
              <a:rPr lang="zh-TW" altLang="en-US" smtClean="0"/>
              <a:t>2018年6月21日 Thursday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8DC379A-0CA6-4EB2-8359-26C491DF7B84}" type="datetime2">
              <a:rPr lang="zh-TW" altLang="en-US" smtClean="0"/>
              <a:t>2018年6月21日 Thursday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1328057"/>
            <a:ext cx="11277600" cy="2084663"/>
          </a:xfrm>
        </p:spPr>
        <p:txBody>
          <a:bodyPr rtlCol="0"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透過矩陣分解之多目標預測方法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預測使用者於特殊節日前之瀏覽行為變化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User’s Browsing Tendency During Holidays by 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 based Multi-objective Method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4129965"/>
            <a:ext cx="6604000" cy="1752600"/>
          </a:xfrm>
        </p:spPr>
        <p:txBody>
          <a:bodyPr rtlCol="0">
            <a:normAutofit fontScale="850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新細明體" panose="02020500000000000000" pitchFamily="18" charset="-120"/>
              </a:rPr>
              <a:t>Data Analytics Research Team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新細明體" panose="02020500000000000000" pitchFamily="18" charset="-120"/>
              </a:rPr>
              <a:t>National Central University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新細明體" panose="02020500000000000000" pitchFamily="18" charset="-120"/>
              </a:rPr>
              <a:t>Department of Computer Science and Information Engineering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新細明體" panose="02020500000000000000" pitchFamily="18" charset="-120"/>
              </a:rPr>
              <a:t>Student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新細明體" panose="02020500000000000000" pitchFamily="18" charset="-120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白國臻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新細明體" panose="02020500000000000000" pitchFamily="18" charset="-120"/>
              </a:rPr>
              <a:t>Advisor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新細明體" panose="02020500000000000000" pitchFamily="18" charset="-120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陳弘軒 博士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緒論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相關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研究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Factorization based Multi-objective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</a:p>
          <a:p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資料集介紹與特徵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說明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真實資料集實驗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擬真資料集實驗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結論與未來展望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06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Multi-objective Method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11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41" y="2262552"/>
            <a:ext cx="8913117" cy="42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12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MF based Multi-objective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70" y="3130252"/>
            <a:ext cx="8406945" cy="30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MF based Multi-objective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046514"/>
                <a:ext cx="10972800" cy="45280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 panose="02040503050406030204" pitchFamily="18" charset="0"/>
                      </a:rPr>
                      <m:t>loss</m:t>
                    </m:r>
                    <m:r>
                      <a:rPr lang="en-US" altLang="zh-TW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TW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𝑢𝑛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𝑢𝑛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𝑢𝑛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表示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對目標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預測</a:t>
                </a: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結果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sz="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TW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zh-TW" altLang="zh-TW" i="1"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𝑢𝑘</m:t>
                                        </m:r>
                                      </m:sub>
                                    </m:sSub>
                                  </m:e>
                                </m:nary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zh-TW" altLang="zh-TW" i="1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𝑘𝑙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TW" altLang="zh-TW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𝑢𝑛</m:t>
                                </m:r>
                              </m:sub>
                            </m:sSub>
                          </m:e>
                        </m:d>
                      </m:e>
                    </m:nary>
                    <m:d>
                      <m:d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𝑢𝑘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𝑙𝑛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TW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zh-TW" altLang="zh-TW" i="1"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𝑢𝑘</m:t>
                                        </m:r>
                                      </m:sub>
                                    </m:sSub>
                                  </m:e>
                                </m:nary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zh-TW" altLang="zh-TW" i="1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𝑘𝑙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TW" altLang="zh-TW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𝑢𝑛</m:t>
                                </m:r>
                              </m:sub>
                            </m:sSub>
                          </m:e>
                        </m:d>
                      </m:e>
                    </m:nary>
                    <m:d>
                      <m:d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𝑢𝑘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046514"/>
                <a:ext cx="10972800" cy="4528022"/>
              </a:xfrm>
              <a:blipFill>
                <a:blip r:embed="rId3"/>
                <a:stretch>
                  <a:fillRect t="-24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65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𝑇𝑎𝑟𝑔𝑒𝑡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數值      二元分類問題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範例：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109728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7647607"/>
                  </p:ext>
                </p:extLst>
              </p:nvPr>
            </p:nvGraphicFramePr>
            <p:xfrm>
              <a:off x="883578" y="4258804"/>
              <a:ext cx="10610829" cy="212696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756934">
                      <a:extLst>
                        <a:ext uri="{9D8B030D-6E8A-4147-A177-3AD203B41FA5}">
                          <a16:colId xmlns:a16="http://schemas.microsoft.com/office/drawing/2014/main" xmlns="" val="1791916126"/>
                        </a:ext>
                      </a:extLst>
                    </a:gridCol>
                    <a:gridCol w="5853895">
                      <a:extLst>
                        <a:ext uri="{9D8B030D-6E8A-4147-A177-3AD203B41FA5}">
                          <a16:colId xmlns:a16="http://schemas.microsoft.com/office/drawing/2014/main" xmlns="" val="1545182569"/>
                        </a:ext>
                      </a:extLst>
                    </a:gridCol>
                  </a:tblGrid>
                  <a:tr h="493377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訓練：</a:t>
                          </a:r>
                          <a:endParaRPr lang="zh-TW" altLang="en-US" sz="2400" dirty="0">
                            <a:solidFill>
                              <a:srgbClr val="802D12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400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測試：</a:t>
                          </a:r>
                          <a:endParaRPr lang="en-US" altLang="zh-TW" sz="2400" dirty="0" smtClean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41316866"/>
                      </a:ext>
                    </a:extLst>
                  </a:tr>
                  <a:tr h="163359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zh-TW" altLang="en-US" sz="2000" smtClean="0">
                                  <a:solidFill>
                                    <a:srgbClr val="802D12"/>
                                  </a:solidFill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en-US" altLang="zh-TW" sz="2000" i="1" smtClean="0">
                                      <a:solidFill>
                                        <a:srgbClr val="802D12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000" i="1">
                                          <a:solidFill>
                                            <a:srgbClr val="802D12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000" i="1">
                                              <a:solidFill>
                                                <a:srgbClr val="802D12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000">
                                                <a:solidFill>
                                                  <a:srgbClr val="802D1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TW" sz="2000" i="1">
                                                    <a:solidFill>
                                                      <a:srgbClr val="802D12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TW" sz="2000">
                                                      <a:solidFill>
                                                        <a:srgbClr val="802D1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TW" sz="2000" smtClean="0">
                                                      <a:solidFill>
                                                        <a:srgbClr val="802D1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TW" sz="2000">
                                                      <a:solidFill>
                                                        <a:srgbClr val="802D1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000">
                                                <a:solidFill>
                                                  <a:srgbClr val="802D1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zh-TW" altLang="en-US" sz="2000" dirty="0" smtClean="0">
                              <a:solidFill>
                                <a:srgbClr val="802D12"/>
                              </a:solidFill>
                            </a:rPr>
                            <a:t> </a:t>
                          </a:r>
                          <a:r>
                            <a:rPr lang="en-US" altLang="zh-TW" sz="2000" dirty="0" smtClean="0">
                              <a:solidFill>
                                <a:srgbClr val="802D1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TW" altLang="en-US" sz="2000" dirty="0" smtClean="0">
                              <a:solidFill>
                                <a:srgbClr val="802D12"/>
                              </a:solidFill>
                            </a:rPr>
                            <a:t> </a:t>
                          </a:r>
                          <a:r>
                            <a:rPr lang="zh-TW" altLang="en-US" sz="2000" dirty="0" smtClean="0">
                              <a:solidFill>
                                <a:srgbClr val="802D12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個</a:t>
                          </a:r>
                          <a:r>
                            <a:rPr lang="zh-TW" altLang="en-US" sz="2000" dirty="0" smtClean="0">
                              <a:solidFill>
                                <a:srgbClr val="802D12"/>
                              </a:solidFill>
                            </a:rPr>
                            <a:t> </a:t>
                          </a:r>
                          <a:r>
                            <a:rPr lang="en-US" altLang="zh-TW" sz="2000" dirty="0" smtClean="0">
                              <a:solidFill>
                                <a:srgbClr val="802D1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zh-TW" altLang="en-US" sz="2000" dirty="0" smtClean="0">
                              <a:solidFill>
                                <a:srgbClr val="802D12"/>
                              </a:solidFill>
                            </a:rPr>
                            <a:t> </a:t>
                          </a:r>
                          <a:r>
                            <a:rPr lang="zh-TW" altLang="en-US" sz="2000" dirty="0">
                              <a:solidFill>
                                <a:srgbClr val="802D12"/>
                              </a:solidFill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2000">
                                  <a:solidFill>
                                    <a:srgbClr val="802D1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2000" smtClean="0">
                                  <a:solidFill>
                                    <a:srgbClr val="802D1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000" i="1" smtClean="0">
                                      <a:solidFill>
                                        <a:srgbClr val="802D12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000" i="1" smtClean="0">
                                          <a:solidFill>
                                            <a:srgbClr val="802D12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000">
                                            <a:solidFill>
                                              <a:srgbClr val="802D1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TW" sz="2000" smtClean="0">
                                            <a:solidFill>
                                              <a:srgbClr val="802D1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TW" sz="2000">
                                            <a:solidFill>
                                              <a:srgbClr val="802D1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2000" i="1" smtClean="0">
                                                <a:solidFill>
                                                  <a:srgbClr val="802D12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TW" sz="2000" smtClean="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.4</m:t>
                                              </m:r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TW" sz="2000" smtClean="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TW" sz="2000" smtClean="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  <m:r>
                                                <a:rPr lang="en-US" altLang="zh-TW" sz="2000" smtClean="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2000">
                                            <a:solidFill>
                                              <a:srgbClr val="802D1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TW" sz="2000" smtClean="0">
                                            <a:solidFill>
                                              <a:srgbClr val="802D1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TW" sz="2000">
                                            <a:solidFill>
                                              <a:srgbClr val="802D1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  <m:r>
                                          <a:rPr lang="en-US" altLang="zh-TW" sz="2000" smtClean="0">
                                            <a:solidFill>
                                              <a:srgbClr val="802D1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zh-TW" altLang="en-US" sz="2000" dirty="0">
                            <a:solidFill>
                              <a:srgbClr val="802D1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TW" sz="2000" dirty="0" smtClean="0">
                            <a:solidFill>
                              <a:srgbClr val="802D12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TW" sz="2000" i="1" smtClean="0">
                                        <a:solidFill>
                                          <a:srgbClr val="802D1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2000" i="1" smtClean="0">
                                        <a:solidFill>
                                          <a:srgbClr val="802D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000" i="1">
                                            <a:solidFill>
                                              <a:srgbClr val="802D12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000" i="1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2000" i="1" smtClean="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𝑡𝑒𝑠𝑡</m:t>
                                              </m:r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𝑎𝑟𝑔𝑒𝑡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000">
                                              <a:solidFill>
                                                <a:srgbClr val="802D1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TW" sz="2000">
                                              <a:solidFill>
                                                <a:srgbClr val="802D1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1, </m:t>
                                          </m:r>
                                          <m:r>
                                            <a:rPr lang="zh-TW" altLang="en-US" sz="2000">
                                              <a:solidFill>
                                                <a:srgbClr val="802D1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TW" sz="2000">
                                              <a:solidFill>
                                                <a:srgbClr val="802D1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2000" i="1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𝑡𝑒𝑠𝑡</m:t>
                                              </m:r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𝑎𝑟𝑔𝑒𝑡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000">
                                              <a:solidFill>
                                                <a:srgbClr val="802D1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802D1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             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000" i="1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𝑡𝑒𝑠𝑡</m:t>
                                              </m:r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𝑎𝑟𝑔𝑒𝑡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000">
                                              <a:solidFill>
                                                <a:srgbClr val="802D1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TW" sz="2000">
                                              <a:solidFill>
                                                <a:srgbClr val="802D1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0, </m:t>
                                          </m:r>
                                          <m:r>
                                            <a:rPr lang="zh-TW" altLang="en-US" sz="2000">
                                              <a:solidFill>
                                                <a:srgbClr val="802D1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TW" sz="2000">
                                              <a:solidFill>
                                                <a:srgbClr val="802D1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zh-TW" altLang="en-US" sz="2000">
                                              <a:solidFill>
                                                <a:srgbClr val="802D1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2000" i="1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𝑡𝑒𝑠𝑡</m:t>
                                              </m:r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𝑎𝑟𝑔𝑒𝑡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>
                                                  <a:solidFill>
                                                    <a:srgbClr val="802D1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000">
                                              <a:solidFill>
                                                <a:srgbClr val="802D1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altLang="zh-TW" sz="2000" b="0" i="0" smtClean="0">
                                              <a:solidFill>
                                                <a:srgbClr val="802D1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            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132042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7647607"/>
                  </p:ext>
                </p:extLst>
              </p:nvPr>
            </p:nvGraphicFramePr>
            <p:xfrm>
              <a:off x="883578" y="4258804"/>
              <a:ext cx="10610829" cy="212696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756934">
                      <a:extLst>
                        <a:ext uri="{9D8B030D-6E8A-4147-A177-3AD203B41FA5}">
                          <a16:colId xmlns:a16="http://schemas.microsoft.com/office/drawing/2014/main" val="1791916126"/>
                        </a:ext>
                      </a:extLst>
                    </a:gridCol>
                    <a:gridCol w="5853895">
                      <a:extLst>
                        <a:ext uri="{9D8B030D-6E8A-4147-A177-3AD203B41FA5}">
                          <a16:colId xmlns:a16="http://schemas.microsoft.com/office/drawing/2014/main" val="1545182569"/>
                        </a:ext>
                      </a:extLst>
                    </a:gridCol>
                  </a:tblGrid>
                  <a:tr h="493377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訓練：</a:t>
                          </a:r>
                          <a:endParaRPr lang="zh-TW" altLang="en-US" sz="2400" dirty="0">
                            <a:solidFill>
                              <a:srgbClr val="802D12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400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測試：</a:t>
                          </a:r>
                          <a:endParaRPr lang="en-US" altLang="zh-TW" sz="2400" dirty="0" smtClean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316866"/>
                      </a:ext>
                    </a:extLst>
                  </a:tr>
                  <a:tr h="163359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28" t="-32714" r="-123560" b="-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81374" t="-32714" r="-416" b="-7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0426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MF based Multi-objective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2038865" y="3477252"/>
            <a:ext cx="556054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14</a:t>
            </a:fld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3589635" y="4973637"/>
            <a:ext cx="2043406" cy="461665"/>
            <a:chOff x="3731740" y="4542995"/>
            <a:chExt cx="2043406" cy="461665"/>
          </a:xfrm>
        </p:grpSpPr>
        <p:cxnSp>
          <p:nvCxnSpPr>
            <p:cNvPr id="7" name="直線單箭頭接點 6"/>
            <p:cNvCxnSpPr/>
            <p:nvPr/>
          </p:nvCxnSpPr>
          <p:spPr>
            <a:xfrm flipH="1">
              <a:off x="3731740" y="4773828"/>
              <a:ext cx="864973" cy="0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4667150" y="454299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802D12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臨界值</a:t>
              </a:r>
              <a:endParaRPr lang="zh-TW" altLang="en-US" sz="2400" dirty="0">
                <a:solidFill>
                  <a:srgbClr val="802D12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403358" y="5065970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solidFill>
                            <a:srgbClr val="802D12"/>
                          </a:solidFill>
                          <a:latin typeface="Cambria Math" panose="02040503050406030204" pitchFamily="18" charset="0"/>
                        </a:rPr>
                        <m:t>臨界值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358" y="5065970"/>
                <a:ext cx="99257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403357" y="5435302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zh-TW" altLang="en-US">
                          <a:solidFill>
                            <a:srgbClr val="802D12"/>
                          </a:solidFill>
                          <a:latin typeface="Cambria Math" panose="02040503050406030204" pitchFamily="18" charset="0"/>
                        </a:rPr>
                        <m:t>臨</m:t>
                      </m:r>
                      <m:r>
                        <a:rPr lang="zh-TW" altLang="en-US">
                          <a:solidFill>
                            <a:srgbClr val="802D12"/>
                          </a:solidFill>
                          <a:latin typeface="Cambria Math" panose="02040503050406030204" pitchFamily="18" charset="0"/>
                        </a:rPr>
                        <m:t>界值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357" y="5435302"/>
                <a:ext cx="992579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4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緒論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相關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研究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 Factorization based Multi-objective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</a:p>
          <a:p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資料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集介紹與特徵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說明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真實資料集實驗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擬真資料集實驗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結論與未來展望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593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研究問題定義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研究使用者六種瀏覽行為在特殊節日來臨前的行為變化趨勢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餐廳類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購物類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、住、行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旅遊類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教育類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娛樂類、遊戲類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使用者瀏覽紀錄集中在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年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月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年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誕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節之前瀏覽紀錄較為完善，因此以聖誕節作為主要研究節日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02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研究問題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定義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buClr>
                <a:schemeClr val="accent3">
                  <a:lumMod val="75000"/>
                </a:schemeClr>
              </a:buClr>
              <a:buFont typeface="Georgia"/>
              <a:buChar char="•"/>
            </a:pP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月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日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特殊節日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天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點擊購物網頁次數出現峰值，因此以當日作為行為變化分界日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9728" indent="0">
              <a:buNone/>
            </a:pPr>
            <a:endParaRPr lang="en-US" altLang="zh-TW" sz="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使用者在特殊節日前之行為變化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月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至聖誕節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使用者平時瀏覽習慣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自使用者開始產生瀏覽行為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5760" lvl="1" indent="-256032">
              <a:buClr>
                <a:schemeClr val="accent3">
                  <a:lumMod val="75000"/>
                </a:schemeClr>
              </a:buClr>
              <a:buFont typeface="Georgia"/>
              <a:buChar char="•"/>
            </a:pPr>
            <a:endParaRPr lang="en-US" altLang="zh-TW" sz="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5760" lvl="1" indent="-256032">
              <a:buClr>
                <a:schemeClr val="accent3">
                  <a:lumMod val="75000"/>
                </a:schemeClr>
              </a:buClr>
              <a:buFont typeface="Georgia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平時習慣瀏覽比例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節日前瀏覽比例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增加瀏覽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減少瀏覽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779" y="3372511"/>
            <a:ext cx="4647980" cy="2579009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9017393" y="3502856"/>
            <a:ext cx="154744" cy="154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918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Chrome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的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plugin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取得瀏覽資料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瀏覽歷史紀錄共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12,837,216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筆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9728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65" y="4002132"/>
            <a:ext cx="8568267" cy="2572404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78137"/>
              </p:ext>
            </p:extLst>
          </p:nvPr>
        </p:nvGraphicFramePr>
        <p:xfrm>
          <a:off x="1125177" y="4687337"/>
          <a:ext cx="10228520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9162">
                  <a:extLst>
                    <a:ext uri="{9D8B030D-6E8A-4147-A177-3AD203B41FA5}">
                      <a16:colId xmlns:a16="http://schemas.microsoft.com/office/drawing/2014/main" xmlns="" val="2234677077"/>
                    </a:ext>
                  </a:extLst>
                </a:gridCol>
                <a:gridCol w="1314893">
                  <a:extLst>
                    <a:ext uri="{9D8B030D-6E8A-4147-A177-3AD203B41FA5}">
                      <a16:colId xmlns:a16="http://schemas.microsoft.com/office/drawing/2014/main" xmlns="" val="868498734"/>
                    </a:ext>
                  </a:extLst>
                </a:gridCol>
                <a:gridCol w="1314893">
                  <a:extLst>
                    <a:ext uri="{9D8B030D-6E8A-4147-A177-3AD203B41FA5}">
                      <a16:colId xmlns:a16="http://schemas.microsoft.com/office/drawing/2014/main" xmlns="" val="984152581"/>
                    </a:ext>
                  </a:extLst>
                </a:gridCol>
                <a:gridCol w="1314893">
                  <a:extLst>
                    <a:ext uri="{9D8B030D-6E8A-4147-A177-3AD203B41FA5}">
                      <a16:colId xmlns:a16="http://schemas.microsoft.com/office/drawing/2014/main" xmlns="" val="4100217961"/>
                    </a:ext>
                  </a:extLst>
                </a:gridCol>
                <a:gridCol w="1314893">
                  <a:extLst>
                    <a:ext uri="{9D8B030D-6E8A-4147-A177-3AD203B41FA5}">
                      <a16:colId xmlns:a16="http://schemas.microsoft.com/office/drawing/2014/main" xmlns="" val="1325761220"/>
                    </a:ext>
                  </a:extLst>
                </a:gridCol>
                <a:gridCol w="1314893">
                  <a:extLst>
                    <a:ext uri="{9D8B030D-6E8A-4147-A177-3AD203B41FA5}">
                      <a16:colId xmlns:a16="http://schemas.microsoft.com/office/drawing/2014/main" xmlns="" val="3840268101"/>
                    </a:ext>
                  </a:extLst>
                </a:gridCol>
                <a:gridCol w="1314893">
                  <a:extLst>
                    <a:ext uri="{9D8B030D-6E8A-4147-A177-3AD203B41FA5}">
                      <a16:colId xmlns:a16="http://schemas.microsoft.com/office/drawing/2014/main" xmlns="" val="2045118107"/>
                    </a:ext>
                  </a:extLst>
                </a:gridCol>
              </a:tblGrid>
              <a:tr h="357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 smtClean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瀏覽趨勢</a:t>
                      </a:r>
                      <a:r>
                        <a:rPr lang="en-US" altLang="zh-TW" sz="2400" kern="100" dirty="0" smtClean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400" kern="100" dirty="0" smtClean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人數</a:t>
                      </a:r>
                      <a:r>
                        <a:rPr lang="en-US" altLang="zh-TW" sz="2400" kern="100" dirty="0" smtClean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餐廳類</a:t>
                      </a:r>
                      <a:endParaRPr lang="zh-TW" sz="2400" kern="100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購物類</a:t>
                      </a:r>
                      <a:endParaRPr lang="zh-TW" sz="2400" kern="100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旅行類</a:t>
                      </a:r>
                      <a:endParaRPr lang="zh-TW" sz="2400" kern="100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教育類</a:t>
                      </a:r>
                      <a:endParaRPr lang="zh-TW" sz="2400" kern="100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娛樂類</a:t>
                      </a:r>
                      <a:endParaRPr lang="zh-TW" sz="2400" kern="100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遊戲類</a:t>
                      </a:r>
                      <a:endParaRPr lang="zh-TW" sz="2400" kern="100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43097842"/>
                  </a:ext>
                </a:extLst>
              </a:tr>
              <a:tr h="357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瀏覽</a:t>
                      </a:r>
                      <a:r>
                        <a:rPr lang="zh-TW" altLang="en-US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比例增加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68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95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79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83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69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37869580"/>
                  </a:ext>
                </a:extLst>
              </a:tr>
              <a:tr h="357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瀏覽</a:t>
                      </a:r>
                      <a:r>
                        <a:rPr lang="zh-TW" altLang="en-US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比例減少</a:t>
                      </a:r>
                      <a:endParaRPr lang="zh-TW" alt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156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129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145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143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155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1300954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96100" y="3678823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性別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828058" y="3678823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年齡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516472" y="3678823"/>
            <a:ext cx="111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感情狀況</a:t>
            </a: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18</a:t>
            </a:fld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268" y="857241"/>
            <a:ext cx="4154380" cy="27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1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249424"/>
            <a:ext cx="10972800" cy="4325112"/>
          </a:xfrm>
        </p:spPr>
        <p:txBody>
          <a:bodyPr/>
          <a:lstStyle/>
          <a:p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網頁分類器將網址整理為網頁類型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https://shopping.pchome.com.tw/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購物類型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5760" lvl="1" indent="-256032">
              <a:buClr>
                <a:schemeClr val="accent3">
                  <a:lumMod val="75000"/>
                </a:schemeClr>
              </a:buClr>
              <a:buFont typeface="Georgia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https://www.vscinemas.com.tw/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娛樂類型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最為熱門的網址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Facebook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Gmail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YouTube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獨立歸類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總網頁類別共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92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8161"/>
              </p:ext>
            </p:extLst>
          </p:nvPr>
        </p:nvGraphicFramePr>
        <p:xfrm>
          <a:off x="1454566" y="5564236"/>
          <a:ext cx="9713172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0728">
                  <a:extLst>
                    <a:ext uri="{9D8B030D-6E8A-4147-A177-3AD203B41FA5}">
                      <a16:colId xmlns:a16="http://schemas.microsoft.com/office/drawing/2014/main" xmlns="" val="2234677077"/>
                    </a:ext>
                  </a:extLst>
                </a:gridCol>
                <a:gridCol w="1272074">
                  <a:extLst>
                    <a:ext uri="{9D8B030D-6E8A-4147-A177-3AD203B41FA5}">
                      <a16:colId xmlns:a16="http://schemas.microsoft.com/office/drawing/2014/main" xmlns="" val="868498734"/>
                    </a:ext>
                  </a:extLst>
                </a:gridCol>
                <a:gridCol w="1272074">
                  <a:extLst>
                    <a:ext uri="{9D8B030D-6E8A-4147-A177-3AD203B41FA5}">
                      <a16:colId xmlns:a16="http://schemas.microsoft.com/office/drawing/2014/main" xmlns="" val="984152581"/>
                    </a:ext>
                  </a:extLst>
                </a:gridCol>
                <a:gridCol w="1272074">
                  <a:extLst>
                    <a:ext uri="{9D8B030D-6E8A-4147-A177-3AD203B41FA5}">
                      <a16:colId xmlns:a16="http://schemas.microsoft.com/office/drawing/2014/main" xmlns="" val="4100217961"/>
                    </a:ext>
                  </a:extLst>
                </a:gridCol>
                <a:gridCol w="1272074">
                  <a:extLst>
                    <a:ext uri="{9D8B030D-6E8A-4147-A177-3AD203B41FA5}">
                      <a16:colId xmlns:a16="http://schemas.microsoft.com/office/drawing/2014/main" xmlns="" val="1325761220"/>
                    </a:ext>
                  </a:extLst>
                </a:gridCol>
                <a:gridCol w="1272074">
                  <a:extLst>
                    <a:ext uri="{9D8B030D-6E8A-4147-A177-3AD203B41FA5}">
                      <a16:colId xmlns:a16="http://schemas.microsoft.com/office/drawing/2014/main" xmlns="" val="3840268101"/>
                    </a:ext>
                  </a:extLst>
                </a:gridCol>
                <a:gridCol w="1272074">
                  <a:extLst>
                    <a:ext uri="{9D8B030D-6E8A-4147-A177-3AD203B41FA5}">
                      <a16:colId xmlns:a16="http://schemas.microsoft.com/office/drawing/2014/main" xmlns="" val="2045118107"/>
                    </a:ext>
                  </a:extLst>
                </a:gridCol>
              </a:tblGrid>
              <a:tr h="357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餐廳類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購物類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旅行類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教育類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娛樂類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遊戲類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43097842"/>
                  </a:ext>
                </a:extLst>
              </a:tr>
              <a:tr h="357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瀏覽</a:t>
                      </a:r>
                      <a:r>
                        <a:rPr lang="zh-TW" altLang="en-US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比例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0.3%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7%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1.2%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5.4%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3.3%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1.9%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37869580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118" y="1401932"/>
            <a:ext cx="3760620" cy="2724020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55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緒論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相關研究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Factorization based Multi-objective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資料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集介紹與特徵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說明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真實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資料集實驗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真資料集實驗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結論與未來展望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81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使用者個人資訊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包含：性別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男性、女性、其他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11480" lvl="1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年齡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 ~ 20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 ~ 30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31 ~ 40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 +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11480" lvl="1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感情狀況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單身、交往中、已婚、其他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hot encoding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使用者平時習慣瀏覽網頁紀錄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六種預測網頁瀏覽比例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前三大熱門網頁瀏覽比例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8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瀏覽比例介紹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使用者平時習慣的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瀏覽比例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kumimoji="1"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kumimoji="1"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預測目標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使用者特殊結日前的網頁瀏覽比例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21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8748"/>
          <a:stretch/>
        </p:blipFill>
        <p:spPr>
          <a:xfrm>
            <a:off x="2940658" y="3294240"/>
            <a:ext cx="6310683" cy="7069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658" y="5376153"/>
            <a:ext cx="6213357" cy="6160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963" y="925582"/>
            <a:ext cx="6722437" cy="150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1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630330"/>
            <a:ext cx="10972800" cy="10668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分類模型選擇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974336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預測目標為二元分類問題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監督式學習每次僅預測一種網頁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趨勢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k-Nearest Neighbor (k-NN)</a:t>
                </a:r>
              </a:p>
              <a:p>
                <a:pPr lvl="1"/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以特徵為座標，取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個相鄰樣本的目標，作為預測結果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endPara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802D12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i="1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802D12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802D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zh-TW" altLang="en-US" i="1">
                        <a:solidFill>
                          <a:srgbClr val="802D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802D12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>
                                <a:solidFill>
                                  <a:srgbClr val="802D12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i="1">
                                <a:solidFill>
                                  <a:srgbClr val="802D1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802D12"/>
                                    </a:solidFill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802D1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802D1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802D12"/>
                                    </a:solidFill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802D1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802D1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802D1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solidFill>
                                  <a:srgbClr val="802D1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nary>
                      </m:e>
                    </m:d>
                  </m:oMath>
                </a14:m>
                <a:endParaRPr lang="en-US" altLang="zh-TW" i="1" dirty="0" smtClean="0">
                  <a:solidFill>
                    <a:srgbClr val="802D12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802D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802D12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i="1">
                        <a:solidFill>
                          <a:srgbClr val="802D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solidFill>
                              <a:srgbClr val="802D12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cross</m:t>
                        </m:r>
                        <m:r>
                          <a:rPr lang="en-US" altLang="zh-TW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entropy</m:t>
                        </m:r>
                        <m:r>
                          <a:rPr lang="en-US" altLang="zh-TW" i="1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802D12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802D12"/>
                                    </a:solidFill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802D1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802D1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802D12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802D1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 smtClean="0">
                                    <a:solidFill>
                                      <a:srgbClr val="802D12"/>
                                    </a:solidFill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rgbClr val="802D1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solidFill>
                                  <a:srgbClr val="802D1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TW" altLang="en-US" dirty="0">
                            <a:solidFill>
                              <a:srgbClr val="802D12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TW" dirty="0" smtClean="0">
                  <a:solidFill>
                    <a:srgbClr val="802D12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endParaRPr lang="en-US" altLang="zh-TW" sz="1200" dirty="0" smtClean="0">
                  <a:solidFill>
                    <a:srgbClr val="802D12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 smtClean="0">
                    <a:solidFill>
                      <a:srgbClr val="802D1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Support vector machine (SVM)</a:t>
                </a:r>
                <a:endParaRPr lang="zh-TW" altLang="en-US" sz="2000" dirty="0">
                  <a:solidFill>
                    <a:srgbClr val="802D1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802D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802D12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solidFill>
                          <a:srgbClr val="802D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802D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TW" i="1">
                        <a:solidFill>
                          <a:srgbClr val="802D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⁡(0, 1−</m:t>
                    </m:r>
                    <m:acc>
                      <m:accPr>
                        <m:chr m:val="̂"/>
                        <m:ctrlPr>
                          <a:rPr lang="en-US" altLang="zh-TW" i="1">
                            <a:solidFill>
                              <a:srgbClr val="802D12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rgbClr val="802D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i="1">
                        <a:solidFill>
                          <a:srgbClr val="802D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TW" i="1">
                        <a:solidFill>
                          <a:srgbClr val="802D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i="1">
                        <a:solidFill>
                          <a:srgbClr val="802D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en-US" dirty="0">
                  <a:solidFill>
                    <a:srgbClr val="802D12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974336"/>
              </a:xfrm>
              <a:blipFill>
                <a:blip r:embed="rId3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82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緒論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相關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研究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 Factorization based Multi-objective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資料集介紹與特徵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說明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真實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資料集實驗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擬真資料集實驗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結論與未來展望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293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實驗與評估指標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將資料集以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5-fold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cross validation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進行實驗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模型優劣評估指標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=2∙</m:t>
                    </m:r>
                    <m:f>
                      <m:f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24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48190"/>
              </p:ext>
            </p:extLst>
          </p:nvPr>
        </p:nvGraphicFramePr>
        <p:xfrm>
          <a:off x="981740" y="4934987"/>
          <a:ext cx="10228520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9162">
                  <a:extLst>
                    <a:ext uri="{9D8B030D-6E8A-4147-A177-3AD203B41FA5}">
                      <a16:colId xmlns:a16="http://schemas.microsoft.com/office/drawing/2014/main" xmlns="" val="2234677077"/>
                    </a:ext>
                  </a:extLst>
                </a:gridCol>
                <a:gridCol w="1314893">
                  <a:extLst>
                    <a:ext uri="{9D8B030D-6E8A-4147-A177-3AD203B41FA5}">
                      <a16:colId xmlns:a16="http://schemas.microsoft.com/office/drawing/2014/main" xmlns="" val="868498734"/>
                    </a:ext>
                  </a:extLst>
                </a:gridCol>
                <a:gridCol w="1314893">
                  <a:extLst>
                    <a:ext uri="{9D8B030D-6E8A-4147-A177-3AD203B41FA5}">
                      <a16:colId xmlns:a16="http://schemas.microsoft.com/office/drawing/2014/main" xmlns="" val="984152581"/>
                    </a:ext>
                  </a:extLst>
                </a:gridCol>
                <a:gridCol w="1314893">
                  <a:extLst>
                    <a:ext uri="{9D8B030D-6E8A-4147-A177-3AD203B41FA5}">
                      <a16:colId xmlns:a16="http://schemas.microsoft.com/office/drawing/2014/main" xmlns="" val="4100217961"/>
                    </a:ext>
                  </a:extLst>
                </a:gridCol>
                <a:gridCol w="1314893">
                  <a:extLst>
                    <a:ext uri="{9D8B030D-6E8A-4147-A177-3AD203B41FA5}">
                      <a16:colId xmlns:a16="http://schemas.microsoft.com/office/drawing/2014/main" xmlns="" val="1325761220"/>
                    </a:ext>
                  </a:extLst>
                </a:gridCol>
                <a:gridCol w="1314893">
                  <a:extLst>
                    <a:ext uri="{9D8B030D-6E8A-4147-A177-3AD203B41FA5}">
                      <a16:colId xmlns:a16="http://schemas.microsoft.com/office/drawing/2014/main" xmlns="" val="3840268101"/>
                    </a:ext>
                  </a:extLst>
                </a:gridCol>
                <a:gridCol w="1314893">
                  <a:extLst>
                    <a:ext uri="{9D8B030D-6E8A-4147-A177-3AD203B41FA5}">
                      <a16:colId xmlns:a16="http://schemas.microsoft.com/office/drawing/2014/main" xmlns="" val="2045118107"/>
                    </a:ext>
                  </a:extLst>
                </a:gridCol>
              </a:tblGrid>
              <a:tr h="357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altLang="en-US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瀏覽趨勢</a:t>
                      </a:r>
                      <a:r>
                        <a:rPr lang="en-US" altLang="zh-TW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人數</a:t>
                      </a:r>
                      <a:r>
                        <a:rPr lang="en-US" altLang="zh-TW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餐廳類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購物類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旅行類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教育類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娛樂類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遊戲類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43097842"/>
                  </a:ext>
                </a:extLst>
              </a:tr>
              <a:tr h="357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瀏覽</a:t>
                      </a:r>
                      <a:r>
                        <a:rPr lang="zh-TW" altLang="en-US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比例增加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68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95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79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83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69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7869580"/>
                  </a:ext>
                </a:extLst>
              </a:tr>
              <a:tr h="357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瀏覽</a:t>
                      </a:r>
                      <a:r>
                        <a:rPr lang="zh-TW" altLang="en-US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比例減少</a:t>
                      </a:r>
                      <a:endParaRPr lang="zh-TW" alt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156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129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145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143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155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300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4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70237"/>
              </p:ext>
            </p:extLst>
          </p:nvPr>
        </p:nvGraphicFramePr>
        <p:xfrm>
          <a:off x="1239414" y="5434150"/>
          <a:ext cx="9713172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0728">
                  <a:extLst>
                    <a:ext uri="{9D8B030D-6E8A-4147-A177-3AD203B41FA5}">
                      <a16:colId xmlns:a16="http://schemas.microsoft.com/office/drawing/2014/main" xmlns="" val="2234677077"/>
                    </a:ext>
                  </a:extLst>
                </a:gridCol>
                <a:gridCol w="1272074">
                  <a:extLst>
                    <a:ext uri="{9D8B030D-6E8A-4147-A177-3AD203B41FA5}">
                      <a16:colId xmlns:a16="http://schemas.microsoft.com/office/drawing/2014/main" xmlns="" val="868498734"/>
                    </a:ext>
                  </a:extLst>
                </a:gridCol>
                <a:gridCol w="1272074">
                  <a:extLst>
                    <a:ext uri="{9D8B030D-6E8A-4147-A177-3AD203B41FA5}">
                      <a16:colId xmlns:a16="http://schemas.microsoft.com/office/drawing/2014/main" xmlns="" val="984152581"/>
                    </a:ext>
                  </a:extLst>
                </a:gridCol>
                <a:gridCol w="1272074">
                  <a:extLst>
                    <a:ext uri="{9D8B030D-6E8A-4147-A177-3AD203B41FA5}">
                      <a16:colId xmlns:a16="http://schemas.microsoft.com/office/drawing/2014/main" xmlns="" val="4100217961"/>
                    </a:ext>
                  </a:extLst>
                </a:gridCol>
                <a:gridCol w="1272074">
                  <a:extLst>
                    <a:ext uri="{9D8B030D-6E8A-4147-A177-3AD203B41FA5}">
                      <a16:colId xmlns:a16="http://schemas.microsoft.com/office/drawing/2014/main" xmlns="" val="1325761220"/>
                    </a:ext>
                  </a:extLst>
                </a:gridCol>
                <a:gridCol w="1272074">
                  <a:extLst>
                    <a:ext uri="{9D8B030D-6E8A-4147-A177-3AD203B41FA5}">
                      <a16:colId xmlns:a16="http://schemas.microsoft.com/office/drawing/2014/main" xmlns="" val="3840268101"/>
                    </a:ext>
                  </a:extLst>
                </a:gridCol>
                <a:gridCol w="1272074">
                  <a:extLst>
                    <a:ext uri="{9D8B030D-6E8A-4147-A177-3AD203B41FA5}">
                      <a16:colId xmlns:a16="http://schemas.microsoft.com/office/drawing/2014/main" xmlns="" val="2045118107"/>
                    </a:ext>
                  </a:extLst>
                </a:gridCol>
              </a:tblGrid>
              <a:tr h="357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餐廳類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購物類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旅行類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教育類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娛樂類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遊戲類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43097842"/>
                  </a:ext>
                </a:extLst>
              </a:tr>
              <a:tr h="357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瀏覽</a:t>
                      </a:r>
                      <a:r>
                        <a:rPr lang="zh-TW" altLang="en-US" sz="2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比例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0.3%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7%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1.2%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5.4%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3.3%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1.9%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7869580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預測結果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629449"/>
              </p:ext>
            </p:extLst>
          </p:nvPr>
        </p:nvGraphicFramePr>
        <p:xfrm>
          <a:off x="609600" y="2266547"/>
          <a:ext cx="10972804" cy="27539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2074">
                  <a:extLst>
                    <a:ext uri="{9D8B030D-6E8A-4147-A177-3AD203B41FA5}">
                      <a16:colId xmlns:a16="http://schemas.microsoft.com/office/drawing/2014/main" xmlns="" val="909430236"/>
                    </a:ext>
                  </a:extLst>
                </a:gridCol>
                <a:gridCol w="1418455">
                  <a:extLst>
                    <a:ext uri="{9D8B030D-6E8A-4147-A177-3AD203B41FA5}">
                      <a16:colId xmlns:a16="http://schemas.microsoft.com/office/drawing/2014/main" xmlns="" val="4131144267"/>
                    </a:ext>
                  </a:extLst>
                </a:gridCol>
                <a:gridCol w="1418455">
                  <a:extLst>
                    <a:ext uri="{9D8B030D-6E8A-4147-A177-3AD203B41FA5}">
                      <a16:colId xmlns:a16="http://schemas.microsoft.com/office/drawing/2014/main" xmlns="" val="1354020850"/>
                    </a:ext>
                  </a:extLst>
                </a:gridCol>
                <a:gridCol w="1418455">
                  <a:extLst>
                    <a:ext uri="{9D8B030D-6E8A-4147-A177-3AD203B41FA5}">
                      <a16:colId xmlns:a16="http://schemas.microsoft.com/office/drawing/2014/main" xmlns="" val="2666505358"/>
                    </a:ext>
                  </a:extLst>
                </a:gridCol>
                <a:gridCol w="1418455">
                  <a:extLst>
                    <a:ext uri="{9D8B030D-6E8A-4147-A177-3AD203B41FA5}">
                      <a16:colId xmlns:a16="http://schemas.microsoft.com/office/drawing/2014/main" xmlns="" val="2597962000"/>
                    </a:ext>
                  </a:extLst>
                </a:gridCol>
                <a:gridCol w="1418455">
                  <a:extLst>
                    <a:ext uri="{9D8B030D-6E8A-4147-A177-3AD203B41FA5}">
                      <a16:colId xmlns:a16="http://schemas.microsoft.com/office/drawing/2014/main" xmlns="" val="4028107648"/>
                    </a:ext>
                  </a:extLst>
                </a:gridCol>
                <a:gridCol w="1418455">
                  <a:extLst>
                    <a:ext uri="{9D8B030D-6E8A-4147-A177-3AD203B41FA5}">
                      <a16:colId xmlns:a16="http://schemas.microsoft.com/office/drawing/2014/main" xmlns="" val="2417139685"/>
                    </a:ext>
                  </a:extLst>
                </a:gridCol>
              </a:tblGrid>
              <a:tr h="44578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分類器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餐廳類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購物類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旅行類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教育類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娛樂類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遊戲類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5021596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k-NN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0.528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0.574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0.615</a:t>
                      </a:r>
                      <a:endParaRPr kumimoji="0" lang="zh-TW" sz="24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0.484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0.492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2405870"/>
                  </a:ext>
                </a:extLst>
              </a:tr>
              <a:tr h="713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0.501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0.578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0.489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0.437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0.402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0.441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3695020"/>
                  </a:ext>
                </a:extLst>
              </a:tr>
              <a:tr h="467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SVM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0.576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0.391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0.385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0.399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0.409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8386092"/>
                  </a:ext>
                </a:extLst>
              </a:tr>
              <a:tr h="713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MF based Multi-objective Method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0.561</a:t>
                      </a:r>
                      <a:endParaRPr kumimoji="0" lang="zh-TW" sz="24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0.584</a:t>
                      </a:r>
                      <a:endParaRPr kumimoji="0" lang="zh-TW" sz="24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0.57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0.515</a:t>
                      </a:r>
                      <a:endParaRPr kumimoji="0" lang="zh-TW" sz="24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0.479</a:t>
                      </a:r>
                      <a:endParaRPr kumimoji="0" lang="zh-TW" sz="24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0.531</a:t>
                      </a:r>
                      <a:endParaRPr kumimoji="0" lang="zh-TW" sz="24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5734673"/>
                  </a:ext>
                </a:extLst>
              </a:tr>
            </a:tbl>
          </a:graphicData>
        </a:graphic>
      </p:graphicFrame>
      <p:grpSp>
        <p:nvGrpSpPr>
          <p:cNvPr id="14" name="群組 13"/>
          <p:cNvGrpSpPr/>
          <p:nvPr/>
        </p:nvGrpSpPr>
        <p:grpSpPr>
          <a:xfrm>
            <a:off x="3071672" y="3107184"/>
            <a:ext cx="1350887" cy="1913307"/>
            <a:chOff x="3071672" y="3107184"/>
            <a:chExt cx="1350887" cy="1177293"/>
          </a:xfrm>
        </p:grpSpPr>
        <p:sp>
          <p:nvSpPr>
            <p:cNvPr id="6" name="圓角矩形 5"/>
            <p:cNvSpPr/>
            <p:nvPr/>
          </p:nvSpPr>
          <p:spPr>
            <a:xfrm>
              <a:off x="3144174" y="3107184"/>
              <a:ext cx="1278385" cy="310719"/>
            </a:xfrm>
            <a:prstGeom prst="roundRect">
              <a:avLst/>
            </a:prstGeom>
            <a:noFill/>
            <a:ln w="38100">
              <a:solidFill>
                <a:schemeClr val="accent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3144174" y="3837834"/>
              <a:ext cx="1278385" cy="446643"/>
            </a:xfrm>
            <a:prstGeom prst="roundRect">
              <a:avLst/>
            </a:prstGeom>
            <a:noFill/>
            <a:ln w="38100">
              <a:solidFill>
                <a:schemeClr val="accent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左中括弧 10"/>
            <p:cNvSpPr/>
            <p:nvPr/>
          </p:nvSpPr>
          <p:spPr>
            <a:xfrm>
              <a:off x="3071672" y="3266983"/>
              <a:ext cx="82709" cy="825623"/>
            </a:xfrm>
            <a:prstGeom prst="leftBracket">
              <a:avLst/>
            </a:prstGeom>
            <a:ln w="38100">
              <a:solidFill>
                <a:schemeClr val="accent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503939" y="3107184"/>
            <a:ext cx="1346446" cy="1913307"/>
            <a:chOff x="4503939" y="3107184"/>
            <a:chExt cx="1346446" cy="1177293"/>
          </a:xfrm>
        </p:grpSpPr>
        <p:sp>
          <p:nvSpPr>
            <p:cNvPr id="5" name="圓角矩形 4"/>
            <p:cNvSpPr/>
            <p:nvPr/>
          </p:nvSpPr>
          <p:spPr>
            <a:xfrm>
              <a:off x="4572000" y="3107184"/>
              <a:ext cx="1278385" cy="310719"/>
            </a:xfrm>
            <a:prstGeom prst="roundRect">
              <a:avLst/>
            </a:prstGeom>
            <a:noFill/>
            <a:ln w="38100">
              <a:solidFill>
                <a:schemeClr val="accent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571999" y="3837834"/>
              <a:ext cx="1278385" cy="446643"/>
            </a:xfrm>
            <a:prstGeom prst="roundRect">
              <a:avLst/>
            </a:prstGeom>
            <a:noFill/>
            <a:ln w="38100">
              <a:solidFill>
                <a:schemeClr val="accent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左中括弧 11"/>
            <p:cNvSpPr/>
            <p:nvPr/>
          </p:nvSpPr>
          <p:spPr>
            <a:xfrm>
              <a:off x="4503939" y="3266983"/>
              <a:ext cx="82709" cy="825623"/>
            </a:xfrm>
            <a:prstGeom prst="leftBracket">
              <a:avLst/>
            </a:prstGeom>
            <a:ln w="38100">
              <a:solidFill>
                <a:schemeClr val="accent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圓角矩形 2"/>
          <p:cNvSpPr/>
          <p:nvPr/>
        </p:nvSpPr>
        <p:spPr>
          <a:xfrm>
            <a:off x="3322305" y="5421792"/>
            <a:ext cx="2528686" cy="731520"/>
          </a:xfrm>
          <a:prstGeom prst="roundRect">
            <a:avLst/>
          </a:prstGeom>
          <a:noFill/>
          <a:ln w="381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1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緒論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相關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研究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 Factorization based Multi-objective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資料集介紹與特徵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說明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真實資料集實驗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真資料集實驗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結論與未來展望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0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擬真資料集介紹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資料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集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生成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1,000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位使用者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8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使用者特徵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個人資訊以樹狀圖概念生成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隨機生成使用者平時瀏覽比例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8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預測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目標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針對不同預測目標，給予不同特徵權重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瀏覽比例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增加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if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使用者特徵與權重加權和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&gt;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所有使用者加權和平均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109728" indent="0">
                  <a:buNone/>
                </a:pPr>
                <a:r>
                  <a:rPr lang="zh-TW" altLang="en-US" sz="2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</a:t>
                </a:r>
                <a:r>
                  <a:rPr lang="zh-TW" altLang="en-US" sz="15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2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瀏覽比例</a:t>
                </a:r>
                <a:r>
                  <a:rPr lang="zh-TW" altLang="en-US" sz="26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減少</a:t>
                </a:r>
                <a:r>
                  <a:rPr lang="en-US" altLang="zh-TW" sz="2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en-US" altLang="zh-TW" sz="26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if</a:t>
                </a:r>
                <a:r>
                  <a:rPr lang="zh-TW" altLang="en-US" sz="2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使用者</a:t>
                </a:r>
                <a:r>
                  <a:rPr lang="zh-TW" altLang="en-US" sz="2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特徵與權重加權</a:t>
                </a:r>
                <a:r>
                  <a:rPr lang="zh-TW" altLang="en-US" sz="2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和 </a:t>
                </a:r>
                <a14:m>
                  <m:oMath xmlns:m="http://schemas.openxmlformats.org/officeDocument/2006/math">
                    <m:r>
                      <a:rPr lang="zh-TW" altLang="en-US" sz="260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所有</a:t>
                </a:r>
                <a:r>
                  <a:rPr lang="zh-TW" altLang="en-US" sz="2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使用者加權和平均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42441"/>
            <a:ext cx="5891764" cy="166344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18693" y="576157"/>
            <a:ext cx="65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性別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90984" y="576157"/>
            <a:ext cx="65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齡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472791" y="573109"/>
            <a:ext cx="110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感情狀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況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864" y="3300497"/>
            <a:ext cx="4844360" cy="1578288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0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擬真資料集之實驗與評估指標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模型優劣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評估指標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TW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TW" altLang="zh-TW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zh-TW" altLang="zh-TW" i="1">
                                                    <a:latin typeface="Cambria Math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zh-TW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120" r="1"/>
          <a:stretch/>
        </p:blipFill>
        <p:spPr>
          <a:xfrm>
            <a:off x="2148191" y="2356428"/>
            <a:ext cx="7895617" cy="170679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10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兩種比較模型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based Multi-objective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linear model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29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094" y="2796936"/>
            <a:ext cx="5713811" cy="16390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156" y="4983540"/>
            <a:ext cx="5777685" cy="17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6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sym typeface="新細明體" panose="02020500000000000000" pitchFamily="18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緒論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相關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研究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 Factorization based Multi-objective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資料集介紹與特徵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說明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真實資料集實驗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擬真資料集實驗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結論與未來展望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11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資料量對訓練模型影響結果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893" y="2652712"/>
            <a:ext cx="7796213" cy="3781634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27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資料量對訓練模型影響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based Multi-objective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linear model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157853" y="3416427"/>
                <a:ext cx="30341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 smtClean="0">
                    <a:solidFill>
                      <a:schemeClr val="tx2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學習參數：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𝑘</m:t>
                        </m:r>
                        <m:r>
                          <a:rPr lang="en-US" altLang="zh-TW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TW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0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sz="2000" b="1" dirty="0" smtClean="0">
                    <a:solidFill>
                      <a:schemeClr val="tx2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endParaRPr lang="zh-TW" altLang="en-US" sz="2000" b="1" dirty="0">
                  <a:solidFill>
                    <a:schemeClr val="tx2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853" y="3416427"/>
                <a:ext cx="3034147" cy="400110"/>
              </a:xfrm>
              <a:prstGeom prst="rect">
                <a:avLst/>
              </a:prstGeom>
              <a:blipFill>
                <a:blip r:embed="rId3"/>
                <a:stretch>
                  <a:fillRect l="-2008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202797" y="5515283"/>
                <a:ext cx="24522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 smtClean="0">
                    <a:solidFill>
                      <a:schemeClr val="tx2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學習參數：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𝑘</m:t>
                    </m:r>
                    <m:r>
                      <a:rPr lang="en-US" altLang="zh-TW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zh-TW" altLang="en-US" sz="2000" b="1" dirty="0" smtClean="0">
                    <a:solidFill>
                      <a:schemeClr val="tx2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endParaRPr lang="zh-TW" altLang="en-US" sz="2000" b="1" dirty="0">
                  <a:solidFill>
                    <a:schemeClr val="tx2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797" y="5515283"/>
                <a:ext cx="2452255" cy="400110"/>
              </a:xfrm>
              <a:prstGeom prst="rect">
                <a:avLst/>
              </a:prstGeom>
              <a:blipFill>
                <a:blip r:embed="rId4"/>
                <a:stretch>
                  <a:fillRect l="-2736" t="-9231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31</a:t>
            </a:fld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094" y="2796936"/>
            <a:ext cx="5713811" cy="163909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156" y="4983540"/>
            <a:ext cx="5777685" cy="17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7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緒論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相關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研究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 Factorization based Multi-objective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資料集介紹與特徵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說明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真實資料集實驗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擬真資料集實驗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分析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結論與未來展望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95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特殊節日來臨前，並非所有使用者都會增加訪問電子商城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有效判別使用者行為，將能夠提升行銷策略效益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 Factorization based Multi-objective Method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同時學習多個目標，並找出預測目標之間隱性因子，使預測效果更優於預測單一種目標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有效減少學習參數，當訓練樣本數受限，能達到較好的訓練效果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49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實驗資料集之使用者數過少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收集更多使用者資訊幫助模型預測效能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加入時間對使用者瀏覽行為進一步研究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嘗試其他多目標學習模型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使用者的瀏覽行為，並不保證更多的購買行為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與電商合作，確認使用者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瀏覽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網頁的後續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行為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2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5029" y="2695092"/>
            <a:ext cx="109728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attention!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cdn.fbsbx.com/v/t59.2708-21/30860039_1893664170686513_7008563612553838592_n.gif?_nc_cat=0&amp;_nc_eui2=AeEPKxl729ppVSO4n-TwpI1bGpnzP6sqP9dyORa-nmLCKf17zUMVGEW77TM75aW03bMF2QcBwBYmDKqAshXspaylBnHLA0wAKbQpWWGxbiHNRg&amp;oh=7afc35ce84308fe60c868d47c65bf8df&amp;oe=5B2B69A8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864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Factorization</a:t>
            </a:r>
            <a:r>
              <a:rPr lang="zh-TW" altLang="en-US" dirty="0"/>
              <a:t> </a:t>
            </a:r>
            <a:r>
              <a:rPr lang="en-US" altLang="zh-TW" dirty="0"/>
              <a:t>Machine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37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668" y="3495930"/>
            <a:ext cx="7592500" cy="12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研究動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</a:t>
            </a:r>
          </a:p>
        </p:txBody>
      </p:sp>
      <p:pic>
        <p:nvPicPr>
          <p:cNvPr id="1028" name="Picture 4" descr="https://thumbs.dreamstime.com/z/%D0%BF%D0%BE%D1%80%D1%82%D0%B0%D1%82%D0%B8%D0%B2%D0%BD%D1%8B%D0%B9-%D0%BA%D0%BE%D0%BC%D0%BF%D1%8C%D1%8E%D1%82%D0%B5%D1%80-%D1%81-%D0%B7%D0%BD%D0%B0%D1%87%D0%BA%D0%B0%D0%BC%D0%B8-%D0%B8-%D1%81%D0%B8%D0%BC%D0%B2%D0%BE-%D0%B0%D0%BC%D0%B8-%D0%BD%D0%B0%D1%80%D0%B8%D1%81%D0%BE%D0%B2%D0%B0%D0%BD%D0%BD%D1%8B%D0%BC%D0%B8-%D1%80%D1%83%D0%BA%D0%BE%D0%B9-4761534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3"/>
          <a:stretch/>
        </p:blipFill>
        <p:spPr bwMode="auto">
          <a:xfrm>
            <a:off x="1316467" y="2779585"/>
            <a:ext cx="4779533" cy="29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7053658" y="3070802"/>
            <a:ext cx="3007797" cy="2338137"/>
            <a:chOff x="7685426" y="3242911"/>
            <a:chExt cx="3007797" cy="2338137"/>
          </a:xfrm>
        </p:grpSpPr>
        <p:pic>
          <p:nvPicPr>
            <p:cNvPr id="6" name="Picture 2" descr="å®¶çººç»ç«¯ä¿éæ¹å¼åç±»è§£è¯´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5426" y="3242911"/>
              <a:ext cx="3007797" cy="2338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0137531" y="5284177"/>
              <a:ext cx="555692" cy="21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94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緒論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sz="800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相關研究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 Factorization based Multi-objective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資料集介紹與特徵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說明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真實資料集實驗分析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擬真資料集實驗分析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結論與未來展望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0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interest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使用行為分析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使用者的購買意願隨著時間累積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9728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9728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使用者購買前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Pinterest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行為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9728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9728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使用者是否會成為購買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者</a:t>
            </a:r>
          </a:p>
        </p:txBody>
      </p:sp>
      <p:sp>
        <p:nvSpPr>
          <p:cNvPr id="5" name="向下箭號 4"/>
          <p:cNvSpPr/>
          <p:nvPr/>
        </p:nvSpPr>
        <p:spPr>
          <a:xfrm>
            <a:off x="3376501" y="3926633"/>
            <a:ext cx="736600" cy="807677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7866819" y="3419790"/>
            <a:ext cx="3715581" cy="2498408"/>
            <a:chOff x="7866819" y="2249424"/>
            <a:chExt cx="3715581" cy="249840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6819" y="2249424"/>
              <a:ext cx="3715581" cy="2498408"/>
            </a:xfrm>
            <a:prstGeom prst="rect">
              <a:avLst/>
            </a:prstGeom>
          </p:spPr>
        </p:pic>
        <p:sp>
          <p:nvSpPr>
            <p:cNvPr id="6" name="圓角矩形 5"/>
            <p:cNvSpPr/>
            <p:nvPr/>
          </p:nvSpPr>
          <p:spPr>
            <a:xfrm>
              <a:off x="10972800" y="2654300"/>
              <a:ext cx="609600" cy="154940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7336283" y="6005598"/>
            <a:ext cx="477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購買者搜尋行為比例：非購買者搜尋行為比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5621383"/>
            <a:ext cx="6542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Lo, D.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Frankowski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Leskovec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“Understanding behaviors that lead to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of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pinterest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,”in 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22nd ACM SIGKDD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Knowledge Discovery and Data Mining. ACM,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pp.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531–540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使用者圈影響力之推薦策略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電商透過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明星效應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影響使用者購買意願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ãç¤¾ç¾¤ç¶²è·¯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588569"/>
            <a:ext cx="2940424" cy="184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ãè³è³åãçåçæå°çµæ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3" t="18482" r="7751" b="27283"/>
          <a:stretch/>
        </p:blipFill>
        <p:spPr bwMode="auto">
          <a:xfrm>
            <a:off x="4869404" y="3588569"/>
            <a:ext cx="2793291" cy="19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å£è³ç¸å³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3630472"/>
            <a:ext cx="26003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3950074" y="4290331"/>
            <a:ext cx="519281" cy="44240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8062744" y="4290331"/>
            <a:ext cx="519281" cy="44240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7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3367" y="6122213"/>
            <a:ext cx="11325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Kempe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Kleinberg, and É.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Tardos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“Maximizing the spread of influence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network,” in Proceedings of the ninth ACM SIGKDD international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discovery and data mining. ACM, 2003, pp. 137–146.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6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16220"/>
            <a:ext cx="10972800" cy="10668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650709"/>
            <a:ext cx="10972800" cy="4325112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隱藏在預測目標背後的隱性因子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有效降低矩陣為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8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963" y="2578298"/>
            <a:ext cx="6776073" cy="31906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1513" y="6488668"/>
            <a:ext cx="1205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Bell, and C.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Volinsky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“Matrix factorization techniques for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nl-N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nl-NL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nl-N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42, no. 8, 2009.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7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Factorization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找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出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隱藏在預測目標背後的隱性因子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有效降低矩陣為度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Loss</m:t>
                      </m:r>
                      <m:func>
                        <m:funcPr>
                          <m:ctrlPr>
                            <a:rPr lang="zh-TW" altLang="zh-TW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TW" altLang="zh-TW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TW" altLang="zh-TW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TW" altLang="zh-TW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zh-TW" altLang="zh-TW" i="1">
                                              <a:latin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∀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𝑘𝑛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3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自訂 2">
      <a:dk1>
        <a:srgbClr val="000000"/>
      </a:dk1>
      <a:lt1>
        <a:sysClr val="window" lastClr="FFFFFF"/>
      </a:lt1>
      <a:dk2>
        <a:srgbClr val="802D12"/>
      </a:dk2>
      <a:lt2>
        <a:srgbClr val="DDDDDD"/>
      </a:lt2>
      <a:accent1>
        <a:srgbClr val="418AB3"/>
      </a:accent1>
      <a:accent2>
        <a:srgbClr val="F2BAA8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7472</TotalTime>
  <Words>5596</Words>
  <Application>Microsoft Macintosh PowerPoint</Application>
  <PresentationFormat>寬螢幕</PresentationFormat>
  <Paragraphs>942</Paragraphs>
  <Slides>37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9" baseType="lpstr">
      <vt:lpstr>Calibri</vt:lpstr>
      <vt:lpstr>Cambria Math</vt:lpstr>
      <vt:lpstr>Georgia</vt:lpstr>
      <vt:lpstr>Microsoft JhengHei UI</vt:lpstr>
      <vt:lpstr>Times New Roman</vt:lpstr>
      <vt:lpstr>Wingdings</vt:lpstr>
      <vt:lpstr>Wingdings 2</vt:lpstr>
      <vt:lpstr>細明體</vt:lpstr>
      <vt:lpstr>微軟正黑體</vt:lpstr>
      <vt:lpstr>新細明體</vt:lpstr>
      <vt:lpstr>標楷體</vt:lpstr>
      <vt:lpstr>訓練課程簡報</vt:lpstr>
      <vt:lpstr>透過矩陣分解之多目標預測方法 預測使用者於特殊節日前之瀏覽行為變化 Predicting User’s Browsing Tendency During Holidays by  Matrix Factorization based Multi-objective Method</vt:lpstr>
      <vt:lpstr>Outline</vt:lpstr>
      <vt:lpstr>Outline</vt:lpstr>
      <vt:lpstr>研究動機</vt:lpstr>
      <vt:lpstr>Outline</vt:lpstr>
      <vt:lpstr>使用者在 Pinterest 使用行為分析</vt:lpstr>
      <vt:lpstr>使用者圈影響力之推薦策略</vt:lpstr>
      <vt:lpstr>Matrix Factorization</vt:lpstr>
      <vt:lpstr>Matrix Factorization (續)</vt:lpstr>
      <vt:lpstr>Outline</vt:lpstr>
      <vt:lpstr>MF based Multi-objective Method</vt:lpstr>
      <vt:lpstr>MF based Multi-objective Method (續)</vt:lpstr>
      <vt:lpstr>MF based Multi-objective Method (續)</vt:lpstr>
      <vt:lpstr>MF based Multi-objective Method (續)</vt:lpstr>
      <vt:lpstr>Outline</vt:lpstr>
      <vt:lpstr>研究問題定義</vt:lpstr>
      <vt:lpstr>研究問題定義 (續)</vt:lpstr>
      <vt:lpstr>資料集介紹</vt:lpstr>
      <vt:lpstr>資料前處理</vt:lpstr>
      <vt:lpstr>特徵介紹</vt:lpstr>
      <vt:lpstr>瀏覽比例介紹</vt:lpstr>
      <vt:lpstr>分類模型選擇</vt:lpstr>
      <vt:lpstr>Outline</vt:lpstr>
      <vt:lpstr>實驗與評估指標</vt:lpstr>
      <vt:lpstr>實驗預測結果</vt:lpstr>
      <vt:lpstr>Outline</vt:lpstr>
      <vt:lpstr>擬真資料集介紹</vt:lpstr>
      <vt:lpstr>擬真資料集之實驗與評估指標</vt:lpstr>
      <vt:lpstr>兩種比較模型</vt:lpstr>
      <vt:lpstr>資料量對訓練模型影響結果</vt:lpstr>
      <vt:lpstr>資料量對訓練模型影響結果 (續)</vt:lpstr>
      <vt:lpstr>Outline</vt:lpstr>
      <vt:lpstr>結論</vt:lpstr>
      <vt:lpstr>未來展望</vt:lpstr>
      <vt:lpstr>Thank you for your attention! Q&amp;A </vt:lpstr>
      <vt:lpstr>PowerPoint 簡報</vt:lpstr>
      <vt:lpstr>Factorization Machine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訓練課程簡報標題</dc:title>
  <dc:creator>105522114</dc:creator>
  <cp:lastModifiedBy>Microsoft Office 使用者</cp:lastModifiedBy>
  <cp:revision>185</cp:revision>
  <dcterms:created xsi:type="dcterms:W3CDTF">2018-06-14T11:57:12Z</dcterms:created>
  <dcterms:modified xsi:type="dcterms:W3CDTF">2018-06-21T05:27:42Z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