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4"/>
    <p:sldMasterId id="2147483785" r:id="rId5"/>
  </p:sldMasterIdLst>
  <p:notesMasterIdLst>
    <p:notesMasterId r:id="rId31"/>
  </p:notesMasterIdLst>
  <p:sldIdLst>
    <p:sldId id="256" r:id="rId6"/>
    <p:sldId id="274" r:id="rId7"/>
    <p:sldId id="275" r:id="rId8"/>
    <p:sldId id="276" r:id="rId9"/>
    <p:sldId id="277" r:id="rId10"/>
    <p:sldId id="278" r:id="rId11"/>
    <p:sldId id="284" r:id="rId12"/>
    <p:sldId id="280" r:id="rId13"/>
    <p:sldId id="281" r:id="rId14"/>
    <p:sldId id="283" r:id="rId15"/>
    <p:sldId id="282" r:id="rId16"/>
    <p:sldId id="285" r:id="rId17"/>
    <p:sldId id="286" r:id="rId18"/>
    <p:sldId id="271" r:id="rId19"/>
    <p:sldId id="272" r:id="rId20"/>
    <p:sldId id="259" r:id="rId21"/>
    <p:sldId id="273" r:id="rId22"/>
    <p:sldId id="263" r:id="rId23"/>
    <p:sldId id="261" r:id="rId24"/>
    <p:sldId id="264" r:id="rId25"/>
    <p:sldId id="260" r:id="rId26"/>
    <p:sldId id="270" r:id="rId27"/>
    <p:sldId id="269" r:id="rId28"/>
    <p:sldId id="258" r:id="rId29"/>
    <p:sldId id="257" r:id="rId3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FC7"/>
    <a:srgbClr val="C7FFE4"/>
    <a:srgbClr val="C6C6FF"/>
    <a:srgbClr val="C6C6BC"/>
    <a:srgbClr val="B7DBFF"/>
    <a:srgbClr val="63504F"/>
    <a:srgbClr val="DDFFBC"/>
    <a:srgbClr val="BCFFBC"/>
    <a:srgbClr val="FFB7B7"/>
    <a:srgbClr val="FFB7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57" autoAdjust="0"/>
    <p:restoredTop sz="52304" autoAdjust="0"/>
  </p:normalViewPr>
  <p:slideViewPr>
    <p:cSldViewPr snapToGrid="0">
      <p:cViewPr varScale="1">
        <p:scale>
          <a:sx n="35" d="100"/>
          <a:sy n="35" d="100"/>
        </p:scale>
        <p:origin x="172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AD4B29-8608-40BF-987E-B4CE6733CDF1}" type="datetimeFigureOut">
              <a:rPr kumimoji="1" lang="ja-JP" altLang="en-US" smtClean="0"/>
              <a:t>2024/9/9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A5C9DD-C8B7-4486-B0BE-63963AA3BC28}" type="slidenum">
              <a:rPr kumimoji="1" lang="ja-JP" altLang="en-US" smtClean="0"/>
              <a:t>‹#›</a:t>
            </a:fld>
            <a:endParaRPr kumimoji="1" lang="ja-JP" altLang="en-US"/>
          </a:p>
        </p:txBody>
      </p:sp>
    </p:spTree>
    <p:extLst>
      <p:ext uri="{BB962C8B-B14F-4D97-AF65-F5344CB8AC3E}">
        <p14:creationId xmlns:p14="http://schemas.microsoft.com/office/powerpoint/2010/main" val="27591172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発表者：</a:t>
            </a:r>
            <a:endParaRPr kumimoji="1" lang="en-US" altLang="ja-JP" dirty="0"/>
          </a:p>
          <a:p>
            <a:endParaRPr kumimoji="1" lang="en-US" altLang="ja-JP" dirty="0"/>
          </a:p>
          <a:p>
            <a:r>
              <a:rPr kumimoji="1" lang="ja-JP" altLang="en-US" dirty="0"/>
              <a:t>これからアイビクションの発表を始めます</a:t>
            </a:r>
          </a:p>
          <a:p>
            <a:r>
              <a:rPr kumimoji="1" lang="ja-JP" altLang="en-US" dirty="0"/>
              <a:t>班員の紹介をします。</a:t>
            </a:r>
          </a:p>
          <a:p>
            <a:r>
              <a:rPr kumimoji="1" lang="ja-JP" altLang="en-US" dirty="0"/>
              <a:t>リーダー赤嶺、サブリーダー鹿島、上原、メンバー板井、牧、堤です。</a:t>
            </a:r>
          </a:p>
          <a:p>
            <a:r>
              <a:rPr kumimoji="1" lang="ja-JP" altLang="en-US" dirty="0"/>
              <a:t>ご清聴よろしくお願いします。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a:t>
            </a:fld>
            <a:endParaRPr kumimoji="1" lang="ja-JP" altLang="en-US"/>
          </a:p>
        </p:txBody>
      </p:sp>
    </p:spTree>
    <p:extLst>
      <p:ext uri="{BB962C8B-B14F-4D97-AF65-F5344CB8AC3E}">
        <p14:creationId xmlns:p14="http://schemas.microsoft.com/office/powerpoint/2010/main" val="1529475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質問に対して、答えられそうな人、もしくは、開発に関わった人が回答</a:t>
            </a:r>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10</a:t>
            </a:fld>
            <a:endParaRPr kumimoji="1" lang="ja-JP" altLang="en-US"/>
          </a:p>
        </p:txBody>
      </p:sp>
    </p:spTree>
    <p:extLst>
      <p:ext uri="{BB962C8B-B14F-4D97-AF65-F5344CB8AC3E}">
        <p14:creationId xmlns:p14="http://schemas.microsoft.com/office/powerpoint/2010/main" val="1717542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中小企業のほとんど</a:t>
            </a:r>
            <a:r>
              <a:rPr kumimoji="1" lang="ja-JP" altLang="ja-JP" sz="1200" kern="1200" dirty="0">
                <a:solidFill>
                  <a:schemeClr val="tx1"/>
                </a:solidFill>
                <a:effectLst/>
                <a:latin typeface="+mn-lt"/>
                <a:ea typeface="+mn-ea"/>
                <a:cs typeface="+mn-cs"/>
              </a:rPr>
              <a:t>で</a:t>
            </a:r>
            <a:r>
              <a:rPr kumimoji="1" lang="ja-JP" altLang="en-US" sz="1200" kern="1200" dirty="0">
                <a:solidFill>
                  <a:schemeClr val="tx1"/>
                </a:solidFill>
                <a:effectLst/>
                <a:latin typeface="+mn-lt"/>
                <a:ea typeface="+mn-ea"/>
                <a:cs typeface="+mn-cs"/>
              </a:rPr>
              <a:t>は、エクセルを使って</a:t>
            </a:r>
            <a:r>
              <a:rPr kumimoji="1" lang="ja-JP" altLang="ja-JP" sz="1200" kern="1200" dirty="0">
                <a:solidFill>
                  <a:schemeClr val="tx1"/>
                </a:solidFill>
                <a:effectLst/>
                <a:latin typeface="+mn-lt"/>
                <a:ea typeface="+mn-ea"/>
                <a:cs typeface="+mn-cs"/>
              </a:rPr>
              <a:t>「顧客管理」「書籍管理」を行</a:t>
            </a:r>
            <a:r>
              <a:rPr kumimoji="1" lang="ja-JP" altLang="en-US" sz="1200" kern="1200" dirty="0">
                <a:solidFill>
                  <a:schemeClr val="tx1"/>
                </a:solidFill>
                <a:effectLst/>
                <a:latin typeface="+mn-lt"/>
                <a:ea typeface="+mn-ea"/>
                <a:cs typeface="+mn-cs"/>
              </a:rPr>
              <a:t>っています。　　</a:t>
            </a:r>
            <a:endParaRPr lang="en-US" altLang="ja-JP" dirty="0"/>
          </a:p>
          <a:p>
            <a:r>
              <a:rPr lang="ja-JP" altLang="en-US" dirty="0"/>
              <a:t>理由としては</a:t>
            </a:r>
            <a:endParaRPr lang="en-US" altLang="ja-JP" dirty="0"/>
          </a:p>
          <a:p>
            <a:r>
              <a:rPr lang="ja-JP" altLang="en-US" dirty="0"/>
              <a:t>・導入しやすい</a:t>
            </a:r>
            <a:endParaRPr lang="en-US" altLang="ja-JP" dirty="0"/>
          </a:p>
          <a:p>
            <a:r>
              <a:rPr lang="en-US" altLang="ja-JP" dirty="0"/>
              <a:t>----Microsoft Office</a:t>
            </a:r>
            <a:r>
              <a:rPr lang="ja-JP" altLang="en-US" dirty="0"/>
              <a:t>が業界・職種を問わず広く使われているオフィスソフトであることを考えれば、</a:t>
            </a:r>
            <a:r>
              <a:rPr lang="en-US" altLang="ja-JP" dirty="0"/>
              <a:t>Excel</a:t>
            </a:r>
            <a:r>
              <a:rPr lang="ja-JP" altLang="en-US" dirty="0"/>
              <a:t>はあらゆるオフィスワーカー共通のツール。</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・業務</a:t>
            </a:r>
            <a:r>
              <a:rPr lang="ja-JP" altLang="en-US" dirty="0"/>
              <a:t>内容に合った分析が可能</a:t>
            </a:r>
          </a:p>
          <a:p>
            <a:r>
              <a:rPr kumimoji="1" lang="en-US" altLang="ja-JP" dirty="0"/>
              <a:t>----</a:t>
            </a:r>
            <a:r>
              <a:rPr kumimoji="1" lang="ja-JP" altLang="en-US" sz="1200" b="0" i="0" kern="1200" dirty="0">
                <a:solidFill>
                  <a:schemeClr val="tx1"/>
                </a:solidFill>
                <a:effectLst/>
                <a:latin typeface="+mn-lt"/>
                <a:ea typeface="+mn-ea"/>
                <a:cs typeface="+mn-cs"/>
              </a:rPr>
              <a:t>簡易的な関数・数式を使いこなすことにより、多少複雑な処理を組み込むことができます。</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14</a:t>
            </a:fld>
            <a:endParaRPr kumimoji="1" lang="ja-JP" altLang="en-US"/>
          </a:p>
        </p:txBody>
      </p:sp>
    </p:spTree>
    <p:extLst>
      <p:ext uri="{BB962C8B-B14F-4D97-AF65-F5344CB8AC3E}">
        <p14:creationId xmlns:p14="http://schemas.microsoft.com/office/powerpoint/2010/main" val="3661344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a:t>
            </a:r>
            <a:r>
              <a:rPr lang="ja-JP" altLang="en-US" dirty="0">
                <a:latin typeface="HG丸ｺﾞｼｯｸM-PRO" panose="020F0600000000000000" pitchFamily="50" charset="-128"/>
                <a:ea typeface="HG丸ｺﾞｼｯｸM-PRO" panose="020F0600000000000000" pitchFamily="50" charset="-128"/>
              </a:rPr>
              <a:t>編集・更新の非効率性</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t>----</a:t>
            </a:r>
            <a:r>
              <a:rPr kumimoji="1" lang="ja-JP" altLang="en-US" sz="1200" b="0" i="0" kern="1200" dirty="0">
                <a:solidFill>
                  <a:schemeClr val="tx1"/>
                </a:solidFill>
                <a:effectLst/>
                <a:latin typeface="+mn-lt"/>
                <a:ea typeface="+mn-ea"/>
                <a:cs typeface="+mn-cs"/>
              </a:rPr>
              <a:t>グループ内で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ファイルを共有・閲覧することは可能ですが、</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通常の使い方では複数人で同時に編集することはできません。</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細かな権限設定ができず、管理にリスクが伴う</a:t>
            </a:r>
            <a:endParaRPr lang="ja-JP" altLang="en-US" dirty="0"/>
          </a:p>
          <a:p>
            <a:r>
              <a:rPr kumimoji="1" lang="en-US" altLang="ja-JP" dirty="0"/>
              <a:t>----</a:t>
            </a:r>
            <a:r>
              <a:rPr kumimoji="1" lang="ja-JP" altLang="en-US" sz="1200" b="0" i="0" kern="1200" dirty="0">
                <a:solidFill>
                  <a:schemeClr val="tx1"/>
                </a:solidFill>
                <a:effectLst/>
                <a:latin typeface="+mn-lt"/>
                <a:ea typeface="+mn-ea"/>
                <a:cs typeface="+mn-cs"/>
              </a:rPr>
              <a:t>複数人で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ファイルを更新する場合、「いつ・誰が・どの端末で」ファイルを編集したか履歴を追うことができません。</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そのため、誤った修正・削除などトラブルが発生した際に原因の特定が困難です。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a:t>
            </a:r>
            <a:r>
              <a:rPr lang="ja-JP" altLang="en-US" dirty="0">
                <a:latin typeface="HG丸ｺﾞｼｯｸM-PRO" panose="020F0600000000000000" pitchFamily="50" charset="-128"/>
                <a:ea typeface="HG丸ｺﾞｼｯｸM-PRO" panose="020F0600000000000000" pitchFamily="50" charset="-128"/>
              </a:rPr>
              <a:t>担当者や専門性の知識がないと、メンテナンスが困難</a:t>
            </a:r>
            <a:endParaRPr lang="en-US" altLang="ja-JP" dirty="0">
              <a:latin typeface="HG丸ｺﾞｼｯｸM-PRO" panose="020F0600000000000000" pitchFamily="50" charset="-128"/>
              <a:ea typeface="HG丸ｺﾞｼｯｸM-PRO" panose="020F0600000000000000" pitchFamily="50" charset="-128"/>
            </a:endParaRPr>
          </a:p>
          <a:p>
            <a:r>
              <a:rPr kumimoji="1" lang="en-US" altLang="ja-JP" dirty="0">
                <a:latin typeface="HG丸ｺﾞｼｯｸM-PRO" panose="020F0600000000000000" pitchFamily="50" charset="-128"/>
                <a:ea typeface="HG丸ｺﾞｼｯｸM-PRO" panose="020F0600000000000000" pitchFamily="50" charset="-128"/>
              </a:rPr>
              <a:t>----</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に複雑な処理やマクロが組まれている場合はメンテナンスが困難になることがあります。例えば前任者が作成したマクロを修正する場合、後任者のスキル不足や引継ぎの不十分さによって、メンテナンスができずにファイルが使われなくなる事態もある。</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15</a:t>
            </a:fld>
            <a:endParaRPr kumimoji="1" lang="ja-JP" altLang="en-US"/>
          </a:p>
        </p:txBody>
      </p:sp>
    </p:spTree>
    <p:extLst>
      <p:ext uri="{BB962C8B-B14F-4D97-AF65-F5344CB8AC3E}">
        <p14:creationId xmlns:p14="http://schemas.microsoft.com/office/powerpoint/2010/main" val="3049292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書籍管理とは本屋での書籍注文管理の補助をするシステムです。</a:t>
            </a:r>
            <a:endParaRPr kumimoji="1" lang="en-US" altLang="ja-JP" dirty="0"/>
          </a:p>
          <a:p>
            <a:r>
              <a:rPr kumimoji="1" lang="ja-JP" altLang="en-US" dirty="0"/>
              <a:t>これらをデータベースで蓄積・管理することが目的です。</a:t>
            </a:r>
            <a:endParaRPr kumimoji="1" lang="en-US" altLang="ja-JP" dirty="0"/>
          </a:p>
          <a:p>
            <a:endParaRPr kumimoji="1" lang="en-US" altLang="ja-JP" dirty="0"/>
          </a:p>
          <a:p>
            <a:r>
              <a:rPr kumimoji="1" lang="ja-JP" altLang="en-US" dirty="0"/>
              <a:t>私たちは中小企業を対象とした書籍管理を作成・開発をしました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16</a:t>
            </a:fld>
            <a:endParaRPr kumimoji="1" lang="ja-JP" altLang="en-US"/>
          </a:p>
        </p:txBody>
      </p:sp>
    </p:spTree>
    <p:extLst>
      <p:ext uri="{BB962C8B-B14F-4D97-AF65-F5344CB8AC3E}">
        <p14:creationId xmlns:p14="http://schemas.microsoft.com/office/powerpoint/2010/main" val="2583583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a:t>
            </a:r>
            <a:r>
              <a:rPr lang="ja-JP" altLang="en-US" dirty="0">
                <a:latin typeface="HG丸ｺﾞｼｯｸM-PRO" panose="020F0600000000000000" pitchFamily="50" charset="-128"/>
                <a:ea typeface="HG丸ｺﾞｼｯｸM-PRO" panose="020F0600000000000000" pitchFamily="50" charset="-128"/>
              </a:rPr>
              <a:t>編集・更新の非効率性　　　</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個別表示にするかは要相談</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t>----</a:t>
            </a:r>
            <a:r>
              <a:rPr kumimoji="1" lang="ja-JP" altLang="en-US" sz="1200" b="0" i="0" kern="1200" dirty="0">
                <a:solidFill>
                  <a:schemeClr val="tx1"/>
                </a:solidFill>
                <a:effectLst/>
                <a:latin typeface="+mn-lt"/>
                <a:ea typeface="+mn-ea"/>
                <a:cs typeface="+mn-cs"/>
              </a:rPr>
              <a:t>グループ内で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ファイルを共有・閲覧することは可能ですが、</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通常の使い方では複数人で同時に編集することはできません。</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細かな権限設定ができず、管理にリスクが伴う</a:t>
            </a:r>
            <a:endParaRPr lang="ja-JP" altLang="en-US" dirty="0"/>
          </a:p>
          <a:p>
            <a:r>
              <a:rPr kumimoji="1" lang="en-US" altLang="ja-JP" dirty="0"/>
              <a:t>----</a:t>
            </a:r>
            <a:r>
              <a:rPr kumimoji="1" lang="ja-JP" altLang="en-US" sz="1200" b="0" i="0" kern="1200" dirty="0">
                <a:solidFill>
                  <a:schemeClr val="tx1"/>
                </a:solidFill>
                <a:effectLst/>
                <a:latin typeface="+mn-lt"/>
                <a:ea typeface="+mn-ea"/>
                <a:cs typeface="+mn-cs"/>
              </a:rPr>
              <a:t>複数人で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ファイルを更新する場合、「いつ・誰が・どの端末で」ファイルを編集したか履歴を追うことができません。</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そのため、誤った修正・削除などトラブルが発生した際に原因の特定が困難です。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a:t>
            </a:r>
            <a:r>
              <a:rPr lang="ja-JP" altLang="en-US" dirty="0">
                <a:latin typeface="HG丸ｺﾞｼｯｸM-PRO" panose="020F0600000000000000" pitchFamily="50" charset="-128"/>
                <a:ea typeface="HG丸ｺﾞｼｯｸM-PRO" panose="020F0600000000000000" pitchFamily="50" charset="-128"/>
              </a:rPr>
              <a:t>担当者や専門性の知識がないと、メンテナンスが困難</a:t>
            </a:r>
            <a:endParaRPr lang="en-US" altLang="ja-JP" dirty="0">
              <a:latin typeface="HG丸ｺﾞｼｯｸM-PRO" panose="020F0600000000000000" pitchFamily="50" charset="-128"/>
              <a:ea typeface="HG丸ｺﾞｼｯｸM-PRO" panose="020F0600000000000000" pitchFamily="50" charset="-128"/>
            </a:endParaRPr>
          </a:p>
          <a:p>
            <a:r>
              <a:rPr kumimoji="1" lang="en-US" altLang="ja-JP" dirty="0">
                <a:latin typeface="HG丸ｺﾞｼｯｸM-PRO" panose="020F0600000000000000" pitchFamily="50" charset="-128"/>
                <a:ea typeface="HG丸ｺﾞｼｯｸM-PRO" panose="020F0600000000000000" pitchFamily="50" charset="-128"/>
              </a:rPr>
              <a:t>----</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に複雑な処理やマクロが組まれている場合はメンテナンスが困難になることがあります。例えば前任者が作成したマクロを修正する場合、後任者のスキル不足や引継ぎの不十分さによって、メンテナンスができずにファイルが使われなくなる事態もある。</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17</a:t>
            </a:fld>
            <a:endParaRPr kumimoji="1" lang="ja-JP" altLang="en-US"/>
          </a:p>
        </p:txBody>
      </p:sp>
    </p:spTree>
    <p:extLst>
      <p:ext uri="{BB962C8B-B14F-4D97-AF65-F5344CB8AC3E}">
        <p14:creationId xmlns:p14="http://schemas.microsoft.com/office/powerpoint/2010/main" val="4272905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削除予定</a:t>
            </a: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18</a:t>
            </a:fld>
            <a:endParaRPr kumimoji="1" lang="ja-JP" altLang="en-US"/>
          </a:p>
        </p:txBody>
      </p:sp>
    </p:spTree>
    <p:extLst>
      <p:ext uri="{BB962C8B-B14F-4D97-AF65-F5344CB8AC3E}">
        <p14:creationId xmlns:p14="http://schemas.microsoft.com/office/powerpoint/2010/main" val="41556165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私たちが注目した主な機能は大きく分けて</a:t>
            </a:r>
            <a:r>
              <a:rPr kumimoji="1" lang="en-US" altLang="ja-JP" dirty="0"/>
              <a:t>4</a:t>
            </a:r>
            <a:r>
              <a:rPr kumimoji="1" lang="ja-JP" altLang="en-US" dirty="0"/>
              <a:t>つあります。</a:t>
            </a:r>
            <a:endParaRPr kumimoji="1" lang="en-US" altLang="ja-JP" dirty="0"/>
          </a:p>
          <a:p>
            <a:endParaRPr kumimoji="1" lang="en-US" altLang="ja-JP" dirty="0"/>
          </a:p>
          <a:p>
            <a:r>
              <a:rPr kumimoji="1" lang="ja-JP" altLang="en-US" i="1" dirty="0"/>
              <a:t>書籍の追加、書籍の管理、顧客の追加、顧客の管理です。</a:t>
            </a:r>
            <a:endParaRPr kumimoji="1" lang="en-US" altLang="ja-JP" i="1" dirty="0"/>
          </a:p>
          <a:p>
            <a:r>
              <a:rPr kumimoji="1" lang="ja-JP" altLang="en-US" i="1" dirty="0"/>
              <a:t>この４つのシンプルな機能を使うことで顧客管理と書籍管理できるようになります。</a:t>
            </a:r>
            <a:endParaRPr kumimoji="1" lang="en-US" altLang="ja-JP" i="1" dirty="0"/>
          </a:p>
          <a:p>
            <a:endParaRPr kumimoji="1" lang="en-US" altLang="ja-JP" i="1" dirty="0"/>
          </a:p>
          <a:p>
            <a:r>
              <a:rPr kumimoji="1" lang="ja-JP" altLang="en-US" i="1" dirty="0"/>
              <a:t>また、仕様については売上と年代別及び地域別のランキングを抽出し表示できるようになります。</a:t>
            </a:r>
            <a:endParaRPr kumimoji="1" lang="en-US" altLang="ja-JP" i="1" dirty="0"/>
          </a:p>
          <a:p>
            <a:endParaRPr kumimoji="1" lang="en-US" altLang="ja-JP" i="1" dirty="0"/>
          </a:p>
          <a:p>
            <a:endParaRPr kumimoji="1" lang="en-US" altLang="ja-JP" i="1"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19</a:t>
            </a:fld>
            <a:endParaRPr kumimoji="1" lang="ja-JP" altLang="en-US"/>
          </a:p>
        </p:txBody>
      </p:sp>
    </p:spTree>
    <p:extLst>
      <p:ext uri="{BB962C8B-B14F-4D97-AF65-F5344CB8AC3E}">
        <p14:creationId xmlns:p14="http://schemas.microsoft.com/office/powerpoint/2010/main" val="3447710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a:t>
            </a:r>
            <a:r>
              <a:rPr kumimoji="1" lang="ja-JP" altLang="en-US" sz="1200" kern="1200" dirty="0">
                <a:solidFill>
                  <a:schemeClr val="tx1"/>
                </a:solidFill>
                <a:effectLst/>
                <a:latin typeface="+mn-lt"/>
                <a:ea typeface="+mn-ea"/>
                <a:cs typeface="+mn-cs"/>
              </a:rPr>
              <a:t>それらの機能、仕様をつかって</a:t>
            </a:r>
            <a:r>
              <a:rPr kumimoji="1" lang="ja-JP" altLang="ja-JP" sz="1200" kern="1200" dirty="0">
                <a:solidFill>
                  <a:schemeClr val="tx1"/>
                </a:solidFill>
                <a:effectLst/>
                <a:latin typeface="+mn-lt"/>
                <a:ea typeface="+mn-ea"/>
                <a:cs typeface="+mn-cs"/>
              </a:rPr>
              <a:t>書籍管理の補助を行う</a:t>
            </a:r>
            <a:r>
              <a:rPr kumimoji="1" lang="ja-JP" altLang="en-US" sz="1200" kern="1200" dirty="0">
                <a:solidFill>
                  <a:schemeClr val="tx1"/>
                </a:solidFill>
                <a:effectLst/>
                <a:latin typeface="+mn-lt"/>
                <a:ea typeface="+mn-ea"/>
                <a:cs typeface="+mn-cs"/>
              </a:rPr>
              <a:t>ことにより</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データベースで蓄積・管理することで、</a:t>
            </a:r>
            <a:r>
              <a:rPr kumimoji="1" lang="ja-JP" altLang="en-US" sz="1200" kern="1200" dirty="0">
                <a:solidFill>
                  <a:schemeClr val="tx1"/>
                </a:solidFill>
                <a:effectLst/>
                <a:latin typeface="+mn-lt"/>
                <a:ea typeface="+mn-ea"/>
                <a:cs typeface="+mn-cs"/>
              </a:rPr>
              <a:t>作業</a:t>
            </a:r>
            <a:r>
              <a:rPr kumimoji="1" lang="ja-JP" altLang="ja-JP" sz="1200" kern="1200" dirty="0">
                <a:solidFill>
                  <a:schemeClr val="tx1"/>
                </a:solidFill>
                <a:effectLst/>
                <a:latin typeface="+mn-lt"/>
                <a:ea typeface="+mn-ea"/>
                <a:cs typeface="+mn-cs"/>
              </a:rPr>
              <a:t>時間の短縮、ミス軽減を図ること</a:t>
            </a:r>
            <a:r>
              <a:rPr kumimoji="1" lang="ja-JP" altLang="en-US" sz="1200" kern="1200" dirty="0">
                <a:solidFill>
                  <a:schemeClr val="tx1"/>
                </a:solidFill>
                <a:effectLst/>
                <a:latin typeface="+mn-lt"/>
                <a:ea typeface="+mn-ea"/>
                <a:cs typeface="+mn-cs"/>
              </a:rPr>
              <a:t>ができます。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20</a:t>
            </a:fld>
            <a:endParaRPr kumimoji="1" lang="ja-JP" altLang="en-US"/>
          </a:p>
        </p:txBody>
      </p:sp>
    </p:spTree>
    <p:extLst>
      <p:ext uri="{BB962C8B-B14F-4D97-AF65-F5344CB8AC3E}">
        <p14:creationId xmlns:p14="http://schemas.microsoft.com/office/powerpoint/2010/main" val="384261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フロントエンドに</a:t>
            </a:r>
            <a:r>
              <a:rPr kumimoji="1" lang="en-US" altLang="ja-JP" sz="1200" b="0" i="0" u="none" strike="noStrike" kern="1200" cap="none" spc="0" normalizeH="0" baseline="0" noProof="0" dirty="0" err="1">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BrowserApplication</a:t>
            </a:r>
            <a:r>
              <a:rPr kumimoji="1" lang="ja-JP" altLang="en-US" dirty="0" err="1"/>
              <a:t>、</a:t>
            </a:r>
            <a:r>
              <a:rPr kumimoji="1" lang="ja-JP" altLang="en-US" dirty="0"/>
              <a:t>バックエンドに</a:t>
            </a:r>
            <a:r>
              <a:rPr kumimoji="1" lang="en-US" altLang="ja-JP" dirty="0"/>
              <a:t>XAMPP</a:t>
            </a:r>
            <a:r>
              <a:rPr kumimoji="1" lang="ja-JP" altLang="en-US" dirty="0"/>
              <a:t>を採用しています。</a:t>
            </a:r>
            <a:endParaRPr kumimoji="1" lang="en-US" altLang="ja-JP" dirty="0"/>
          </a:p>
          <a:p>
            <a:r>
              <a:rPr kumimoji="1" lang="ja-JP" altLang="en-US" dirty="0"/>
              <a:t>ざっとした内容　（参考データ　</a:t>
            </a:r>
            <a:r>
              <a:rPr lang="en-US" altLang="ja-JP" dirty="0"/>
              <a:t>https://qiita.com/goofmint/items/a4760fd4e3d04e7ffb58</a:t>
            </a:r>
            <a:r>
              <a:rPr lang="ja-JP" altLang="en-US" dirty="0"/>
              <a:t>）</a:t>
            </a:r>
            <a:endParaRPr kumimoji="1" lang="en-US" altLang="ja-JP" dirty="0"/>
          </a:p>
          <a:p>
            <a:r>
              <a:rPr kumimoji="1" lang="en-US" altLang="ja-JP" dirty="0"/>
              <a:t>PHP</a:t>
            </a:r>
            <a:r>
              <a:rPr kumimoji="1" lang="ja-JP" altLang="en-US" dirty="0"/>
              <a:t>でデータベースから情報をひっぱってきて、</a:t>
            </a:r>
            <a:r>
              <a:rPr kumimoji="1" lang="en-US" altLang="ja-JP" dirty="0"/>
              <a:t>HTML</a:t>
            </a:r>
            <a:r>
              <a:rPr kumimoji="1" lang="ja-JP" altLang="en-US" dirty="0"/>
              <a:t>や</a:t>
            </a:r>
            <a:r>
              <a:rPr kumimoji="1" lang="en-US" altLang="ja-JP" dirty="0"/>
              <a:t>CSS</a:t>
            </a:r>
            <a:r>
              <a:rPr kumimoji="1" lang="ja-JP" altLang="en-US" dirty="0"/>
              <a:t>でその情報に装飾をつけました。</a:t>
            </a:r>
            <a:endParaRPr kumimoji="1" lang="en-US" altLang="ja-JP" dirty="0"/>
          </a:p>
          <a:p>
            <a:r>
              <a:rPr kumimoji="1" lang="ja-JP" altLang="en-US" dirty="0"/>
              <a:t>別々で行うことにより、通信料の軽減や開発体制の分離を目的としました。</a:t>
            </a:r>
            <a:endParaRPr kumimoji="1" lang="en-US" altLang="ja-JP" dirty="0"/>
          </a:p>
          <a:p>
            <a:r>
              <a:rPr kumimoji="1" lang="ja-JP" altLang="en-US" dirty="0"/>
              <a:t>開発体制の分離をすることで、テストも各々で容易にできるのも効率の良さだと思います。</a:t>
            </a:r>
            <a:endParaRPr kumimoji="1" lang="en-US" altLang="ja-JP" dirty="0"/>
          </a:p>
          <a:p>
            <a:endParaRPr kumimoji="1" lang="en-US" altLang="ja-JP" dirty="0"/>
          </a:p>
          <a:p>
            <a:endParaRPr kumimoji="1" lang="en-US" altLang="ja-JP" dirty="0"/>
          </a:p>
          <a:p>
            <a:r>
              <a:rPr kumimoji="1" lang="ja-JP" altLang="en-US" dirty="0"/>
              <a:t>以下　事前にあった内容で削除予定</a:t>
            </a:r>
            <a:endParaRPr kumimoji="1" lang="en-US" altLang="ja-JP" dirty="0"/>
          </a:p>
          <a:p>
            <a:r>
              <a:rPr kumimoji="1" lang="ja-JP" altLang="en-US" dirty="0"/>
              <a:t>この図では</a:t>
            </a:r>
            <a:r>
              <a:rPr kumimoji="1" lang="en-US" altLang="ja-JP" dirty="0"/>
              <a:t>Web</a:t>
            </a:r>
            <a:r>
              <a:rPr kumimoji="1" lang="ja-JP" altLang="en-US" dirty="0"/>
              <a:t>上で動作させる場合の構成で、</a:t>
            </a:r>
            <a:r>
              <a:rPr kumimoji="1" lang="en-US" altLang="ja-JP" dirty="0"/>
              <a:t>Flutter</a:t>
            </a:r>
            <a:r>
              <a:rPr kumimoji="1" lang="ja-JP" altLang="en-US" dirty="0"/>
              <a:t>は静的サイトを出力します。クライアントがスマホの場合は</a:t>
            </a:r>
            <a:r>
              <a:rPr kumimoji="1" lang="en-US" altLang="ja-JP" dirty="0"/>
              <a:t>APK</a:t>
            </a:r>
            <a:r>
              <a:rPr kumimoji="1" lang="ja-JP" altLang="en-US" dirty="0"/>
              <a:t>や</a:t>
            </a:r>
            <a:r>
              <a:rPr kumimoji="1" lang="en-US" altLang="ja-JP" dirty="0"/>
              <a:t>IPA</a:t>
            </a:r>
            <a:r>
              <a:rPr kumimoji="1" lang="ja-JP" altLang="en-US" dirty="0"/>
              <a:t>にビルドし</a:t>
            </a:r>
            <a:r>
              <a:rPr kumimoji="1" lang="en-US" altLang="ja-JP" dirty="0"/>
              <a:t>Windows</a:t>
            </a:r>
            <a:r>
              <a:rPr kumimoji="1" lang="ja-JP" altLang="en-US" dirty="0"/>
              <a:t>の場合は</a:t>
            </a:r>
            <a:r>
              <a:rPr kumimoji="1" lang="en-US" altLang="ja-JP" dirty="0"/>
              <a:t>exe</a:t>
            </a:r>
            <a:r>
              <a:rPr kumimoji="1" lang="ja-JP" altLang="en-US" dirty="0"/>
              <a:t>にビルドします。</a:t>
            </a:r>
            <a:endParaRPr kumimoji="1" lang="en-US" altLang="ja-JP" dirty="0"/>
          </a:p>
          <a:p>
            <a:r>
              <a:rPr kumimoji="1" lang="ja-JP" altLang="en-US" dirty="0"/>
              <a:t>今回の構成ではしていませんが生成された静的サイトは</a:t>
            </a:r>
            <a:r>
              <a:rPr kumimoji="1" lang="en-US" altLang="ja-JP" dirty="0"/>
              <a:t>CDN</a:t>
            </a:r>
            <a:r>
              <a:rPr kumimoji="1" lang="ja-JP" altLang="en-US" dirty="0" err="1"/>
              <a:t>で提</a:t>
            </a:r>
            <a:r>
              <a:rPr kumimoji="1" lang="ja-JP" altLang="en-US" dirty="0"/>
              <a:t>供することが可能なため</a:t>
            </a:r>
            <a:r>
              <a:rPr kumimoji="1" lang="ja-JP" altLang="en-US" sz="1200" b="0" i="0" kern="1200" dirty="0">
                <a:solidFill>
                  <a:schemeClr val="tx1"/>
                </a:solidFill>
                <a:effectLst/>
                <a:latin typeface="+mn-lt"/>
                <a:ea typeface="+mn-ea"/>
                <a:cs typeface="+mn-cs"/>
              </a:rPr>
              <a:t>スケールアウトも容易に可能です。</a:t>
            </a:r>
            <a:endParaRPr kumimoji="1" lang="en-US" altLang="ja-JP" sz="1200" b="0" i="0" kern="1200" dirty="0">
              <a:solidFill>
                <a:schemeClr val="tx1"/>
              </a:solidFill>
              <a:effectLst/>
              <a:latin typeface="+mn-lt"/>
              <a:ea typeface="+mn-ea"/>
              <a:cs typeface="+mn-cs"/>
            </a:endParaRPr>
          </a:p>
          <a:p>
            <a:r>
              <a:rPr kumimoji="1" lang="ja-JP" altLang="en-US" sz="1200" b="0" i="0" kern="1200" dirty="0" err="1">
                <a:solidFill>
                  <a:schemeClr val="tx1"/>
                </a:solidFill>
                <a:effectLst/>
                <a:latin typeface="+mn-lt"/>
                <a:ea typeface="+mn-ea"/>
                <a:cs typeface="+mn-cs"/>
              </a:rPr>
              <a:t>ー</a:t>
            </a:r>
            <a:r>
              <a:rPr kumimoji="1" lang="ja-JP" altLang="en-US" sz="1200" b="0" i="0" kern="1200" dirty="0">
                <a:solidFill>
                  <a:schemeClr val="tx1"/>
                </a:solidFill>
                <a:effectLst/>
                <a:latin typeface="+mn-lt"/>
                <a:ea typeface="+mn-ea"/>
                <a:cs typeface="+mn-cs"/>
              </a:rPr>
              <a:t>ーー</a:t>
            </a:r>
            <a:r>
              <a:rPr kumimoji="1" lang="ja-JP" altLang="en-US" sz="1200" b="0" i="0" kern="1200" dirty="0" err="1">
                <a:solidFill>
                  <a:schemeClr val="tx1"/>
                </a:solidFill>
                <a:effectLst/>
                <a:latin typeface="+mn-lt"/>
                <a:ea typeface="+mn-ea"/>
                <a:cs typeface="+mn-cs"/>
              </a:rPr>
              <a:t>ーーーーーーーーーーーーーーーーーーーーーーーーーーーーーーーーーーーーーーーーーーーーーーーー</a:t>
            </a:r>
            <a:r>
              <a:rPr kumimoji="1" lang="ja-JP" altLang="en-US" sz="1200" b="0" i="0" kern="1200" dirty="0">
                <a:solidFill>
                  <a:schemeClr val="tx1"/>
                </a:solidFill>
                <a:effectLst/>
                <a:latin typeface="+mn-lt"/>
                <a:ea typeface="+mn-ea"/>
                <a:cs typeface="+mn-cs"/>
              </a:rPr>
              <a:t>ー↓馬場</a:t>
            </a:r>
            <a:endParaRPr kumimoji="1" lang="en-US" altLang="ja-JP" sz="1200" b="0" i="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888235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バックエンドに</a:t>
            </a:r>
            <a:r>
              <a:rPr kumimoji="1" lang="en-US" altLang="ja-JP" dirty="0"/>
              <a:t>PHP</a:t>
            </a:r>
            <a:r>
              <a:rPr kumimoji="1" lang="ja-JP" altLang="en-US" dirty="0"/>
              <a:t>を採用しているもののバックエンドとフロントエンドを分離させていることが大きな特徴です。</a:t>
            </a:r>
            <a:endParaRPr kumimoji="1" lang="en-US" altLang="ja-JP" dirty="0"/>
          </a:p>
          <a:p>
            <a:r>
              <a:rPr kumimoji="1" lang="ja-JP" altLang="en-US" dirty="0"/>
              <a:t>これにより</a:t>
            </a:r>
            <a:r>
              <a:rPr kumimoji="1" lang="ja-JP" altLang="en-US" sz="1200" b="0" i="0" kern="1200" dirty="0">
                <a:solidFill>
                  <a:schemeClr val="tx1"/>
                </a:solidFill>
                <a:effectLst/>
                <a:latin typeface="+mn-lt"/>
                <a:ea typeface="+mn-ea"/>
                <a:cs typeface="+mn-cs"/>
              </a:rPr>
              <a:t>ロード時間の短縮やトラフィックの軽減、</a:t>
            </a:r>
            <a:r>
              <a:rPr kumimoji="1" lang="ja-JP" altLang="en-US" dirty="0"/>
              <a:t>マルチプラットフォーム化、スケールアウトが容易に可能になります。</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636280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発表者：</a:t>
            </a:r>
            <a:endParaRPr kumimoji="1" lang="en-US" altLang="ja-JP" dirty="0"/>
          </a:p>
          <a:p>
            <a:endParaRPr kumimoji="1" lang="en-US" altLang="ja-JP" dirty="0"/>
          </a:p>
          <a:p>
            <a:r>
              <a:rPr kumimoji="1" lang="ja-JP" altLang="en-US" dirty="0"/>
              <a:t>このような流れで発表していきます。</a:t>
            </a:r>
            <a:endParaRPr kumimoji="1" lang="en-US" altLang="ja-JP" dirty="0"/>
          </a:p>
          <a:p>
            <a:endParaRPr kumimoji="1" lang="en-US" altLang="ja-JP" dirty="0"/>
          </a:p>
          <a:p>
            <a:endParaRPr kumimoji="1" lang="en-US" altLang="ja-JP" dirty="0"/>
          </a:p>
          <a:p>
            <a:r>
              <a:rPr kumimoji="1" lang="ja-JP" altLang="en-US" dirty="0"/>
              <a:t>以下</a:t>
            </a:r>
            <a:r>
              <a:rPr kumimoji="1" lang="ja-JP" altLang="en-US" dirty="0" err="1"/>
              <a:t>メモｰｰｰ</a:t>
            </a:r>
            <a:r>
              <a:rPr kumimoji="1" lang="ja-JP" altLang="en-US" dirty="0"/>
              <a:t>ｰｰｰｰｰｰｰｰｰｰｰｰｰｰｰｰｰｰｰｰｰｰ</a:t>
            </a:r>
            <a:endParaRPr kumimoji="1" lang="en-US" altLang="ja-JP" dirty="0"/>
          </a:p>
          <a:p>
            <a:endParaRPr kumimoji="1" lang="en-US" altLang="ja-JP" dirty="0"/>
          </a:p>
          <a:p>
            <a:r>
              <a:rPr kumimoji="1" lang="ja-JP" altLang="en-US" dirty="0"/>
              <a:t>・なぜ作ろうと思ったのか</a:t>
            </a:r>
            <a:endParaRPr kumimoji="1" lang="en-US" altLang="ja-JP" dirty="0"/>
          </a:p>
          <a:p>
            <a:r>
              <a:rPr kumimoji="1" lang="ja-JP" altLang="en-US" dirty="0"/>
              <a:t>今回私たちが作ったものは、本の購入者システムを作りました。</a:t>
            </a:r>
            <a:endParaRPr kumimoji="1" lang="en-US" altLang="ja-JP" dirty="0"/>
          </a:p>
          <a:p>
            <a:r>
              <a:rPr kumimoji="1" lang="ja-JP" altLang="en-US" dirty="0"/>
              <a:t>書籍管理とは？のスライドを入れる。</a:t>
            </a:r>
            <a:endParaRPr kumimoji="1" lang="en-US" altLang="ja-JP" dirty="0"/>
          </a:p>
          <a:p>
            <a:r>
              <a:rPr kumimoji="1" lang="ja-JP" altLang="en-US" dirty="0"/>
              <a:t>書籍管理を使うにあたってどう、現状があるのか？</a:t>
            </a:r>
            <a:endParaRPr kumimoji="1" lang="en-US" altLang="ja-JP" dirty="0"/>
          </a:p>
          <a:p>
            <a:r>
              <a:rPr kumimoji="1" lang="ja-JP" altLang="en-US" dirty="0"/>
              <a:t>→メリット、デメリット</a:t>
            </a:r>
            <a:endParaRPr kumimoji="1" lang="en-US" altLang="ja-JP" dirty="0"/>
          </a:p>
          <a:p>
            <a:r>
              <a:rPr kumimoji="1" lang="ja-JP" altLang="en-US" dirty="0"/>
              <a:t>→利用シーン</a:t>
            </a:r>
            <a:endParaRPr kumimoji="1" lang="en-US" altLang="ja-JP" dirty="0"/>
          </a:p>
          <a:p>
            <a:r>
              <a:rPr kumimoji="1" lang="ja-JP" altLang="en-US" dirty="0"/>
              <a:t>→アプリケーションで何ができるのか？</a:t>
            </a:r>
            <a:endParaRPr kumimoji="1" lang="en-US" altLang="ja-JP" dirty="0"/>
          </a:p>
          <a:p>
            <a:r>
              <a:rPr kumimoji="1" lang="ja-JP" altLang="en-US" dirty="0"/>
              <a:t>→これによって、どんな成果が得られたのか？</a:t>
            </a:r>
            <a:endParaRPr kumimoji="1" lang="en-US" altLang="ja-JP" dirty="0"/>
          </a:p>
          <a:p>
            <a:r>
              <a:rPr kumimoji="1" lang="ja-JP" altLang="en-US" dirty="0"/>
              <a:t>→内部的な構成を挟む</a:t>
            </a:r>
            <a:endParaRPr kumimoji="1" lang="en-US" altLang="ja-JP" dirty="0"/>
          </a:p>
          <a:p>
            <a:r>
              <a:rPr kumimoji="1" lang="ja-JP" altLang="en-US" dirty="0"/>
              <a:t>→各自のデモ</a:t>
            </a:r>
            <a:endParaRPr kumimoji="1" lang="en-US" altLang="ja-JP" dirty="0"/>
          </a:p>
          <a:p>
            <a:r>
              <a:rPr kumimoji="1" lang="ja-JP" altLang="en-US" dirty="0"/>
              <a:t>→こだわったコードの説明</a:t>
            </a:r>
            <a:endParaRPr kumimoji="1" lang="en-US" altLang="ja-JP" dirty="0"/>
          </a:p>
          <a:p>
            <a:r>
              <a:rPr kumimoji="1" lang="ja-JP" altLang="en-US" dirty="0"/>
              <a:t>　</a:t>
            </a:r>
            <a:r>
              <a:rPr kumimoji="1" lang="en-US" altLang="ja-JP" dirty="0"/>
              <a:t>※</a:t>
            </a:r>
            <a:r>
              <a:rPr kumimoji="1" lang="ja-JP" altLang="en-US" dirty="0"/>
              <a:t>とりあえず、デモを通したあとに、パワポに戻って、こだわったコードを説明する。</a:t>
            </a:r>
            <a:endParaRPr kumimoji="1" lang="en-US" altLang="ja-JP" dirty="0"/>
          </a:p>
          <a:p>
            <a:r>
              <a:rPr kumimoji="1" lang="ja-JP" altLang="en-US" dirty="0"/>
              <a:t>→最後に、まとめ、特徴と実装できなかった部分。</a:t>
            </a:r>
            <a:endParaRPr kumimoji="1" lang="en-US" altLang="ja-JP" dirty="0"/>
          </a:p>
          <a:p>
            <a:r>
              <a:rPr kumimoji="1" lang="ja-JP" altLang="en-US" dirty="0"/>
              <a:t>→質疑応答。</a:t>
            </a:r>
            <a:endParaRPr kumimoji="1" lang="en-US" altLang="ja-JP" dirty="0"/>
          </a:p>
          <a:p>
            <a:endParaRPr kumimoji="1" lang="en-US" altLang="ja-JP" dirty="0"/>
          </a:p>
          <a:p>
            <a:r>
              <a:rPr kumimoji="1" lang="en-US" altLang="ja-JP" dirty="0"/>
              <a:t>0</a:t>
            </a:r>
            <a:r>
              <a:rPr kumimoji="1" lang="ja-JP" altLang="en-US" dirty="0"/>
              <a:t>タイトル</a:t>
            </a:r>
            <a:endParaRPr kumimoji="1" lang="en-US" altLang="ja-JP" dirty="0"/>
          </a:p>
          <a:p>
            <a:r>
              <a:rPr kumimoji="1" lang="en-US" altLang="ja-JP" dirty="0"/>
              <a:t>1</a:t>
            </a:r>
            <a:r>
              <a:rPr kumimoji="1" lang="ja-JP" altLang="en-US" dirty="0"/>
              <a:t>概要</a:t>
            </a:r>
            <a:endParaRPr kumimoji="1" lang="en-US" altLang="ja-JP" dirty="0"/>
          </a:p>
          <a:p>
            <a:r>
              <a:rPr kumimoji="1" lang="en-US" altLang="ja-JP" dirty="0"/>
              <a:t>2</a:t>
            </a:r>
            <a:r>
              <a:rPr kumimoji="1" lang="ja-JP" altLang="en-US" dirty="0"/>
              <a:t>書籍管理とは</a:t>
            </a:r>
            <a:endParaRPr kumimoji="1" lang="en-US" altLang="ja-JP" dirty="0"/>
          </a:p>
          <a:p>
            <a:r>
              <a:rPr kumimoji="1" lang="en-US" altLang="ja-JP" dirty="0"/>
              <a:t>3</a:t>
            </a:r>
            <a:r>
              <a:rPr kumimoji="1" lang="ja-JP" altLang="en-US" dirty="0"/>
              <a:t>書籍管理のメリット・デメリット</a:t>
            </a:r>
            <a:endParaRPr kumimoji="1" lang="en-US" altLang="ja-JP" dirty="0"/>
          </a:p>
          <a:p>
            <a:r>
              <a:rPr kumimoji="1" lang="ja-JP" altLang="en-US" dirty="0"/>
              <a:t>　→利用シーン、何ができるのか？</a:t>
            </a:r>
            <a:endParaRPr kumimoji="1" lang="en-US" altLang="ja-JP" dirty="0"/>
          </a:p>
          <a:p>
            <a:r>
              <a:rPr kumimoji="1" lang="en-US" altLang="ja-JP" dirty="0"/>
              <a:t>4</a:t>
            </a:r>
            <a:r>
              <a:rPr kumimoji="1" lang="ja-JP" altLang="en-US" dirty="0"/>
              <a:t>内部構成</a:t>
            </a:r>
            <a:endParaRPr kumimoji="1" lang="en-US" altLang="ja-JP" dirty="0"/>
          </a:p>
          <a:p>
            <a:r>
              <a:rPr kumimoji="1" lang="en-US" altLang="ja-JP" dirty="0"/>
              <a:t>5</a:t>
            </a:r>
            <a:r>
              <a:rPr kumimoji="1" lang="ja-JP" altLang="en-US" dirty="0"/>
              <a:t>デモ</a:t>
            </a:r>
            <a:endParaRPr kumimoji="1" lang="en-US" altLang="ja-JP" dirty="0"/>
          </a:p>
          <a:p>
            <a:r>
              <a:rPr kumimoji="1" lang="ja-JP" altLang="en-US" dirty="0"/>
              <a:t>　→こだわったコード</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2</a:t>
            </a:fld>
            <a:endParaRPr kumimoji="1" lang="ja-JP" altLang="en-US"/>
          </a:p>
        </p:txBody>
      </p:sp>
    </p:spTree>
    <p:extLst>
      <p:ext uri="{BB962C8B-B14F-4D97-AF65-F5344CB8AC3E}">
        <p14:creationId xmlns:p14="http://schemas.microsoft.com/office/powerpoint/2010/main" val="38873833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赤嶺</a:t>
            </a:r>
            <a:endParaRPr kumimoji="1" lang="en-US" altLang="ja-JP" dirty="0"/>
          </a:p>
          <a:p>
            <a:r>
              <a:rPr kumimoji="1" lang="ja-JP" altLang="en-US" dirty="0"/>
              <a:t>それでは、私たちが開発しました管理システムの動作確認を行っていきたいと思います。</a:t>
            </a:r>
          </a:p>
          <a:p>
            <a:r>
              <a:rPr kumimoji="1" lang="ja-JP" altLang="en-US" dirty="0"/>
              <a:t>最初にログイン画面が表示されます。こちらの画面にデータベースに管理された</a:t>
            </a:r>
          </a:p>
          <a:p>
            <a:r>
              <a:rPr kumimoji="1" lang="en-US" altLang="ja-JP" dirty="0"/>
              <a:t>ID</a:t>
            </a:r>
            <a:r>
              <a:rPr kumimoji="1" lang="ja-JP" altLang="en-US" dirty="0"/>
              <a:t>とパスワードを入力してログインボタンをクリックするとログインができます。</a:t>
            </a:r>
          </a:p>
          <a:p>
            <a:endParaRPr kumimoji="1" lang="ja-JP" altLang="en-US" dirty="0"/>
          </a:p>
          <a:p>
            <a:r>
              <a:rPr kumimoji="1" lang="ja-JP" altLang="en-US" dirty="0"/>
              <a:t>ログイン後、顧客管理、書籍管理、データ分析の選択項目が表示されます。</a:t>
            </a:r>
          </a:p>
          <a:p>
            <a:endParaRPr kumimoji="1" lang="ja-JP" altLang="en-US" dirty="0"/>
          </a:p>
          <a:p>
            <a:r>
              <a:rPr kumimoji="1" lang="ja-JP" altLang="en-US" dirty="0"/>
              <a:t>●顧客管理を選択してみます。</a:t>
            </a:r>
          </a:p>
          <a:p>
            <a:r>
              <a:rPr kumimoji="1" lang="ja-JP" altLang="en-US" dirty="0"/>
              <a:t>顧客管理を選択すると、このような画面が表示されます。</a:t>
            </a:r>
          </a:p>
          <a:p>
            <a:r>
              <a:rPr kumimoji="1" lang="ja-JP" altLang="en-US" dirty="0"/>
              <a:t>表示されている一覧は、データベースに管理されているデータを抽出して表示しています。</a:t>
            </a:r>
          </a:p>
          <a:p>
            <a:endParaRPr kumimoji="1" lang="ja-JP" altLang="en-US" dirty="0"/>
          </a:p>
          <a:p>
            <a:endParaRPr kumimoji="1" lang="ja-JP" altLang="en-US" dirty="0"/>
          </a:p>
          <a:p>
            <a:r>
              <a:rPr kumimoji="1" lang="ja-JP" altLang="en-US" dirty="0"/>
              <a:t>・検索では、顧客</a:t>
            </a:r>
            <a:r>
              <a:rPr kumimoji="1" lang="en-US" altLang="ja-JP" dirty="0"/>
              <a:t>ID</a:t>
            </a:r>
            <a:r>
              <a:rPr kumimoji="1" lang="ja-JP" altLang="en-US" dirty="0"/>
              <a:t>と顧客名を検索できるようにしています。</a:t>
            </a:r>
          </a:p>
          <a:p>
            <a:r>
              <a:rPr kumimoji="1" lang="ja-JP" altLang="en-US" dirty="0"/>
              <a:t>・顧客</a:t>
            </a:r>
            <a:r>
              <a:rPr kumimoji="1" lang="en-US" altLang="ja-JP" dirty="0"/>
              <a:t>ID</a:t>
            </a:r>
            <a:r>
              <a:rPr kumimoji="1" lang="ja-JP" altLang="en-US" dirty="0"/>
              <a:t>の一致検索をしてみます</a:t>
            </a:r>
          </a:p>
          <a:p>
            <a:r>
              <a:rPr kumimoji="1" lang="ja-JP" altLang="en-US" dirty="0"/>
              <a:t>検索欄に</a:t>
            </a:r>
            <a:r>
              <a:rPr kumimoji="1" lang="en-US" altLang="ja-JP" dirty="0"/>
              <a:t>1101</a:t>
            </a:r>
            <a:r>
              <a:rPr kumimoji="1" lang="ja-JP" altLang="en-US" dirty="0"/>
              <a:t>と入力して、一致検索を選択して、検索ボタンをクリックすると顧客</a:t>
            </a:r>
            <a:r>
              <a:rPr kumimoji="1" lang="en-US" altLang="ja-JP" dirty="0"/>
              <a:t>ID1101</a:t>
            </a:r>
            <a:r>
              <a:rPr kumimoji="1" lang="ja-JP" altLang="en-US" dirty="0"/>
              <a:t>のコードが表示されます。</a:t>
            </a:r>
          </a:p>
          <a:p>
            <a:endParaRPr kumimoji="1" lang="ja-JP" altLang="en-US" dirty="0"/>
          </a:p>
          <a:p>
            <a:r>
              <a:rPr kumimoji="1" lang="ja-JP" altLang="en-US" dirty="0"/>
              <a:t>・次に顧客名のあいまい検索をしてみます。</a:t>
            </a:r>
          </a:p>
          <a:p>
            <a:r>
              <a:rPr kumimoji="1" lang="ja-JP" altLang="en-US" dirty="0" err="1"/>
              <a:t>検索検索</a:t>
            </a:r>
            <a:r>
              <a:rPr kumimoji="1" lang="ja-JP" altLang="en-US" dirty="0"/>
              <a:t>欄に「赤」を入力して、あいまい検索を選択して、検索ボタンをクリックすると「赤」という文字が含まれているコードが表示されます。</a:t>
            </a:r>
          </a:p>
          <a:p>
            <a:endParaRPr kumimoji="1" lang="ja-JP" altLang="en-US" dirty="0"/>
          </a:p>
          <a:p>
            <a:r>
              <a:rPr kumimoji="1" lang="ja-JP" altLang="en-US" dirty="0"/>
              <a:t>・次に新規登録をしてみます。</a:t>
            </a:r>
          </a:p>
          <a:p>
            <a:r>
              <a:rPr kumimoji="1" lang="ja-JP" altLang="en-US" dirty="0"/>
              <a:t>新規登録ボタンをクリックします。新規登録フォームが表示されるので</a:t>
            </a:r>
          </a:p>
          <a:p>
            <a:r>
              <a:rPr kumimoji="1" lang="ja-JP" altLang="en-US" dirty="0"/>
              <a:t>各項目に入力していきます。登録ボタンをクリックします。</a:t>
            </a:r>
          </a:p>
          <a:p>
            <a:r>
              <a:rPr kumimoji="1" lang="ja-JP" altLang="en-US" dirty="0"/>
              <a:t>登録すると、データベースに情報が登録されて、リストの一覧に表示されます。</a:t>
            </a:r>
          </a:p>
          <a:p>
            <a:endParaRPr kumimoji="1" lang="ja-JP" altLang="en-US" dirty="0"/>
          </a:p>
          <a:p>
            <a:r>
              <a:rPr kumimoji="1" lang="ja-JP" altLang="en-US" dirty="0"/>
              <a:t>・次に編集をしてみます。</a:t>
            </a:r>
          </a:p>
          <a:p>
            <a:r>
              <a:rPr kumimoji="1" lang="ja-JP" altLang="en-US" dirty="0"/>
              <a:t>先ほど登録したコードの編集をクリックします。</a:t>
            </a:r>
          </a:p>
          <a:p>
            <a:r>
              <a:rPr kumimoji="1" lang="ja-JP" altLang="en-US" dirty="0"/>
              <a:t>編集画面が表示されますので、編集したい個所を編集していきます。</a:t>
            </a:r>
          </a:p>
          <a:p>
            <a:r>
              <a:rPr kumimoji="1" lang="ja-JP" altLang="en-US" dirty="0"/>
              <a:t>更新ボタンをクリックすると編集した内容がリストに表示されます。</a:t>
            </a:r>
          </a:p>
          <a:p>
            <a:endParaRPr kumimoji="1" lang="ja-JP" altLang="en-US" dirty="0"/>
          </a:p>
          <a:p>
            <a:r>
              <a:rPr kumimoji="1" lang="ja-JP" altLang="en-US" dirty="0"/>
              <a:t>・次に削除をします。</a:t>
            </a:r>
          </a:p>
          <a:p>
            <a:r>
              <a:rPr kumimoji="1" lang="ja-JP" altLang="en-US" dirty="0"/>
              <a:t>先ほど編集したコードの削除をクリックすると、確認アラートが表示されますので</a:t>
            </a:r>
          </a:p>
          <a:p>
            <a:r>
              <a:rPr kumimoji="1" lang="ja-JP" altLang="en-US" dirty="0"/>
              <a:t>「</a:t>
            </a:r>
            <a:r>
              <a:rPr kumimoji="1" lang="en-US" altLang="ja-JP" dirty="0"/>
              <a:t>OK</a:t>
            </a:r>
            <a:r>
              <a:rPr kumimoji="1" lang="ja-JP" altLang="en-US" dirty="0"/>
              <a:t>」をクリックすると、対象のコードが削除されます。</a:t>
            </a:r>
          </a:p>
          <a:p>
            <a:endParaRPr kumimoji="1" lang="ja-JP" altLang="en-US" dirty="0"/>
          </a:p>
          <a:p>
            <a:r>
              <a:rPr kumimoji="1" lang="ja-JP" altLang="en-US" dirty="0"/>
              <a:t>・顧客</a:t>
            </a:r>
            <a:r>
              <a:rPr kumimoji="1" lang="en-US" altLang="ja-JP" dirty="0"/>
              <a:t>ID</a:t>
            </a:r>
            <a:r>
              <a:rPr kumimoji="1" lang="ja-JP" altLang="en-US" dirty="0" err="1"/>
              <a:t>、</a:t>
            </a:r>
            <a:r>
              <a:rPr kumimoji="1" lang="ja-JP" altLang="en-US" dirty="0"/>
              <a:t>顧客名などの隣にある矢印ボタンをクリックすると昇順、降順に並び替えもできます。</a:t>
            </a:r>
          </a:p>
          <a:p>
            <a:endParaRPr kumimoji="1" lang="ja-JP" altLang="en-US" dirty="0"/>
          </a:p>
          <a:p>
            <a:r>
              <a:rPr kumimoji="1" lang="ja-JP" altLang="en-US" dirty="0"/>
              <a:t>戻るボタンをクリックすると</a:t>
            </a:r>
            <a:r>
              <a:rPr kumimoji="1" lang="en-US" altLang="ja-JP" dirty="0"/>
              <a:t>3</a:t>
            </a:r>
            <a:r>
              <a:rPr kumimoji="1" lang="ja-JP" altLang="en-US" dirty="0"/>
              <a:t>項目の選択画面に戻ります。</a:t>
            </a:r>
          </a:p>
          <a:p>
            <a:r>
              <a:rPr kumimoji="1" lang="ja-JP" altLang="en-US" dirty="0"/>
              <a:t>●書籍管理は、顧客管理と同じようなコードになりますので軽く流していきます。</a:t>
            </a:r>
          </a:p>
          <a:p>
            <a:endParaRPr kumimoji="1" lang="ja-JP" altLang="en-US" dirty="0"/>
          </a:p>
          <a:p>
            <a:endParaRPr kumimoji="1" lang="ja-JP" altLang="en-US" dirty="0"/>
          </a:p>
          <a:p>
            <a:r>
              <a:rPr kumimoji="1" lang="ja-JP" altLang="en-US" dirty="0"/>
              <a:t>●次にデータ分析です。</a:t>
            </a:r>
          </a:p>
          <a:p>
            <a:r>
              <a:rPr kumimoji="1" lang="ja-JP" altLang="en-US" dirty="0"/>
              <a:t>データ分析のボタンをクリックするとランキング画面に遷移し、データベースに登録されているデータから</a:t>
            </a:r>
            <a:r>
              <a:rPr kumimoji="1" lang="en-US" altLang="ja-JP" dirty="0"/>
              <a:t>SQL</a:t>
            </a:r>
            <a:r>
              <a:rPr kumimoji="1" lang="ja-JP" altLang="en-US" dirty="0"/>
              <a:t>文を実行して、それぞれ売上、年代別、地域別ランキングを表示しています。こちらも同様に項目ごとに昇順、降順に並べ替えることができます。</a:t>
            </a:r>
          </a:p>
          <a:p>
            <a:endParaRPr kumimoji="1" lang="ja-JP" altLang="en-US" dirty="0"/>
          </a:p>
          <a:p>
            <a:r>
              <a:rPr kumimoji="1" lang="ja-JP" altLang="en-US" dirty="0"/>
              <a:t>●最後にログインボタンをクリックすると、ログイン画面に戻ります。</a:t>
            </a:r>
          </a:p>
          <a:p>
            <a:endParaRPr kumimoji="1" lang="ja-JP" altLang="en-US" dirty="0"/>
          </a:p>
          <a:p>
            <a:r>
              <a:rPr kumimoji="1" lang="ja-JP" altLang="en-US" dirty="0"/>
              <a:t>以上で動作確認を終わります。</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3011432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学校のインターネットにつながっている場合、この</a:t>
            </a:r>
            <a:r>
              <a:rPr kumimoji="1" lang="en-US" altLang="ja-JP" dirty="0"/>
              <a:t>QR</a:t>
            </a:r>
            <a:r>
              <a:rPr kumimoji="1" lang="ja-JP" altLang="en-US" dirty="0"/>
              <a:t>コードか</a:t>
            </a:r>
            <a:r>
              <a:rPr kumimoji="1" lang="en-US" altLang="ja-JP" dirty="0"/>
              <a:t>URL</a:t>
            </a:r>
            <a:r>
              <a:rPr kumimoji="1" lang="ja-JP" altLang="en-US" dirty="0"/>
              <a:t>からデモにアクセスできます。</a:t>
            </a:r>
            <a:endParaRPr kumimoji="1" lang="en-US" altLang="ja-JP" dirty="0"/>
          </a:p>
          <a:p>
            <a:r>
              <a:rPr kumimoji="1" lang="ja-JP" altLang="en-US">
                <a:ea typeface="游ゴシック"/>
              </a:rPr>
              <a:t>続いて質疑応答に移ります。</a:t>
            </a:r>
            <a:endParaRPr lang="en-US" altLang="ja-JP">
              <a:ea typeface="游ゴシック"/>
            </a:endParaRPr>
          </a:p>
          <a:p>
            <a:endParaRPr lang="ja-JP" altLang="en-US" dirty="0">
              <a:ea typeface="游ゴシック"/>
            </a:endParaRPr>
          </a:p>
          <a:p>
            <a:r>
              <a:rPr lang="ja-JP" altLang="en-US">
                <a:ea typeface="游ゴシック"/>
              </a:rPr>
              <a:t>き丁なご意見ありがとうございました。</a:t>
            </a:r>
          </a:p>
          <a:p>
            <a:r>
              <a:rPr lang="ja-JP" altLang="en-US">
                <a:ea typeface="游ゴシック"/>
              </a:rPr>
              <a:t>これで発表を終わります。</a:t>
            </a:r>
            <a:endParaRPr lang="ja-JP" altLang="en-US" dirty="0">
              <a:ea typeface="游ゴシック"/>
            </a:endParaRP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24</a:t>
            </a:fld>
            <a:endParaRPr kumimoji="1" lang="ja-JP" altLang="en-US"/>
          </a:p>
        </p:txBody>
      </p:sp>
    </p:spTree>
    <p:extLst>
      <p:ext uri="{BB962C8B-B14F-4D97-AF65-F5344CB8AC3E}">
        <p14:creationId xmlns:p14="http://schemas.microsoft.com/office/powerpoint/2010/main" val="25185452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ご清聴ありがとうございました。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25</a:t>
            </a:fld>
            <a:endParaRPr kumimoji="1" lang="ja-JP" altLang="en-US"/>
          </a:p>
        </p:txBody>
      </p:sp>
    </p:spTree>
    <p:extLst>
      <p:ext uri="{BB962C8B-B14F-4D97-AF65-F5344CB8AC3E}">
        <p14:creationId xmlns:p14="http://schemas.microsoft.com/office/powerpoint/2010/main" val="3243316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私たちのチームは、本屋</a:t>
            </a:r>
            <a:r>
              <a:rPr kumimoji="1" lang="ja-JP" altLang="en-US" sz="1200" kern="1200" dirty="0">
                <a:solidFill>
                  <a:schemeClr val="tx1"/>
                </a:solidFill>
                <a:effectLst/>
                <a:latin typeface="+mn-lt"/>
                <a:ea typeface="+mn-ea"/>
                <a:cs typeface="+mn-cs"/>
              </a:rPr>
              <a:t>の書籍管理</a:t>
            </a:r>
            <a:r>
              <a:rPr kumimoji="1" lang="ja-JP" altLang="ja-JP" sz="1200" kern="1200" dirty="0">
                <a:solidFill>
                  <a:schemeClr val="tx1"/>
                </a:solidFill>
                <a:effectLst/>
                <a:latin typeface="+mn-lt"/>
                <a:ea typeface="+mn-ea"/>
                <a:cs typeface="+mn-cs"/>
              </a:rPr>
              <a:t>を開発しました。</a:t>
            </a:r>
            <a:endParaRPr kumimoji="1" lang="en-US" altLang="ja-JP" dirty="0"/>
          </a:p>
          <a:p>
            <a:endParaRPr kumimoji="1" lang="en-US" altLang="ja-JP" dirty="0"/>
          </a:p>
          <a:p>
            <a:r>
              <a:rPr kumimoji="1" lang="ja-JP" altLang="en-US" dirty="0"/>
              <a:t>書籍管理とは本屋で書籍を一元管理するシステムで</a:t>
            </a:r>
            <a:endParaRPr kumimoji="1" lang="en-US" altLang="ja-JP" dirty="0"/>
          </a:p>
          <a:p>
            <a:r>
              <a:rPr kumimoji="1" lang="ja-JP" altLang="en-US" dirty="0"/>
              <a:t>情報をデータベースに蓄積・管理します。</a:t>
            </a:r>
            <a:endParaRPr kumimoji="1" lang="en-US" altLang="ja-JP" dirty="0"/>
          </a:p>
          <a:p>
            <a:endParaRPr kumimoji="1" lang="en-US" altLang="ja-JP" dirty="0"/>
          </a:p>
          <a:p>
            <a:r>
              <a:rPr kumimoji="1" lang="ja-JP" altLang="ja-JP" sz="1200" kern="1200" dirty="0">
                <a:solidFill>
                  <a:schemeClr val="tx1"/>
                </a:solidFill>
                <a:effectLst/>
                <a:latin typeface="+mn-lt"/>
                <a:ea typeface="+mn-ea"/>
                <a:cs typeface="+mn-cs"/>
              </a:rPr>
              <a:t>テーマは書籍管理システムと決まって</a:t>
            </a:r>
            <a:r>
              <a:rPr kumimoji="1" lang="ja-JP" altLang="en-US" sz="1200" kern="1200" dirty="0">
                <a:solidFill>
                  <a:schemeClr val="tx1"/>
                </a:solidFill>
                <a:effectLst/>
                <a:latin typeface="+mn-lt"/>
                <a:ea typeface="+mn-ea"/>
                <a:cs typeface="+mn-cs"/>
              </a:rPr>
              <a:t>いましたが、</a:t>
            </a:r>
            <a:r>
              <a:rPr kumimoji="1" lang="ja-JP" altLang="ja-JP" sz="1200" kern="1200" dirty="0">
                <a:solidFill>
                  <a:schemeClr val="tx1"/>
                </a:solidFill>
                <a:effectLst/>
                <a:latin typeface="+mn-lt"/>
                <a:ea typeface="+mn-ea"/>
                <a:cs typeface="+mn-cs"/>
              </a:rPr>
              <a:t>詳細機能について</a:t>
            </a:r>
            <a:r>
              <a:rPr kumimoji="1" lang="ja-JP" altLang="en-US" sz="1200" kern="1200" dirty="0">
                <a:solidFill>
                  <a:schemeClr val="tx1"/>
                </a:solidFill>
                <a:effectLst/>
                <a:latin typeface="+mn-lt"/>
                <a:ea typeface="+mn-ea"/>
                <a:cs typeface="+mn-cs"/>
              </a:rPr>
              <a:t>は</a:t>
            </a:r>
            <a:r>
              <a:rPr kumimoji="1" lang="ja-JP" altLang="ja-JP" sz="1200" kern="1200" dirty="0">
                <a:solidFill>
                  <a:schemeClr val="tx1"/>
                </a:solidFill>
                <a:effectLst/>
                <a:latin typeface="+mn-lt"/>
                <a:ea typeface="+mn-ea"/>
                <a:cs typeface="+mn-cs"/>
              </a:rPr>
              <a:t>チームで話し合って</a:t>
            </a:r>
            <a:r>
              <a:rPr kumimoji="1" lang="ja-JP" altLang="en-US" sz="1200" kern="1200" dirty="0">
                <a:solidFill>
                  <a:schemeClr val="tx1"/>
                </a:solidFill>
                <a:effectLst/>
                <a:latin typeface="+mn-lt"/>
                <a:ea typeface="+mn-ea"/>
                <a:cs typeface="+mn-cs"/>
              </a:rPr>
              <a:t>決めました。</a:t>
            </a:r>
            <a:endParaRPr kumimoji="1" lang="ja-JP"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データベース</a:t>
            </a:r>
            <a:r>
              <a:rPr kumimoji="1" lang="ja-JP" altLang="ja-JP" sz="1200" kern="1200" dirty="0">
                <a:solidFill>
                  <a:schemeClr val="tx1"/>
                </a:solidFill>
                <a:effectLst/>
                <a:latin typeface="+mn-lt"/>
                <a:ea typeface="+mn-ea"/>
                <a:cs typeface="+mn-cs"/>
              </a:rPr>
              <a:t>に接続して、追加・編集・削除だけでなく</a:t>
            </a:r>
          </a:p>
          <a:p>
            <a:r>
              <a:rPr kumimoji="1" lang="ja-JP" altLang="ja-JP" sz="1200" kern="1200" dirty="0">
                <a:solidFill>
                  <a:schemeClr val="tx1"/>
                </a:solidFill>
                <a:effectLst/>
                <a:latin typeface="+mn-lt"/>
                <a:ea typeface="+mn-ea"/>
                <a:cs typeface="+mn-cs"/>
              </a:rPr>
              <a:t>ランキング機能も追加することで実用的なスキル向上</a:t>
            </a:r>
            <a:r>
              <a:rPr kumimoji="1" lang="ja-JP" altLang="en-US" sz="1200" kern="1200" dirty="0">
                <a:solidFill>
                  <a:schemeClr val="tx1"/>
                </a:solidFill>
                <a:effectLst/>
                <a:latin typeface="+mn-lt"/>
                <a:ea typeface="+mn-ea"/>
                <a:cs typeface="+mn-cs"/>
              </a:rPr>
              <a:t>を意識しました。</a:t>
            </a:r>
            <a:endParaRPr kumimoji="1" lang="ja-JP" altLang="ja-JP" sz="1200" kern="1200" dirty="0">
              <a:solidFill>
                <a:schemeClr val="tx1"/>
              </a:solidFill>
              <a:effectLst/>
              <a:latin typeface="+mn-lt"/>
              <a:ea typeface="+mn-ea"/>
              <a:cs typeface="+mn-cs"/>
            </a:endParaRPr>
          </a:p>
          <a:p>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3</a:t>
            </a:fld>
            <a:endParaRPr kumimoji="1" lang="ja-JP" altLang="en-US"/>
          </a:p>
        </p:txBody>
      </p:sp>
    </p:spTree>
    <p:extLst>
      <p:ext uri="{BB962C8B-B14F-4D97-AF65-F5344CB8AC3E}">
        <p14:creationId xmlns:p14="http://schemas.microsoft.com/office/powerpoint/2010/main" val="3359844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書籍管理のメリットについてです。メリットとしては、以下３つが挙げられます。</a:t>
            </a:r>
            <a:endParaRPr kumimoji="1" lang="en-US" altLang="ja-JP" sz="1200" dirty="0">
              <a:latin typeface="HG丸ｺﾞｼｯｸM-PRO" panose="020F0600000000000000" pitchFamily="50" charset="-128"/>
              <a:ea typeface="HG丸ｺﾞｼｯｸM-PRO" panose="020F0600000000000000" pitchFamily="50" charset="-128"/>
            </a:endParaRPr>
          </a:p>
          <a:p>
            <a:endParaRPr kumimoji="1" lang="en-US" altLang="ja-JP" sz="1200" dirty="0">
              <a:latin typeface="HG丸ｺﾞｼｯｸM-PRO" panose="020F0600000000000000" pitchFamily="50" charset="-128"/>
              <a:ea typeface="HG丸ｺﾞｼｯｸM-PRO" panose="020F0600000000000000" pitchFamily="50" charset="-128"/>
            </a:endParaRPr>
          </a:p>
          <a:p>
            <a:r>
              <a:rPr lang="ja-JP" altLang="en-US" dirty="0"/>
              <a:t>まず、「</a:t>
            </a:r>
            <a:r>
              <a:rPr lang="ja-JP" altLang="en-US" b="0" dirty="0"/>
              <a:t>効率的な検索」</a:t>
            </a:r>
            <a:r>
              <a:rPr lang="ja-JP" altLang="en-US" dirty="0"/>
              <a:t>が可能になり、特定の書籍や資料を迅速に見つけ、必要な情報に素早くアクセスできます。</a:t>
            </a:r>
          </a:p>
          <a:p>
            <a:r>
              <a:rPr lang="ja-JP" altLang="en-US" dirty="0"/>
              <a:t>次に、「</a:t>
            </a:r>
            <a:r>
              <a:rPr lang="ja-JP" altLang="en-US" b="0" dirty="0"/>
              <a:t>利益の最大化」</a:t>
            </a:r>
            <a:r>
              <a:rPr lang="ja-JP" altLang="en-US" dirty="0"/>
              <a:t>につながります。蓄積されたデータを分析し、需要を把握することで、書籍管理やビジネス戦略の改善が図れます。</a:t>
            </a:r>
          </a:p>
          <a:p>
            <a:r>
              <a:rPr lang="ja-JP" altLang="en-US" dirty="0"/>
              <a:t>最後に、「</a:t>
            </a:r>
            <a:r>
              <a:rPr lang="ja-JP" altLang="en-US" b="0" dirty="0"/>
              <a:t>情報の共有」</a:t>
            </a:r>
            <a:r>
              <a:rPr lang="ja-JP" altLang="en-US" dirty="0"/>
              <a:t>が容易になります。リアルタイムで複数の人と情報を共有でき、チームの連携が強化されます。</a:t>
            </a:r>
          </a:p>
          <a:p>
            <a:endParaRPr kumimoji="1" lang="en-US" altLang="ja-JP" sz="1200" dirty="0">
              <a:latin typeface="HG丸ｺﾞｼｯｸM-PRO" panose="020F0600000000000000" pitchFamily="50" charset="-128"/>
              <a:ea typeface="HG丸ｺﾞｼｯｸM-PRO" panose="020F0600000000000000" pitchFamily="50" charset="-128"/>
            </a:endParaRP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4</a:t>
            </a:fld>
            <a:endParaRPr kumimoji="1" lang="ja-JP" altLang="en-US"/>
          </a:p>
        </p:txBody>
      </p:sp>
    </p:spTree>
    <p:extLst>
      <p:ext uri="{BB962C8B-B14F-4D97-AF65-F5344CB8AC3E}">
        <p14:creationId xmlns:p14="http://schemas.microsoft.com/office/powerpoint/2010/main" val="2791964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a:t>
            </a:r>
            <a:endParaRPr lang="en-US" altLang="ja-JP" dirty="0"/>
          </a:p>
          <a:p>
            <a:endParaRPr lang="en-US" altLang="ja-JP" dirty="0"/>
          </a:p>
          <a:p>
            <a:r>
              <a:rPr lang="ja-JP" altLang="en-US" dirty="0"/>
              <a:t>書籍管理のデメリットについてです。</a:t>
            </a:r>
            <a:endParaRPr lang="en-US" altLang="ja-JP" dirty="0"/>
          </a:p>
          <a:p>
            <a:endParaRPr lang="en-US" altLang="ja-JP" dirty="0"/>
          </a:p>
          <a:p>
            <a:r>
              <a:rPr lang="ja-JP" altLang="en-US" dirty="0"/>
              <a:t>デメリットには、保守サポートの費用などに</a:t>
            </a:r>
            <a:r>
              <a:rPr lang="en-US" altLang="ja-JP" dirty="0"/>
              <a:t>IT</a:t>
            </a:r>
            <a:r>
              <a:rPr lang="ja-JP" altLang="en-US" dirty="0"/>
              <a:t>コストが発生することや、システムを使いこなすのに労力がかかることが挙げられます。</a:t>
            </a:r>
            <a:endParaRPr lang="en-US" altLang="ja-JP" dirty="0"/>
          </a:p>
          <a:p>
            <a:endParaRPr lang="en-US" altLang="ja-JP" dirty="0"/>
          </a:p>
          <a:p>
            <a:r>
              <a:rPr lang="ja-JP" altLang="en-US" dirty="0"/>
              <a:t>そのようなデメリットを無くすために、費用対効果を考えたり、だれもが直観的に使いやすいシステムやマニュアルを作成することで</a:t>
            </a:r>
            <a:endParaRPr lang="en-US" altLang="ja-JP" dirty="0"/>
          </a:p>
          <a:p>
            <a:r>
              <a:rPr lang="ja-JP" altLang="en-US" dirty="0"/>
              <a:t>デメリットをカバーできるのではないかと考えています。</a:t>
            </a:r>
            <a:endParaRPr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5</a:t>
            </a:fld>
            <a:endParaRPr kumimoji="1" lang="ja-JP" altLang="en-US"/>
          </a:p>
        </p:txBody>
      </p:sp>
    </p:spTree>
    <p:extLst>
      <p:ext uri="{BB962C8B-B14F-4D97-AF65-F5344CB8AC3E}">
        <p14:creationId xmlns:p14="http://schemas.microsoft.com/office/powerpoint/2010/main" val="4208308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本屋で購入者情報を登録する際に利用し、</a:t>
            </a:r>
            <a:r>
              <a:rPr kumimoji="1" lang="en-US" altLang="ja-JP" sz="1200" kern="1200" dirty="0">
                <a:solidFill>
                  <a:schemeClr val="tx1"/>
                </a:solidFill>
                <a:effectLst/>
                <a:latin typeface="+mn-lt"/>
                <a:ea typeface="+mn-ea"/>
                <a:cs typeface="+mn-cs"/>
              </a:rPr>
              <a:t>Excel</a:t>
            </a:r>
            <a:r>
              <a:rPr kumimoji="1" lang="ja-JP" altLang="en-US" sz="1200" kern="1200" dirty="0">
                <a:solidFill>
                  <a:schemeClr val="tx1"/>
                </a:solidFill>
                <a:effectLst/>
                <a:latin typeface="+mn-lt"/>
                <a:ea typeface="+mn-ea"/>
                <a:cs typeface="+mn-cs"/>
              </a:rPr>
              <a:t>で行っていたデータをアプリケーションを通してデータの蓄積・管理ができます。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そうすることで、作業時間の短縮に、ヒューマンエラーが軽減します。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以下</a:t>
            </a:r>
            <a:r>
              <a:rPr kumimoji="1" lang="ja-JP" altLang="en-US" sz="1200" kern="1200" dirty="0" err="1">
                <a:solidFill>
                  <a:schemeClr val="tx1"/>
                </a:solidFill>
                <a:effectLst/>
                <a:latin typeface="+mn-lt"/>
                <a:ea typeface="+mn-ea"/>
                <a:cs typeface="+mn-cs"/>
              </a:rPr>
              <a:t>メモーーーーーーーーーーーーーーーーーーーーーーーーーーーーーーー</a:t>
            </a:r>
            <a:r>
              <a:rPr kumimoji="1" lang="ja-JP" altLang="en-US" sz="1200" kern="1200" dirty="0">
                <a:solidFill>
                  <a:schemeClr val="tx1"/>
                </a:solidFill>
                <a:effectLst/>
                <a:latin typeface="+mn-lt"/>
                <a:ea typeface="+mn-ea"/>
                <a:cs typeface="+mn-cs"/>
              </a:rPr>
              <a:t>ー</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r>
              <a:rPr kumimoji="1" lang="en-US" altLang="ja-JP" dirty="0"/>
              <a:t>※</a:t>
            </a:r>
            <a:r>
              <a:rPr kumimoji="1" lang="ja-JP" altLang="en-US" dirty="0"/>
              <a:t>利用シーンと何ができるのか？どんな成果が得られるのか？の内容を追記する。</a:t>
            </a:r>
            <a:endParaRPr kumimoji="1" lang="en-US" altLang="ja-JP" dirty="0"/>
          </a:p>
          <a:p>
            <a:endParaRPr kumimoji="1" lang="en-US" altLang="ja-JP" dirty="0"/>
          </a:p>
          <a:p>
            <a:r>
              <a:rPr kumimoji="1" lang="ja-JP" altLang="en-US" dirty="0"/>
              <a:t>・利用場面</a:t>
            </a:r>
            <a:endParaRPr kumimoji="1" lang="en-US" altLang="ja-JP" dirty="0"/>
          </a:p>
          <a:p>
            <a:r>
              <a:rPr kumimoji="1" lang="ja-JP" altLang="en-US" dirty="0"/>
              <a:t>本屋で購入者情報を登録する際に利用する。</a:t>
            </a:r>
            <a:endParaRPr kumimoji="1" lang="en-US" altLang="ja-JP" dirty="0"/>
          </a:p>
          <a:p>
            <a:r>
              <a:rPr kumimoji="1" lang="ja-JP" altLang="en-US" dirty="0"/>
              <a:t>・何ができるか？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エクセルで行っていた「購入者情報」をデータベースで蓄積、管理できる。</a:t>
            </a:r>
            <a:endParaRPr kumimoji="1" lang="en-US" altLang="ja-JP" dirty="0"/>
          </a:p>
          <a:p>
            <a:r>
              <a:rPr kumimoji="1" lang="ja-JP" altLang="en-US" dirty="0"/>
              <a:t>・どんな成果が得られるのか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作業</a:t>
            </a:r>
            <a:r>
              <a:rPr kumimoji="1" lang="ja-JP" altLang="ja-JP" sz="1200" kern="1200" dirty="0">
                <a:solidFill>
                  <a:schemeClr val="tx1"/>
                </a:solidFill>
                <a:effectLst/>
                <a:latin typeface="+mn-lt"/>
                <a:ea typeface="+mn-ea"/>
                <a:cs typeface="+mn-cs"/>
              </a:rPr>
              <a:t>時間の短縮、ミス軽減を図ること</a:t>
            </a:r>
            <a:r>
              <a:rPr kumimoji="1" lang="ja-JP" altLang="en-US" sz="1200" kern="1200" dirty="0">
                <a:solidFill>
                  <a:schemeClr val="tx1"/>
                </a:solidFill>
                <a:effectLst/>
                <a:latin typeface="+mn-lt"/>
                <a:ea typeface="+mn-ea"/>
                <a:cs typeface="+mn-cs"/>
              </a:rPr>
              <a:t>ができます。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6</a:t>
            </a:fld>
            <a:endParaRPr kumimoji="1" lang="ja-JP" altLang="en-US"/>
          </a:p>
        </p:txBody>
      </p:sp>
    </p:spTree>
    <p:extLst>
      <p:ext uri="{BB962C8B-B14F-4D97-AF65-F5344CB8AC3E}">
        <p14:creationId xmlns:p14="http://schemas.microsoft.com/office/powerpoint/2010/main" val="45590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内部構成はこのようになっています。</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ブラウザから要求をして、ＭｙＳＱＬから返答されたデータを画面表示するような流れになっています。</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XAMPP</a:t>
            </a:r>
            <a:r>
              <a:rPr kumimoji="1" lang="ja-JP" altLang="en-US" dirty="0"/>
              <a:t>とは</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a:t>
            </a:r>
            <a:r>
              <a:rPr kumimoji="1" lang="en-US" altLang="ja-JP" dirty="0"/>
              <a:t>Web</a:t>
            </a:r>
            <a:r>
              <a:rPr kumimoji="1" lang="ja-JP" altLang="en-US" dirty="0"/>
              <a:t>アプリケーションを開発するためのテスト環境」を整えるために、必要なアプリケーションを一式パッケージにしたものになります。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以下、修正前内容</a:t>
            </a:r>
            <a:r>
              <a:rPr kumimoji="1" lang="en-US" altLang="ja-JP" dirty="0"/>
              <a:t>---------------------------------------------------</a:t>
            </a:r>
          </a:p>
          <a:p>
            <a:endParaRPr kumimoji="1" lang="en-US" altLang="ja-JP" dirty="0"/>
          </a:p>
          <a:p>
            <a:r>
              <a:rPr kumimoji="1" lang="ja-JP" altLang="en-US" dirty="0"/>
              <a:t>内部構成について説明します。</a:t>
            </a:r>
            <a:endParaRPr kumimoji="1" lang="en-US" altLang="ja-JP" dirty="0"/>
          </a:p>
          <a:p>
            <a:r>
              <a:rPr kumimoji="1" lang="ja-JP" altLang="en-US" dirty="0"/>
              <a:t>フロントエンドに</a:t>
            </a:r>
            <a:r>
              <a:rPr kumimoji="1" lang="en-US" altLang="ja-JP" sz="1200" b="0" i="0" u="none" strike="noStrike" kern="1200" cap="none" spc="0" normalizeH="0" baseline="0" noProof="0" dirty="0" err="1">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BrowserApplication</a:t>
            </a:r>
            <a:r>
              <a:rPr kumimoji="1" lang="ja-JP" altLang="en-US" dirty="0" err="1"/>
              <a:t>、</a:t>
            </a:r>
            <a:r>
              <a:rPr kumimoji="1" lang="ja-JP" altLang="en-US" dirty="0"/>
              <a:t>バックエンドに</a:t>
            </a:r>
            <a:r>
              <a:rPr kumimoji="1" lang="en-US" altLang="ja-JP" dirty="0"/>
              <a:t>XAMPP</a:t>
            </a:r>
            <a:r>
              <a:rPr kumimoji="1" lang="ja-JP" altLang="en-US" dirty="0"/>
              <a:t>を採用しています。</a:t>
            </a:r>
            <a:endParaRPr kumimoji="1" lang="en-US" altLang="ja-JP" dirty="0"/>
          </a:p>
          <a:p>
            <a:r>
              <a:rPr kumimoji="1" lang="ja-JP" altLang="en-US" dirty="0"/>
              <a:t>ざっとした内容　（参考データ　</a:t>
            </a:r>
            <a:r>
              <a:rPr lang="en-US" altLang="ja-JP" dirty="0"/>
              <a:t>https://qiita.com/goofmint/items/a4760fd4e3d04e7ffb58</a:t>
            </a:r>
            <a:r>
              <a:rPr lang="ja-JP" altLang="en-US" dirty="0"/>
              <a:t>）</a:t>
            </a:r>
            <a:endParaRPr kumimoji="1" lang="en-US" altLang="ja-JP" dirty="0"/>
          </a:p>
          <a:p>
            <a:r>
              <a:rPr kumimoji="1" lang="en-US" altLang="ja-JP" dirty="0"/>
              <a:t>PHP</a:t>
            </a:r>
            <a:r>
              <a:rPr kumimoji="1" lang="ja-JP" altLang="en-US" dirty="0"/>
              <a:t>でデータベースから情報をひっぱってきて、</a:t>
            </a:r>
            <a:r>
              <a:rPr kumimoji="1" lang="en-US" altLang="ja-JP" dirty="0"/>
              <a:t>HTML</a:t>
            </a:r>
            <a:r>
              <a:rPr kumimoji="1" lang="ja-JP" altLang="en-US" dirty="0"/>
              <a:t>や</a:t>
            </a:r>
            <a:r>
              <a:rPr kumimoji="1" lang="en-US" altLang="ja-JP" dirty="0"/>
              <a:t>CSS</a:t>
            </a:r>
            <a:r>
              <a:rPr kumimoji="1" lang="ja-JP" altLang="en-US" dirty="0"/>
              <a:t>でその情報に装飾をつけました。</a:t>
            </a:r>
            <a:endParaRPr kumimoji="1" lang="en-US" altLang="ja-JP" dirty="0"/>
          </a:p>
          <a:p>
            <a:r>
              <a:rPr kumimoji="1" lang="ja-JP" altLang="en-US" dirty="0"/>
              <a:t>別々で行うことにより、通信料の軽減や開発体制の分離を目的としました。</a:t>
            </a:r>
            <a:endParaRPr kumimoji="1" lang="en-US" altLang="ja-JP" dirty="0"/>
          </a:p>
          <a:p>
            <a:r>
              <a:rPr kumimoji="1" lang="ja-JP" altLang="en-US" dirty="0"/>
              <a:t>開発体制の分離をすることで、テストも各々で容易にできるのも効率の良さだと思います。</a:t>
            </a:r>
            <a:endParaRPr kumimoji="1" lang="en-US" altLang="ja-JP" dirty="0"/>
          </a:p>
          <a:p>
            <a:endParaRPr kumimoji="1" lang="en-US" altLang="ja-JP" dirty="0"/>
          </a:p>
          <a:p>
            <a:endParaRPr kumimoji="1" lang="en-US" altLang="ja-JP" dirty="0"/>
          </a:p>
          <a:p>
            <a:r>
              <a:rPr kumimoji="1" lang="ja-JP" altLang="en-US" dirty="0"/>
              <a:t>以下メモｰｰｰｰｰｰｰｰｰｰｰｰｰｰｰｰｰ</a:t>
            </a:r>
            <a:endParaRPr kumimoji="1" lang="en-US" altLang="ja-JP" dirty="0"/>
          </a:p>
          <a:p>
            <a:r>
              <a:rPr kumimoji="1" lang="ja-JP" altLang="en-US" dirty="0"/>
              <a:t>吉武先生に内部構成について、確認質問。</a:t>
            </a:r>
            <a:endParaRPr kumimoji="1" lang="en-US" altLang="ja-JP" dirty="0"/>
          </a:p>
          <a:p>
            <a:r>
              <a:rPr kumimoji="1" lang="en-US" altLang="ja-JP" sz="1200" b="0" i="0" u="none" strike="noStrike" kern="1200" cap="none" spc="0" normalizeH="0" baseline="0" noProof="0" dirty="0" err="1">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BrowserApplication</a:t>
            </a:r>
            <a:r>
              <a:rPr kumimoji="1" lang="ja-JP" altLang="en-US" sz="1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は</a:t>
            </a:r>
            <a:r>
              <a:rPr kumimoji="1" lang="en-US" altLang="ja-JP" sz="1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Google</a:t>
            </a:r>
            <a:r>
              <a:rPr kumimoji="1" lang="ja-JP" altLang="en-US" sz="1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のこと？</a:t>
            </a:r>
            <a:endParaRPr kumimoji="1" lang="en-US" altLang="ja-JP" sz="1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a:p>
            <a:r>
              <a:rPr kumimoji="1" lang="ja-JP" altLang="en-US" sz="1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フロントエンドは、</a:t>
            </a:r>
            <a:r>
              <a:rPr kumimoji="1" lang="en-US" altLang="ja-JP" sz="1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We</a:t>
            </a:r>
            <a:r>
              <a:rPr kumimoji="1" lang="ja-JP" altLang="en-US" sz="1200" b="0" i="0" u="none" strike="noStrike" kern="1200" cap="none" spc="0" normalizeH="0" baseline="0" noProof="0" dirty="0" err="1">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ｂ</a:t>
            </a:r>
            <a:r>
              <a:rPr kumimoji="1" lang="ja-JP" altLang="en-US" sz="1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ページのことで、今回の開発プロジェクトでは、静的サイトのところ？</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7</a:t>
            </a:fld>
            <a:endParaRPr kumimoji="1" lang="ja-JP" altLang="en-US"/>
          </a:p>
        </p:txBody>
      </p:sp>
    </p:spTree>
    <p:extLst>
      <p:ext uri="{BB962C8B-B14F-4D97-AF65-F5344CB8AC3E}">
        <p14:creationId xmlns:p14="http://schemas.microsoft.com/office/powerpoint/2010/main" val="3278702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a:t>
            </a:r>
            <a:endParaRPr kumimoji="1" lang="en-US" altLang="ja-JP" dirty="0"/>
          </a:p>
          <a:p>
            <a:endParaRPr kumimoji="1" lang="en-US" altLang="ja-JP" dirty="0"/>
          </a:p>
          <a:p>
            <a:endParaRPr kumimoji="1" lang="en-US" altLang="ja-JP" dirty="0"/>
          </a:p>
          <a:p>
            <a:r>
              <a:rPr kumimoji="1" lang="ja-JP" altLang="en-US" dirty="0"/>
              <a:t>それでは、私たちが開発しました管理システムの動作確認を行っていきたいと思います。</a:t>
            </a:r>
          </a:p>
          <a:p>
            <a:r>
              <a:rPr kumimoji="1" lang="ja-JP" altLang="en-US" dirty="0"/>
              <a:t>最初にログイン画面が表示されます。こちらの画面にデータベースに管理された</a:t>
            </a:r>
          </a:p>
          <a:p>
            <a:r>
              <a:rPr kumimoji="1" lang="en-US" altLang="ja-JP" dirty="0"/>
              <a:t>ID</a:t>
            </a:r>
            <a:r>
              <a:rPr kumimoji="1" lang="ja-JP" altLang="en-US" dirty="0"/>
              <a:t>とパスワードを入力してログインボタンをクリックするとログインができます。</a:t>
            </a:r>
          </a:p>
          <a:p>
            <a:endParaRPr kumimoji="1" lang="ja-JP" altLang="en-US" dirty="0"/>
          </a:p>
          <a:p>
            <a:r>
              <a:rPr kumimoji="1" lang="ja-JP" altLang="en-US" dirty="0"/>
              <a:t>ログイン後、顧客管理、書籍管理、データ分析の選択項目が表示されます。</a:t>
            </a:r>
          </a:p>
          <a:p>
            <a:endParaRPr kumimoji="1" lang="ja-JP" altLang="en-US" dirty="0"/>
          </a:p>
          <a:p>
            <a:r>
              <a:rPr kumimoji="1" lang="ja-JP" altLang="en-US" dirty="0"/>
              <a:t>●顧客管理を選択してみます。</a:t>
            </a:r>
          </a:p>
          <a:p>
            <a:r>
              <a:rPr kumimoji="1" lang="ja-JP" altLang="en-US" dirty="0"/>
              <a:t>顧客管理を選択すると、このような画面が表示されます。</a:t>
            </a:r>
          </a:p>
          <a:p>
            <a:r>
              <a:rPr kumimoji="1" lang="ja-JP" altLang="en-US" dirty="0"/>
              <a:t>表示されている一覧は、データベースに管理されているデータを抽出して表示しています。</a:t>
            </a:r>
          </a:p>
          <a:p>
            <a:endParaRPr kumimoji="1" lang="ja-JP" altLang="en-US" dirty="0"/>
          </a:p>
          <a:p>
            <a:endParaRPr kumimoji="1" lang="ja-JP" altLang="en-US" dirty="0"/>
          </a:p>
          <a:p>
            <a:r>
              <a:rPr kumimoji="1" lang="ja-JP" altLang="en-US" dirty="0"/>
              <a:t>・検索では、顧客</a:t>
            </a:r>
            <a:r>
              <a:rPr kumimoji="1" lang="en-US" altLang="ja-JP" dirty="0"/>
              <a:t>ID</a:t>
            </a:r>
            <a:r>
              <a:rPr kumimoji="1" lang="ja-JP" altLang="en-US" dirty="0"/>
              <a:t>と顧客名を検索できるようにしています。</a:t>
            </a:r>
          </a:p>
          <a:p>
            <a:r>
              <a:rPr kumimoji="1" lang="ja-JP" altLang="en-US" dirty="0"/>
              <a:t>・顧客</a:t>
            </a:r>
            <a:r>
              <a:rPr kumimoji="1" lang="en-US" altLang="ja-JP" dirty="0"/>
              <a:t>ID</a:t>
            </a:r>
            <a:r>
              <a:rPr kumimoji="1" lang="ja-JP" altLang="en-US" dirty="0"/>
              <a:t>の一致検索をしてみます</a:t>
            </a:r>
          </a:p>
          <a:p>
            <a:r>
              <a:rPr kumimoji="1" lang="ja-JP" altLang="en-US" dirty="0"/>
              <a:t>検索欄に</a:t>
            </a:r>
            <a:r>
              <a:rPr kumimoji="1" lang="en-US" altLang="ja-JP" dirty="0"/>
              <a:t>1101</a:t>
            </a:r>
            <a:r>
              <a:rPr kumimoji="1" lang="ja-JP" altLang="en-US" dirty="0"/>
              <a:t>と入力して、一致検索を選択して、検索ボタンをクリックすると顧客</a:t>
            </a:r>
            <a:r>
              <a:rPr kumimoji="1" lang="en-US" altLang="ja-JP" dirty="0"/>
              <a:t>ID1101</a:t>
            </a:r>
            <a:r>
              <a:rPr kumimoji="1" lang="ja-JP" altLang="en-US" dirty="0"/>
              <a:t>のコードが表示されます。</a:t>
            </a:r>
          </a:p>
          <a:p>
            <a:endParaRPr kumimoji="1" lang="ja-JP" altLang="en-US" dirty="0"/>
          </a:p>
          <a:p>
            <a:r>
              <a:rPr kumimoji="1" lang="ja-JP" altLang="en-US" dirty="0"/>
              <a:t>・次に顧客名のあいまい検索をしてみます。</a:t>
            </a:r>
          </a:p>
          <a:p>
            <a:r>
              <a:rPr kumimoji="1" lang="ja-JP" altLang="en-US" dirty="0" err="1"/>
              <a:t>検索検索</a:t>
            </a:r>
            <a:r>
              <a:rPr kumimoji="1" lang="ja-JP" altLang="en-US" dirty="0"/>
              <a:t>欄に「赤」を入力して、あいまい検索を選択して、検索ボタンをクリックすると「赤」という文字が含まれているコードが表示されます。</a:t>
            </a:r>
          </a:p>
          <a:p>
            <a:endParaRPr kumimoji="1" lang="ja-JP" altLang="en-US" dirty="0"/>
          </a:p>
          <a:p>
            <a:r>
              <a:rPr kumimoji="1" lang="ja-JP" altLang="en-US" dirty="0"/>
              <a:t>・次に新規登録をしてみます。</a:t>
            </a:r>
          </a:p>
          <a:p>
            <a:r>
              <a:rPr kumimoji="1" lang="ja-JP" altLang="en-US" dirty="0"/>
              <a:t>新規登録ボタンをクリックします。新規登録フォームが表示されるので</a:t>
            </a:r>
          </a:p>
          <a:p>
            <a:r>
              <a:rPr kumimoji="1" lang="ja-JP" altLang="en-US" dirty="0"/>
              <a:t>各項目に入力していきます。登録ボタンをクリックします。</a:t>
            </a:r>
          </a:p>
          <a:p>
            <a:r>
              <a:rPr kumimoji="1" lang="ja-JP" altLang="en-US" dirty="0"/>
              <a:t>登録すると、データベースに情報が登録されて、リストの一覧に表示されます。</a:t>
            </a:r>
          </a:p>
          <a:p>
            <a:endParaRPr kumimoji="1" lang="ja-JP" altLang="en-US" dirty="0"/>
          </a:p>
          <a:p>
            <a:r>
              <a:rPr kumimoji="1" lang="ja-JP" altLang="en-US" dirty="0"/>
              <a:t>・次に編集をしてみます。</a:t>
            </a:r>
          </a:p>
          <a:p>
            <a:r>
              <a:rPr kumimoji="1" lang="ja-JP" altLang="en-US" dirty="0"/>
              <a:t>先ほど登録したコードの編集をクリックします。</a:t>
            </a:r>
          </a:p>
          <a:p>
            <a:r>
              <a:rPr kumimoji="1" lang="ja-JP" altLang="en-US" dirty="0"/>
              <a:t>編集画面が表示されますので、編集したい個所を編集していきます。</a:t>
            </a:r>
          </a:p>
          <a:p>
            <a:r>
              <a:rPr kumimoji="1" lang="ja-JP" altLang="en-US" dirty="0"/>
              <a:t>更新ボタンをクリックすると編集した内容がリストに表示されます。</a:t>
            </a:r>
          </a:p>
          <a:p>
            <a:endParaRPr kumimoji="1" lang="ja-JP" altLang="en-US" dirty="0"/>
          </a:p>
          <a:p>
            <a:r>
              <a:rPr kumimoji="1" lang="ja-JP" altLang="en-US" dirty="0"/>
              <a:t>・次に削除をします。</a:t>
            </a:r>
          </a:p>
          <a:p>
            <a:r>
              <a:rPr kumimoji="1" lang="ja-JP" altLang="en-US" dirty="0"/>
              <a:t>先ほど編集したコードの削除をクリックすると、確認アラートが表示されますので</a:t>
            </a:r>
          </a:p>
          <a:p>
            <a:r>
              <a:rPr kumimoji="1" lang="ja-JP" altLang="en-US" dirty="0"/>
              <a:t>「</a:t>
            </a:r>
            <a:r>
              <a:rPr kumimoji="1" lang="en-US" altLang="ja-JP" dirty="0"/>
              <a:t>OK</a:t>
            </a:r>
            <a:r>
              <a:rPr kumimoji="1" lang="ja-JP" altLang="en-US" dirty="0"/>
              <a:t>」をクリックすると、対象のコードが削除されます。</a:t>
            </a:r>
          </a:p>
          <a:p>
            <a:endParaRPr kumimoji="1" lang="ja-JP" altLang="en-US" dirty="0"/>
          </a:p>
          <a:p>
            <a:r>
              <a:rPr kumimoji="1" lang="ja-JP" altLang="en-US" dirty="0"/>
              <a:t>・顧客</a:t>
            </a:r>
            <a:r>
              <a:rPr kumimoji="1" lang="en-US" altLang="ja-JP" dirty="0"/>
              <a:t>ID</a:t>
            </a:r>
            <a:r>
              <a:rPr kumimoji="1" lang="ja-JP" altLang="en-US" dirty="0" err="1"/>
              <a:t>、</a:t>
            </a:r>
            <a:r>
              <a:rPr kumimoji="1" lang="ja-JP" altLang="en-US" dirty="0"/>
              <a:t>顧客名などの隣にある矢印ボタンをクリックすると昇順、降順に並び替えもできます。</a:t>
            </a:r>
          </a:p>
          <a:p>
            <a:endParaRPr kumimoji="1" lang="ja-JP" altLang="en-US" dirty="0"/>
          </a:p>
          <a:p>
            <a:r>
              <a:rPr kumimoji="1" lang="ja-JP" altLang="en-US" dirty="0"/>
              <a:t>戻るボタンをクリックすると</a:t>
            </a:r>
            <a:r>
              <a:rPr kumimoji="1" lang="en-US" altLang="ja-JP" dirty="0"/>
              <a:t>3</a:t>
            </a:r>
            <a:r>
              <a:rPr kumimoji="1" lang="ja-JP" altLang="en-US" dirty="0"/>
              <a:t>項目の選択画面に戻ります。</a:t>
            </a:r>
          </a:p>
          <a:p>
            <a:r>
              <a:rPr kumimoji="1" lang="ja-JP" altLang="en-US" dirty="0"/>
              <a:t>●書籍管理は、顧客管理と同じようなコードになりますので軽く流していきます。</a:t>
            </a:r>
          </a:p>
          <a:p>
            <a:endParaRPr kumimoji="1" lang="ja-JP" altLang="en-US" dirty="0"/>
          </a:p>
          <a:p>
            <a:endParaRPr kumimoji="1" lang="ja-JP" altLang="en-US" dirty="0"/>
          </a:p>
          <a:p>
            <a:r>
              <a:rPr kumimoji="1" lang="ja-JP" altLang="en-US" dirty="0"/>
              <a:t>●次にデータ分析です。</a:t>
            </a:r>
          </a:p>
          <a:p>
            <a:r>
              <a:rPr kumimoji="1" lang="ja-JP" altLang="en-US" dirty="0"/>
              <a:t>データ分析のボタンをクリックするとランキング画面に遷移し、データベースに登録されているデータから</a:t>
            </a:r>
            <a:r>
              <a:rPr kumimoji="1" lang="en-US" altLang="ja-JP" dirty="0"/>
              <a:t>SQL</a:t>
            </a:r>
            <a:r>
              <a:rPr kumimoji="1" lang="ja-JP" altLang="en-US" dirty="0"/>
              <a:t>文を実行して、それぞれ売上、年代別、地域別ランキングを表示しています。こちらも同様に項目ごとに昇順、降順に並べ替えることができます。</a:t>
            </a:r>
          </a:p>
          <a:p>
            <a:endParaRPr kumimoji="1" lang="ja-JP" altLang="en-US" dirty="0"/>
          </a:p>
          <a:p>
            <a:r>
              <a:rPr kumimoji="1" lang="ja-JP" altLang="en-US" dirty="0"/>
              <a:t>●最後にログインボタンをクリックすると、ログイン画面に戻ります。</a:t>
            </a:r>
          </a:p>
          <a:p>
            <a:endParaRPr kumimoji="1" lang="ja-JP" altLang="en-US" dirty="0"/>
          </a:p>
          <a:p>
            <a:r>
              <a:rPr kumimoji="1" lang="ja-JP" altLang="en-US" dirty="0"/>
              <a:t>以上で動作確認を終わります。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8</a:t>
            </a:fld>
            <a:endParaRPr kumimoji="1" lang="ja-JP" altLang="en-US"/>
          </a:p>
        </p:txBody>
      </p:sp>
    </p:spTree>
    <p:extLst>
      <p:ext uri="{BB962C8B-B14F-4D97-AF65-F5344CB8AC3E}">
        <p14:creationId xmlns:p14="http://schemas.microsoft.com/office/powerpoint/2010/main" val="2509772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a:t>
            </a:r>
            <a:endParaRPr kumimoji="1" lang="en-US" altLang="ja-JP" dirty="0"/>
          </a:p>
          <a:p>
            <a:endParaRPr kumimoji="1" lang="en-US" altLang="ja-JP" dirty="0"/>
          </a:p>
          <a:p>
            <a:r>
              <a:rPr kumimoji="1" lang="en-US" altLang="ja-JP" dirty="0"/>
              <a:t>※</a:t>
            </a:r>
            <a:r>
              <a:rPr kumimoji="1" lang="ja-JP" altLang="en-US" dirty="0"/>
              <a:t>コード紹介のあとに、まとめ、実装できなかった内容を追記。</a:t>
            </a:r>
            <a:endParaRPr kumimoji="1" lang="en-US" altLang="ja-JP" dirty="0"/>
          </a:p>
          <a:p>
            <a:endParaRPr kumimoji="1" lang="en-US" altLang="ja-JP" dirty="0"/>
          </a:p>
          <a:p>
            <a:r>
              <a:rPr lang="ja-JP" altLang="en-US" dirty="0"/>
              <a:t>プロジェクト開発において、皆で話し合いながら役割分担を明確にし、協力し合える関係を築くことができました。</a:t>
            </a:r>
            <a:endParaRPr lang="en-US" altLang="ja-JP" dirty="0"/>
          </a:p>
          <a:p>
            <a:r>
              <a:rPr lang="ja-JP" altLang="en-US" dirty="0"/>
              <a:t>実装できなかった部分もありますが、これらの経験を活かし、今後のスキルアップに繋げていきたいと思います。</a:t>
            </a:r>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9</a:t>
            </a:fld>
            <a:endParaRPr kumimoji="1" lang="ja-JP" altLang="en-US"/>
          </a:p>
        </p:txBody>
      </p:sp>
    </p:spTree>
    <p:extLst>
      <p:ext uri="{BB962C8B-B14F-4D97-AF65-F5344CB8AC3E}">
        <p14:creationId xmlns:p14="http://schemas.microsoft.com/office/powerpoint/2010/main" val="1337280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B1C955-640F-42A2-9B85-C7A91B46FB5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D8B2E8D-8FC6-4052-A23C-EACD578D8A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903DDE1-5569-4B5A-A591-72681C957414}"/>
              </a:ext>
            </a:extLst>
          </p:cNvPr>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5" name="フッター プレースホルダー 4">
            <a:extLst>
              <a:ext uri="{FF2B5EF4-FFF2-40B4-BE49-F238E27FC236}">
                <a16:creationId xmlns:a16="http://schemas.microsoft.com/office/drawing/2014/main" id="{2AA48ED4-F709-4575-A6D9-7B601CFFFD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F7F66E-9A44-4342-9FB2-A85C3DF2CA26}"/>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447825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039CBC-7466-41EB-819D-7FC8781F9F0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C51DB62-3C43-4384-8E52-7AE8D373764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967CE5-7D07-4E48-AB2A-CC0E69399AFC}"/>
              </a:ext>
            </a:extLst>
          </p:cNvPr>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5" name="フッター プレースホルダー 4">
            <a:extLst>
              <a:ext uri="{FF2B5EF4-FFF2-40B4-BE49-F238E27FC236}">
                <a16:creationId xmlns:a16="http://schemas.microsoft.com/office/drawing/2014/main" id="{CFE88630-7956-4C08-9A5F-1C21D6E016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37C390-7EC2-4781-9859-CAEA62E59442}"/>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37423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634B66-997E-46B6-B5FB-5BB24A0D3C2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9B76092-212A-47C9-A86A-EADD3E6E7DF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649961-9309-4F6A-85C4-47D731B2F4F2}"/>
              </a:ext>
            </a:extLst>
          </p:cNvPr>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5" name="フッター プレースホルダー 4">
            <a:extLst>
              <a:ext uri="{FF2B5EF4-FFF2-40B4-BE49-F238E27FC236}">
                <a16:creationId xmlns:a16="http://schemas.microsoft.com/office/drawing/2014/main" id="{81FCDCED-909C-474C-82C1-F4745D345F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5CCCBD-61A7-4405-A626-86D80C393110}"/>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98727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97657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75191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51893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602503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201643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486929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91219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9648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E20A24-E256-43A6-9305-E573AE4299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7024C34-E314-4AFC-98EA-B729C6810D7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4FBFAE3-F02D-421E-BFB5-D05C1C04AA78}"/>
              </a:ext>
            </a:extLst>
          </p:cNvPr>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5" name="フッター プレースホルダー 4">
            <a:extLst>
              <a:ext uri="{FF2B5EF4-FFF2-40B4-BE49-F238E27FC236}">
                <a16:creationId xmlns:a16="http://schemas.microsoft.com/office/drawing/2014/main" id="{1BC53602-49DB-4D11-95CE-936794A3D5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FF735A-7C81-4096-8BAA-0E3A3D03F90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751449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64150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14917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812254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497C54-D7E8-4B77-AEB6-4FD47CED381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ACD5AB7-0983-475A-B56C-9BAD472D36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2C50E1C-50AA-4477-BB2A-2A3B6DFC3DE2}"/>
              </a:ext>
            </a:extLst>
          </p:cNvPr>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5" name="フッター プレースホルダー 4">
            <a:extLst>
              <a:ext uri="{FF2B5EF4-FFF2-40B4-BE49-F238E27FC236}">
                <a16:creationId xmlns:a16="http://schemas.microsoft.com/office/drawing/2014/main" id="{F0C20035-E3F9-4B9B-9E20-2CB04180AB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84852B0-1A21-45CF-B253-BEE978C47F8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981524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815059-C037-4D80-86ED-006050FE643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536333-7090-483F-9074-E13971608DC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55FFF4C-D0FA-407A-A079-66FF60CE416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3B4E6A5-98B6-4194-993C-BFDD42D2B59F}"/>
              </a:ext>
            </a:extLst>
          </p:cNvPr>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6" name="フッター プレースホルダー 5">
            <a:extLst>
              <a:ext uri="{FF2B5EF4-FFF2-40B4-BE49-F238E27FC236}">
                <a16:creationId xmlns:a16="http://schemas.microsoft.com/office/drawing/2014/main" id="{F70372BF-A6C1-46AF-B0A2-4B8D7FD5955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68BA0B2-38AB-4297-80D9-01693EBD7DCD}"/>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799981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3F471C-0AD0-4A4A-8061-A21B43EF115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1FFF9CF-7619-4071-8A49-4CD6059ACB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3033A71-5AAD-4DFF-8C38-EE02479B366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ECD706E-4DF7-48DA-ACDD-7FBBABEACB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9A6242F-C369-4E0D-802E-CA5BD256ADD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6C141C-0893-4ED3-94F0-59293DB223CA}"/>
              </a:ext>
            </a:extLst>
          </p:cNvPr>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8" name="フッター プレースホルダー 7">
            <a:extLst>
              <a:ext uri="{FF2B5EF4-FFF2-40B4-BE49-F238E27FC236}">
                <a16:creationId xmlns:a16="http://schemas.microsoft.com/office/drawing/2014/main" id="{438ECC9F-971F-40E9-8992-76A51183109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CD143C1-0E1C-4E7D-B636-87EA2A412FA8}"/>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107315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462C55-0A42-42FE-9EC5-CC3B8D29ACD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C32942B-2081-4822-8509-2F3C421C0C6F}"/>
              </a:ext>
            </a:extLst>
          </p:cNvPr>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4" name="フッター プレースホルダー 3">
            <a:extLst>
              <a:ext uri="{FF2B5EF4-FFF2-40B4-BE49-F238E27FC236}">
                <a16:creationId xmlns:a16="http://schemas.microsoft.com/office/drawing/2014/main" id="{4FB4809F-5BC8-4FCD-BE85-E596F61A62F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96163E0-FB3B-4A3E-AFC9-E0E8EC0650DE}"/>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80679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93541B0-691A-409F-985A-DBB701A82DA2}"/>
              </a:ext>
            </a:extLst>
          </p:cNvPr>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3" name="フッター プレースホルダー 2">
            <a:extLst>
              <a:ext uri="{FF2B5EF4-FFF2-40B4-BE49-F238E27FC236}">
                <a16:creationId xmlns:a16="http://schemas.microsoft.com/office/drawing/2014/main" id="{9C12540B-6FC4-4EE7-AC0D-CCEE987060E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C13317A-9BB9-40D8-A052-84E4350F442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399402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5EA4F8-82F0-4533-B537-ADFAFB64BC8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29C1660-C1C0-427D-AA04-3553318797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F725FD8-5636-4AA8-B99B-69166F3C9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665BA0E-EC72-4BB0-8902-60CB8571D0DA}"/>
              </a:ext>
            </a:extLst>
          </p:cNvPr>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6" name="フッター プレースホルダー 5">
            <a:extLst>
              <a:ext uri="{FF2B5EF4-FFF2-40B4-BE49-F238E27FC236}">
                <a16:creationId xmlns:a16="http://schemas.microsoft.com/office/drawing/2014/main" id="{A0563C92-C06A-4B71-9B43-BC42A49E01E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FB6714A-E60A-4A2C-ACBD-C0A432269893}"/>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22632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D38102-FE74-4622-AAC1-ED457634C03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938888A-43D9-4DB5-A24E-942CD4A604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3997110-81A9-456F-BCC2-39DC861DF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D56110-42AB-4F56-9EFE-D8EA64FE75C2}"/>
              </a:ext>
            </a:extLst>
          </p:cNvPr>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6" name="フッター プレースホルダー 5">
            <a:extLst>
              <a:ext uri="{FF2B5EF4-FFF2-40B4-BE49-F238E27FC236}">
                <a16:creationId xmlns:a16="http://schemas.microsoft.com/office/drawing/2014/main" id="{5A49B1F0-80D7-4B99-8698-7519600DB3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4FCE745-D692-46E7-BCCD-BE30D0357CA1}"/>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44623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03BCF0B-FFE7-4288-8078-0493FCBD53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6DAAE04-4B81-4682-8F16-9E490AE8A5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1A76D5-C6E6-45EB-AFEF-D5B7F6451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90762-D966-4A64-B839-39FF825004B9}" type="datetimeFigureOut">
              <a:rPr kumimoji="1" lang="ja-JP" altLang="en-US" smtClean="0"/>
              <a:t>2024/9/9</a:t>
            </a:fld>
            <a:endParaRPr kumimoji="1" lang="ja-JP" altLang="en-US"/>
          </a:p>
        </p:txBody>
      </p:sp>
      <p:sp>
        <p:nvSpPr>
          <p:cNvPr id="5" name="フッター プレースホルダー 4">
            <a:extLst>
              <a:ext uri="{FF2B5EF4-FFF2-40B4-BE49-F238E27FC236}">
                <a16:creationId xmlns:a16="http://schemas.microsoft.com/office/drawing/2014/main" id="{C6737BE0-ED49-4863-A6B9-E014341724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E858906-3236-48AC-A9AB-531863CCD4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828992418"/>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90762-D966-4A64-B839-39FF825004B9}" type="datetimeFigureOut">
              <a:rPr kumimoji="1" lang="ja-JP" altLang="en-US" smtClean="0"/>
              <a:t>2024/9/9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884547679"/>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14.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6.jpg"/><Relationship Id="rId7"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5.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47A55AB-7A29-4232-9181-AD47A23235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041400"/>
            <a:ext cx="9144000" cy="1391602"/>
          </a:xfrm>
        </p:spPr>
        <p:txBody>
          <a:bodyPr>
            <a:normAutofit/>
          </a:bodyPr>
          <a:lstStyle/>
          <a:p>
            <a:r>
              <a:rPr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本屋管理システム</a:t>
            </a:r>
            <a:endParaRPr kumimoji="1"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1524000" y="4424998"/>
            <a:ext cx="9893808" cy="1655762"/>
          </a:xfrm>
        </p:spPr>
        <p:txBody>
          <a:bodyPr>
            <a:normAutofit fontScale="85000" lnSpcReduction="10000"/>
          </a:bodyPr>
          <a:lstStyle/>
          <a:p>
            <a:pPr algn="l"/>
            <a:r>
              <a:rPr kumimoji="1"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日付　　　月　日</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班名　　アイビクション</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班員名　リーダー：赤嶺昂太　サブリーダー：鹿島翔太　上原芙沙</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a:t>
            </a:r>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メンバー：板井駿佳　牧紫　堤慎吾</a:t>
            </a:r>
            <a:endParaRPr lang="en-US" altLang="ja-JP"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endParaRPr kumimoji="1" lang="ja-JP" altLang="en-US" dirty="0">
              <a:solidFill>
                <a:schemeClr val="tx1">
                  <a:lumMod val="65000"/>
                  <a:lumOff val="35000"/>
                </a:schemeClr>
              </a:solidFill>
            </a:endParaRPr>
          </a:p>
        </p:txBody>
      </p:sp>
      <p:pic>
        <p:nvPicPr>
          <p:cNvPr id="6" name="図 5">
            <a:extLst>
              <a:ext uri="{FF2B5EF4-FFF2-40B4-BE49-F238E27FC236}">
                <a16:creationId xmlns:a16="http://schemas.microsoft.com/office/drawing/2014/main" id="{5BEBC48A-EC81-40B6-BD33-47BF104E41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3396" y="2173870"/>
            <a:ext cx="1975113" cy="2084552"/>
          </a:xfrm>
          <a:prstGeom prst="rect">
            <a:avLst/>
          </a:prstGeom>
        </p:spPr>
      </p:pic>
      <p:pic>
        <p:nvPicPr>
          <p:cNvPr id="8" name="図 7">
            <a:extLst>
              <a:ext uri="{FF2B5EF4-FFF2-40B4-BE49-F238E27FC236}">
                <a16:creationId xmlns:a16="http://schemas.microsoft.com/office/drawing/2014/main" id="{1FF99579-3DDE-437F-992E-22A5C751994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79523" y="2707758"/>
            <a:ext cx="2050382" cy="2250076"/>
          </a:xfrm>
          <a:prstGeom prst="rect">
            <a:avLst/>
          </a:prstGeom>
        </p:spPr>
      </p:pic>
      <p:pic>
        <p:nvPicPr>
          <p:cNvPr id="10" name="図 9">
            <a:extLst>
              <a:ext uri="{FF2B5EF4-FFF2-40B4-BE49-F238E27FC236}">
                <a16:creationId xmlns:a16="http://schemas.microsoft.com/office/drawing/2014/main" id="{AC245BBC-E29A-4297-BBC0-A2F75D1834A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59226" y="4723040"/>
            <a:ext cx="1975114" cy="2266863"/>
          </a:xfrm>
          <a:prstGeom prst="rect">
            <a:avLst/>
          </a:prstGeom>
        </p:spPr>
      </p:pic>
      <p:pic>
        <p:nvPicPr>
          <p:cNvPr id="12" name="図 11">
            <a:extLst>
              <a:ext uri="{FF2B5EF4-FFF2-40B4-BE49-F238E27FC236}">
                <a16:creationId xmlns:a16="http://schemas.microsoft.com/office/drawing/2014/main" id="{E4EC061D-A020-4943-97ED-FBFB73A2E8BB}"/>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6200"/>
                    </a14:imgEffect>
                  </a14:imgLayer>
                </a14:imgProps>
              </a:ext>
              <a:ext uri="{28A0092B-C50C-407E-A947-70E740481C1C}">
                <a14:useLocalDpi xmlns:a14="http://schemas.microsoft.com/office/drawing/2010/main" val="0"/>
              </a:ext>
            </a:extLst>
          </a:blip>
          <a:stretch>
            <a:fillRect/>
          </a:stretch>
        </p:blipFill>
        <p:spPr>
          <a:xfrm flipH="1">
            <a:off x="496078" y="4777672"/>
            <a:ext cx="950102" cy="2084552"/>
          </a:xfrm>
          <a:prstGeom prst="rect">
            <a:avLst/>
          </a:prstGeom>
        </p:spPr>
      </p:pic>
    </p:spTree>
    <p:extLst>
      <p:ext uri="{BB962C8B-B14F-4D97-AF65-F5344CB8AC3E}">
        <p14:creationId xmlns:p14="http://schemas.microsoft.com/office/powerpoint/2010/main" val="409615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500" fill="hold"/>
                                        <p:tgtEl>
                                          <p:spTgt spid="8"/>
                                        </p:tgtEl>
                                        <p:attrNameLst>
                                          <p:attrName>ppt_x</p:attrName>
                                        </p:attrNameLst>
                                      </p:cBhvr>
                                      <p:tavLst>
                                        <p:tav tm="0">
                                          <p:val>
                                            <p:strVal val="1+#ppt_w/2"/>
                                          </p:val>
                                        </p:tav>
                                        <p:tav tm="100000">
                                          <p:val>
                                            <p:strVal val="#ppt_x"/>
                                          </p:val>
                                        </p:tav>
                                      </p:tavLst>
                                    </p:anim>
                                    <p:anim calcmode="lin" valueType="num">
                                      <p:cBhvr additive="base">
                                        <p:cTn id="8" dur="1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2"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1000" fill="hold"/>
                                        <p:tgtEl>
                                          <p:spTgt spid="6"/>
                                        </p:tgtEl>
                                        <p:attrNameLst>
                                          <p:attrName>ppt_x</p:attrName>
                                        </p:attrNameLst>
                                      </p:cBhvr>
                                      <p:tavLst>
                                        <p:tav tm="0">
                                          <p:val>
                                            <p:strVal val="1+#ppt_w/2"/>
                                          </p:val>
                                        </p:tav>
                                        <p:tav tm="100000">
                                          <p:val>
                                            <p:strVal val="#ppt_x"/>
                                          </p:val>
                                        </p:tav>
                                      </p:tavLst>
                                    </p:anim>
                                    <p:anim calcmode="lin" valueType="num">
                                      <p:cBhvr additive="base">
                                        <p:cTn id="13" dur="1000" fill="hold"/>
                                        <p:tgtEl>
                                          <p:spTgt spid="6"/>
                                        </p:tgtEl>
                                        <p:attrNameLst>
                                          <p:attrName>ppt_y</p:attrName>
                                        </p:attrNameLst>
                                      </p:cBhvr>
                                      <p:tavLst>
                                        <p:tav tm="0">
                                          <p:val>
                                            <p:strVal val="#ppt_y"/>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1350" fill="hold"/>
                                        <p:tgtEl>
                                          <p:spTgt spid="10"/>
                                        </p:tgtEl>
                                        <p:attrNameLst>
                                          <p:attrName>ppt_x</p:attrName>
                                        </p:attrNameLst>
                                      </p:cBhvr>
                                      <p:tavLst>
                                        <p:tav tm="0">
                                          <p:val>
                                            <p:strVal val="#ppt_x"/>
                                          </p:val>
                                        </p:tav>
                                        <p:tav tm="100000">
                                          <p:val>
                                            <p:strVal val="#ppt_x"/>
                                          </p:val>
                                        </p:tav>
                                      </p:tavLst>
                                    </p:anim>
                                    <p:anim calcmode="lin" valueType="num">
                                      <p:cBhvr additive="base">
                                        <p:cTn id="17" dur="1350" fill="hold"/>
                                        <p:tgtEl>
                                          <p:spTgt spid="10"/>
                                        </p:tgtEl>
                                        <p:attrNameLst>
                                          <p:attrName>ppt_y</p:attrName>
                                        </p:attrNameLst>
                                      </p:cBhvr>
                                      <p:tavLst>
                                        <p:tav tm="0">
                                          <p:val>
                                            <p:strVal val="1+#ppt_h/2"/>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0" fill="hold"/>
                                        <p:tgtEl>
                                          <p:spTgt spid="12"/>
                                        </p:tgtEl>
                                        <p:attrNameLst>
                                          <p:attrName>ppt_x</p:attrName>
                                        </p:attrNameLst>
                                      </p:cBhvr>
                                      <p:tavLst>
                                        <p:tav tm="0">
                                          <p:val>
                                            <p:strVal val="0-#ppt_w/2"/>
                                          </p:val>
                                        </p:tav>
                                        <p:tav tm="100000">
                                          <p:val>
                                            <p:strVal val="#ppt_x"/>
                                          </p:val>
                                        </p:tav>
                                      </p:tavLst>
                                    </p:anim>
                                    <p:anim calcmode="lin" valueType="num">
                                      <p:cBhvr additive="base">
                                        <p:cTn id="21" dur="5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a:xfrm>
            <a:off x="838200" y="2766218"/>
            <a:ext cx="10515600" cy="1325563"/>
          </a:xfrm>
        </p:spPr>
        <p:txBody>
          <a:bodyPr/>
          <a:lstStyle/>
          <a:p>
            <a:pPr algn="ctr"/>
            <a:r>
              <a:rPr kumimoji="1" lang="ja-JP" altLang="en-US" dirty="0">
                <a:latin typeface="HG丸ｺﾞｼｯｸM-PRO" panose="020F0600000000000000" pitchFamily="50" charset="-128"/>
                <a:ea typeface="HG丸ｺﾞｼｯｸM-PRO" panose="020F0600000000000000" pitchFamily="50" charset="-128"/>
              </a:rPr>
              <a:t>質疑応答</a:t>
            </a:r>
          </a:p>
        </p:txBody>
      </p:sp>
    </p:spTree>
    <p:extLst>
      <p:ext uri="{BB962C8B-B14F-4D97-AF65-F5344CB8AC3E}">
        <p14:creationId xmlns:p14="http://schemas.microsoft.com/office/powerpoint/2010/main" val="3822059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B6AC6B-9349-4171-895E-F7F8E5DBDA04}"/>
              </a:ext>
            </a:extLst>
          </p:cNvPr>
          <p:cNvSpPr>
            <a:spLocks noGrp="1"/>
          </p:cNvSpPr>
          <p:nvPr>
            <p:ph type="title"/>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744DD950-77ED-4C91-ACC0-876F9ED6BAA0}"/>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238622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32D5CE-2E74-46F7-9372-4FC33A825FB8}"/>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C8E06C28-44C7-4762-9D46-7F920439EAB9}"/>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20232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3E4B32-CA5C-49F0-A8ED-77F7D396ECAC}"/>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31FCE9D3-9857-43C6-9662-54278399D77A}"/>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410372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586854" y="1122363"/>
            <a:ext cx="11163868" cy="1090485"/>
          </a:xfrm>
        </p:spPr>
        <p:txBody>
          <a:bodyPr anchor="t">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エクセルで管理すればえぇんやないの？</a:t>
            </a:r>
            <a:endPar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2349689" y="3418930"/>
            <a:ext cx="7492621" cy="2432304"/>
          </a:xfrm>
        </p:spPr>
        <p:txBody>
          <a:bodyPr>
            <a:normAutofit fontScale="92500" lnSpcReduction="10000"/>
          </a:bodyPr>
          <a:lstStyle/>
          <a:p>
            <a:pPr algn="l">
              <a:lnSpc>
                <a:spcPct val="200000"/>
              </a:lnSpc>
            </a:pPr>
            <a:r>
              <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・導入しやすい</a:t>
            </a:r>
            <a:endParaRPr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200000"/>
              </a:lnSpc>
            </a:pPr>
            <a:r>
              <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・業務内容に合った分析が可能</a:t>
            </a:r>
          </a:p>
          <a:p>
            <a:pPr algn="l">
              <a:lnSpc>
                <a:spcPct val="200000"/>
              </a:lnSpc>
            </a:pPr>
            <a:endPar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200000"/>
              </a:lnSpc>
            </a:pPr>
            <a:endParaRPr kumimoji="1"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8A779AD7-BE45-4C88-B365-DCD6507F153E}"/>
              </a:ext>
            </a:extLst>
          </p:cNvPr>
          <p:cNvSpPr txBox="1"/>
          <p:nvPr/>
        </p:nvSpPr>
        <p:spPr>
          <a:xfrm>
            <a:off x="4694830" y="2212848"/>
            <a:ext cx="2947916" cy="923330"/>
          </a:xfrm>
          <a:prstGeom prst="rect">
            <a:avLst/>
          </a:prstGeom>
          <a:noFill/>
        </p:spPr>
        <p:txBody>
          <a:bodyPr wrap="square" rtlCol="0">
            <a:spAutoFit/>
          </a:bodyPr>
          <a:lstStyle/>
          <a:p>
            <a:r>
              <a:rPr kumimoji="1" lang="ja-JP" altLang="en-US" sz="5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メリット</a:t>
            </a:r>
          </a:p>
        </p:txBody>
      </p:sp>
    </p:spTree>
    <p:extLst>
      <p:ext uri="{BB962C8B-B14F-4D97-AF65-F5344CB8AC3E}">
        <p14:creationId xmlns:p14="http://schemas.microsoft.com/office/powerpoint/2010/main" val="321394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586854" y="1122363"/>
            <a:ext cx="11163868" cy="1090485"/>
          </a:xfrm>
        </p:spPr>
        <p:txBody>
          <a:bodyPr anchor="t">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エクセルで管理すればえぇんやないの？</a:t>
            </a:r>
            <a:endPar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1487605" y="3449637"/>
            <a:ext cx="9362365" cy="3439070"/>
          </a:xfrm>
        </p:spPr>
        <p:txBody>
          <a:bodyPr>
            <a:normAutofit/>
          </a:bodyPr>
          <a:lstStyle/>
          <a:p>
            <a:pPr algn="l">
              <a:lnSpc>
                <a:spcPct val="120000"/>
              </a:lnSpc>
            </a:pPr>
            <a:r>
              <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・編集、更新の非効率性</a:t>
            </a:r>
            <a:endParaRPr lang="en-US" altLang="ja-JP"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r>
              <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・共有管理にリスクが伴う</a:t>
            </a:r>
            <a:endParaRPr lang="en-US" altLang="ja-JP"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r>
              <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・担当者や知識がないと、詳細な管理が困難</a:t>
            </a:r>
          </a:p>
          <a:p>
            <a:pPr algn="l">
              <a:lnSpc>
                <a:spcPct val="120000"/>
              </a:lnSpc>
            </a:pPr>
            <a:endPar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endPar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endPar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endParaRPr kumimoji="1" lang="en-US" altLang="ja-JP"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8A779AD7-BE45-4C88-B365-DCD6507F153E}"/>
              </a:ext>
            </a:extLst>
          </p:cNvPr>
          <p:cNvSpPr txBox="1"/>
          <p:nvPr/>
        </p:nvSpPr>
        <p:spPr>
          <a:xfrm>
            <a:off x="4239903" y="2212848"/>
            <a:ext cx="3712191" cy="923330"/>
          </a:xfrm>
          <a:prstGeom prst="rect">
            <a:avLst/>
          </a:prstGeom>
          <a:noFill/>
        </p:spPr>
        <p:txBody>
          <a:bodyPr wrap="square" rtlCol="0">
            <a:spAutoFit/>
          </a:bodyPr>
          <a:lstStyle/>
          <a:p>
            <a:r>
              <a:rPr kumimoji="1" lang="ja-JP" altLang="en-US" sz="5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デメリット</a:t>
            </a:r>
          </a:p>
        </p:txBody>
      </p:sp>
      <p:pic>
        <p:nvPicPr>
          <p:cNvPr id="6" name="図 5">
            <a:extLst>
              <a:ext uri="{FF2B5EF4-FFF2-40B4-BE49-F238E27FC236}">
                <a16:creationId xmlns:a16="http://schemas.microsoft.com/office/drawing/2014/main" id="{F9A5ACAE-5220-41C5-9C77-5C77B558BD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2148" y="-201356"/>
            <a:ext cx="9764488" cy="4828407"/>
          </a:xfrm>
          <a:prstGeom prst="rect">
            <a:avLst/>
          </a:prstGeom>
        </p:spPr>
      </p:pic>
    </p:spTree>
    <p:extLst>
      <p:ext uri="{BB962C8B-B14F-4D97-AF65-F5344CB8AC3E}">
        <p14:creationId xmlns:p14="http://schemas.microsoft.com/office/powerpoint/2010/main" val="835834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122363"/>
            <a:ext cx="9144000" cy="1090485"/>
          </a:xfrm>
        </p:spPr>
        <p:txBody>
          <a:bodyPr anchor="t">
            <a:norm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書籍管理とは？</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3104563" y="2337267"/>
            <a:ext cx="5982874" cy="2414616"/>
          </a:xfrm>
        </p:spPr>
        <p:txBody>
          <a:bodyPr>
            <a:normAutofit/>
          </a:bodyPr>
          <a:lstStyle/>
          <a:p>
            <a:r>
              <a:rPr kumimoji="1"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本屋での</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ja-JP" altLang="en-US"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書籍管理の補助</a:t>
            </a:r>
            <a:endParaRPr kumimoji="1" lang="en-US" altLang="ja-JP"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をするシステム</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endParaRPr kumimoji="1" lang="en-US" altLang="ja-JP" sz="4400" dirty="0">
              <a:solidFill>
                <a:schemeClr val="tx1">
                  <a:lumMod val="65000"/>
                  <a:lumOff val="35000"/>
                </a:schemeClr>
              </a:solidFill>
            </a:endParaRPr>
          </a:p>
        </p:txBody>
      </p:sp>
      <p:pic>
        <p:nvPicPr>
          <p:cNvPr id="7" name="図 6">
            <a:extLst>
              <a:ext uri="{FF2B5EF4-FFF2-40B4-BE49-F238E27FC236}">
                <a16:creationId xmlns:a16="http://schemas.microsoft.com/office/drawing/2014/main" id="{7721923F-8816-430A-962D-21F3BB5C98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7013" y="4132195"/>
            <a:ext cx="2126765" cy="2287344"/>
          </a:xfrm>
          <a:prstGeom prst="rect">
            <a:avLst/>
          </a:prstGeom>
        </p:spPr>
      </p:pic>
      <p:pic>
        <p:nvPicPr>
          <p:cNvPr id="9" name="図 8">
            <a:extLst>
              <a:ext uri="{FF2B5EF4-FFF2-40B4-BE49-F238E27FC236}">
                <a16:creationId xmlns:a16="http://schemas.microsoft.com/office/drawing/2014/main" id="{83A1CFCC-CABB-4E07-B20A-A797B5B017BA}"/>
              </a:ext>
            </a:extLst>
          </p:cNvPr>
          <p:cNvPicPr>
            <a:picLocks noChangeAspect="1"/>
          </p:cNvPicPr>
          <p:nvPr/>
        </p:nvPicPr>
        <p:blipFill rotWithShape="1">
          <a:blip r:embed="rId5">
            <a:extLst>
              <a:ext uri="{28A0092B-C50C-407E-A947-70E740481C1C}">
                <a14:useLocalDpi xmlns:a14="http://schemas.microsoft.com/office/drawing/2010/main" val="0"/>
              </a:ext>
            </a:extLst>
          </a:blip>
          <a:srcRect l="59914"/>
          <a:stretch/>
        </p:blipFill>
        <p:spPr>
          <a:xfrm>
            <a:off x="-991214" y="4761797"/>
            <a:ext cx="577905" cy="1441637"/>
          </a:xfrm>
          <a:prstGeom prst="rect">
            <a:avLst/>
          </a:prstGeom>
        </p:spPr>
      </p:pic>
      <p:pic>
        <p:nvPicPr>
          <p:cNvPr id="6" name="図 5">
            <a:extLst>
              <a:ext uri="{FF2B5EF4-FFF2-40B4-BE49-F238E27FC236}">
                <a16:creationId xmlns:a16="http://schemas.microsoft.com/office/drawing/2014/main" id="{9D939150-E505-4FCE-9F62-E49CFF3B23F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9257" y="4100892"/>
            <a:ext cx="2385306" cy="2282845"/>
          </a:xfrm>
          <a:prstGeom prst="rect">
            <a:avLst/>
          </a:prstGeom>
        </p:spPr>
      </p:pic>
    </p:spTree>
    <p:extLst>
      <p:ext uri="{BB962C8B-B14F-4D97-AF65-F5344CB8AC3E}">
        <p14:creationId xmlns:p14="http://schemas.microsoft.com/office/powerpoint/2010/main" val="2743385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1500"/>
                            </p:stCondLst>
                            <p:childTnLst>
                              <p:par>
                                <p:cTn id="28" presetID="42" presetClass="path" presetSubtype="0" accel="50000" decel="50000" fill="hold" nodeType="afterEffect">
                                  <p:stCondLst>
                                    <p:cond delay="0"/>
                                  </p:stCondLst>
                                  <p:childTnLst>
                                    <p:animMotion origin="layout" path="M 0.23568 -0.05139 L 0.32734 -0.05324 " pathEditMode="relative" rAng="0" ptsTypes="AA">
                                      <p:cBhvr>
                                        <p:cTn id="29" dur="9000" fill="hold"/>
                                        <p:tgtEl>
                                          <p:spTgt spid="9"/>
                                        </p:tgtEl>
                                        <p:attrNameLst>
                                          <p:attrName>ppt_x</p:attrName>
                                          <p:attrName>ppt_y</p:attrName>
                                        </p:attrNameLst>
                                      </p:cBhvr>
                                      <p:rCtr x="4583"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10"/>
            <a:ext cx="12192000" cy="6858000"/>
          </a:xfrm>
          <a:prstGeom prst="rect">
            <a:avLst/>
          </a:prstGeom>
        </p:spPr>
      </p:pic>
      <p:sp>
        <p:nvSpPr>
          <p:cNvPr id="2" name="タイトル 1"/>
          <p:cNvSpPr>
            <a:spLocks noGrp="1"/>
          </p:cNvSpPr>
          <p:nvPr>
            <p:ph type="ctrTitle"/>
          </p:nvPr>
        </p:nvSpPr>
        <p:spPr>
          <a:xfrm>
            <a:off x="586854" y="1122363"/>
            <a:ext cx="11163868" cy="1090485"/>
          </a:xfrm>
        </p:spPr>
        <p:txBody>
          <a:bodyPr anchor="t">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書籍管理ソフトにあたって</a:t>
            </a:r>
            <a:endPar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477673" y="2997832"/>
            <a:ext cx="5102687" cy="4077618"/>
          </a:xfrm>
        </p:spPr>
        <p:txBody>
          <a:bodyPr>
            <a:noAutofit/>
          </a:bodyPr>
          <a:lstStyle/>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・編集・更新の非効率性</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2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・いつ・誰がファイルを編集</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したか履歴を追えない</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・担当者や知識がないと、管理が困難</a:t>
            </a:r>
          </a:p>
        </p:txBody>
      </p:sp>
      <p:sp>
        <p:nvSpPr>
          <p:cNvPr id="8" name="テキスト ボックス 7">
            <a:extLst>
              <a:ext uri="{FF2B5EF4-FFF2-40B4-BE49-F238E27FC236}">
                <a16:creationId xmlns:a16="http://schemas.microsoft.com/office/drawing/2014/main" id="{8A779AD7-BE45-4C88-B365-DCD6507F153E}"/>
              </a:ext>
            </a:extLst>
          </p:cNvPr>
          <p:cNvSpPr txBox="1"/>
          <p:nvPr/>
        </p:nvSpPr>
        <p:spPr>
          <a:xfrm>
            <a:off x="586854" y="2025698"/>
            <a:ext cx="3712191" cy="1200329"/>
          </a:xfrm>
          <a:prstGeom prst="rect">
            <a:avLst/>
          </a:prstGeom>
          <a:noFill/>
        </p:spPr>
        <p:txBody>
          <a:bodyPr wrap="square" rtlCol="0">
            <a:spAutoFit/>
          </a:bodyPr>
          <a:lstStyle/>
          <a:p>
            <a:pPr algn="ctr"/>
            <a:r>
              <a:rPr kumimoji="1" lang="ja-JP" altLang="en-US"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エクセル</a:t>
            </a:r>
            <a:endParaRPr kumimoji="1" lang="en-US" altLang="ja-JP"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ctr"/>
            <a:r>
              <a:rPr kumimoji="1" lang="ja-JP" altLang="en-US"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デメリット</a:t>
            </a:r>
          </a:p>
        </p:txBody>
      </p:sp>
      <p:sp>
        <p:nvSpPr>
          <p:cNvPr id="6" name="テキスト ボックス 5">
            <a:extLst>
              <a:ext uri="{FF2B5EF4-FFF2-40B4-BE49-F238E27FC236}">
                <a16:creationId xmlns:a16="http://schemas.microsoft.com/office/drawing/2014/main" id="{57807B11-8ACD-4B1C-B087-C6104293B102}"/>
              </a:ext>
            </a:extLst>
          </p:cNvPr>
          <p:cNvSpPr txBox="1"/>
          <p:nvPr/>
        </p:nvSpPr>
        <p:spPr>
          <a:xfrm>
            <a:off x="7740555" y="2228671"/>
            <a:ext cx="3712191" cy="646331"/>
          </a:xfrm>
          <a:prstGeom prst="rect">
            <a:avLst/>
          </a:prstGeom>
          <a:noFill/>
        </p:spPr>
        <p:txBody>
          <a:bodyPr wrap="square" rtlCol="0">
            <a:spAutoFit/>
          </a:bodyPr>
          <a:lstStyle/>
          <a:p>
            <a:pPr algn="ctr"/>
            <a:r>
              <a:rPr kumimoji="1" lang="ja-JP" altLang="en-US"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書籍管理ソフト</a:t>
            </a:r>
          </a:p>
        </p:txBody>
      </p:sp>
      <p:pic>
        <p:nvPicPr>
          <p:cNvPr id="7" name="図 6">
            <a:extLst>
              <a:ext uri="{FF2B5EF4-FFF2-40B4-BE49-F238E27FC236}">
                <a16:creationId xmlns:a16="http://schemas.microsoft.com/office/drawing/2014/main" id="{8EF11E96-90D4-4AE9-8CDD-191E11DFBC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700432" y="2553711"/>
            <a:ext cx="1517616" cy="2160195"/>
          </a:xfrm>
          <a:prstGeom prst="rect">
            <a:avLst/>
          </a:prstGeom>
        </p:spPr>
      </p:pic>
      <p:pic>
        <p:nvPicPr>
          <p:cNvPr id="9" name="図 8">
            <a:extLst>
              <a:ext uri="{FF2B5EF4-FFF2-40B4-BE49-F238E27FC236}">
                <a16:creationId xmlns:a16="http://schemas.microsoft.com/office/drawing/2014/main" id="{2351D268-52AE-44D0-9E89-E290C09057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700432" y="3717706"/>
            <a:ext cx="1517616" cy="2160195"/>
          </a:xfrm>
          <a:prstGeom prst="rect">
            <a:avLst/>
          </a:prstGeom>
        </p:spPr>
      </p:pic>
      <p:pic>
        <p:nvPicPr>
          <p:cNvPr id="10" name="図 9">
            <a:extLst>
              <a:ext uri="{FF2B5EF4-FFF2-40B4-BE49-F238E27FC236}">
                <a16:creationId xmlns:a16="http://schemas.microsoft.com/office/drawing/2014/main" id="{7E86537A-CDD0-4B89-B5D8-4552CFF2B7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700432" y="4951924"/>
            <a:ext cx="1517616" cy="2160195"/>
          </a:xfrm>
          <a:prstGeom prst="rect">
            <a:avLst/>
          </a:prstGeom>
        </p:spPr>
      </p:pic>
      <p:sp>
        <p:nvSpPr>
          <p:cNvPr id="12" name="サブタイトル 2">
            <a:extLst>
              <a:ext uri="{FF2B5EF4-FFF2-40B4-BE49-F238E27FC236}">
                <a16:creationId xmlns:a16="http://schemas.microsoft.com/office/drawing/2014/main" id="{1854AB80-7F64-4499-A38A-0F36555B2C5C}"/>
              </a:ext>
            </a:extLst>
          </p:cNvPr>
          <p:cNvSpPr txBox="1">
            <a:spLocks/>
          </p:cNvSpPr>
          <p:nvPr/>
        </p:nvSpPr>
        <p:spPr>
          <a:xfrm>
            <a:off x="7338120" y="3024900"/>
            <a:ext cx="5102687" cy="407761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・編集・更新が容易</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2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a:t>
            </a:r>
            <a:r>
              <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DB</a:t>
            </a: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権限設定ができず、</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5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管理にリスクが伴う</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・メンテナンスがしやすい</a:t>
            </a:r>
          </a:p>
        </p:txBody>
      </p:sp>
    </p:spTree>
    <p:extLst>
      <p:ext uri="{BB962C8B-B14F-4D97-AF65-F5344CB8AC3E}">
        <p14:creationId xmlns:p14="http://schemas.microsoft.com/office/powerpoint/2010/main" val="796371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par>
                          <p:cTn id="28" fill="hold">
                            <p:stCondLst>
                              <p:cond delay="500"/>
                            </p:stCondLst>
                            <p:childTnLst>
                              <p:par>
                                <p:cTn id="29" presetID="10" presetClass="entr" presetSubtype="0" fill="hold" nodeType="afterEffect">
                                  <p:stCondLst>
                                    <p:cond delay="100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p:stCondLst>
                              <p:cond delay="2000"/>
                            </p:stCondLst>
                            <p:childTnLst>
                              <p:par>
                                <p:cTn id="33" presetID="10" presetClass="entr" presetSubtype="0" fill="hold" nodeType="afterEffect">
                                  <p:stCondLst>
                                    <p:cond delay="100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par>
                          <p:cTn id="36" fill="hold">
                            <p:stCondLst>
                              <p:cond delay="3500"/>
                            </p:stCondLst>
                            <p:childTnLst>
                              <p:par>
                                <p:cTn id="37" presetID="10" presetClass="entr" presetSubtype="0" fill="hold" nodeType="afterEffect">
                                  <p:stCondLst>
                                    <p:cond delay="100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2">
                                            <p:txEl>
                                              <p:pRg st="0" end="0"/>
                                            </p:txEl>
                                          </p:spTgt>
                                        </p:tgtEl>
                                        <p:attrNameLst>
                                          <p:attrName>style.visibility</p:attrName>
                                        </p:attrNameLst>
                                      </p:cBhvr>
                                      <p:to>
                                        <p:strVal val="visible"/>
                                      </p:to>
                                    </p:set>
                                    <p:animEffect transition="in" filter="fade">
                                      <p:cBhvr>
                                        <p:cTn id="44" dur="500"/>
                                        <p:tgtEl>
                                          <p:spTgt spid="12">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2">
                                            <p:txEl>
                                              <p:pRg st="1" end="1"/>
                                            </p:txEl>
                                          </p:spTgt>
                                        </p:tgtEl>
                                        <p:attrNameLst>
                                          <p:attrName>style.visibility</p:attrName>
                                        </p:attrNameLst>
                                      </p:cBhvr>
                                      <p:to>
                                        <p:strVal val="visible"/>
                                      </p:to>
                                    </p:set>
                                    <p:animEffect transition="in" filter="fade">
                                      <p:cBhvr>
                                        <p:cTn id="49" dur="500"/>
                                        <p:tgtEl>
                                          <p:spTgt spid="12">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2">
                                            <p:txEl>
                                              <p:pRg st="2" end="2"/>
                                            </p:txEl>
                                          </p:spTgt>
                                        </p:tgtEl>
                                        <p:attrNameLst>
                                          <p:attrName>style.visibility</p:attrName>
                                        </p:attrNameLst>
                                      </p:cBhvr>
                                      <p:to>
                                        <p:strVal val="visible"/>
                                      </p:to>
                                    </p:set>
                                    <p:animEffect transition="in" filter="fade">
                                      <p:cBhvr>
                                        <p:cTn id="54" dur="500"/>
                                        <p:tgtEl>
                                          <p:spTgt spid="12">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2">
                                            <p:txEl>
                                              <p:pRg st="3" end="3"/>
                                            </p:txEl>
                                          </p:spTgt>
                                        </p:tgtEl>
                                        <p:attrNameLst>
                                          <p:attrName>style.visibility</p:attrName>
                                        </p:attrNameLst>
                                      </p:cBhvr>
                                      <p:to>
                                        <p:strVal val="visible"/>
                                      </p:to>
                                    </p:set>
                                    <p:animEffect transition="in" filter="fade">
                                      <p:cBhvr>
                                        <p:cTn id="59"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C16CB462-6C2A-4EA2-8177-FF8ED597E3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3551177" y="599456"/>
            <a:ext cx="5089646" cy="1090485"/>
          </a:xfrm>
        </p:spPr>
        <p:txBody>
          <a:bodyPr anchor="t">
            <a:no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利用シーン</a:t>
            </a:r>
            <a:br>
              <a:rPr lang="en-US" altLang="ja-JP" dirty="0">
                <a:solidFill>
                  <a:schemeClr val="tx1">
                    <a:lumMod val="65000"/>
                    <a:lumOff val="35000"/>
                  </a:schemeClr>
                </a:solidFill>
              </a:rPr>
            </a:br>
            <a:endParaRPr kumimoji="1" lang="ja-JP" altLang="en-US" dirty="0">
              <a:solidFill>
                <a:schemeClr val="tx1">
                  <a:lumMod val="65000"/>
                  <a:lumOff val="35000"/>
                </a:schemeClr>
              </a:solidFill>
            </a:endParaRPr>
          </a:p>
        </p:txBody>
      </p:sp>
      <p:sp>
        <p:nvSpPr>
          <p:cNvPr id="3" name="サブタイトル 2"/>
          <p:cNvSpPr>
            <a:spLocks noGrp="1"/>
          </p:cNvSpPr>
          <p:nvPr>
            <p:ph type="subTitle" idx="1"/>
          </p:nvPr>
        </p:nvSpPr>
        <p:spPr>
          <a:xfrm>
            <a:off x="807466" y="995265"/>
            <a:ext cx="10577068" cy="2805406"/>
          </a:xfrm>
        </p:spPr>
        <p:txBody>
          <a:bodyPr>
            <a:normAutofit fontScale="92500" lnSpcReduction="10000"/>
          </a:bodyPr>
          <a:lstStyle/>
          <a:p>
            <a:endParaRPr lang="en-US" altLang="ja-JP" sz="4800" dirty="0">
              <a:solidFill>
                <a:schemeClr val="tx1">
                  <a:lumMod val="65000"/>
                  <a:lumOff val="35000"/>
                </a:schemeClr>
              </a:solidFill>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エクセルで行っていた</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「顧客管理」「書籍管理」を</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ja-JP" altLang="en-US" sz="48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データベース</a:t>
            </a:r>
            <a:r>
              <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で蓄積、管理</a:t>
            </a:r>
            <a:endPar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pic>
        <p:nvPicPr>
          <p:cNvPr id="8" name="図 7">
            <a:extLst>
              <a:ext uri="{FF2B5EF4-FFF2-40B4-BE49-F238E27FC236}">
                <a16:creationId xmlns:a16="http://schemas.microsoft.com/office/drawing/2014/main" id="{847D8F7A-6B63-405E-9801-3B6C5223957A}"/>
              </a:ext>
            </a:extLst>
          </p:cNvPr>
          <p:cNvPicPr>
            <a:picLocks noChangeAspect="1"/>
          </p:cNvPicPr>
          <p:nvPr/>
        </p:nvPicPr>
        <p:blipFill rotWithShape="1">
          <a:blip r:embed="rId4">
            <a:extLst>
              <a:ext uri="{28A0092B-C50C-407E-A947-70E740481C1C}">
                <a14:useLocalDpi xmlns:a14="http://schemas.microsoft.com/office/drawing/2010/main" val="0"/>
              </a:ext>
            </a:extLst>
          </a:blip>
          <a:srcRect r="58012"/>
          <a:stretch/>
        </p:blipFill>
        <p:spPr>
          <a:xfrm>
            <a:off x="2917339" y="3251665"/>
            <a:ext cx="3048746" cy="3606335"/>
          </a:xfrm>
          <a:prstGeom prst="rect">
            <a:avLst/>
          </a:prstGeom>
        </p:spPr>
      </p:pic>
      <p:pic>
        <p:nvPicPr>
          <p:cNvPr id="7" name="図 6">
            <a:extLst>
              <a:ext uri="{FF2B5EF4-FFF2-40B4-BE49-F238E27FC236}">
                <a16:creationId xmlns:a16="http://schemas.microsoft.com/office/drawing/2014/main" id="{17306BAF-E98E-44A1-83C5-A05807A3CA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8804" y="3320486"/>
            <a:ext cx="3537514" cy="3537514"/>
          </a:xfrm>
          <a:prstGeom prst="rect">
            <a:avLst/>
          </a:prstGeom>
        </p:spPr>
      </p:pic>
      <p:pic>
        <p:nvPicPr>
          <p:cNvPr id="5" name="図 4">
            <a:extLst>
              <a:ext uri="{FF2B5EF4-FFF2-40B4-BE49-F238E27FC236}">
                <a16:creationId xmlns:a16="http://schemas.microsoft.com/office/drawing/2014/main" id="{B80AB50A-E2AF-4FB8-8425-7BE188E8EA1E}"/>
              </a:ext>
            </a:extLst>
          </p:cNvPr>
          <p:cNvPicPr>
            <a:picLocks noChangeAspect="1"/>
          </p:cNvPicPr>
          <p:nvPr/>
        </p:nvPicPr>
        <p:blipFill rotWithShape="1">
          <a:blip r:embed="rId4">
            <a:extLst>
              <a:ext uri="{28A0092B-C50C-407E-A947-70E740481C1C}">
                <a14:useLocalDpi xmlns:a14="http://schemas.microsoft.com/office/drawing/2010/main" val="0"/>
              </a:ext>
            </a:extLst>
          </a:blip>
          <a:srcRect l="43254"/>
          <a:stretch/>
        </p:blipFill>
        <p:spPr>
          <a:xfrm>
            <a:off x="6311023" y="3147788"/>
            <a:ext cx="3537515" cy="3797946"/>
          </a:xfrm>
          <a:prstGeom prst="rect">
            <a:avLst/>
          </a:prstGeom>
        </p:spPr>
      </p:pic>
      <p:pic>
        <p:nvPicPr>
          <p:cNvPr id="9" name="図 8">
            <a:extLst>
              <a:ext uri="{FF2B5EF4-FFF2-40B4-BE49-F238E27FC236}">
                <a16:creationId xmlns:a16="http://schemas.microsoft.com/office/drawing/2014/main" id="{5B1DBF59-62CF-441A-81FE-CBF9053CAE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804162" y="5143500"/>
            <a:ext cx="1714500" cy="1714500"/>
          </a:xfrm>
          <a:prstGeom prst="rect">
            <a:avLst/>
          </a:prstGeom>
        </p:spPr>
      </p:pic>
      <p:pic>
        <p:nvPicPr>
          <p:cNvPr id="11" name="図 10">
            <a:extLst>
              <a:ext uri="{FF2B5EF4-FFF2-40B4-BE49-F238E27FC236}">
                <a16:creationId xmlns:a16="http://schemas.microsoft.com/office/drawing/2014/main" id="{2BDC3517-06AB-4DFE-96E5-611EB1F58C6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526592">
            <a:off x="6935935" y="3498181"/>
            <a:ext cx="2682261" cy="2682261"/>
          </a:xfrm>
          <a:prstGeom prst="rect">
            <a:avLst/>
          </a:prstGeom>
        </p:spPr>
      </p:pic>
    </p:spTree>
    <p:extLst>
      <p:ext uri="{BB962C8B-B14F-4D97-AF65-F5344CB8AC3E}">
        <p14:creationId xmlns:p14="http://schemas.microsoft.com/office/powerpoint/2010/main" val="2331371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par>
                          <p:cTn id="36" fill="hold">
                            <p:stCondLst>
                              <p:cond delay="500"/>
                            </p:stCondLst>
                            <p:childTnLst>
                              <p:par>
                                <p:cTn id="37" presetID="2" presetClass="entr" presetSubtype="8"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1500" fill="hold"/>
                                        <p:tgtEl>
                                          <p:spTgt spid="9"/>
                                        </p:tgtEl>
                                        <p:attrNameLst>
                                          <p:attrName>ppt_x</p:attrName>
                                        </p:attrNameLst>
                                      </p:cBhvr>
                                      <p:tavLst>
                                        <p:tav tm="0">
                                          <p:val>
                                            <p:strVal val="0-#ppt_w/2"/>
                                          </p:val>
                                        </p:tav>
                                        <p:tav tm="100000">
                                          <p:val>
                                            <p:strVal val="#ppt_x"/>
                                          </p:val>
                                        </p:tav>
                                      </p:tavLst>
                                    </p:anim>
                                    <p:anim calcmode="lin" valueType="num">
                                      <p:cBhvr additive="base">
                                        <p:cTn id="40" dur="1500" fill="hold"/>
                                        <p:tgtEl>
                                          <p:spTgt spid="9"/>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10" presetClass="exit" presetSubtype="0" fill="hold" nodeType="afterEffect">
                                  <p:stCondLst>
                                    <p:cond delay="0"/>
                                  </p:stCondLst>
                                  <p:childTnLst>
                                    <p:animEffect transition="out" filter="fade">
                                      <p:cBhvr>
                                        <p:cTn id="43" dur="500"/>
                                        <p:tgtEl>
                                          <p:spTgt spid="7"/>
                                        </p:tgtEl>
                                      </p:cBhvr>
                                    </p:animEffect>
                                    <p:set>
                                      <p:cBhvr>
                                        <p:cTn id="44" dur="1" fill="hold">
                                          <p:stCondLst>
                                            <p:cond delay="499"/>
                                          </p:stCondLst>
                                        </p:cTn>
                                        <p:tgtEl>
                                          <p:spTgt spid="7"/>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8"/>
                                        </p:tgtEl>
                                      </p:cBhvr>
                                    </p:animEffect>
                                    <p:set>
                                      <p:cBhvr>
                                        <p:cTn id="47" dur="1" fill="hold">
                                          <p:stCondLst>
                                            <p:cond delay="499"/>
                                          </p:stCondLst>
                                        </p:cTn>
                                        <p:tgtEl>
                                          <p:spTgt spid="8"/>
                                        </p:tgtEl>
                                        <p:attrNameLst>
                                          <p:attrName>style.visibility</p:attrName>
                                        </p:attrNameLst>
                                      </p:cBhvr>
                                      <p:to>
                                        <p:strVal val="hidden"/>
                                      </p:to>
                                    </p:set>
                                  </p:childTnLst>
                                </p:cTn>
                              </p:par>
                            </p:childTnLst>
                          </p:cTn>
                        </p:par>
                        <p:par>
                          <p:cTn id="48" fill="hold">
                            <p:stCondLst>
                              <p:cond delay="2500"/>
                            </p:stCondLst>
                            <p:childTnLst>
                              <p:par>
                                <p:cTn id="49" presetID="2" presetClass="exit" presetSubtype="8" fill="hold" nodeType="afterEffect">
                                  <p:stCondLst>
                                    <p:cond delay="0"/>
                                  </p:stCondLst>
                                  <p:childTnLst>
                                    <p:anim calcmode="lin" valueType="num">
                                      <p:cBhvr additive="base">
                                        <p:cTn id="50" dur="500"/>
                                        <p:tgtEl>
                                          <p:spTgt spid="9"/>
                                        </p:tgtEl>
                                        <p:attrNameLst>
                                          <p:attrName>ppt_x</p:attrName>
                                        </p:attrNameLst>
                                      </p:cBhvr>
                                      <p:tavLst>
                                        <p:tav tm="0">
                                          <p:val>
                                            <p:strVal val="ppt_x"/>
                                          </p:val>
                                        </p:tav>
                                        <p:tav tm="100000">
                                          <p:val>
                                            <p:strVal val="0-ppt_w/2"/>
                                          </p:val>
                                        </p:tav>
                                      </p:tavLst>
                                    </p:anim>
                                    <p:anim calcmode="lin" valueType="num">
                                      <p:cBhvr additive="base">
                                        <p:cTn id="51" dur="500"/>
                                        <p:tgtEl>
                                          <p:spTgt spid="9"/>
                                        </p:tgtEl>
                                        <p:attrNameLst>
                                          <p:attrName>ppt_y</p:attrName>
                                        </p:attrNameLst>
                                      </p:cBhvr>
                                      <p:tavLst>
                                        <p:tav tm="0">
                                          <p:val>
                                            <p:strVal val="ppt_y"/>
                                          </p:val>
                                        </p:tav>
                                        <p:tav tm="100000">
                                          <p:val>
                                            <p:strVal val="ppt_y"/>
                                          </p:val>
                                        </p:tav>
                                      </p:tavLst>
                                    </p:anim>
                                    <p:set>
                                      <p:cBhvr>
                                        <p:cTn id="52" dur="1" fill="hold">
                                          <p:stCondLst>
                                            <p:cond delay="499"/>
                                          </p:stCondLst>
                                        </p:cTn>
                                        <p:tgtEl>
                                          <p:spTgt spid="9"/>
                                        </p:tgtEl>
                                        <p:attrNameLst>
                                          <p:attrName>style.visibility</p:attrName>
                                        </p:attrNameLst>
                                      </p:cBhvr>
                                      <p:to>
                                        <p:strVal val="hidden"/>
                                      </p:to>
                                    </p:set>
                                  </p:childTnLst>
                                </p:cTn>
                              </p:par>
                              <p:par>
                                <p:cTn id="53" presetID="42" presetClass="path" presetSubtype="0" accel="50000" decel="50000" fill="hold" nodeType="withEffect">
                                  <p:stCondLst>
                                    <p:cond delay="0"/>
                                  </p:stCondLst>
                                  <p:childTnLst>
                                    <p:animMotion origin="layout" path="M -2.08333E-7 3.7037E-7 L -0.18021 -0.00602 " pathEditMode="relative" rAng="0" ptsTypes="AA">
                                      <p:cBhvr>
                                        <p:cTn id="54" dur="1000" fill="hold"/>
                                        <p:tgtEl>
                                          <p:spTgt spid="5"/>
                                        </p:tgtEl>
                                        <p:attrNameLst>
                                          <p:attrName>ppt_x</p:attrName>
                                          <p:attrName>ppt_y</p:attrName>
                                        </p:attrNameLst>
                                      </p:cBhvr>
                                      <p:rCtr x="-9010" y="-301"/>
                                    </p:animMotion>
                                  </p:childTnLst>
                                </p:cTn>
                              </p:par>
                            </p:childTnLst>
                          </p:cTn>
                        </p:par>
                        <p:par>
                          <p:cTn id="55" fill="hold">
                            <p:stCondLst>
                              <p:cond delay="3500"/>
                            </p:stCondLst>
                            <p:childTnLst>
                              <p:par>
                                <p:cTn id="56" presetID="10" presetClass="entr" presetSubtype="0" fill="hold" nodeType="after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8B275C8-A550-41E0-BAA7-2300DDBD9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10"/>
            <a:ext cx="12192000" cy="6858000"/>
          </a:xfrm>
          <a:prstGeom prst="rect">
            <a:avLst/>
          </a:prstGeom>
        </p:spPr>
      </p:pic>
      <p:sp>
        <p:nvSpPr>
          <p:cNvPr id="18" name="四角形: 角を丸くする 17">
            <a:extLst>
              <a:ext uri="{FF2B5EF4-FFF2-40B4-BE49-F238E27FC236}">
                <a16:creationId xmlns:a16="http://schemas.microsoft.com/office/drawing/2014/main" id="{EF2C5514-6D50-4D13-82D6-482EF4656400}"/>
              </a:ext>
            </a:extLst>
          </p:cNvPr>
          <p:cNvSpPr/>
          <p:nvPr/>
        </p:nvSpPr>
        <p:spPr>
          <a:xfrm>
            <a:off x="6989068" y="914121"/>
            <a:ext cx="3167921" cy="5222452"/>
          </a:xfrm>
          <a:prstGeom prst="roundRect">
            <a:avLst/>
          </a:prstGeom>
          <a:gradFill flip="none" rotWithShape="1">
            <a:gsLst>
              <a:gs pos="0">
                <a:schemeClr val="accent1">
                  <a:lumMod val="7000"/>
                  <a:lumOff val="93000"/>
                </a:schemeClr>
              </a:gs>
              <a:gs pos="65000">
                <a:srgbClr val="BCFFBC"/>
              </a:gs>
              <a:gs pos="100000">
                <a:srgbClr val="DDFFB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BE7F55CB-7E1A-4019-82AA-21691BA71E6F}"/>
              </a:ext>
            </a:extLst>
          </p:cNvPr>
          <p:cNvSpPr/>
          <p:nvPr/>
        </p:nvSpPr>
        <p:spPr>
          <a:xfrm>
            <a:off x="2041160" y="914121"/>
            <a:ext cx="3167921" cy="5222452"/>
          </a:xfrm>
          <a:prstGeom prst="roundRect">
            <a:avLst/>
          </a:prstGeom>
          <a:gradFill flip="none" rotWithShape="1">
            <a:gsLst>
              <a:gs pos="0">
                <a:schemeClr val="accent1">
                  <a:lumMod val="7000"/>
                  <a:lumOff val="93000"/>
                </a:schemeClr>
              </a:gs>
              <a:gs pos="65000">
                <a:srgbClr val="FFB7DB"/>
              </a:gs>
              <a:gs pos="100000">
                <a:srgbClr val="FFB7B7"/>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2377092" y="1122362"/>
            <a:ext cx="2478374" cy="1090485"/>
          </a:xfrm>
        </p:spPr>
        <p:txBody>
          <a:bodyPr anchor="t"/>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機能</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7040381" y="2421088"/>
            <a:ext cx="3167921" cy="2662931"/>
          </a:xfrm>
        </p:spPr>
        <p:txBody>
          <a:bodyPr>
            <a:normAutofit/>
          </a:bodyPr>
          <a:lstStyle/>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顧客管理</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a:t>
            </a:r>
            <a:endPar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ランキング</a:t>
            </a:r>
            <a:endParaRPr lang="en-US" altLang="ja-JP" sz="4000" dirty="0">
              <a:solidFill>
                <a:schemeClr val="tx1">
                  <a:lumMod val="65000"/>
                  <a:lumOff val="35000"/>
                </a:schemeClr>
              </a:solidFill>
            </a:endParaRPr>
          </a:p>
        </p:txBody>
      </p:sp>
      <p:sp>
        <p:nvSpPr>
          <p:cNvPr id="10" name="タイトル 1">
            <a:extLst>
              <a:ext uri="{FF2B5EF4-FFF2-40B4-BE49-F238E27FC236}">
                <a16:creationId xmlns:a16="http://schemas.microsoft.com/office/drawing/2014/main" id="{D19A5965-467F-4DAE-B926-EC489A613771}"/>
              </a:ext>
            </a:extLst>
          </p:cNvPr>
          <p:cNvSpPr txBox="1">
            <a:spLocks/>
          </p:cNvSpPr>
          <p:nvPr/>
        </p:nvSpPr>
        <p:spPr>
          <a:xfrm>
            <a:off x="7318851" y="1122362"/>
            <a:ext cx="2478374" cy="10904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仕様</a:t>
            </a:r>
          </a:p>
        </p:txBody>
      </p:sp>
      <p:sp>
        <p:nvSpPr>
          <p:cNvPr id="14" name="サブタイトル 2">
            <a:extLst>
              <a:ext uri="{FF2B5EF4-FFF2-40B4-BE49-F238E27FC236}">
                <a16:creationId xmlns:a16="http://schemas.microsoft.com/office/drawing/2014/main" id="{DADF4485-7293-4EB2-8DD9-1B607AD2D08F}"/>
              </a:ext>
            </a:extLst>
          </p:cNvPr>
          <p:cNvSpPr txBox="1">
            <a:spLocks/>
          </p:cNvSpPr>
          <p:nvPr/>
        </p:nvSpPr>
        <p:spPr>
          <a:xfrm>
            <a:off x="2521836" y="2212847"/>
            <a:ext cx="2188885" cy="35227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検索</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追加</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削除</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endPar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r">
              <a:lnSpc>
                <a:spcPct val="125000"/>
              </a:lnSpc>
            </a:pPr>
            <a:endParaRPr lang="en-US" altLang="ja-JP" sz="4000" dirty="0">
              <a:solidFill>
                <a:schemeClr val="tx1">
                  <a:lumMod val="65000"/>
                  <a:lumOff val="35000"/>
                </a:schemeClr>
              </a:solidFill>
            </a:endParaRPr>
          </a:p>
        </p:txBody>
      </p:sp>
      <p:pic>
        <p:nvPicPr>
          <p:cNvPr id="9" name="図 8">
            <a:extLst>
              <a:ext uri="{FF2B5EF4-FFF2-40B4-BE49-F238E27FC236}">
                <a16:creationId xmlns:a16="http://schemas.microsoft.com/office/drawing/2014/main" id="{0F6BE385-7E8F-48D4-BC3B-4BCBE503F7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589" y="4621181"/>
            <a:ext cx="2870780" cy="2397102"/>
          </a:xfrm>
          <a:prstGeom prst="rect">
            <a:avLst/>
          </a:prstGeom>
        </p:spPr>
      </p:pic>
      <p:pic>
        <p:nvPicPr>
          <p:cNvPr id="11" name="図 10">
            <a:extLst>
              <a:ext uri="{FF2B5EF4-FFF2-40B4-BE49-F238E27FC236}">
                <a16:creationId xmlns:a16="http://schemas.microsoft.com/office/drawing/2014/main" id="{6306A171-52FB-4C33-A27B-466041BA0C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07491" y="4634744"/>
            <a:ext cx="2299443" cy="2299443"/>
          </a:xfrm>
          <a:prstGeom prst="rect">
            <a:avLst/>
          </a:prstGeom>
        </p:spPr>
      </p:pic>
    </p:spTree>
    <p:extLst>
      <p:ext uri="{BB962C8B-B14F-4D97-AF65-F5344CB8AC3E}">
        <p14:creationId xmlns:p14="http://schemas.microsoft.com/office/powerpoint/2010/main" val="3906942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p:txBody>
          <a:bodyPr/>
          <a:lstStyle/>
          <a:p>
            <a:r>
              <a:rPr kumimoji="1" lang="ja-JP" altLang="en-US" dirty="0">
                <a:latin typeface="HG丸ｺﾞｼｯｸM-PRO" panose="020F0600000000000000" pitchFamily="50" charset="-128"/>
                <a:ea typeface="HG丸ｺﾞｼｯｸM-PRO" panose="020F0600000000000000" pitchFamily="50" charset="-128"/>
              </a:rPr>
              <a:t>概要</a:t>
            </a:r>
          </a:p>
        </p:txBody>
      </p:sp>
      <p:sp>
        <p:nvSpPr>
          <p:cNvPr id="3" name="コンテンツ プレースホルダー 2">
            <a:extLst>
              <a:ext uri="{FF2B5EF4-FFF2-40B4-BE49-F238E27FC236}">
                <a16:creationId xmlns:a16="http://schemas.microsoft.com/office/drawing/2014/main" id="{DA76FF33-FC0E-4808-A804-DD37C98108B6}"/>
              </a:ext>
            </a:extLst>
          </p:cNvPr>
          <p:cNvSpPr>
            <a:spLocks noGrp="1"/>
          </p:cNvSpPr>
          <p:nvPr>
            <p:ph idx="1"/>
          </p:nvPr>
        </p:nvSpPr>
        <p:spPr/>
        <p:txBody>
          <a:bodyPr/>
          <a:lstStyle/>
          <a:p>
            <a:pPr marL="0" indent="0">
              <a:buNone/>
            </a:pPr>
            <a:r>
              <a:rPr lang="ja-JP" altLang="en-US" dirty="0">
                <a:latin typeface="HG丸ｺﾞｼｯｸM-PRO" panose="020F0600000000000000" pitchFamily="50" charset="-128"/>
                <a:ea typeface="HG丸ｺﾞｼｯｸM-PRO" panose="020F0600000000000000" pitchFamily="50" charset="-128"/>
              </a:rPr>
              <a:t>１．書籍管理とは</a:t>
            </a:r>
            <a:endParaRPr lang="en-US" altLang="ja-JP" dirty="0">
              <a:latin typeface="HG丸ｺﾞｼｯｸM-PRO" panose="020F0600000000000000" pitchFamily="50" charset="-128"/>
              <a:ea typeface="HG丸ｺﾞｼｯｸM-PRO" panose="020F0600000000000000" pitchFamily="50" charset="-128"/>
            </a:endParaRPr>
          </a:p>
          <a:p>
            <a:pPr marL="0" indent="0">
              <a:buNone/>
            </a:pPr>
            <a:r>
              <a:rPr lang="ja-JP" altLang="en-US" dirty="0">
                <a:latin typeface="HG丸ｺﾞｼｯｸM-PRO" panose="020F0600000000000000" pitchFamily="50" charset="-128"/>
                <a:ea typeface="HG丸ｺﾞｼｯｸM-PRO" panose="020F0600000000000000" pitchFamily="50" charset="-128"/>
              </a:rPr>
              <a:t>２．書籍管理のメリット・デメリット</a:t>
            </a:r>
            <a:endParaRPr lang="en-US" altLang="ja-JP" dirty="0">
              <a:latin typeface="HG丸ｺﾞｼｯｸM-PRO" panose="020F0600000000000000" pitchFamily="50" charset="-128"/>
              <a:ea typeface="HG丸ｺﾞｼｯｸM-PRO" panose="020F0600000000000000" pitchFamily="50" charset="-128"/>
            </a:endParaRPr>
          </a:p>
          <a:p>
            <a:pPr marL="0" indent="0">
              <a:buNone/>
            </a:pPr>
            <a:r>
              <a:rPr lang="ja-JP" altLang="en-US" dirty="0">
                <a:latin typeface="HG丸ｺﾞｼｯｸM-PRO" panose="020F0600000000000000" pitchFamily="50" charset="-128"/>
                <a:ea typeface="HG丸ｺﾞｼｯｸM-PRO" panose="020F0600000000000000" pitchFamily="50" charset="-128"/>
              </a:rPr>
              <a:t>３．内部構成</a:t>
            </a:r>
            <a:endParaRPr lang="en-US" altLang="ja-JP" dirty="0">
              <a:latin typeface="HG丸ｺﾞｼｯｸM-PRO" panose="020F0600000000000000" pitchFamily="50" charset="-128"/>
              <a:ea typeface="HG丸ｺﾞｼｯｸM-PRO" panose="020F0600000000000000" pitchFamily="50" charset="-128"/>
            </a:endParaRPr>
          </a:p>
          <a:p>
            <a:pPr marL="0" indent="0">
              <a:buNone/>
            </a:pPr>
            <a:r>
              <a:rPr lang="ja-JP" altLang="en-US" dirty="0">
                <a:latin typeface="HG丸ｺﾞｼｯｸM-PRO" panose="020F0600000000000000" pitchFamily="50" charset="-128"/>
                <a:ea typeface="HG丸ｺﾞｼｯｸM-PRO" panose="020F0600000000000000" pitchFamily="50" charset="-128"/>
              </a:rPr>
              <a:t>４．デモ</a:t>
            </a:r>
            <a:endParaRPr lang="en-US" altLang="ja-JP" dirty="0">
              <a:latin typeface="HG丸ｺﾞｼｯｸM-PRO" panose="020F0600000000000000" pitchFamily="50" charset="-128"/>
              <a:ea typeface="HG丸ｺﾞｼｯｸM-PRO" panose="020F0600000000000000" pitchFamily="50" charset="-128"/>
            </a:endParaRPr>
          </a:p>
          <a:p>
            <a:pPr marL="0" indent="0">
              <a:buNone/>
            </a:pPr>
            <a:r>
              <a:rPr kumimoji="1" lang="ja-JP" altLang="en-US" dirty="0">
                <a:latin typeface="HG丸ｺﾞｼｯｸM-PRO" panose="020F0600000000000000" pitchFamily="50" charset="-128"/>
                <a:ea typeface="HG丸ｺﾞｼｯｸM-PRO" panose="020F0600000000000000" pitchFamily="50" charset="-128"/>
              </a:rPr>
              <a:t>５</a:t>
            </a:r>
            <a:r>
              <a:rPr lang="ja-JP" altLang="en-US" dirty="0">
                <a:latin typeface="HG丸ｺﾞｼｯｸM-PRO" panose="020F0600000000000000" pitchFamily="50" charset="-128"/>
                <a:ea typeface="HG丸ｺﾞｼｯｸM-PRO" panose="020F0600000000000000" pitchFamily="50" charset="-128"/>
              </a:rPr>
              <a:t>．質疑応答</a:t>
            </a:r>
            <a:endParaRPr kumimoji="1"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825099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E20AD51-C972-443C-AF82-98D90BB54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972463"/>
            <a:ext cx="9144000" cy="1090485"/>
          </a:xfrm>
        </p:spPr>
        <p:txBody>
          <a:bodyPr anchor="t">
            <a:norm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メリット</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987552" y="2487168"/>
            <a:ext cx="10430256" cy="1090485"/>
          </a:xfrm>
        </p:spPr>
        <p:txBody>
          <a:bodyPr>
            <a:normAutofit/>
          </a:bodyPr>
          <a:lstStyle/>
          <a:p>
            <a:r>
              <a:rPr kumimoji="1"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作業時間の短縮、</a:t>
            </a:r>
            <a:r>
              <a:rPr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ミス軽減を図る</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pic>
        <p:nvPicPr>
          <p:cNvPr id="7" name="図 6">
            <a:extLst>
              <a:ext uri="{FF2B5EF4-FFF2-40B4-BE49-F238E27FC236}">
                <a16:creationId xmlns:a16="http://schemas.microsoft.com/office/drawing/2014/main" id="{59591115-3853-4248-9919-F3B5EC775E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4104" y="3562662"/>
            <a:ext cx="3049223" cy="3116769"/>
          </a:xfrm>
          <a:prstGeom prst="rect">
            <a:avLst/>
          </a:prstGeom>
        </p:spPr>
      </p:pic>
      <p:pic>
        <p:nvPicPr>
          <p:cNvPr id="8" name="図 7">
            <a:extLst>
              <a:ext uri="{FF2B5EF4-FFF2-40B4-BE49-F238E27FC236}">
                <a16:creationId xmlns:a16="http://schemas.microsoft.com/office/drawing/2014/main" id="{952462E8-9C54-4F73-B6CE-5138D6846A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5008905" y="4079184"/>
            <a:ext cx="1847911" cy="2630342"/>
          </a:xfrm>
          <a:prstGeom prst="rect">
            <a:avLst/>
          </a:prstGeom>
        </p:spPr>
      </p:pic>
      <p:grpSp>
        <p:nvGrpSpPr>
          <p:cNvPr id="9" name="グループ化 8">
            <a:extLst>
              <a:ext uri="{FF2B5EF4-FFF2-40B4-BE49-F238E27FC236}">
                <a16:creationId xmlns:a16="http://schemas.microsoft.com/office/drawing/2014/main" id="{1C9885A3-7E0C-4931-AFC0-44E604891A8D}"/>
              </a:ext>
            </a:extLst>
          </p:cNvPr>
          <p:cNvGrpSpPr/>
          <p:nvPr/>
        </p:nvGrpSpPr>
        <p:grpSpPr>
          <a:xfrm>
            <a:off x="6874040" y="2906887"/>
            <a:ext cx="4091506" cy="4621880"/>
            <a:chOff x="6846390" y="2682493"/>
            <a:chExt cx="4091506" cy="4621880"/>
          </a:xfrm>
        </p:grpSpPr>
        <p:pic>
          <p:nvPicPr>
            <p:cNvPr id="10" name="図 9">
              <a:extLst>
                <a:ext uri="{FF2B5EF4-FFF2-40B4-BE49-F238E27FC236}">
                  <a16:creationId xmlns:a16="http://schemas.microsoft.com/office/drawing/2014/main" id="{18AD1E98-462B-48E2-B8CE-857957781E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82705" y="3335211"/>
              <a:ext cx="3255191" cy="3255191"/>
            </a:xfrm>
            <a:prstGeom prst="rect">
              <a:avLst/>
            </a:prstGeom>
          </p:spPr>
        </p:pic>
        <p:pic>
          <p:nvPicPr>
            <p:cNvPr id="11" name="図 10">
              <a:extLst>
                <a:ext uri="{FF2B5EF4-FFF2-40B4-BE49-F238E27FC236}">
                  <a16:creationId xmlns:a16="http://schemas.microsoft.com/office/drawing/2014/main" id="{2125430B-885B-4DC9-8D84-247CC02CEF01}"/>
                </a:ext>
              </a:extLst>
            </p:cNvPr>
            <p:cNvPicPr>
              <a:picLocks noChangeAspect="1"/>
            </p:cNvPicPr>
            <p:nvPr/>
          </p:nvPicPr>
          <p:blipFill rotWithShape="1">
            <a:blip r:embed="rId7">
              <a:extLst>
                <a:ext uri="{28A0092B-C50C-407E-A947-70E740481C1C}">
                  <a14:useLocalDpi xmlns:a14="http://schemas.microsoft.com/office/drawing/2010/main" val="0"/>
                </a:ext>
              </a:extLst>
            </a:blip>
            <a:srcRect r="61753"/>
            <a:stretch/>
          </p:blipFill>
          <p:spPr>
            <a:xfrm>
              <a:off x="6846390" y="2682493"/>
              <a:ext cx="1672630" cy="4621880"/>
            </a:xfrm>
            <a:prstGeom prst="rect">
              <a:avLst/>
            </a:prstGeom>
          </p:spPr>
        </p:pic>
        <p:pic>
          <p:nvPicPr>
            <p:cNvPr id="5" name="図 4">
              <a:extLst>
                <a:ext uri="{FF2B5EF4-FFF2-40B4-BE49-F238E27FC236}">
                  <a16:creationId xmlns:a16="http://schemas.microsoft.com/office/drawing/2014/main" id="{BCEF960B-5A63-4BAA-8F2C-5CD40AE49D71}"/>
                </a:ext>
              </a:extLst>
            </p:cNvPr>
            <p:cNvPicPr>
              <a:picLocks noChangeAspect="1"/>
            </p:cNvPicPr>
            <p:nvPr/>
          </p:nvPicPr>
          <p:blipFill rotWithShape="1">
            <a:blip r:embed="rId7">
              <a:extLst>
                <a:ext uri="{28A0092B-C50C-407E-A947-70E740481C1C}">
                  <a14:useLocalDpi xmlns:a14="http://schemas.microsoft.com/office/drawing/2010/main" val="0"/>
                </a:ext>
              </a:extLst>
            </a:blip>
            <a:srcRect l="62957"/>
            <a:stretch/>
          </p:blipFill>
          <p:spPr>
            <a:xfrm>
              <a:off x="9446054" y="3255717"/>
              <a:ext cx="1154532" cy="3116769"/>
            </a:xfrm>
            <a:prstGeom prst="rect">
              <a:avLst/>
            </a:prstGeom>
          </p:spPr>
        </p:pic>
      </p:grpSp>
      <p:pic>
        <p:nvPicPr>
          <p:cNvPr id="12" name="図 11">
            <a:extLst>
              <a:ext uri="{FF2B5EF4-FFF2-40B4-BE49-F238E27FC236}">
                <a16:creationId xmlns:a16="http://schemas.microsoft.com/office/drawing/2014/main" id="{4336CAAA-8AC9-447B-9E0B-833601D1987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87000" y="4998915"/>
            <a:ext cx="1905000" cy="1905000"/>
          </a:xfrm>
          <a:prstGeom prst="rect">
            <a:avLst/>
          </a:prstGeom>
        </p:spPr>
      </p:pic>
      <p:pic>
        <p:nvPicPr>
          <p:cNvPr id="13" name="図 12">
            <a:extLst>
              <a:ext uri="{FF2B5EF4-FFF2-40B4-BE49-F238E27FC236}">
                <a16:creationId xmlns:a16="http://schemas.microsoft.com/office/drawing/2014/main" id="{57C8379B-883E-4C67-99F6-BB9C4E62325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10987" y="4998915"/>
            <a:ext cx="1905000" cy="1905000"/>
          </a:xfrm>
          <a:prstGeom prst="rect">
            <a:avLst/>
          </a:prstGeom>
        </p:spPr>
      </p:pic>
      <p:pic>
        <p:nvPicPr>
          <p:cNvPr id="14" name="図 13">
            <a:extLst>
              <a:ext uri="{FF2B5EF4-FFF2-40B4-BE49-F238E27FC236}">
                <a16:creationId xmlns:a16="http://schemas.microsoft.com/office/drawing/2014/main" id="{44E83D13-1836-438C-8D57-5DED4E290CC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34974" y="4989290"/>
            <a:ext cx="1905000" cy="1905000"/>
          </a:xfrm>
          <a:prstGeom prst="rect">
            <a:avLst/>
          </a:prstGeom>
        </p:spPr>
      </p:pic>
    </p:spTree>
    <p:extLst>
      <p:ext uri="{BB962C8B-B14F-4D97-AF65-F5344CB8AC3E}">
        <p14:creationId xmlns:p14="http://schemas.microsoft.com/office/powerpoint/2010/main" val="336959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500"/>
                            </p:stCondLst>
                            <p:childTnLst>
                              <p:par>
                                <p:cTn id="17" presetID="10" presetClass="entr" presetSubtype="0" fill="hold" nodeType="afterEffect">
                                  <p:stCondLst>
                                    <p:cond delay="10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200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4500"/>
                            </p:stCondLst>
                            <p:childTnLst>
                              <p:par>
                                <p:cTn id="25" presetID="2" presetClass="entr" presetSubtype="2"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0"/>
                            </p:stCondLst>
                            <p:childTnLst>
                              <p:par>
                                <p:cTn id="30" presetID="2" presetClass="entr" presetSubtype="2"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1+#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par>
                          <p:cTn id="34" fill="hold">
                            <p:stCondLst>
                              <p:cond delay="5500"/>
                            </p:stCondLst>
                            <p:childTnLst>
                              <p:par>
                                <p:cTn id="35" presetID="2" presetClass="entr" presetSubtype="2"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1+#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D5693D8-B2F2-4710-877C-599C8AE652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96"/>
            <a:ext cx="12192000" cy="6858000"/>
          </a:xfrm>
          <a:prstGeom prst="rect">
            <a:avLst/>
          </a:prstGeom>
        </p:spPr>
      </p:pic>
      <p:sp>
        <p:nvSpPr>
          <p:cNvPr id="3" name="四角形: 角を丸くする 2">
            <a:extLst>
              <a:ext uri="{FF2B5EF4-FFF2-40B4-BE49-F238E27FC236}">
                <a16:creationId xmlns:a16="http://schemas.microsoft.com/office/drawing/2014/main" id="{957373ED-851A-4A93-A7C4-3C68C24B99AD}"/>
              </a:ext>
            </a:extLst>
          </p:cNvPr>
          <p:cNvSpPr/>
          <p:nvPr/>
        </p:nvSpPr>
        <p:spPr>
          <a:xfrm>
            <a:off x="3327816" y="1853084"/>
            <a:ext cx="8496187" cy="4742588"/>
          </a:xfrm>
          <a:prstGeom prst="roundRect">
            <a:avLst/>
          </a:prstGeom>
          <a:gradFill flip="none" rotWithShape="1">
            <a:gsLst>
              <a:gs pos="14000">
                <a:srgbClr val="B7DBFF"/>
              </a:gs>
              <a:gs pos="69000">
                <a:srgbClr val="BCFFBC"/>
              </a:gs>
              <a:gs pos="95000">
                <a:srgbClr val="E2FFC7"/>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ctrTitle"/>
          </p:nvPr>
        </p:nvSpPr>
        <p:spPr>
          <a:xfrm>
            <a:off x="1524000" y="762599"/>
            <a:ext cx="9144000" cy="1090485"/>
          </a:xfrm>
        </p:spPr>
        <p:txBody>
          <a:bodyPr anchor="t"/>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構成</a:t>
            </a:r>
          </a:p>
        </p:txBody>
      </p:sp>
      <p:sp>
        <p:nvSpPr>
          <p:cNvPr id="6" name="正方形/長方形 5">
            <a:extLst>
              <a:ext uri="{FF2B5EF4-FFF2-40B4-BE49-F238E27FC236}">
                <a16:creationId xmlns:a16="http://schemas.microsoft.com/office/drawing/2014/main" id="{F01499A4-0445-4EEA-93CA-5B10EBD68551}"/>
              </a:ext>
            </a:extLst>
          </p:cNvPr>
          <p:cNvSpPr/>
          <p:nvPr/>
        </p:nvSpPr>
        <p:spPr>
          <a:xfrm>
            <a:off x="-1958" y="2935555"/>
            <a:ext cx="2667709" cy="9775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 Browser</a:t>
            </a:r>
            <a:b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b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Application</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8" name="正方形/長方形 7">
            <a:extLst>
              <a:ext uri="{FF2B5EF4-FFF2-40B4-BE49-F238E27FC236}">
                <a16:creationId xmlns:a16="http://schemas.microsoft.com/office/drawing/2014/main" id="{2F6F413F-E905-432C-B796-1D87A65D04B9}"/>
              </a:ext>
            </a:extLst>
          </p:cNvPr>
          <p:cNvSpPr/>
          <p:nvPr/>
        </p:nvSpPr>
        <p:spPr>
          <a:xfrm>
            <a:off x="8677199" y="2938177"/>
            <a:ext cx="2565400"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PHP</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9" name="正方形/長方形 8">
            <a:extLst>
              <a:ext uri="{FF2B5EF4-FFF2-40B4-BE49-F238E27FC236}">
                <a16:creationId xmlns:a16="http://schemas.microsoft.com/office/drawing/2014/main" id="{F5C92CD3-BB93-4F25-BFD8-652E62669152}"/>
              </a:ext>
            </a:extLst>
          </p:cNvPr>
          <p:cNvSpPr/>
          <p:nvPr/>
        </p:nvSpPr>
        <p:spPr>
          <a:xfrm>
            <a:off x="8677199" y="5604061"/>
            <a:ext cx="2565401"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MySQL</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2" name="正方形/長方形 11">
            <a:extLst>
              <a:ext uri="{FF2B5EF4-FFF2-40B4-BE49-F238E27FC236}">
                <a16:creationId xmlns:a16="http://schemas.microsoft.com/office/drawing/2014/main" id="{1887E240-3263-46C6-91D1-C40E273492CA}"/>
              </a:ext>
            </a:extLst>
          </p:cNvPr>
          <p:cNvSpPr/>
          <p:nvPr/>
        </p:nvSpPr>
        <p:spPr>
          <a:xfrm>
            <a:off x="4441577" y="2958559"/>
            <a:ext cx="2243668"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静的サイト</a:t>
            </a:r>
            <a:endPar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5" name="矢印: 右 14">
            <a:extLst>
              <a:ext uri="{FF2B5EF4-FFF2-40B4-BE49-F238E27FC236}">
                <a16:creationId xmlns:a16="http://schemas.microsoft.com/office/drawing/2014/main" id="{314289F8-54AA-44A9-BB33-863BA15EB9BD}"/>
              </a:ext>
            </a:extLst>
          </p:cNvPr>
          <p:cNvSpPr/>
          <p:nvPr/>
        </p:nvSpPr>
        <p:spPr>
          <a:xfrm>
            <a:off x="2754673" y="3001942"/>
            <a:ext cx="1510768" cy="84481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ビルド</a:t>
            </a:r>
          </a:p>
        </p:txBody>
      </p:sp>
      <p:sp>
        <p:nvSpPr>
          <p:cNvPr id="19" name="矢印: 左右 18">
            <a:extLst>
              <a:ext uri="{FF2B5EF4-FFF2-40B4-BE49-F238E27FC236}">
                <a16:creationId xmlns:a16="http://schemas.microsoft.com/office/drawing/2014/main" id="{9AD92F1C-4CA8-4763-8070-BC7614109E66}"/>
              </a:ext>
            </a:extLst>
          </p:cNvPr>
          <p:cNvSpPr/>
          <p:nvPr/>
        </p:nvSpPr>
        <p:spPr>
          <a:xfrm>
            <a:off x="7022072" y="3054338"/>
            <a:ext cx="1478991" cy="740022"/>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endParaRPr>
          </a:p>
        </p:txBody>
      </p:sp>
      <p:sp>
        <p:nvSpPr>
          <p:cNvPr id="20" name="矢印: 上下 19">
            <a:extLst>
              <a:ext uri="{FF2B5EF4-FFF2-40B4-BE49-F238E27FC236}">
                <a16:creationId xmlns:a16="http://schemas.microsoft.com/office/drawing/2014/main" id="{360DC448-F849-4111-A0D9-CCB0C73E4558}"/>
              </a:ext>
            </a:extLst>
          </p:cNvPr>
          <p:cNvSpPr/>
          <p:nvPr/>
        </p:nvSpPr>
        <p:spPr>
          <a:xfrm>
            <a:off x="9514867" y="4038814"/>
            <a:ext cx="890063" cy="1395698"/>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SQL</a:t>
            </a: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7" name="タイトル 1">
            <a:extLst>
              <a:ext uri="{FF2B5EF4-FFF2-40B4-BE49-F238E27FC236}">
                <a16:creationId xmlns:a16="http://schemas.microsoft.com/office/drawing/2014/main" id="{B0BABBB1-6F67-45DE-94A4-896A036B9826}"/>
              </a:ext>
            </a:extLst>
          </p:cNvPr>
          <p:cNvSpPr txBox="1">
            <a:spLocks/>
          </p:cNvSpPr>
          <p:nvPr/>
        </p:nvSpPr>
        <p:spPr>
          <a:xfrm>
            <a:off x="6197313" y="1992631"/>
            <a:ext cx="2956530" cy="10904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XAMPP</a:t>
            </a:r>
            <a:endPar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60449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2" grpId="0" animBg="1"/>
      <p:bldP spid="15" grpId="0" animBg="1"/>
      <p:bldP spid="19" grpId="0" animBg="1"/>
      <p:bldP spid="20" grpId="0" animBg="1"/>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0A5A09C-3A8F-4436-A8AC-98C4F133DD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709383"/>
            <a:ext cx="9144000" cy="1090485"/>
          </a:xfrm>
        </p:spPr>
        <p:txBody>
          <a:bodyPr anchor="t"/>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特徴</a:t>
            </a:r>
          </a:p>
        </p:txBody>
      </p:sp>
      <p:sp>
        <p:nvSpPr>
          <p:cNvPr id="3" name="サブタイトル 2"/>
          <p:cNvSpPr>
            <a:spLocks noGrp="1"/>
          </p:cNvSpPr>
          <p:nvPr>
            <p:ph type="subTitle" idx="1"/>
          </p:nvPr>
        </p:nvSpPr>
        <p:spPr>
          <a:xfrm>
            <a:off x="719667" y="2487168"/>
            <a:ext cx="10698141" cy="3593592"/>
          </a:xfrm>
        </p:spPr>
        <p:txBody>
          <a:bodyPr>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フロントエンドと</a:t>
            </a:r>
            <a:r>
              <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DB</a:t>
            </a:r>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の統合性</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しん</a:t>
            </a:r>
            <a:r>
              <a:rPr lang="ja-JP" altLang="en-US" sz="4800" dirty="0" err="1">
                <a:solidFill>
                  <a:schemeClr val="tx1">
                    <a:lumMod val="65000"/>
                    <a:lumOff val="35000"/>
                  </a:schemeClr>
                </a:solidFill>
                <a:latin typeface="HG丸ｺﾞｼｯｸM-PRO" panose="020F0600000000000000" pitchFamily="50" charset="-128"/>
                <a:ea typeface="HG丸ｺﾞｼｯｸM-PRO" panose="020F0600000000000000" pitchFamily="50" charset="-128"/>
              </a:rPr>
              <a:t>ぷる</a:t>
            </a:r>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いずべすと</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UI</a:t>
            </a:r>
            <a:r>
              <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の見やすさ</a:t>
            </a:r>
            <a:endPar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414645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BB2963D3-19FB-42FA-B982-7D14FEA6F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2338515"/>
            <a:ext cx="9144000" cy="1090485"/>
          </a:xfrm>
        </p:spPr>
        <p:txBody>
          <a:bodyPr anchor="t"/>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製品  デモ</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字幕 2">
            <a:extLst>
              <a:ext uri="{FF2B5EF4-FFF2-40B4-BE49-F238E27FC236}">
                <a16:creationId xmlns:a16="http://schemas.microsoft.com/office/drawing/2014/main" id="{F6BDBC29-AB16-45C3-B528-57AFAD873FDE}"/>
              </a:ext>
            </a:extLst>
          </p:cNvPr>
          <p:cNvSpPr>
            <a:spLocks noGrp="1"/>
          </p:cNvSpPr>
          <p:nvPr>
            <p:ph type="subTitle" idx="1"/>
          </p:nvPr>
        </p:nvSpPr>
        <p:spPr/>
        <p:txBody>
          <a:bodyPr/>
          <a:lstStyle/>
          <a:p>
            <a:endParaRPr kumimoji="1" lang="ja-JP" altLang="en-US" dirty="0">
              <a:solidFill>
                <a:schemeClr val="tx1">
                  <a:lumMod val="65000"/>
                  <a:lumOff val="35000"/>
                </a:schemeClr>
              </a:solidFill>
            </a:endParaRPr>
          </a:p>
        </p:txBody>
      </p:sp>
    </p:spTree>
    <p:extLst>
      <p:ext uri="{BB962C8B-B14F-4D97-AF65-F5344CB8AC3E}">
        <p14:creationId xmlns:p14="http://schemas.microsoft.com/office/powerpoint/2010/main" val="1803666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973A7DD7-ED0B-4BEF-9CA4-D704076E01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621622" y="0"/>
            <a:ext cx="9144000" cy="2387600"/>
          </a:xfrm>
        </p:spPr>
        <p:txBody>
          <a:bodyPr anchor="ctr"/>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質疑応答</a:t>
            </a:r>
          </a:p>
        </p:txBody>
      </p:sp>
      <p:sp>
        <p:nvSpPr>
          <p:cNvPr id="4" name="サブタイトル 2">
            <a:extLst>
              <a:ext uri="{FF2B5EF4-FFF2-40B4-BE49-F238E27FC236}">
                <a16:creationId xmlns:a16="http://schemas.microsoft.com/office/drawing/2014/main" id="{2B4B452D-548E-4D31-9564-61C1920C08B4}"/>
              </a:ext>
            </a:extLst>
          </p:cNvPr>
          <p:cNvSpPr txBox="1">
            <a:spLocks/>
          </p:cNvSpPr>
          <p:nvPr/>
        </p:nvSpPr>
        <p:spPr>
          <a:xfrm>
            <a:off x="1979931" y="5590539"/>
            <a:ext cx="8427381" cy="70643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defRPr/>
            </a:pPr>
            <a:r>
              <a:rPr kumimoji="1" lang="en-US" altLang="ja-JP" sz="48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http://</a:t>
            </a:r>
            <a:r>
              <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172.16.3.136/</a:t>
            </a:r>
            <a:endPar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48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pic>
        <p:nvPicPr>
          <p:cNvPr id="8" name="図 7">
            <a:extLst>
              <a:ext uri="{FF2B5EF4-FFF2-40B4-BE49-F238E27FC236}">
                <a16:creationId xmlns:a16="http://schemas.microsoft.com/office/drawing/2014/main" id="{5E368D69-3651-4766-9182-D62926C6C3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7547" y="1690291"/>
            <a:ext cx="3632148" cy="36321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7446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4B1C0F4-C433-4ABA-8637-CD3E810BE1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658517"/>
            <a:ext cx="9144000" cy="3218688"/>
          </a:xfrm>
        </p:spPr>
        <p:txBody>
          <a:bodyPr anchor="ct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ご清聴</a:t>
            </a:r>
            <a:br>
              <a:rPr lang="en-US" altLang="ja-JP"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ありがとうございました</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472083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p:txBody>
          <a:bodyPr/>
          <a:lstStyle/>
          <a:p>
            <a:r>
              <a:rPr lang="ja-JP" altLang="en-US" dirty="0">
                <a:latin typeface="HG丸ｺﾞｼｯｸM-PRO" panose="020F0600000000000000" pitchFamily="50" charset="-128"/>
                <a:ea typeface="HG丸ｺﾞｼｯｸM-PRO" panose="020F0600000000000000" pitchFamily="50" charset="-128"/>
              </a:rPr>
              <a:t>書籍管理とは</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ー 2">
            <a:extLst>
              <a:ext uri="{FF2B5EF4-FFF2-40B4-BE49-F238E27FC236}">
                <a16:creationId xmlns:a16="http://schemas.microsoft.com/office/drawing/2014/main" id="{DA76FF33-FC0E-4808-A804-DD37C98108B6}"/>
              </a:ext>
            </a:extLst>
          </p:cNvPr>
          <p:cNvSpPr>
            <a:spLocks noGrp="1"/>
          </p:cNvSpPr>
          <p:nvPr>
            <p:ph idx="1"/>
          </p:nvPr>
        </p:nvSpPr>
        <p:spPr>
          <a:xfrm>
            <a:off x="838200" y="1825625"/>
            <a:ext cx="10515600" cy="2035175"/>
          </a:xfrm>
        </p:spPr>
        <p:txBody>
          <a:bodyPr/>
          <a:lstStyle/>
          <a:p>
            <a:pPr marL="0" indent="0">
              <a:buNone/>
            </a:pPr>
            <a:r>
              <a:rPr lang="ja-JP" altLang="en-US" dirty="0"/>
              <a:t>  　</a:t>
            </a:r>
            <a:r>
              <a:rPr lang="ja-JP" altLang="en-US" sz="3600" dirty="0">
                <a:latin typeface="HG丸ｺﾞｼｯｸM-PRO" panose="020F0600000000000000" pitchFamily="50" charset="-128"/>
                <a:ea typeface="HG丸ｺﾞｼｯｸM-PRO" panose="020F0600000000000000" pitchFamily="50" charset="-128"/>
              </a:rPr>
              <a:t>本屋で書籍を管理するシステム</a:t>
            </a:r>
            <a:endParaRPr kumimoji="1" lang="en-US" altLang="ja-JP" sz="3600" dirty="0">
              <a:latin typeface="HG丸ｺﾞｼｯｸM-PRO" panose="020F0600000000000000" pitchFamily="50" charset="-128"/>
              <a:ea typeface="HG丸ｺﾞｼｯｸM-PRO" panose="020F0600000000000000" pitchFamily="50" charset="-128"/>
            </a:endParaRPr>
          </a:p>
        </p:txBody>
      </p:sp>
      <p:pic>
        <p:nvPicPr>
          <p:cNvPr id="6" name="図 5">
            <a:extLst>
              <a:ext uri="{FF2B5EF4-FFF2-40B4-BE49-F238E27FC236}">
                <a16:creationId xmlns:a16="http://schemas.microsoft.com/office/drawing/2014/main" id="{49C21424-1263-4551-A6A2-DF29D4EA8EC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7013" y="4132195"/>
            <a:ext cx="2126765" cy="2287344"/>
          </a:xfrm>
          <a:prstGeom prst="rect">
            <a:avLst/>
          </a:prstGeom>
        </p:spPr>
      </p:pic>
      <p:pic>
        <p:nvPicPr>
          <p:cNvPr id="7" name="図 6">
            <a:extLst>
              <a:ext uri="{FF2B5EF4-FFF2-40B4-BE49-F238E27FC236}">
                <a16:creationId xmlns:a16="http://schemas.microsoft.com/office/drawing/2014/main" id="{D00426BB-4FFE-4D8C-94A5-0EB9CB1EA13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257" y="4100892"/>
            <a:ext cx="2385306" cy="2282845"/>
          </a:xfrm>
          <a:prstGeom prst="rect">
            <a:avLst/>
          </a:prstGeom>
        </p:spPr>
      </p:pic>
    </p:spTree>
    <p:extLst>
      <p:ext uri="{BB962C8B-B14F-4D97-AF65-F5344CB8AC3E}">
        <p14:creationId xmlns:p14="http://schemas.microsoft.com/office/powerpoint/2010/main" val="286805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a:xfrm>
            <a:off x="838200" y="365125"/>
            <a:ext cx="10515600" cy="1482725"/>
          </a:xfrm>
        </p:spPr>
        <p:txBody>
          <a:bodyPr>
            <a:normAutofit/>
          </a:bodyPr>
          <a:lstStyle/>
          <a:p>
            <a:r>
              <a:rPr lang="ja-JP" altLang="en-US" dirty="0">
                <a:latin typeface="HG丸ｺﾞｼｯｸM-PRO" panose="020F0600000000000000" pitchFamily="50" charset="-128"/>
                <a:ea typeface="HG丸ｺﾞｼｯｸM-PRO" panose="020F0600000000000000" pitchFamily="50" charset="-128"/>
              </a:rPr>
              <a:t>書籍管理のメリット</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ー 2">
            <a:extLst>
              <a:ext uri="{FF2B5EF4-FFF2-40B4-BE49-F238E27FC236}">
                <a16:creationId xmlns:a16="http://schemas.microsoft.com/office/drawing/2014/main" id="{DA76FF33-FC0E-4808-A804-DD37C98108B6}"/>
              </a:ext>
            </a:extLst>
          </p:cNvPr>
          <p:cNvSpPr>
            <a:spLocks noGrp="1"/>
          </p:cNvSpPr>
          <p:nvPr>
            <p:ph idx="1"/>
          </p:nvPr>
        </p:nvSpPr>
        <p:spPr>
          <a:xfrm>
            <a:off x="838200" y="2055813"/>
            <a:ext cx="10515600" cy="4121150"/>
          </a:xfrm>
        </p:spPr>
        <p:txBody>
          <a:bodyPr>
            <a:normAutofit fontScale="92500" lnSpcReduction="20000"/>
          </a:bodyPr>
          <a:lstStyle/>
          <a:p>
            <a:pPr marL="0" indent="0">
              <a:lnSpc>
                <a:spcPct val="200000"/>
              </a:lnSpc>
              <a:buNone/>
            </a:pPr>
            <a:r>
              <a:rPr lang="ja-JP" altLang="en-US" sz="3600" dirty="0">
                <a:latin typeface="HG丸ｺﾞｼｯｸM-PRO" panose="020F0600000000000000" pitchFamily="50" charset="-128"/>
                <a:ea typeface="HG丸ｺﾞｼｯｸM-PRO" panose="020F0600000000000000" pitchFamily="50" charset="-128"/>
              </a:rPr>
              <a:t>　・効率的な検索　</a:t>
            </a:r>
            <a:endParaRPr lang="en-US" altLang="ja-JP" sz="3600" dirty="0">
              <a:latin typeface="HG丸ｺﾞｼｯｸM-PRO" panose="020F0600000000000000" pitchFamily="50" charset="-128"/>
              <a:ea typeface="HG丸ｺﾞｼｯｸM-PRO" panose="020F0600000000000000" pitchFamily="50" charset="-128"/>
            </a:endParaRPr>
          </a:p>
          <a:p>
            <a:pPr marL="0" indent="0">
              <a:lnSpc>
                <a:spcPct val="200000"/>
              </a:lnSpc>
              <a:buNone/>
            </a:pPr>
            <a:r>
              <a:rPr lang="ja-JP" altLang="en-US" sz="3600" dirty="0">
                <a:latin typeface="HG丸ｺﾞｼｯｸM-PRO" panose="020F0600000000000000" pitchFamily="50" charset="-128"/>
                <a:ea typeface="HG丸ｺﾞｼｯｸM-PRO" panose="020F0600000000000000" pitchFamily="50" charset="-128"/>
              </a:rPr>
              <a:t>　・利益の最大化</a:t>
            </a:r>
            <a:endParaRPr lang="en-US" altLang="ja-JP" sz="3600" dirty="0">
              <a:latin typeface="HG丸ｺﾞｼｯｸM-PRO" panose="020F0600000000000000" pitchFamily="50" charset="-128"/>
              <a:ea typeface="HG丸ｺﾞｼｯｸM-PRO" panose="020F0600000000000000" pitchFamily="50" charset="-128"/>
            </a:endParaRPr>
          </a:p>
          <a:p>
            <a:pPr marL="0" indent="0">
              <a:lnSpc>
                <a:spcPct val="200000"/>
              </a:lnSpc>
              <a:buNone/>
            </a:pPr>
            <a:r>
              <a:rPr lang="ja-JP" altLang="en-US" sz="3600" dirty="0">
                <a:latin typeface="HG丸ｺﾞｼｯｸM-PRO" panose="020F0600000000000000" pitchFamily="50" charset="-128"/>
                <a:ea typeface="HG丸ｺﾞｼｯｸM-PRO" panose="020F0600000000000000" pitchFamily="50" charset="-128"/>
              </a:rPr>
              <a:t>　・情報の共有</a:t>
            </a:r>
          </a:p>
          <a:p>
            <a:pPr marL="0" indent="0">
              <a:lnSpc>
                <a:spcPct val="200000"/>
              </a:lnSpc>
              <a:buNone/>
            </a:pPr>
            <a:r>
              <a:rPr lang="ja-JP" altLang="en-US" sz="3600" dirty="0">
                <a:latin typeface="HG丸ｺﾞｼｯｸM-PRO" panose="020F0600000000000000" pitchFamily="50" charset="-128"/>
                <a:ea typeface="HG丸ｺﾞｼｯｸM-PRO" panose="020F0600000000000000" pitchFamily="50" charset="-128"/>
              </a:rPr>
              <a:t>　</a:t>
            </a:r>
            <a:endParaRPr lang="en-US" altLang="ja-JP" sz="36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17440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p:txBody>
          <a:bodyPr/>
          <a:lstStyle/>
          <a:p>
            <a:r>
              <a:rPr lang="ja-JP" altLang="en-US" dirty="0">
                <a:latin typeface="HG丸ｺﾞｼｯｸM-PRO" panose="020F0600000000000000" pitchFamily="50" charset="-128"/>
                <a:ea typeface="HG丸ｺﾞｼｯｸM-PRO" panose="020F0600000000000000" pitchFamily="50" charset="-128"/>
              </a:rPr>
              <a:t>書籍管理のデメリット</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ー 2">
            <a:extLst>
              <a:ext uri="{FF2B5EF4-FFF2-40B4-BE49-F238E27FC236}">
                <a16:creationId xmlns:a16="http://schemas.microsoft.com/office/drawing/2014/main" id="{DA76FF33-FC0E-4808-A804-DD37C98108B6}"/>
              </a:ext>
            </a:extLst>
          </p:cNvPr>
          <p:cNvSpPr>
            <a:spLocks noGrp="1"/>
          </p:cNvSpPr>
          <p:nvPr>
            <p:ph idx="1"/>
          </p:nvPr>
        </p:nvSpPr>
        <p:spPr>
          <a:xfrm>
            <a:off x="1181100" y="1825625"/>
            <a:ext cx="10172700" cy="4351338"/>
          </a:xfrm>
        </p:spPr>
        <p:txBody>
          <a:bodyPr>
            <a:normAutofit/>
          </a:bodyPr>
          <a:lstStyle/>
          <a:p>
            <a:pPr marL="0" indent="0">
              <a:lnSpc>
                <a:spcPct val="200000"/>
              </a:lnSpc>
              <a:buNone/>
            </a:pPr>
            <a:r>
              <a:rPr kumimoji="1" lang="ja-JP" altLang="en-US" sz="3600" dirty="0">
                <a:latin typeface="HG丸ｺﾞｼｯｸM-PRO" panose="020F0600000000000000" pitchFamily="50" charset="-128"/>
                <a:ea typeface="HG丸ｺﾞｼｯｸM-PRO" panose="020F0600000000000000" pitchFamily="50" charset="-128"/>
              </a:rPr>
              <a:t>・</a:t>
            </a:r>
            <a:r>
              <a:rPr kumimoji="1" lang="en-US" altLang="ja-JP" sz="3600" dirty="0">
                <a:latin typeface="HG丸ｺﾞｼｯｸM-PRO" panose="020F0600000000000000" pitchFamily="50" charset="-128"/>
                <a:ea typeface="HG丸ｺﾞｼｯｸM-PRO" panose="020F0600000000000000" pitchFamily="50" charset="-128"/>
              </a:rPr>
              <a:t>IT</a:t>
            </a:r>
            <a:r>
              <a:rPr kumimoji="1" lang="ja-JP" altLang="en-US" sz="3600" dirty="0">
                <a:latin typeface="HG丸ｺﾞｼｯｸM-PRO" panose="020F0600000000000000" pitchFamily="50" charset="-128"/>
                <a:ea typeface="HG丸ｺﾞｼｯｸM-PRO" panose="020F0600000000000000" pitchFamily="50" charset="-128"/>
              </a:rPr>
              <a:t>コストが発生する</a:t>
            </a:r>
            <a:endParaRPr lang="en-US" altLang="ja-JP" sz="3600" dirty="0">
              <a:latin typeface="HG丸ｺﾞｼｯｸM-PRO" panose="020F0600000000000000" pitchFamily="50" charset="-128"/>
              <a:ea typeface="HG丸ｺﾞｼｯｸM-PRO" panose="020F0600000000000000" pitchFamily="50" charset="-128"/>
            </a:endParaRPr>
          </a:p>
          <a:p>
            <a:pPr marL="0" indent="0">
              <a:lnSpc>
                <a:spcPct val="200000"/>
              </a:lnSpc>
              <a:buNone/>
            </a:pPr>
            <a:r>
              <a:rPr lang="ja-JP" altLang="en-US" sz="3600" dirty="0">
                <a:latin typeface="HG丸ｺﾞｼｯｸM-PRO" panose="020F0600000000000000" pitchFamily="50" charset="-128"/>
                <a:ea typeface="HG丸ｺﾞｼｯｸM-PRO" panose="020F0600000000000000" pitchFamily="50" charset="-128"/>
              </a:rPr>
              <a:t>・使いこなすのに労力がかかる</a:t>
            </a:r>
            <a:endParaRPr lang="en-US" altLang="ja-JP" sz="3600" dirty="0">
              <a:latin typeface="HG丸ｺﾞｼｯｸM-PRO" panose="020F0600000000000000" pitchFamily="50" charset="-128"/>
              <a:ea typeface="HG丸ｺﾞｼｯｸM-PRO" panose="020F0600000000000000" pitchFamily="50" charset="-128"/>
            </a:endParaRPr>
          </a:p>
        </p:txBody>
      </p:sp>
      <p:pic>
        <p:nvPicPr>
          <p:cNvPr id="7" name="図 6">
            <a:extLst>
              <a:ext uri="{FF2B5EF4-FFF2-40B4-BE49-F238E27FC236}">
                <a16:creationId xmlns:a16="http://schemas.microsoft.com/office/drawing/2014/main" id="{A1A2A553-BF58-4B41-8276-819E2CCE51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1100" y="7320300"/>
            <a:ext cx="9764488" cy="6535062"/>
          </a:xfrm>
          <a:prstGeom prst="rect">
            <a:avLst/>
          </a:prstGeom>
        </p:spPr>
      </p:pic>
    </p:spTree>
    <p:extLst>
      <p:ext uri="{BB962C8B-B14F-4D97-AF65-F5344CB8AC3E}">
        <p14:creationId xmlns:p14="http://schemas.microsoft.com/office/powerpoint/2010/main" val="115362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p:txBody>
          <a:bodyPr/>
          <a:lstStyle/>
          <a:p>
            <a:r>
              <a:rPr lang="ja-JP" altLang="en-US" dirty="0">
                <a:latin typeface="HG丸ｺﾞｼｯｸM-PRO" panose="020F0600000000000000" pitchFamily="50" charset="-128"/>
                <a:ea typeface="HG丸ｺﾞｼｯｸM-PRO" panose="020F0600000000000000" pitchFamily="50" charset="-128"/>
              </a:rPr>
              <a:t>書籍管理の利用場面</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7" name="図 6">
            <a:extLst>
              <a:ext uri="{FF2B5EF4-FFF2-40B4-BE49-F238E27FC236}">
                <a16:creationId xmlns:a16="http://schemas.microsoft.com/office/drawing/2014/main" id="{CF29232C-B0BC-4F48-953F-55136D6AD20E}"/>
              </a:ext>
            </a:extLst>
          </p:cNvPr>
          <p:cNvPicPr>
            <a:picLocks noChangeAspect="1"/>
          </p:cNvPicPr>
          <p:nvPr/>
        </p:nvPicPr>
        <p:blipFill rotWithShape="1">
          <a:blip r:embed="rId4">
            <a:extLst>
              <a:ext uri="{28A0092B-C50C-407E-A947-70E740481C1C}">
                <a14:useLocalDpi xmlns:a14="http://schemas.microsoft.com/office/drawing/2010/main" val="0"/>
              </a:ext>
            </a:extLst>
          </a:blip>
          <a:srcRect l="43254"/>
          <a:stretch/>
        </p:blipFill>
        <p:spPr>
          <a:xfrm>
            <a:off x="6260223" y="2996715"/>
            <a:ext cx="3713716" cy="3987119"/>
          </a:xfrm>
          <a:prstGeom prst="rect">
            <a:avLst/>
          </a:prstGeom>
        </p:spPr>
      </p:pic>
      <p:pic>
        <p:nvPicPr>
          <p:cNvPr id="10" name="コンテンツ プレースホルダー 9">
            <a:extLst>
              <a:ext uri="{FF2B5EF4-FFF2-40B4-BE49-F238E27FC236}">
                <a16:creationId xmlns:a16="http://schemas.microsoft.com/office/drawing/2014/main" id="{42D7271C-621A-4CAA-883D-462D773275D8}"/>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r="58012"/>
          <a:stretch/>
        </p:blipFill>
        <p:spPr>
          <a:xfrm>
            <a:off x="3278548" y="3429000"/>
            <a:ext cx="2199646" cy="2971800"/>
          </a:xfrm>
          <a:prstGeom prst="rect">
            <a:avLst/>
          </a:prstGeom>
        </p:spPr>
      </p:pic>
      <p:pic>
        <p:nvPicPr>
          <p:cNvPr id="6" name="図 5">
            <a:extLst>
              <a:ext uri="{FF2B5EF4-FFF2-40B4-BE49-F238E27FC236}">
                <a16:creationId xmlns:a16="http://schemas.microsoft.com/office/drawing/2014/main" id="{05071C60-CF5D-480B-AB76-49F2AC78FD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3509" y="3320486"/>
            <a:ext cx="3537514" cy="3537514"/>
          </a:xfrm>
          <a:prstGeom prst="rect">
            <a:avLst/>
          </a:prstGeom>
        </p:spPr>
      </p:pic>
      <p:pic>
        <p:nvPicPr>
          <p:cNvPr id="8" name="図 7">
            <a:extLst>
              <a:ext uri="{FF2B5EF4-FFF2-40B4-BE49-F238E27FC236}">
                <a16:creationId xmlns:a16="http://schemas.microsoft.com/office/drawing/2014/main" id="{C3595345-A47F-4C21-AC6D-7460867B1E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804162" y="5143500"/>
            <a:ext cx="1714500" cy="1714500"/>
          </a:xfrm>
          <a:prstGeom prst="rect">
            <a:avLst/>
          </a:prstGeom>
        </p:spPr>
      </p:pic>
      <p:pic>
        <p:nvPicPr>
          <p:cNvPr id="9" name="図 8">
            <a:extLst>
              <a:ext uri="{FF2B5EF4-FFF2-40B4-BE49-F238E27FC236}">
                <a16:creationId xmlns:a16="http://schemas.microsoft.com/office/drawing/2014/main" id="{D2F4421D-4D77-4E39-B744-E0A36C61977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526592">
            <a:off x="6935935" y="3498181"/>
            <a:ext cx="2682261" cy="2682261"/>
          </a:xfrm>
          <a:prstGeom prst="rect">
            <a:avLst/>
          </a:prstGeom>
        </p:spPr>
      </p:pic>
      <p:sp>
        <p:nvSpPr>
          <p:cNvPr id="11" name="サブタイトル 2">
            <a:extLst>
              <a:ext uri="{FF2B5EF4-FFF2-40B4-BE49-F238E27FC236}">
                <a16:creationId xmlns:a16="http://schemas.microsoft.com/office/drawing/2014/main" id="{75446B47-D885-4D92-90F8-CA88FB9EA343}"/>
              </a:ext>
            </a:extLst>
          </p:cNvPr>
          <p:cNvSpPr txBox="1">
            <a:spLocks/>
          </p:cNvSpPr>
          <p:nvPr/>
        </p:nvSpPr>
        <p:spPr>
          <a:xfrm>
            <a:off x="1054100" y="995265"/>
            <a:ext cx="10330434" cy="28054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4800" dirty="0">
              <a:solidFill>
                <a:schemeClr val="tx1">
                  <a:lumMod val="65000"/>
                  <a:lumOff val="35000"/>
                </a:schemeClr>
              </a:solidFill>
            </a:endParaRPr>
          </a:p>
          <a:p>
            <a:pPr marL="0" indent="0">
              <a:buNone/>
            </a:pPr>
            <a:r>
              <a:rPr lang="ja-JP" altLang="en-US" sz="3900" dirty="0">
                <a:latin typeface="HG丸ｺﾞｼｯｸM-PRO" panose="020F0600000000000000" pitchFamily="50" charset="-128"/>
                <a:ea typeface="HG丸ｺﾞｼｯｸM-PRO" panose="020F0600000000000000" pitchFamily="50" charset="-128"/>
              </a:rPr>
              <a:t>・本屋で購入者情報を登録する時に利用</a:t>
            </a:r>
            <a:endParaRPr lang="en-US" altLang="ja-JP" sz="39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350213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FED9EA-F39C-43D5-9EB4-4B70B01A04D8}"/>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2D929402-0628-4AF6-A521-0EB588F07646}"/>
              </a:ext>
            </a:extLst>
          </p:cNvPr>
          <p:cNvSpPr>
            <a:spLocks noGrp="1"/>
          </p:cNvSpPr>
          <p:nvPr>
            <p:ph idx="1"/>
          </p:nvPr>
        </p:nvSpPr>
        <p:spPr/>
        <p:txBody>
          <a:bodyPr/>
          <a:lstStyle/>
          <a:p>
            <a:endParaRPr kumimoji="1" lang="ja-JP" altLang="en-US" dirty="0"/>
          </a:p>
        </p:txBody>
      </p:sp>
      <p:pic>
        <p:nvPicPr>
          <p:cNvPr id="4" name="図 3">
            <a:extLst>
              <a:ext uri="{FF2B5EF4-FFF2-40B4-BE49-F238E27FC236}">
                <a16:creationId xmlns:a16="http://schemas.microsoft.com/office/drawing/2014/main" id="{9295132B-0541-4F2B-BE4D-369AC5B518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57" y="-4651"/>
            <a:ext cx="12192000" cy="6858000"/>
          </a:xfrm>
          <a:prstGeom prst="rect">
            <a:avLst/>
          </a:prstGeom>
        </p:spPr>
      </p:pic>
      <p:sp>
        <p:nvSpPr>
          <p:cNvPr id="5" name="四角形: 角を丸くする 4">
            <a:extLst>
              <a:ext uri="{FF2B5EF4-FFF2-40B4-BE49-F238E27FC236}">
                <a16:creationId xmlns:a16="http://schemas.microsoft.com/office/drawing/2014/main" id="{912E1C9D-DA07-43C0-9B8D-143DDEE5EBF4}"/>
              </a:ext>
            </a:extLst>
          </p:cNvPr>
          <p:cNvSpPr/>
          <p:nvPr/>
        </p:nvSpPr>
        <p:spPr>
          <a:xfrm>
            <a:off x="3427484" y="1843088"/>
            <a:ext cx="8496187" cy="4742588"/>
          </a:xfrm>
          <a:prstGeom prst="roundRect">
            <a:avLst/>
          </a:prstGeom>
          <a:gradFill flip="none" rotWithShape="1">
            <a:gsLst>
              <a:gs pos="14000">
                <a:srgbClr val="B7DBFF"/>
              </a:gs>
              <a:gs pos="69000">
                <a:srgbClr val="BCFFBC"/>
              </a:gs>
              <a:gs pos="95000">
                <a:srgbClr val="E2FFC7"/>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a:extLst>
              <a:ext uri="{FF2B5EF4-FFF2-40B4-BE49-F238E27FC236}">
                <a16:creationId xmlns:a16="http://schemas.microsoft.com/office/drawing/2014/main" id="{4C068CB2-AC26-4FF0-8A9A-46F5B45D3AFC}"/>
              </a:ext>
            </a:extLst>
          </p:cNvPr>
          <p:cNvSpPr/>
          <p:nvPr/>
        </p:nvSpPr>
        <p:spPr>
          <a:xfrm>
            <a:off x="109357" y="2935555"/>
            <a:ext cx="2645294" cy="9775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 W</a:t>
            </a:r>
            <a:r>
              <a:rPr lang="en-US" altLang="ja-JP"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eb</a:t>
            </a: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ブラウザ</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7" name="正方形/長方形 6">
            <a:extLst>
              <a:ext uri="{FF2B5EF4-FFF2-40B4-BE49-F238E27FC236}">
                <a16:creationId xmlns:a16="http://schemas.microsoft.com/office/drawing/2014/main" id="{698B4EDC-98EF-42DC-975C-1A75E4285520}"/>
              </a:ext>
            </a:extLst>
          </p:cNvPr>
          <p:cNvSpPr/>
          <p:nvPr/>
        </p:nvSpPr>
        <p:spPr>
          <a:xfrm>
            <a:off x="8677199" y="2938177"/>
            <a:ext cx="2565400"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PHP</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8" name="正方形/長方形 7">
            <a:extLst>
              <a:ext uri="{FF2B5EF4-FFF2-40B4-BE49-F238E27FC236}">
                <a16:creationId xmlns:a16="http://schemas.microsoft.com/office/drawing/2014/main" id="{60A4BBFA-808B-4072-80D5-E411781A83C5}"/>
              </a:ext>
            </a:extLst>
          </p:cNvPr>
          <p:cNvSpPr/>
          <p:nvPr/>
        </p:nvSpPr>
        <p:spPr>
          <a:xfrm>
            <a:off x="8677199" y="5604061"/>
            <a:ext cx="2565401"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MySQL</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9" name="正方形/長方形 8">
            <a:extLst>
              <a:ext uri="{FF2B5EF4-FFF2-40B4-BE49-F238E27FC236}">
                <a16:creationId xmlns:a16="http://schemas.microsoft.com/office/drawing/2014/main" id="{3D0156A2-FE96-4F3F-86E4-14EDEBDEC60A}"/>
              </a:ext>
            </a:extLst>
          </p:cNvPr>
          <p:cNvSpPr/>
          <p:nvPr/>
        </p:nvSpPr>
        <p:spPr>
          <a:xfrm>
            <a:off x="4555877" y="2958559"/>
            <a:ext cx="2243668"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Apache</a:t>
            </a:r>
          </a:p>
        </p:txBody>
      </p:sp>
      <p:sp>
        <p:nvSpPr>
          <p:cNvPr id="11" name="矢印: 左右 10">
            <a:extLst>
              <a:ext uri="{FF2B5EF4-FFF2-40B4-BE49-F238E27FC236}">
                <a16:creationId xmlns:a16="http://schemas.microsoft.com/office/drawing/2014/main" id="{94945A6F-663C-4DDF-9DB3-9416827CA74A}"/>
              </a:ext>
            </a:extLst>
          </p:cNvPr>
          <p:cNvSpPr/>
          <p:nvPr/>
        </p:nvSpPr>
        <p:spPr>
          <a:xfrm>
            <a:off x="7022072" y="3054338"/>
            <a:ext cx="1478991" cy="740022"/>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endParaRPr>
          </a:p>
        </p:txBody>
      </p:sp>
      <p:sp>
        <p:nvSpPr>
          <p:cNvPr id="12" name="矢印: 上下 11">
            <a:extLst>
              <a:ext uri="{FF2B5EF4-FFF2-40B4-BE49-F238E27FC236}">
                <a16:creationId xmlns:a16="http://schemas.microsoft.com/office/drawing/2014/main" id="{F7DE1F94-56BD-468A-AB7F-1C89CAF31557}"/>
              </a:ext>
            </a:extLst>
          </p:cNvPr>
          <p:cNvSpPr/>
          <p:nvPr/>
        </p:nvSpPr>
        <p:spPr>
          <a:xfrm>
            <a:off x="9514867" y="4038814"/>
            <a:ext cx="890063" cy="1395698"/>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3" name="タイトル 1">
            <a:extLst>
              <a:ext uri="{FF2B5EF4-FFF2-40B4-BE49-F238E27FC236}">
                <a16:creationId xmlns:a16="http://schemas.microsoft.com/office/drawing/2014/main" id="{DB0EE8CE-E167-46B6-9C23-01D42D4E24E5}"/>
              </a:ext>
            </a:extLst>
          </p:cNvPr>
          <p:cNvSpPr txBox="1">
            <a:spLocks/>
          </p:cNvSpPr>
          <p:nvPr/>
        </p:nvSpPr>
        <p:spPr>
          <a:xfrm>
            <a:off x="6197313" y="1992631"/>
            <a:ext cx="2956530" cy="10904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XAMPP</a:t>
            </a:r>
            <a:endPar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14" name="タイトル 1">
            <a:extLst>
              <a:ext uri="{FF2B5EF4-FFF2-40B4-BE49-F238E27FC236}">
                <a16:creationId xmlns:a16="http://schemas.microsoft.com/office/drawing/2014/main" id="{27C5F6F1-DD7E-45D5-9D29-A55A635D089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内部構成</a:t>
            </a:r>
          </a:p>
        </p:txBody>
      </p:sp>
      <p:sp>
        <p:nvSpPr>
          <p:cNvPr id="15" name="矢印: 左右 14">
            <a:extLst>
              <a:ext uri="{FF2B5EF4-FFF2-40B4-BE49-F238E27FC236}">
                <a16:creationId xmlns:a16="http://schemas.microsoft.com/office/drawing/2014/main" id="{F760A5BE-895F-4B3F-9586-29AC35DA3DF3}"/>
              </a:ext>
            </a:extLst>
          </p:cNvPr>
          <p:cNvSpPr/>
          <p:nvPr/>
        </p:nvSpPr>
        <p:spPr>
          <a:xfrm>
            <a:off x="2884465" y="3007591"/>
            <a:ext cx="1478991" cy="740022"/>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283277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1" grpId="0" animBg="1"/>
      <p:bldP spid="12" grpId="0" animBg="1"/>
      <p:bldP spid="13" grpId="0"/>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タイトル 1">
            <a:extLst>
              <a:ext uri="{FF2B5EF4-FFF2-40B4-BE49-F238E27FC236}">
                <a16:creationId xmlns:a16="http://schemas.microsoft.com/office/drawing/2014/main" id="{DE4E4957-CA2A-4456-889A-A3D804A0F28C}"/>
              </a:ext>
            </a:extLst>
          </p:cNvPr>
          <p:cNvSpPr txBox="1">
            <a:spLocks/>
          </p:cNvSpPr>
          <p:nvPr/>
        </p:nvSpPr>
        <p:spPr>
          <a:xfrm>
            <a:off x="1524000" y="2972657"/>
            <a:ext cx="9144000" cy="91268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製品  デモ</a:t>
            </a:r>
          </a:p>
        </p:txBody>
      </p:sp>
      <p:sp>
        <p:nvSpPr>
          <p:cNvPr id="7" name="タイトル 6">
            <a:extLst>
              <a:ext uri="{FF2B5EF4-FFF2-40B4-BE49-F238E27FC236}">
                <a16:creationId xmlns:a16="http://schemas.microsoft.com/office/drawing/2014/main" id="{C99D89A6-CAE9-4E13-B729-10B253C2DC9F}"/>
              </a:ext>
            </a:extLst>
          </p:cNvPr>
          <p:cNvSpPr>
            <a:spLocks noGrp="1"/>
          </p:cNvSpPr>
          <p:nvPr>
            <p:ph type="title"/>
          </p:nvPr>
        </p:nvSpPr>
        <p:spPr/>
        <p:txBody>
          <a:bodyPr/>
          <a:lstStyle/>
          <a:p>
            <a:endParaRPr lang="ja-JP" altLang="en-US"/>
          </a:p>
        </p:txBody>
      </p:sp>
    </p:spTree>
    <p:extLst>
      <p:ext uri="{BB962C8B-B14F-4D97-AF65-F5344CB8AC3E}">
        <p14:creationId xmlns:p14="http://schemas.microsoft.com/office/powerpoint/2010/main" val="370404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p:txBody>
          <a:bodyPr/>
          <a:lstStyle/>
          <a:p>
            <a:r>
              <a:rPr kumimoji="1" lang="en-US" altLang="ja-JP" dirty="0"/>
              <a:t>※</a:t>
            </a:r>
            <a:r>
              <a:rPr kumimoji="1" lang="ja-JP" altLang="en-US" dirty="0"/>
              <a:t>こだわったコード紹介を追加</a:t>
            </a:r>
          </a:p>
        </p:txBody>
      </p:sp>
      <p:sp>
        <p:nvSpPr>
          <p:cNvPr id="3" name="コンテンツ プレースホルダー 2">
            <a:extLst>
              <a:ext uri="{FF2B5EF4-FFF2-40B4-BE49-F238E27FC236}">
                <a16:creationId xmlns:a16="http://schemas.microsoft.com/office/drawing/2014/main" id="{DA76FF33-FC0E-4808-A804-DD37C98108B6}"/>
              </a:ext>
            </a:extLst>
          </p:cNvPr>
          <p:cNvSpPr>
            <a:spLocks noGrp="1"/>
          </p:cNvSpPr>
          <p:nvPr>
            <p:ph idx="1"/>
          </p:nvPr>
        </p:nvSpPr>
        <p:spPr/>
        <p:txBody>
          <a:bodyPr/>
          <a:lstStyle/>
          <a:p>
            <a:pPr marL="0" indent="0">
              <a:buNone/>
            </a:pPr>
            <a:endParaRPr kumimoji="1" lang="en-US" altLang="ja-JP" dirty="0"/>
          </a:p>
        </p:txBody>
      </p:sp>
    </p:spTree>
    <p:extLst>
      <p:ext uri="{BB962C8B-B14F-4D97-AF65-F5344CB8AC3E}">
        <p14:creationId xmlns:p14="http://schemas.microsoft.com/office/powerpoint/2010/main" val="275599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6ceb19f-6ae7-4f45-9291-f23dc7cad4a8">
      <Terms xmlns="http://schemas.microsoft.com/office/infopath/2007/PartnerControls"/>
    </lcf76f155ced4ddcb4097134ff3c332f>
    <TaxCatchAll xmlns="d9ddec61-d553-4032-8214-836f20420e5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E01490404992EE4E8DE75A84CE187D61" ma:contentTypeVersion="13" ma:contentTypeDescription="新しいドキュメントを作成します。" ma:contentTypeScope="" ma:versionID="4de2a10b987b0cd1cabba618634b4858">
  <xsd:schema xmlns:xsd="http://www.w3.org/2001/XMLSchema" xmlns:xs="http://www.w3.org/2001/XMLSchema" xmlns:p="http://schemas.microsoft.com/office/2006/metadata/properties" xmlns:ns2="86ceb19f-6ae7-4f45-9291-f23dc7cad4a8" xmlns:ns3="d9ddec61-d553-4032-8214-836f20420e5b" targetNamespace="http://schemas.microsoft.com/office/2006/metadata/properties" ma:root="true" ma:fieldsID="75a65fd2c3f672b3ff036140e68d3afc" ns2:_="" ns3:_="">
    <xsd:import namespace="86ceb19f-6ae7-4f45-9291-f23dc7cad4a8"/>
    <xsd:import namespace="d9ddec61-d553-4032-8214-836f20420e5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ceb19f-6ae7-4f45-9291-f23dc7cad4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d42ac560-722d-4360-912d-1dc5c0f0d823"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ddec61-d553-4032-8214-836f20420e5b"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element name="TaxCatchAll" ma:index="16" nillable="true" ma:displayName="Taxonomy Catch All Column" ma:hidden="true" ma:list="{39fe03b3-0109-4932-aa1b-7492edc725cf}" ma:internalName="TaxCatchAll" ma:showField="CatchAllData" ma:web="d9ddec61-d553-4032-8214-836f20420e5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512E803-4492-4E48-BC4A-33471278F446}">
  <ds:schemaRefs>
    <ds:schemaRef ds:uri="http://www.w3.org/XML/1998/namespace"/>
    <ds:schemaRef ds:uri="http://purl.org/dc/terms/"/>
    <ds:schemaRef ds:uri="http://schemas.microsoft.com/office/2006/metadata/properties"/>
    <ds:schemaRef ds:uri="http://purl.org/dc/dcmitype/"/>
    <ds:schemaRef ds:uri="d9ddec61-d553-4032-8214-836f20420e5b"/>
    <ds:schemaRef ds:uri="http://purl.org/dc/elements/1.1/"/>
    <ds:schemaRef ds:uri="http://schemas.microsoft.com/office/2006/documentManagement/types"/>
    <ds:schemaRef ds:uri="http://schemas.openxmlformats.org/package/2006/metadata/core-properties"/>
    <ds:schemaRef ds:uri="http://schemas.microsoft.com/office/infopath/2007/PartnerControls"/>
    <ds:schemaRef ds:uri="86ceb19f-6ae7-4f45-9291-f23dc7cad4a8"/>
  </ds:schemaRefs>
</ds:datastoreItem>
</file>

<file path=customXml/itemProps2.xml><?xml version="1.0" encoding="utf-8"?>
<ds:datastoreItem xmlns:ds="http://schemas.openxmlformats.org/officeDocument/2006/customXml" ds:itemID="{D1CAAF56-E79E-46EC-85D8-FF1AC3B8584A}">
  <ds:schemaRefs>
    <ds:schemaRef ds:uri="http://schemas.microsoft.com/sharepoint/v3/contenttype/forms"/>
  </ds:schemaRefs>
</ds:datastoreItem>
</file>

<file path=customXml/itemProps3.xml><?xml version="1.0" encoding="utf-8"?>
<ds:datastoreItem xmlns:ds="http://schemas.openxmlformats.org/officeDocument/2006/customXml" ds:itemID="{3088C02C-7DCC-44F5-9DB3-7F8495DDC6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ceb19f-6ae7-4f45-9291-f23dc7cad4a8"/>
    <ds:schemaRef ds:uri="d9ddec61-d553-4032-8214-836f20420e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2041</TotalTime>
  <Words>3270</Words>
  <Application>Microsoft Office PowerPoint</Application>
  <PresentationFormat>ワイド画面</PresentationFormat>
  <Paragraphs>372</Paragraphs>
  <Slides>25</Slides>
  <Notes>22</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25</vt:i4>
      </vt:variant>
    </vt:vector>
  </HeadingPairs>
  <TitlesOfParts>
    <vt:vector size="31" baseType="lpstr">
      <vt:lpstr>HG丸ｺﾞｼｯｸM-PRO</vt:lpstr>
      <vt:lpstr>游ゴシック</vt:lpstr>
      <vt:lpstr>游ゴシック Light</vt:lpstr>
      <vt:lpstr>Arial</vt:lpstr>
      <vt:lpstr>Office テーマ</vt:lpstr>
      <vt:lpstr>1_Office テーマ</vt:lpstr>
      <vt:lpstr>本屋管理システム</vt:lpstr>
      <vt:lpstr>概要</vt:lpstr>
      <vt:lpstr>書籍管理とは</vt:lpstr>
      <vt:lpstr>書籍管理のメリット</vt:lpstr>
      <vt:lpstr>書籍管理のデメリット</vt:lpstr>
      <vt:lpstr>書籍管理の利用場面</vt:lpstr>
      <vt:lpstr>PowerPoint プレゼンテーション</vt:lpstr>
      <vt:lpstr>PowerPoint プレゼンテーション</vt:lpstr>
      <vt:lpstr>※こだわったコード紹介を追加</vt:lpstr>
      <vt:lpstr>質疑応答</vt:lpstr>
      <vt:lpstr>PowerPoint プレゼンテーション</vt:lpstr>
      <vt:lpstr>PowerPoint プレゼンテーション</vt:lpstr>
      <vt:lpstr>PowerPoint プレゼンテーション</vt:lpstr>
      <vt:lpstr>エクセルで管理すればえぇんやないの？</vt:lpstr>
      <vt:lpstr>エクセルで管理すればえぇんやないの？</vt:lpstr>
      <vt:lpstr>書籍管理とは？</vt:lpstr>
      <vt:lpstr>書籍管理ソフトにあたって</vt:lpstr>
      <vt:lpstr>利用シーン </vt:lpstr>
      <vt:lpstr>機能</vt:lpstr>
      <vt:lpstr>メリット</vt:lpstr>
      <vt:lpstr>構成</vt:lpstr>
      <vt:lpstr>特徴</vt:lpstr>
      <vt:lpstr>製品  デモ</vt:lpstr>
      <vt:lpstr>質疑応答</vt:lpstr>
      <vt:lpstr>ご清聴 ありがとうございました</vt:lpstr>
    </vt:vector>
  </TitlesOfParts>
  <Company>IVY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システム名</dc:title>
  <dc:creator>ivy</dc:creator>
  <cp:lastModifiedBy>2023_CS 板井 駿佳</cp:lastModifiedBy>
  <cp:revision>207</cp:revision>
  <dcterms:created xsi:type="dcterms:W3CDTF">2018-08-27T06:15:44Z</dcterms:created>
  <dcterms:modified xsi:type="dcterms:W3CDTF">2024-09-09T04:04:58Z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0x010100E01490404992EE4E8DE75A84CE187D61</vt:lpwstr>
  </property>
</Properties>
</file>