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0.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16"/>
  </p:notesMasterIdLst>
  <p:sldIdLst>
    <p:sldId id="256" r:id="rId6"/>
    <p:sldId id="259" r:id="rId7"/>
    <p:sldId id="263" r:id="rId8"/>
    <p:sldId id="264" r:id="rId9"/>
    <p:sldId id="261" r:id="rId10"/>
    <p:sldId id="270" r:id="rId11"/>
    <p:sldId id="260" r:id="rId12"/>
    <p:sldId id="269" r:id="rId13"/>
    <p:sldId id="258" r:id="rId14"/>
    <p:sldId id="25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2" autoAdjust="0"/>
    <p:restoredTop sz="64988" autoAdjust="0"/>
  </p:normalViewPr>
  <p:slideViewPr>
    <p:cSldViewPr snapToGrid="0">
      <p:cViewPr varScale="1">
        <p:scale>
          <a:sx n="43" d="100"/>
          <a:sy n="43" d="100"/>
        </p:scale>
        <p:origin x="14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2024/7/10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ーーーーーーーーーーーーーーーーーーーーーーーーーーーーーーーーーーーーーーーーー</a:t>
            </a:r>
            <a:r>
              <a:rPr kumimoji="1" lang="ja-JP" altLang="en-US" dirty="0"/>
              <a:t>↓赤嶺</a:t>
            </a:r>
            <a:endParaRPr kumimoji="1" lang="en-US" altLang="ja-JP" dirty="0"/>
          </a:p>
          <a:p>
            <a:r>
              <a:rPr kumimoji="1" lang="ja-JP" altLang="en-US" dirty="0"/>
              <a:t>これからアイビクションの本屋定期購読者システムの発表を始めます。</a:t>
            </a:r>
            <a:endParaRPr kumimoji="1" lang="en-US" altLang="ja-JP" dirty="0"/>
          </a:p>
          <a:p>
            <a:r>
              <a:rPr kumimoji="1" lang="ja-JP" altLang="en-US" dirty="0"/>
              <a:t>班員の紹介をします。</a:t>
            </a:r>
            <a:endParaRPr kumimoji="1" lang="en-US" altLang="ja-JP" dirty="0"/>
          </a:p>
          <a:p>
            <a:r>
              <a:rPr kumimoji="1" lang="ja-JP" altLang="en-US" dirty="0"/>
              <a:t>リーダーの</a:t>
            </a:r>
            <a:r>
              <a:rPr lang="ja-JP" altLang="en-US" sz="1200" dirty="0">
                <a:latin typeface="HG丸ｺﾞｼｯｸM-PRO" panose="020F0600000000000000" pitchFamily="50" charset="-128"/>
                <a:ea typeface="HG丸ｺﾞｼｯｸM-PRO" panose="020F0600000000000000" pitchFamily="50" charset="-128"/>
              </a:rPr>
              <a:t>赤嶺昂太</a:t>
            </a:r>
            <a:r>
              <a:rPr lang="ja-JP" altLang="en-US" sz="1200" dirty="0"/>
              <a:t>です。サブリーダーの</a:t>
            </a:r>
            <a:r>
              <a:rPr lang="ja-JP" altLang="en-US" sz="1200" dirty="0">
                <a:latin typeface="HG丸ｺﾞｼｯｸM-PRO" panose="020F0600000000000000" pitchFamily="50" charset="-128"/>
                <a:ea typeface="HG丸ｺﾞｼｯｸM-PRO" panose="020F0600000000000000" pitchFamily="50" charset="-128"/>
              </a:rPr>
              <a:t>鹿島翔太　上原芙沙</a:t>
            </a:r>
            <a:r>
              <a:rPr lang="ja-JP" altLang="en-US" sz="1200" dirty="0"/>
              <a:t>です。メンバーの</a:t>
            </a:r>
            <a:r>
              <a:rPr lang="ja-JP" altLang="en-US" sz="1200" dirty="0">
                <a:latin typeface="HG丸ｺﾞｼｯｸM-PRO" panose="020F0600000000000000" pitchFamily="50" charset="-128"/>
                <a:ea typeface="HG丸ｺﾞｼｯｸM-PRO" panose="020F0600000000000000" pitchFamily="50" charset="-128"/>
              </a:rPr>
              <a:t>板井駿佳　牧紫　堤慎吾</a:t>
            </a:r>
            <a:r>
              <a:rPr lang="ja-JP" altLang="en-US" sz="1200" dirty="0"/>
              <a:t>です。</a:t>
            </a:r>
            <a:endParaRPr lang="en-US" altLang="ja-JP" sz="1200"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まず最初に書籍管理システムとは本屋での書籍注文管理の補助をするシステムです。</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現状では、紙媒体で「顧客管理」「書籍定期購読管理」を行</a:t>
            </a:r>
            <a:r>
              <a:rPr kumimoji="1" lang="ja-JP" altLang="en-US" sz="1200" kern="1200" dirty="0">
                <a:solidFill>
                  <a:schemeClr val="tx1"/>
                </a:solidFill>
                <a:effectLst/>
                <a:latin typeface="+mn-lt"/>
                <a:ea typeface="+mn-ea"/>
                <a:cs typeface="+mn-cs"/>
              </a:rPr>
              <a:t>っています。これをデータベースで蓄積、管理することが目的です。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こうすることでメリットとして、</a:t>
            </a:r>
            <a:r>
              <a:rPr kumimoji="1" lang="ja-JP" altLang="ja-JP" sz="1200" kern="1200" dirty="0">
                <a:solidFill>
                  <a:schemeClr val="tx1"/>
                </a:solidFill>
                <a:effectLst/>
                <a:latin typeface="+mn-lt"/>
                <a:ea typeface="+mn-ea"/>
                <a:cs typeface="+mn-cs"/>
              </a:rPr>
              <a:t>記帳時間の短縮、ミス軽減を図るこ</a:t>
            </a:r>
            <a:r>
              <a:rPr kumimoji="1" lang="ja-JP" altLang="en-US" sz="1200" kern="1200" dirty="0">
                <a:solidFill>
                  <a:schemeClr val="tx1"/>
                </a:solidFill>
                <a:effectLst/>
                <a:latin typeface="+mn-lt"/>
                <a:ea typeface="+mn-ea"/>
                <a:cs typeface="+mn-cs"/>
              </a:rPr>
              <a:t>とがあります。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主な機能は大きく分けて４つあります。</a:t>
            </a:r>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この４つのシンプルな機能を使うことで定期購読者の管理を大きく補助することができます。</a:t>
            </a:r>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フロントエンドに</a:t>
            </a:r>
            <a:r>
              <a:rPr kumimoji="1" lang="en-US" altLang="ja-JP" dirty="0"/>
              <a:t>Flutter</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画面を切り替える</a:t>
            </a:r>
            <a:r>
              <a:rPr kumimoji="1" lang="en-US" altLang="ja-JP" dirty="0"/>
              <a:t>==</a:t>
            </a:r>
          </a:p>
          <a:p>
            <a:r>
              <a:rPr kumimoji="1" lang="ja-JP" altLang="en-US" dirty="0"/>
              <a:t>現在、データベースには</a:t>
            </a:r>
            <a:r>
              <a:rPr kumimoji="1" lang="en-US" altLang="ja-JP" dirty="0"/>
              <a:t>4</a:t>
            </a:r>
            <a:r>
              <a:rPr kumimoji="1" lang="ja-JP" altLang="en-US" dirty="0"/>
              <a:t>万</a:t>
            </a:r>
            <a:r>
              <a:rPr kumimoji="1" lang="en-US" altLang="ja-JP" dirty="0"/>
              <a:t>3</a:t>
            </a:r>
            <a:r>
              <a:rPr kumimoji="1" lang="ja-JP" altLang="en-US" dirty="0"/>
              <a:t>千冊の本と１万人の顧客データ、</a:t>
            </a:r>
            <a:r>
              <a:rPr kumimoji="1" lang="en-US" altLang="ja-JP" dirty="0"/>
              <a:t>5</a:t>
            </a:r>
            <a:r>
              <a:rPr kumimoji="1" lang="ja-JP" altLang="en-US" dirty="0"/>
              <a:t>万件のサブスクリプションデータが存在します。</a:t>
            </a:r>
            <a:endParaRPr kumimoji="1" lang="en-US" altLang="ja-JP" dirty="0"/>
          </a:p>
          <a:p>
            <a:r>
              <a:rPr kumimoji="1" lang="en-US" altLang="ja-JP" dirty="0"/>
              <a:t>UI</a:t>
            </a:r>
            <a:r>
              <a:rPr kumimoji="1" lang="ja-JP" altLang="en-US" dirty="0"/>
              <a:t>はマテリアルデザイン</a:t>
            </a:r>
            <a:r>
              <a:rPr kumimoji="1" lang="en-US" altLang="ja-JP" dirty="0"/>
              <a:t>3</a:t>
            </a:r>
            <a:r>
              <a:rPr kumimoji="1" lang="ja-JP" altLang="en-US" dirty="0"/>
              <a:t>に従って実装されています。</a:t>
            </a:r>
            <a:endParaRPr kumimoji="1" lang="en-US" altLang="ja-JP" dirty="0"/>
          </a:p>
          <a:p>
            <a:r>
              <a:rPr kumimoji="1" lang="ja-JP" altLang="en-US" dirty="0"/>
              <a:t>無限スクロールを導入しておりページ遷移を感じさせずに顧客データを表示しています。</a:t>
            </a:r>
            <a:endParaRPr kumimoji="1" lang="en-US" altLang="ja-JP" dirty="0"/>
          </a:p>
          <a:p>
            <a:r>
              <a:rPr kumimoji="1" lang="ja-JP" altLang="en-US" dirty="0"/>
              <a:t>試しに「田中」と検索してみます。このようにちゃんと検索できます。氏名の他に電話番号や住所でも検索が可能です。</a:t>
            </a:r>
            <a:endParaRPr kumimoji="1" lang="en-US" altLang="ja-JP" dirty="0"/>
          </a:p>
          <a:p>
            <a:endParaRPr kumimoji="1" lang="en-US" altLang="ja-JP" dirty="0"/>
          </a:p>
          <a:p>
            <a:r>
              <a:rPr kumimoji="1" lang="ja-JP" altLang="en-US" dirty="0"/>
              <a:t>サーバーがローカル上に存在するのでロードが分かりづらいです。</a:t>
            </a:r>
            <a:endParaRPr kumimoji="1" lang="en-US" altLang="ja-JP" dirty="0"/>
          </a:p>
          <a:p>
            <a:r>
              <a:rPr kumimoji="1" lang="en-US" altLang="ja-JP" dirty="0"/>
              <a:t>Chrome</a:t>
            </a:r>
            <a:r>
              <a:rPr kumimoji="1" lang="ja-JP" altLang="en-US" dirty="0"/>
              <a:t>のデベロッパーツールから</a:t>
            </a:r>
            <a:r>
              <a:rPr kumimoji="1" lang="en-US" altLang="ja-JP" dirty="0"/>
              <a:t>3G</a:t>
            </a:r>
            <a:r>
              <a:rPr kumimoji="1" lang="ja-JP" altLang="en-US" dirty="0"/>
              <a:t>通信をシュミレーションして動作させてみます。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デベロッパーツールを開きネットワークタブから「高速</a:t>
            </a:r>
            <a:r>
              <a:rPr kumimoji="1" lang="en-US" altLang="ja-JP" dirty="0"/>
              <a:t>3G</a:t>
            </a:r>
            <a:r>
              <a:rPr kumimoji="1" lang="ja-JP" altLang="en-US" dirty="0"/>
              <a:t>」に変更する</a:t>
            </a:r>
            <a:r>
              <a:rPr kumimoji="1" lang="en-US" altLang="ja-JP" dirty="0"/>
              <a:t>==</a:t>
            </a:r>
          </a:p>
          <a:p>
            <a:r>
              <a:rPr kumimoji="1" lang="ja-JP" altLang="en-US" dirty="0"/>
              <a:t>試しに「山田」と検索してみます。</a:t>
            </a:r>
            <a:r>
              <a:rPr kumimoji="1" lang="en-US" altLang="ja-JP" dirty="0"/>
              <a:t>3G</a:t>
            </a:r>
            <a:r>
              <a:rPr kumimoji="1" lang="ja-JP" altLang="en-US" dirty="0"/>
              <a:t>通信なので先程よりもロードが発生しましたが数秒で終わります。</a:t>
            </a:r>
            <a:endParaRPr kumimoji="1" lang="en-US" altLang="ja-JP" dirty="0"/>
          </a:p>
          <a:p>
            <a:r>
              <a:rPr kumimoji="1" lang="ja-JP" altLang="en-US" dirty="0"/>
              <a:t>また、強力なキャッシュシステムが存在するので再度「山田」と検索するとロードが発生しません。</a:t>
            </a:r>
            <a:endParaRPr kumimoji="1" lang="en-US" altLang="ja-JP" dirty="0"/>
          </a:p>
          <a:p>
            <a:r>
              <a:rPr kumimoji="1" lang="ja-JP" altLang="en-US" dirty="0"/>
              <a:t>このまま、</a:t>
            </a:r>
            <a:r>
              <a:rPr kumimoji="1" lang="en-US" altLang="ja-JP" dirty="0"/>
              <a:t>3G</a:t>
            </a:r>
            <a:r>
              <a:rPr kumimoji="1" lang="ja-JP" altLang="en-US" dirty="0"/>
              <a:t>通信のシュミレーションを維持したままデモを行います。</a:t>
            </a:r>
            <a:endParaRPr kumimoji="1" lang="en-US" altLang="ja-JP" dirty="0"/>
          </a:p>
          <a:p>
            <a:endParaRPr kumimoji="1" lang="en-US" altLang="ja-JP" dirty="0"/>
          </a:p>
          <a:p>
            <a:r>
              <a:rPr kumimoji="1" lang="ja-JP" altLang="en-US" dirty="0"/>
              <a:t>顧客を選択すると「顧客の詳細」と「購読中の顧客一覧」が表示されます。</a:t>
            </a:r>
            <a:endParaRPr kumimoji="1" lang="en-US" altLang="ja-JP" dirty="0"/>
          </a:p>
          <a:p>
            <a:r>
              <a:rPr kumimoji="1" lang="ja-JP" altLang="en-US" dirty="0"/>
              <a:t>右下の鉛筆のアイコンから顧客データを編集することが可能です。</a:t>
            </a:r>
            <a:endParaRPr kumimoji="1" lang="en-US" altLang="ja-JP" dirty="0"/>
          </a:p>
          <a:p>
            <a:endParaRPr kumimoji="1" lang="en-US" altLang="ja-JP" dirty="0"/>
          </a:p>
          <a:p>
            <a:r>
              <a:rPr kumimoji="1" lang="ja-JP" altLang="en-US" dirty="0"/>
              <a:t>購読を削除する場合はここのゴミ箱のアイコンから、</a:t>
            </a:r>
            <a:endParaRPr kumimoji="1" lang="en-US" altLang="ja-JP" dirty="0"/>
          </a:p>
          <a:p>
            <a:r>
              <a:rPr kumimoji="1" lang="ja-JP" altLang="en-US" dirty="0"/>
              <a:t>購読を追加する場合はタブから書籍を選んで追加できます。</a:t>
            </a:r>
            <a:endParaRPr kumimoji="1" lang="en-US" altLang="ja-JP" dirty="0"/>
          </a:p>
          <a:p>
            <a:r>
              <a:rPr kumimoji="1" lang="ja-JP" altLang="en-US" dirty="0"/>
              <a:t>保存ボタンを押すと保存が完了します。</a:t>
            </a:r>
            <a:endParaRPr kumimoji="1" lang="en-US" altLang="ja-JP" dirty="0"/>
          </a:p>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a:t>
            </a:r>
            <a:r>
              <a:rPr kumimoji="1" lang="ja-JP" altLang="en-US" dirty="0"/>
              <a:t>↓松永</a:t>
            </a:r>
            <a:endParaRPr kumimoji="1" lang="en-US" altLang="ja-JP" dirty="0"/>
          </a:p>
          <a:p>
            <a:r>
              <a:rPr kumimoji="1" lang="ja-JP" altLang="en-US" dirty="0"/>
              <a:t>顧客を追加するにはサイドメニューから「顧客追加」を選択します。</a:t>
            </a:r>
            <a:endParaRPr kumimoji="1" lang="en-US" altLang="ja-JP" dirty="0"/>
          </a:p>
          <a:p>
            <a:r>
              <a:rPr kumimoji="1" lang="ja-JP" altLang="en-US" dirty="0"/>
              <a:t>今回は「のび太」として顧客を追加してみます。</a:t>
            </a:r>
            <a:endParaRPr kumimoji="1" lang="en-US" altLang="ja-JP" dirty="0"/>
          </a:p>
          <a:p>
            <a:endParaRPr kumimoji="1" lang="en-US" altLang="ja-JP" dirty="0"/>
          </a:p>
          <a:p>
            <a:r>
              <a:rPr kumimoji="1" lang="ja-JP" altLang="en-US" dirty="0"/>
              <a:t>顧客管理タブから先程追加した「のび太」を検索すると先程追加したデータが表示されました。</a:t>
            </a:r>
            <a:endParaRPr kumimoji="1" lang="en-US" altLang="ja-JP" dirty="0"/>
          </a:p>
          <a:p>
            <a:r>
              <a:rPr kumimoji="1" lang="ja-JP" altLang="en-US" dirty="0"/>
              <a:t>削除するには顧客管理タブを開いた状態で右下の鉛筆のアイコンから顧客データを削除することが可能です。</a:t>
            </a:r>
            <a:endParaRPr kumimoji="1" lang="en-US" altLang="ja-JP" dirty="0"/>
          </a:p>
          <a:p>
            <a:endParaRPr kumimoji="1" lang="en-US" altLang="ja-JP" dirty="0"/>
          </a:p>
          <a:p>
            <a:r>
              <a:rPr kumimoji="1" lang="ja-JP" altLang="en-US" dirty="0"/>
              <a:t>同様に書籍管理と書籍追加も実装されています。</a:t>
            </a:r>
            <a:endParaRPr kumimoji="1" lang="en-US" altLang="ja-JP" dirty="0"/>
          </a:p>
          <a:p>
            <a:endParaRPr kumimoji="1" lang="en-US" altLang="ja-JP" dirty="0"/>
          </a:p>
          <a:p>
            <a:r>
              <a:rPr kumimoji="1" lang="ja-JP" altLang="en-US" dirty="0"/>
              <a:t>左下の太陽のマークを選択するとダークテーマに切り替えることができます。</a:t>
            </a:r>
            <a:endParaRPr kumimoji="1" lang="en-US" altLang="ja-JP" dirty="0"/>
          </a:p>
          <a:p>
            <a:endParaRPr kumimoji="1" lang="en-US" altLang="ja-JP" dirty="0"/>
          </a:p>
          <a:p>
            <a:r>
              <a:rPr kumimoji="1" lang="ja-JP" altLang="en-US" dirty="0"/>
              <a:t>また、レスポンシブデザインに対応しており、スマホで表示させた場合にデザインが変化します。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Chrome</a:t>
            </a:r>
            <a:r>
              <a:rPr kumimoji="1" lang="ja-JP" altLang="en-US" dirty="0"/>
              <a:t>のデベロッパーツールからスマホ表示をシュミレーションして動作させてみます。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デベロッパーツールを開きデバイスツールの切り替えを行う</a:t>
            </a:r>
            <a:r>
              <a:rPr kumimoji="1" lang="en-US" altLang="ja-JP" dirty="0"/>
              <a:t>==</a:t>
            </a:r>
          </a:p>
          <a:p>
            <a:r>
              <a:rPr kumimoji="1" lang="ja-JP" altLang="en-US" dirty="0"/>
              <a:t>このようにサイドバーがボトムバーに変化し左右スクロールでの移動が行えるようになります。</a:t>
            </a:r>
            <a:endParaRPr kumimoji="1" lang="en-US" altLang="ja-JP" dirty="0"/>
          </a:p>
          <a:p>
            <a:r>
              <a:rPr kumimoji="1" lang="ja-JP" altLang="en-US" dirty="0"/>
              <a:t>テーマ切り替えは画面右上のアイコンから行えます。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illust-box.jp/sozai/128379/" TargetMode="Externa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2387600"/>
          </a:xfrm>
        </p:spPr>
        <p:txBody>
          <a:bodyPr>
            <a:normAutofit/>
          </a:bodyPr>
          <a:lstStyle/>
          <a:p>
            <a:r>
              <a:rPr lang="ja-JP" altLang="en-US" sz="7200" b="1" dirty="0">
                <a:latin typeface="HG丸ｺﾞｼｯｸM-PRO" panose="020F0600000000000000" pitchFamily="50" charset="-128"/>
                <a:ea typeface="HG丸ｺﾞｼｯｸM-PRO" panose="020F0600000000000000" pitchFamily="50" charset="-128"/>
              </a:rPr>
              <a:t>本屋定期購読者管理</a:t>
            </a:r>
            <a:br>
              <a:rPr lang="en-US" altLang="ja-JP" sz="7200" b="1" dirty="0">
                <a:latin typeface="HG丸ｺﾞｼｯｸM-PRO" panose="020F0600000000000000" pitchFamily="50" charset="-128"/>
                <a:ea typeface="HG丸ｺﾞｼｯｸM-PRO" panose="020F0600000000000000" pitchFamily="50" charset="-128"/>
              </a:rPr>
            </a:br>
            <a:r>
              <a:rPr lang="ja-JP" altLang="en-US" sz="7200" b="1" dirty="0">
                <a:latin typeface="HG丸ｺﾞｼｯｸM-PRO" panose="020F0600000000000000" pitchFamily="50" charset="-128"/>
                <a:ea typeface="HG丸ｺﾞｼｯｸM-PRO" panose="020F0600000000000000" pitchFamily="50" charset="-128"/>
              </a:rPr>
              <a:t>システム</a:t>
            </a:r>
            <a:endParaRPr kumimoji="1" lang="ja-JP" altLang="en-US" sz="7200" b="1" dirty="0">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latin typeface="HG丸ｺﾞｼｯｸM-PRO" panose="020F0600000000000000" pitchFamily="50" charset="-128"/>
                <a:ea typeface="HG丸ｺﾞｼｯｸM-PRO" panose="020F0600000000000000" pitchFamily="50" charset="-128"/>
              </a:rPr>
              <a:t>日付　　　月　日</a:t>
            </a:r>
            <a:endParaRPr lang="en-US" altLang="ja-JP" sz="2800" dirty="0">
              <a:latin typeface="HG丸ｺﾞｼｯｸM-PRO" panose="020F0600000000000000" pitchFamily="50" charset="-128"/>
              <a:ea typeface="HG丸ｺﾞｼｯｸM-PRO" panose="020F0600000000000000" pitchFamily="50" charset="-128"/>
            </a:endParaRPr>
          </a:p>
          <a:p>
            <a:pPr algn="l"/>
            <a:r>
              <a:rPr lang="ja-JP" altLang="en-US" sz="2800" dirty="0">
                <a:latin typeface="HG丸ｺﾞｼｯｸM-PRO" panose="020F0600000000000000" pitchFamily="50" charset="-128"/>
                <a:ea typeface="HG丸ｺﾞｼｯｸM-PRO" panose="020F0600000000000000" pitchFamily="50" charset="-128"/>
              </a:rPr>
              <a:t>班名　　アイビクション</a:t>
            </a:r>
            <a:endParaRPr lang="en-US" altLang="ja-JP" sz="2800" dirty="0">
              <a:latin typeface="HG丸ｺﾞｼｯｸM-PRO" panose="020F0600000000000000" pitchFamily="50" charset="-128"/>
              <a:ea typeface="HG丸ｺﾞｼｯｸM-PRO" panose="020F0600000000000000" pitchFamily="50" charset="-128"/>
            </a:endParaRPr>
          </a:p>
          <a:p>
            <a:pPr algn="l"/>
            <a:r>
              <a:rPr lang="ja-JP" altLang="en-US" sz="2800" dirty="0">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latin typeface="HG丸ｺﾞｼｯｸM-PRO" panose="020F0600000000000000" pitchFamily="50" charset="-128"/>
              <a:ea typeface="HG丸ｺﾞｼｯｸM-PRO" panose="020F0600000000000000" pitchFamily="50" charset="-128"/>
            </a:endParaRPr>
          </a:p>
          <a:p>
            <a:pPr algn="l"/>
            <a:r>
              <a:rPr lang="en-US" altLang="ja-JP" sz="2800" dirty="0">
                <a:latin typeface="HG丸ｺﾞｼｯｸM-PRO" panose="020F0600000000000000" pitchFamily="50" charset="-128"/>
                <a:ea typeface="HG丸ｺﾞｼｯｸM-PRO" panose="020F0600000000000000" pitchFamily="50" charset="-128"/>
              </a:rPr>
              <a:t>	</a:t>
            </a:r>
            <a:r>
              <a:rPr lang="ja-JP" altLang="en-US" sz="2800" dirty="0">
                <a:latin typeface="HG丸ｺﾞｼｯｸM-PRO" panose="020F0600000000000000" pitchFamily="50" charset="-128"/>
                <a:ea typeface="HG丸ｺﾞｼｯｸM-PRO" panose="020F0600000000000000" pitchFamily="50" charset="-128"/>
              </a:rPr>
              <a:t>　メンバー：板井駿佳　牧紫　堤慎吾</a:t>
            </a:r>
            <a:endParaRPr lang="en-US" altLang="ja-JP" dirty="0">
              <a:latin typeface="HG丸ｺﾞｼｯｸM-PRO" panose="020F0600000000000000" pitchFamily="50" charset="-128"/>
              <a:ea typeface="HG丸ｺﾞｼｯｸM-PRO" panose="020F0600000000000000" pitchFamily="50" charset="-128"/>
            </a:endParaRPr>
          </a:p>
          <a:p>
            <a:endParaRPr kumimoji="1" lang="ja-JP" altLang="en-US" dirty="0"/>
          </a:p>
        </p:txBody>
      </p:sp>
    </p:spTree>
    <p:extLst>
      <p:ext uri="{BB962C8B-B14F-4D97-AF65-F5344CB8AC3E}">
        <p14:creationId xmlns:p14="http://schemas.microsoft.com/office/powerpoint/2010/main" val="409615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048257"/>
            <a:ext cx="9144000" cy="3218688"/>
          </a:xfrm>
        </p:spPr>
        <p:txBody>
          <a:bodyPr anchor="ctr"/>
          <a:lstStyle/>
          <a:p>
            <a:r>
              <a:rPr lang="ja-JP" altLang="en-US" dirty="0">
                <a:latin typeface="HG丸ｺﾞｼｯｸM-PRO" panose="020F0600000000000000" pitchFamily="50" charset="-128"/>
                <a:ea typeface="HG丸ｺﾞｼｯｸM-PRO" panose="020F0600000000000000" pitchFamily="50" charset="-128"/>
              </a:rPr>
              <a:t>ご清聴</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ありがとうございました</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latin typeface="HG丸ｺﾞｼｯｸM-PRO" panose="020F0600000000000000" pitchFamily="50" charset="-128"/>
                <a:ea typeface="HG丸ｺﾞｼｯｸM-PRO" panose="020F0600000000000000" pitchFamily="50" charset="-128"/>
              </a:rPr>
              <a:t>書籍管理システムとは？</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3593592"/>
          </a:xfrm>
        </p:spPr>
        <p:txBody>
          <a:bodyPr>
            <a:normAutofit/>
          </a:bodyPr>
          <a:lstStyle/>
          <a:p>
            <a:r>
              <a:rPr kumimoji="1" lang="ja-JP" altLang="en-US" sz="4800" dirty="0">
                <a:latin typeface="HG丸ｺﾞｼｯｸM-PRO" panose="020F0600000000000000" pitchFamily="50" charset="-128"/>
                <a:ea typeface="HG丸ｺﾞｼｯｸM-PRO" panose="020F0600000000000000" pitchFamily="50" charset="-128"/>
              </a:rPr>
              <a:t>本屋での</a:t>
            </a:r>
            <a:endParaRPr kumimoji="1" lang="en-US" altLang="ja-JP" sz="4800" dirty="0">
              <a:latin typeface="HG丸ｺﾞｼｯｸM-PRO" panose="020F0600000000000000" pitchFamily="50" charset="-128"/>
              <a:ea typeface="HG丸ｺﾞｼｯｸM-PRO" panose="020F0600000000000000" pitchFamily="50" charset="-128"/>
            </a:endParaRPr>
          </a:p>
          <a:p>
            <a:r>
              <a:rPr kumimoji="1" lang="ja-JP" altLang="en-US" sz="4800" b="1" dirty="0">
                <a:latin typeface="HG丸ｺﾞｼｯｸM-PRO" panose="020F0600000000000000" pitchFamily="50" charset="-128"/>
                <a:ea typeface="HG丸ｺﾞｼｯｸM-PRO" panose="020F0600000000000000" pitchFamily="50" charset="-128"/>
              </a:rPr>
              <a:t>書籍注文管理の補助</a:t>
            </a:r>
            <a:endParaRPr kumimoji="1" lang="en-US" altLang="ja-JP" sz="4800" b="1" dirty="0">
              <a:latin typeface="HG丸ｺﾞｼｯｸM-PRO" panose="020F0600000000000000" pitchFamily="50" charset="-128"/>
              <a:ea typeface="HG丸ｺﾞｼｯｸM-PRO" panose="020F0600000000000000" pitchFamily="50" charset="-128"/>
            </a:endParaRPr>
          </a:p>
          <a:p>
            <a:r>
              <a:rPr lang="ja-JP" altLang="en-US" sz="4800" dirty="0">
                <a:latin typeface="HG丸ｺﾞｼｯｸM-PRO" panose="020F0600000000000000" pitchFamily="50" charset="-128"/>
                <a:ea typeface="HG丸ｺﾞｼｯｸM-PRO" panose="020F0600000000000000" pitchFamily="50" charset="-128"/>
              </a:rPr>
              <a:t>をするシステム</a:t>
            </a:r>
            <a:endParaRPr kumimoji="1" lang="en-US" altLang="ja-JP" sz="4800" dirty="0">
              <a:latin typeface="HG丸ｺﾞｼｯｸM-PRO" panose="020F0600000000000000" pitchFamily="50" charset="-128"/>
              <a:ea typeface="HG丸ｺﾞｼｯｸM-PRO" panose="020F0600000000000000" pitchFamily="50" charset="-128"/>
            </a:endParaRPr>
          </a:p>
          <a:p>
            <a:endParaRPr kumimoji="1" lang="en-US" altLang="ja-JP" sz="4800" dirty="0"/>
          </a:p>
        </p:txBody>
      </p:sp>
    </p:spTree>
    <p:extLst>
      <p:ext uri="{BB962C8B-B14F-4D97-AF65-F5344CB8AC3E}">
        <p14:creationId xmlns:p14="http://schemas.microsoft.com/office/powerpoint/2010/main" val="274338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35537"/>
            <a:ext cx="9144000" cy="1090485"/>
          </a:xfrm>
        </p:spPr>
        <p:txBody>
          <a:bodyPr anchor="t">
            <a:normAutofit fontScale="90000"/>
          </a:bodyPr>
          <a:lstStyle/>
          <a:p>
            <a:r>
              <a:rPr lang="ja-JP" altLang="en-US" dirty="0">
                <a:latin typeface="HG丸ｺﾞｼｯｸM-PRO" panose="020F0600000000000000" pitchFamily="50" charset="-128"/>
                <a:ea typeface="HG丸ｺﾞｼｯｸM-PRO" panose="020F0600000000000000" pitchFamily="50" charset="-128"/>
              </a:rPr>
              <a:t>利用シーン</a:t>
            </a:r>
            <a:br>
              <a:rPr lang="en-US" altLang="ja-JP" dirty="0"/>
            </a:br>
            <a:endParaRPr kumimoji="1" lang="ja-JP" altLang="en-US" dirty="0"/>
          </a:p>
        </p:txBody>
      </p:sp>
      <p:sp>
        <p:nvSpPr>
          <p:cNvPr id="3" name="サブタイトル 2"/>
          <p:cNvSpPr>
            <a:spLocks noGrp="1"/>
          </p:cNvSpPr>
          <p:nvPr>
            <p:ph type="subTitle" idx="1"/>
          </p:nvPr>
        </p:nvSpPr>
        <p:spPr>
          <a:xfrm>
            <a:off x="807466" y="1725115"/>
            <a:ext cx="10577068" cy="2804160"/>
          </a:xfrm>
        </p:spPr>
        <p:txBody>
          <a:bodyPr>
            <a:normAutofit fontScale="92500" lnSpcReduction="10000"/>
          </a:bodyPr>
          <a:lstStyle/>
          <a:p>
            <a:endParaRPr lang="en-US" altLang="ja-JP" sz="4800" dirty="0"/>
          </a:p>
          <a:p>
            <a:r>
              <a:rPr lang="ja-JP" altLang="en-US" sz="4800" dirty="0">
                <a:latin typeface="HG丸ｺﾞｼｯｸM-PRO" panose="020F0600000000000000" pitchFamily="50" charset="-128"/>
                <a:ea typeface="HG丸ｺﾞｼｯｸM-PRO" panose="020F0600000000000000" pitchFamily="50" charset="-128"/>
              </a:rPr>
              <a:t>紙媒体で行っていた</a:t>
            </a:r>
            <a:endParaRPr lang="en-US" altLang="ja-JP" sz="4800" dirty="0">
              <a:latin typeface="HG丸ｺﾞｼｯｸM-PRO" panose="020F0600000000000000" pitchFamily="50" charset="-128"/>
              <a:ea typeface="HG丸ｺﾞｼｯｸM-PRO" panose="020F0600000000000000" pitchFamily="50" charset="-128"/>
            </a:endParaRPr>
          </a:p>
          <a:p>
            <a:r>
              <a:rPr lang="ja-JP" altLang="en-US" sz="4800" dirty="0">
                <a:latin typeface="HG丸ｺﾞｼｯｸM-PRO" panose="020F0600000000000000" pitchFamily="50" charset="-128"/>
                <a:ea typeface="HG丸ｺﾞｼｯｸM-PRO" panose="020F0600000000000000" pitchFamily="50" charset="-128"/>
              </a:rPr>
              <a:t>「顧客管理」「書籍定期購読管理」を</a:t>
            </a:r>
            <a:endParaRPr lang="en-US" altLang="ja-JP" sz="4800" dirty="0">
              <a:latin typeface="HG丸ｺﾞｼｯｸM-PRO" panose="020F0600000000000000" pitchFamily="50" charset="-128"/>
              <a:ea typeface="HG丸ｺﾞｼｯｸM-PRO" panose="020F0600000000000000" pitchFamily="50" charset="-128"/>
            </a:endParaRPr>
          </a:p>
          <a:p>
            <a:r>
              <a:rPr kumimoji="1" lang="ja-JP" altLang="en-US" sz="4800" b="1" dirty="0">
                <a:latin typeface="HG丸ｺﾞｼｯｸM-PRO" panose="020F0600000000000000" pitchFamily="50" charset="-128"/>
                <a:ea typeface="HG丸ｺﾞｼｯｸM-PRO" panose="020F0600000000000000" pitchFamily="50" charset="-128"/>
              </a:rPr>
              <a:t>データベース</a:t>
            </a:r>
            <a:r>
              <a:rPr kumimoji="1" lang="ja-JP" altLang="en-US" sz="4800" dirty="0">
                <a:latin typeface="HG丸ｺﾞｼｯｸM-PRO" panose="020F0600000000000000" pitchFamily="50" charset="-128"/>
                <a:ea typeface="HG丸ｺﾞｼｯｸM-PRO" panose="020F0600000000000000" pitchFamily="50" charset="-128"/>
              </a:rPr>
              <a:t>で蓄積、管理</a:t>
            </a:r>
            <a:endParaRPr kumimoji="1" lang="en-US" altLang="ja-JP" sz="4800" dirty="0">
              <a:latin typeface="HG丸ｺﾞｼｯｸM-PRO" panose="020F0600000000000000" pitchFamily="50" charset="-128"/>
              <a:ea typeface="HG丸ｺﾞｼｯｸM-PRO" panose="020F0600000000000000" pitchFamily="50" charset="-128"/>
            </a:endParaRPr>
          </a:p>
        </p:txBody>
      </p:sp>
      <p:pic>
        <p:nvPicPr>
          <p:cNvPr id="5" name="図 4">
            <a:extLst>
              <a:ext uri="{FF2B5EF4-FFF2-40B4-BE49-F238E27FC236}">
                <a16:creationId xmlns:a16="http://schemas.microsoft.com/office/drawing/2014/main" id="{2B6EC740-6109-4006-AADD-3B95099BF5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234" y="4529275"/>
            <a:ext cx="2182971" cy="2259219"/>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4955" y="4529275"/>
            <a:ext cx="2381250" cy="2381250"/>
          </a:xfrm>
          <a:prstGeom prst="rect">
            <a:avLst/>
          </a:prstGeom>
        </p:spPr>
      </p:pic>
      <p:pic>
        <p:nvPicPr>
          <p:cNvPr id="9" name="図 8">
            <a:extLst>
              <a:ext uri="{FF2B5EF4-FFF2-40B4-BE49-F238E27FC236}">
                <a16:creationId xmlns:a16="http://schemas.microsoft.com/office/drawing/2014/main" id="{62801FFB-3385-4A06-9523-5B713905E55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13646" y="4529275"/>
            <a:ext cx="2775120" cy="2109223"/>
          </a:xfrm>
          <a:prstGeom prst="rect">
            <a:avLst/>
          </a:prstGeom>
        </p:spPr>
      </p:pic>
    </p:spTree>
    <p:extLst>
      <p:ext uri="{BB962C8B-B14F-4D97-AF65-F5344CB8AC3E}">
        <p14:creationId xmlns:p14="http://schemas.microsoft.com/office/powerpoint/2010/main" val="233137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latin typeface="HG丸ｺﾞｼｯｸM-PRO" panose="020F0600000000000000" pitchFamily="50" charset="-128"/>
                <a:ea typeface="HG丸ｺﾞｼｯｸM-PRO" panose="020F0600000000000000" pitchFamily="50" charset="-128"/>
              </a:rPr>
              <a:t>メリット</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800" b="1" dirty="0">
                <a:latin typeface="HG丸ｺﾞｼｯｸM-PRO" panose="020F0600000000000000" pitchFamily="50" charset="-128"/>
                <a:ea typeface="HG丸ｺﾞｼｯｸM-PRO" panose="020F0600000000000000" pitchFamily="50" charset="-128"/>
              </a:rPr>
              <a:t>記帳時間</a:t>
            </a:r>
            <a:r>
              <a:rPr kumimoji="1" lang="ja-JP" altLang="en-US" sz="4800" dirty="0">
                <a:latin typeface="HG丸ｺﾞｼｯｸM-PRO" panose="020F0600000000000000" pitchFamily="50" charset="-128"/>
                <a:ea typeface="HG丸ｺﾞｼｯｸM-PRO" panose="020F0600000000000000" pitchFamily="50" charset="-128"/>
              </a:rPr>
              <a:t>の短縮、</a:t>
            </a:r>
            <a:r>
              <a:rPr lang="ja-JP" altLang="en-US" sz="4800" b="1" dirty="0">
                <a:latin typeface="HG丸ｺﾞｼｯｸM-PRO" panose="020F0600000000000000" pitchFamily="50" charset="-128"/>
                <a:ea typeface="HG丸ｺﾞｼｯｸM-PRO" panose="020F0600000000000000" pitchFamily="50" charset="-128"/>
              </a:rPr>
              <a:t>ミス軽減</a:t>
            </a:r>
            <a:r>
              <a:rPr lang="ja-JP" altLang="en-US" sz="4800" dirty="0">
                <a:latin typeface="HG丸ｺﾞｼｯｸM-PRO" panose="020F0600000000000000" pitchFamily="50" charset="-128"/>
                <a:ea typeface="HG丸ｺﾞｼｯｸM-PRO" panose="020F0600000000000000" pitchFamily="50" charset="-128"/>
              </a:rPr>
              <a:t>を図る</a:t>
            </a:r>
            <a:endParaRPr kumimoji="1" lang="en-US" altLang="ja-JP" sz="4800" dirty="0">
              <a:latin typeface="HG丸ｺﾞｼｯｸM-PRO" panose="020F0600000000000000" pitchFamily="50" charset="-128"/>
              <a:ea typeface="HG丸ｺﾞｼｯｸM-PRO" panose="020F0600000000000000" pitchFamily="50" charset="-128"/>
            </a:endParaRPr>
          </a:p>
        </p:txBody>
      </p:sp>
      <p:pic>
        <p:nvPicPr>
          <p:cNvPr id="5" name="図 4">
            <a:extLst>
              <a:ext uri="{FF2B5EF4-FFF2-40B4-BE49-F238E27FC236}">
                <a16:creationId xmlns:a16="http://schemas.microsoft.com/office/drawing/2014/main" id="{B0DDF93C-F5B8-4B66-880B-A1AA78585CC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690884" y="3983713"/>
            <a:ext cx="2381534" cy="2381534"/>
          </a:xfrm>
          <a:prstGeom prst="rect">
            <a:avLst/>
          </a:prstGeom>
        </p:spPr>
      </p:pic>
      <p:pic>
        <p:nvPicPr>
          <p:cNvPr id="9" name="図 8">
            <a:extLst>
              <a:ext uri="{FF2B5EF4-FFF2-40B4-BE49-F238E27FC236}">
                <a16:creationId xmlns:a16="http://schemas.microsoft.com/office/drawing/2014/main" id="{8E9685E1-524F-4199-9241-1078AE1B081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19584" y="3791507"/>
            <a:ext cx="2573740" cy="2573740"/>
          </a:xfrm>
          <a:prstGeom prst="rect">
            <a:avLst/>
          </a:prstGeom>
        </p:spPr>
      </p:pic>
    </p:spTree>
    <p:extLst>
      <p:ext uri="{BB962C8B-B14F-4D97-AF65-F5344CB8AC3E}">
        <p14:creationId xmlns:p14="http://schemas.microsoft.com/office/powerpoint/2010/main" val="3369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lstStyle/>
          <a:p>
            <a:r>
              <a:rPr lang="ja-JP" altLang="en-US" dirty="0">
                <a:latin typeface="HG丸ｺﾞｼｯｸM-PRO" panose="020F0600000000000000" pitchFamily="50" charset="-128"/>
                <a:ea typeface="HG丸ｺﾞｼｯｸM-PRO" panose="020F0600000000000000" pitchFamily="50" charset="-128"/>
              </a:rPr>
              <a:t>機能・仕様</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2749296" y="2261234"/>
            <a:ext cx="6693408" cy="1508253"/>
          </a:xfrm>
        </p:spPr>
        <p:txBody>
          <a:bodyPr>
            <a:normAutofit lnSpcReduction="10000"/>
          </a:bodyPr>
          <a:lstStyle/>
          <a:p>
            <a:r>
              <a:rPr lang="ja-JP" altLang="en-US" sz="4800" dirty="0">
                <a:latin typeface="HG丸ｺﾞｼｯｸM-PRO" panose="020F0600000000000000" pitchFamily="50" charset="-128"/>
                <a:ea typeface="HG丸ｺﾞｼｯｸM-PRO" panose="020F0600000000000000" pitchFamily="50" charset="-128"/>
              </a:rPr>
              <a:t>・</a:t>
            </a:r>
            <a:r>
              <a:rPr lang="ja-JP" altLang="en-US" sz="4800" b="1" dirty="0">
                <a:latin typeface="HG丸ｺﾞｼｯｸM-PRO" panose="020F0600000000000000" pitchFamily="50" charset="-128"/>
                <a:ea typeface="HG丸ｺﾞｼｯｸM-PRO" panose="020F0600000000000000" pitchFamily="50" charset="-128"/>
              </a:rPr>
              <a:t>書籍追加</a:t>
            </a:r>
            <a:r>
              <a:rPr kumimoji="1" lang="ja-JP" altLang="en-US" sz="4800" dirty="0">
                <a:latin typeface="HG丸ｺﾞｼｯｸM-PRO" panose="020F0600000000000000" pitchFamily="50" charset="-128"/>
                <a:ea typeface="HG丸ｺﾞｼｯｸM-PRO" panose="020F0600000000000000" pitchFamily="50" charset="-128"/>
              </a:rPr>
              <a:t>・</a:t>
            </a:r>
            <a:r>
              <a:rPr kumimoji="1" lang="ja-JP" altLang="en-US" sz="4800" b="1" dirty="0">
                <a:latin typeface="HG丸ｺﾞｼｯｸM-PRO" panose="020F0600000000000000" pitchFamily="50" charset="-128"/>
                <a:ea typeface="HG丸ｺﾞｼｯｸM-PRO" panose="020F0600000000000000" pitchFamily="50" charset="-128"/>
              </a:rPr>
              <a:t>顧客追加</a:t>
            </a:r>
            <a:endParaRPr kumimoji="1" lang="en-US" altLang="ja-JP" sz="4800" b="1" dirty="0">
              <a:latin typeface="HG丸ｺﾞｼｯｸM-PRO" panose="020F0600000000000000" pitchFamily="50" charset="-128"/>
              <a:ea typeface="HG丸ｺﾞｼｯｸM-PRO" panose="020F0600000000000000" pitchFamily="50" charset="-128"/>
            </a:endParaRPr>
          </a:p>
          <a:p>
            <a:r>
              <a:rPr lang="ja-JP" altLang="en-US" sz="4800" dirty="0">
                <a:latin typeface="HG丸ｺﾞｼｯｸM-PRO" panose="020F0600000000000000" pitchFamily="50" charset="-128"/>
                <a:ea typeface="HG丸ｺﾞｼｯｸM-PRO" panose="020F0600000000000000" pitchFamily="50" charset="-128"/>
              </a:rPr>
              <a:t>・</a:t>
            </a:r>
            <a:r>
              <a:rPr lang="ja-JP" altLang="en-US" sz="4800" b="1" dirty="0">
                <a:latin typeface="HG丸ｺﾞｼｯｸM-PRO" panose="020F0600000000000000" pitchFamily="50" charset="-128"/>
                <a:ea typeface="HG丸ｺﾞｼｯｸM-PRO" panose="020F0600000000000000" pitchFamily="50" charset="-128"/>
              </a:rPr>
              <a:t>書籍管理</a:t>
            </a:r>
            <a:r>
              <a:rPr kumimoji="1" lang="ja-JP" altLang="en-US" sz="4800" dirty="0">
                <a:latin typeface="HG丸ｺﾞｼｯｸM-PRO" panose="020F0600000000000000" pitchFamily="50" charset="-128"/>
                <a:ea typeface="HG丸ｺﾞｼｯｸM-PRO" panose="020F0600000000000000" pitchFamily="50" charset="-128"/>
              </a:rPr>
              <a:t>・</a:t>
            </a:r>
            <a:r>
              <a:rPr kumimoji="1" lang="ja-JP" altLang="en-US" sz="4800" b="1" dirty="0">
                <a:latin typeface="HG丸ｺﾞｼｯｸM-PRO" panose="020F0600000000000000" pitchFamily="50" charset="-128"/>
                <a:ea typeface="HG丸ｺﾞｼｯｸM-PRO" panose="020F0600000000000000" pitchFamily="50" charset="-128"/>
              </a:rPr>
              <a:t>顧客管理</a:t>
            </a:r>
            <a:endParaRPr kumimoji="1" lang="en-US" altLang="ja-JP" sz="4800" b="1" dirty="0">
              <a:latin typeface="HG丸ｺﾞｼｯｸM-PRO" panose="020F0600000000000000" pitchFamily="50" charset="-128"/>
              <a:ea typeface="HG丸ｺﾞｼｯｸM-PRO" panose="020F0600000000000000" pitchFamily="50" charset="-128"/>
            </a:endParaRPr>
          </a:p>
          <a:p>
            <a:pPr algn="r"/>
            <a:endParaRPr lang="en-US" altLang="ja-JP" sz="4800" dirty="0"/>
          </a:p>
        </p:txBody>
      </p:sp>
      <p:pic>
        <p:nvPicPr>
          <p:cNvPr id="7" name="図 6">
            <a:extLst>
              <a:ext uri="{FF2B5EF4-FFF2-40B4-BE49-F238E27FC236}">
                <a16:creationId xmlns:a16="http://schemas.microsoft.com/office/drawing/2014/main" id="{2E751D8A-9404-4A86-9290-00CAF27A2A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0950" y="3015360"/>
            <a:ext cx="3810000" cy="3810000"/>
          </a:xfrm>
          <a:prstGeom prst="rect">
            <a:avLst/>
          </a:prstGeom>
        </p:spPr>
      </p:pic>
      <p:pic>
        <p:nvPicPr>
          <p:cNvPr id="11" name="図 10">
            <a:extLst>
              <a:ext uri="{FF2B5EF4-FFF2-40B4-BE49-F238E27FC236}">
                <a16:creationId xmlns:a16="http://schemas.microsoft.com/office/drawing/2014/main" id="{0DE7AED8-0E9B-4C22-898F-E2E2A63ADB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8749" y="4000500"/>
            <a:ext cx="1485900" cy="2857500"/>
          </a:xfrm>
          <a:prstGeom prst="rect">
            <a:avLst/>
          </a:prstGeom>
        </p:spPr>
      </p:pic>
      <p:pic>
        <p:nvPicPr>
          <p:cNvPr id="12" name="図 11">
            <a:extLst>
              <a:ext uri="{FF2B5EF4-FFF2-40B4-BE49-F238E27FC236}">
                <a16:creationId xmlns:a16="http://schemas.microsoft.com/office/drawing/2014/main" id="{7A416DC2-CD74-4C9F-985E-5107719EA5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6950" y="4000500"/>
            <a:ext cx="1485900" cy="2857500"/>
          </a:xfrm>
          <a:prstGeom prst="rect">
            <a:avLst/>
          </a:prstGeom>
        </p:spPr>
      </p:pic>
      <p:pic>
        <p:nvPicPr>
          <p:cNvPr id="13" name="図 12">
            <a:extLst>
              <a:ext uri="{FF2B5EF4-FFF2-40B4-BE49-F238E27FC236}">
                <a16:creationId xmlns:a16="http://schemas.microsoft.com/office/drawing/2014/main" id="{31578470-6CE0-4211-8649-6A425C984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5151" y="4000500"/>
            <a:ext cx="1485900" cy="2857500"/>
          </a:xfrm>
          <a:prstGeom prst="rect">
            <a:avLst/>
          </a:prstGeom>
        </p:spPr>
      </p:pic>
    </p:spTree>
    <p:extLst>
      <p:ext uri="{BB962C8B-B14F-4D97-AF65-F5344CB8AC3E}">
        <p14:creationId xmlns:p14="http://schemas.microsoft.com/office/powerpoint/2010/main" val="390694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heel(1)">
                                      <p:cBhvr>
                                        <p:cTn id="2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lstStyle/>
          <a:p>
            <a:r>
              <a:rPr kumimoji="1" lang="ja-JP" altLang="en-US" dirty="0">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latin typeface="HG丸ｺﾞｼｯｸM-PRO" panose="020F0600000000000000" pitchFamily="50" charset="-128"/>
                <a:ea typeface="HG丸ｺﾞｼｯｸM-PRO" panose="020F0600000000000000" pitchFamily="50" charset="-128"/>
              </a:rPr>
              <a:t>バックエンドとフロントエンドの分離</a:t>
            </a:r>
            <a:endParaRPr lang="en-US" altLang="ja-JP" sz="4800" dirty="0">
              <a:latin typeface="HG丸ｺﾞｼｯｸM-PRO" panose="020F0600000000000000" pitchFamily="50" charset="-128"/>
              <a:ea typeface="HG丸ｺﾞｼｯｸM-PRO" panose="020F0600000000000000" pitchFamily="50" charset="-128"/>
            </a:endParaRPr>
          </a:p>
          <a:p>
            <a:r>
              <a:rPr lang="ja-JP" altLang="en-US" sz="4800" dirty="0">
                <a:latin typeface="HG丸ｺﾞｼｯｸM-PRO" panose="020F0600000000000000" pitchFamily="50" charset="-128"/>
                <a:ea typeface="HG丸ｺﾞｼｯｸM-PRO" panose="020F0600000000000000" pitchFamily="50" charset="-128"/>
              </a:rPr>
              <a:t>マルチプラットフォーム</a:t>
            </a:r>
            <a:endParaRPr lang="en-US" altLang="ja-JP" sz="4800" dirty="0">
              <a:latin typeface="HG丸ｺﾞｼｯｸM-PRO" panose="020F0600000000000000" pitchFamily="50" charset="-128"/>
              <a:ea typeface="HG丸ｺﾞｼｯｸM-PRO" panose="020F0600000000000000" pitchFamily="50" charset="-128"/>
            </a:endParaRPr>
          </a:p>
          <a:p>
            <a:r>
              <a:rPr lang="en-US" altLang="ja-JP" sz="4800" dirty="0">
                <a:latin typeface="HG丸ｺﾞｼｯｸM-PRO" panose="020F0600000000000000" pitchFamily="50" charset="-128"/>
                <a:ea typeface="HG丸ｺﾞｼｯｸM-PRO" panose="020F0600000000000000" pitchFamily="50" charset="-128"/>
              </a:rPr>
              <a:t>REST API</a:t>
            </a:r>
            <a:endParaRPr kumimoji="1" lang="en-US" altLang="ja-JP" sz="48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1"/>
            <a:ext cx="12192000" cy="6858000"/>
          </a:xfrm>
          <a:prstGeom prst="rect">
            <a:avLst/>
          </a:prstGeom>
        </p:spPr>
      </p:pic>
      <p:pic>
        <p:nvPicPr>
          <p:cNvPr id="13" name="図 12">
            <a:extLst>
              <a:ext uri="{FF2B5EF4-FFF2-40B4-BE49-F238E27FC236}">
                <a16:creationId xmlns:a16="http://schemas.microsoft.com/office/drawing/2014/main" id="{05054DAA-9621-4E8B-80AE-20184A04B7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7502" y="1853083"/>
            <a:ext cx="7806122" cy="4703791"/>
          </a:xfrm>
          <a:prstGeom prst="rect">
            <a:avLst/>
          </a:prstGeom>
          <a:effectLst>
            <a:outerShdw blurRad="50800" dist="38100" dir="2700000" algn="tl" rotWithShape="0">
              <a:prstClr val="black">
                <a:alpha val="40000"/>
              </a:prstClr>
            </a:outerShdw>
          </a:effectLst>
        </p:spPr>
      </p:pic>
      <p:sp>
        <p:nvSpPr>
          <p:cNvPr id="2" name="タイトル 1"/>
          <p:cNvSpPr>
            <a:spLocks noGrp="1"/>
          </p:cNvSpPr>
          <p:nvPr>
            <p:ph type="ctrTitle"/>
          </p:nvPr>
        </p:nvSpPr>
        <p:spPr>
          <a:xfrm>
            <a:off x="1524000" y="762599"/>
            <a:ext cx="9144000" cy="1090485"/>
          </a:xfrm>
        </p:spPr>
        <p:txBody>
          <a:bodyPr anchor="t"/>
          <a:lstStyle/>
          <a:p>
            <a:r>
              <a:rPr kumimoji="1" lang="ja-JP" altLang="en-US" dirty="0">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79127" y="2935555"/>
            <a:ext cx="248662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latin typeface="HG丸ｺﾞｼｯｸM-PRO" panose="020F0600000000000000" pitchFamily="50" charset="-128"/>
                <a:ea typeface="HG丸ｺﾞｼｯｸM-PRO" panose="020F0600000000000000" pitchFamily="50" charset="-128"/>
              </a:rPr>
              <a:t>XAMPP</a:t>
            </a:r>
            <a:endParaRPr lang="ja-JP" altLang="en-US" sz="4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latin typeface="HG丸ｺﾞｼｯｸM-PRO" panose="020F0600000000000000" pitchFamily="50" charset="-128"/>
                <a:ea typeface="HG丸ｺﾞｼｯｸM-PRO" panose="020F0600000000000000" pitchFamily="50" charset="-128"/>
              </a:rPr>
              <a:t>製品  デモ</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80366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ysClr val="windowText" lastClr="000000"/>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latin typeface="HG丸ｺﾞｼｯｸM-PRO" panose="020F0600000000000000" pitchFamily="50" charset="-128"/>
                <a:ea typeface="HG丸ｺﾞｼｯｸM-PRO" panose="020F0600000000000000" pitchFamily="50" charset="-128"/>
              </a:rPr>
              <a:t>172.16.3.136/</a:t>
            </a:r>
            <a:endParaRPr lang="ja-JP" altLang="en-US" sz="4800" dirty="0">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ysClr val="windowText" lastClr="000000"/>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E512E803-4492-4E48-BC4A-33471278F446}">
  <ds:schemaRefs>
    <ds:schemaRef ds:uri="http://purl.org/dc/dcmitype/"/>
    <ds:schemaRef ds:uri="http://schemas.microsoft.com/office/2006/documentManagement/types"/>
    <ds:schemaRef ds:uri="http://www.w3.org/XML/1998/namespace"/>
    <ds:schemaRef ds:uri="d9ddec61-d553-4032-8214-836f20420e5b"/>
    <ds:schemaRef ds:uri="http://schemas.openxmlformats.org/package/2006/metadata/core-properties"/>
    <ds:schemaRef ds:uri="http://purl.org/dc/terms/"/>
    <ds:schemaRef ds:uri="http://schemas.microsoft.com/office/infopath/2007/PartnerControls"/>
    <ds:schemaRef ds:uri="86ceb19f-6ae7-4f45-9291-f23dc7cad4a8"/>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915</TotalTime>
  <Words>1076</Words>
  <Application>Microsoft Office PowerPoint</Application>
  <PresentationFormat>ワイド画面</PresentationFormat>
  <Paragraphs>105</Paragraphs>
  <Slides>10</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10</vt:i4>
      </vt:variant>
    </vt:vector>
  </HeadingPairs>
  <TitlesOfParts>
    <vt:vector size="16" baseType="lpstr">
      <vt:lpstr>HG丸ｺﾞｼｯｸM-PRO</vt:lpstr>
      <vt:lpstr>游ゴシック</vt:lpstr>
      <vt:lpstr>游ゴシック Light</vt:lpstr>
      <vt:lpstr>Arial</vt:lpstr>
      <vt:lpstr>Office テーマ</vt:lpstr>
      <vt:lpstr>1_Office テーマ</vt:lpstr>
      <vt:lpstr>本屋定期購読者管理 システム</vt:lpstr>
      <vt:lpstr>書籍管理システムとは？</vt:lpstr>
      <vt:lpstr>利用シーン </vt:lpstr>
      <vt:lpstr>メリット</vt:lpstr>
      <vt:lpstr>機能・仕様</vt:lpstr>
      <vt:lpstr>特徴</vt:lpstr>
      <vt:lpstr>構成</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尾中 紫</cp:lastModifiedBy>
  <cp:revision>59</cp:revision>
  <dcterms:created xsi:type="dcterms:W3CDTF">2018-08-27T06:15:44Z</dcterms:created>
  <dcterms:modified xsi:type="dcterms:W3CDTF">2024-07-10T04:49:28Z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