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4"/>
    <p:sldMasterId id="2147483785" r:id="rId5"/>
  </p:sldMasterIdLst>
  <p:notesMasterIdLst>
    <p:notesMasterId r:id="rId16"/>
  </p:notesMasterIdLst>
  <p:sldIdLst>
    <p:sldId id="256" r:id="rId6"/>
    <p:sldId id="259" r:id="rId7"/>
    <p:sldId id="263" r:id="rId8"/>
    <p:sldId id="264" r:id="rId9"/>
    <p:sldId id="261" r:id="rId10"/>
    <p:sldId id="270" r:id="rId11"/>
    <p:sldId id="260" r:id="rId12"/>
    <p:sldId id="269" r:id="rId13"/>
    <p:sldId id="258" r:id="rId14"/>
    <p:sldId id="257"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FC7"/>
    <a:srgbClr val="C7FFE4"/>
    <a:srgbClr val="C6C6FF"/>
    <a:srgbClr val="C6C6BC"/>
    <a:srgbClr val="B7DBFF"/>
    <a:srgbClr val="63504F"/>
    <a:srgbClr val="DDFFBC"/>
    <a:srgbClr val="BCFFBC"/>
    <a:srgbClr val="FFB7B7"/>
    <a:srgbClr val="FFB7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42" autoAdjust="0"/>
    <p:restoredTop sz="64988" autoAdjust="0"/>
  </p:normalViewPr>
  <p:slideViewPr>
    <p:cSldViewPr snapToGrid="0">
      <p:cViewPr varScale="1">
        <p:scale>
          <a:sx n="43" d="100"/>
          <a:sy n="43" d="100"/>
        </p:scale>
        <p:origin x="142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D4B29-8608-40BF-987E-B4CE6733CDF1}" type="datetimeFigureOut">
              <a:rPr kumimoji="1" lang="ja-JP" altLang="en-US" smtClean="0"/>
              <a:t>2024/7/11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5C9DD-C8B7-4486-B0BE-63963AA3BC28}" type="slidenum">
              <a:rPr kumimoji="1" lang="ja-JP" altLang="en-US" smtClean="0"/>
              <a:t>‹#›</a:t>
            </a:fld>
            <a:endParaRPr kumimoji="1" lang="ja-JP" altLang="en-US"/>
          </a:p>
        </p:txBody>
      </p:sp>
    </p:spTree>
    <p:extLst>
      <p:ext uri="{BB962C8B-B14F-4D97-AF65-F5344CB8AC3E}">
        <p14:creationId xmlns:p14="http://schemas.microsoft.com/office/powerpoint/2010/main" val="27591172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err="1"/>
              <a:t>ー</a:t>
            </a:r>
            <a:r>
              <a:rPr kumimoji="1" lang="ja-JP" altLang="en-US" dirty="0"/>
              <a:t>ーー</a:t>
            </a:r>
            <a:r>
              <a:rPr kumimoji="1" lang="ja-JP" altLang="en-US" dirty="0" err="1"/>
              <a:t>ーーーーーーーーーーーーーーーーーーーーーーーーーーーーーーーーーーーーーーーーー</a:t>
            </a:r>
            <a:r>
              <a:rPr kumimoji="1" lang="ja-JP" altLang="en-US" dirty="0"/>
              <a:t>↓赤嶺</a:t>
            </a:r>
            <a:endParaRPr kumimoji="1" lang="en-US" altLang="ja-JP" dirty="0"/>
          </a:p>
          <a:p>
            <a:r>
              <a:rPr kumimoji="1" lang="ja-JP" altLang="en-US" dirty="0"/>
              <a:t>これからアイビクションの発表を始めます</a:t>
            </a:r>
          </a:p>
          <a:p>
            <a:r>
              <a:rPr kumimoji="1" lang="ja-JP" altLang="en-US" dirty="0"/>
              <a:t>班員の紹介をします。</a:t>
            </a:r>
          </a:p>
          <a:p>
            <a:r>
              <a:rPr kumimoji="1" lang="ja-JP" altLang="en-US" dirty="0"/>
              <a:t>リーダー赤嶺、サブリーダー鹿島、上原、メンバー板井、牧、堤です。</a:t>
            </a:r>
          </a:p>
          <a:p>
            <a:r>
              <a:rPr kumimoji="1" lang="ja-JP" altLang="en-US" dirty="0"/>
              <a:t>ご清聴よろしくお願いします。</a:t>
            </a:r>
          </a:p>
          <a:p>
            <a:endParaRPr kumimoji="1" lang="ja-JP" altLang="en-US" dirty="0"/>
          </a:p>
          <a:p>
            <a:r>
              <a:rPr kumimoji="1" lang="ja-JP" altLang="en-US" dirty="0"/>
              <a:t>私たちのチームは、本屋定期購買読者管理システムを開発しました。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a:t>
            </a:fld>
            <a:endParaRPr kumimoji="1" lang="ja-JP" altLang="en-US"/>
          </a:p>
        </p:txBody>
      </p:sp>
    </p:spTree>
    <p:extLst>
      <p:ext uri="{BB962C8B-B14F-4D97-AF65-F5344CB8AC3E}">
        <p14:creationId xmlns:p14="http://schemas.microsoft.com/office/powerpoint/2010/main" val="152947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ご清聴ありがとうございました。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10</a:t>
            </a:fld>
            <a:endParaRPr kumimoji="1" lang="ja-JP" altLang="en-US"/>
          </a:p>
        </p:txBody>
      </p:sp>
    </p:spTree>
    <p:extLst>
      <p:ext uri="{BB962C8B-B14F-4D97-AF65-F5344CB8AC3E}">
        <p14:creationId xmlns:p14="http://schemas.microsoft.com/office/powerpoint/2010/main" val="324331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まず最初に書籍管理システムとは本屋での書籍注文管理の補助をするシステムです。</a:t>
            </a: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a:t>
            </a:fld>
            <a:endParaRPr kumimoji="1" lang="ja-JP" altLang="en-US"/>
          </a:p>
        </p:txBody>
      </p:sp>
    </p:spTree>
    <p:extLst>
      <p:ext uri="{BB962C8B-B14F-4D97-AF65-F5344CB8AC3E}">
        <p14:creationId xmlns:p14="http://schemas.microsoft.com/office/powerpoint/2010/main" val="2583583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現状では、紙媒体で「顧客管理」「書籍定期購読管理」を行</a:t>
            </a:r>
            <a:r>
              <a:rPr kumimoji="1" lang="ja-JP" altLang="en-US" sz="1200" kern="1200" dirty="0">
                <a:solidFill>
                  <a:schemeClr val="tx1"/>
                </a:solidFill>
                <a:effectLst/>
                <a:latin typeface="+mn-lt"/>
                <a:ea typeface="+mn-ea"/>
                <a:cs typeface="+mn-cs"/>
              </a:rPr>
              <a:t>っています。これをデータベースで蓄積、管理することが目的です。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3</a:t>
            </a:fld>
            <a:endParaRPr kumimoji="1" lang="ja-JP" altLang="en-US"/>
          </a:p>
        </p:txBody>
      </p:sp>
    </p:spTree>
    <p:extLst>
      <p:ext uri="{BB962C8B-B14F-4D97-AF65-F5344CB8AC3E}">
        <p14:creationId xmlns:p14="http://schemas.microsoft.com/office/powerpoint/2010/main" val="415561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こうすることでメリットとして、</a:t>
            </a:r>
            <a:r>
              <a:rPr kumimoji="1" lang="ja-JP" altLang="ja-JP" sz="1200" kern="1200" dirty="0">
                <a:solidFill>
                  <a:schemeClr val="tx1"/>
                </a:solidFill>
                <a:effectLst/>
                <a:latin typeface="+mn-lt"/>
                <a:ea typeface="+mn-ea"/>
                <a:cs typeface="+mn-cs"/>
              </a:rPr>
              <a:t>記帳時間の短縮、ミス軽減を図るこ</a:t>
            </a:r>
            <a:r>
              <a:rPr kumimoji="1" lang="ja-JP" altLang="en-US" sz="1200" kern="1200" dirty="0">
                <a:solidFill>
                  <a:schemeClr val="tx1"/>
                </a:solidFill>
                <a:effectLst/>
                <a:latin typeface="+mn-lt"/>
                <a:ea typeface="+mn-ea"/>
                <a:cs typeface="+mn-cs"/>
              </a:rPr>
              <a:t>とがあります。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4</a:t>
            </a:fld>
            <a:endParaRPr kumimoji="1" lang="ja-JP" altLang="en-US"/>
          </a:p>
        </p:txBody>
      </p:sp>
    </p:spTree>
    <p:extLst>
      <p:ext uri="{BB962C8B-B14F-4D97-AF65-F5344CB8AC3E}">
        <p14:creationId xmlns:p14="http://schemas.microsoft.com/office/powerpoint/2010/main" val="384261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主な機能は大きく分けて４つあります。</a:t>
            </a:r>
            <a:endParaRPr kumimoji="1" lang="en-US" altLang="ja-JP" dirty="0"/>
          </a:p>
          <a:p>
            <a:r>
              <a:rPr kumimoji="1" lang="ja-JP" altLang="en-US" i="1" dirty="0"/>
              <a:t>書籍の追加、書籍の管理、顧客の追加、顧客の管理です。</a:t>
            </a:r>
            <a:endParaRPr kumimoji="1" lang="en-US" altLang="ja-JP" i="1" dirty="0"/>
          </a:p>
          <a:p>
            <a:r>
              <a:rPr kumimoji="1" lang="ja-JP" altLang="en-US" i="1" dirty="0"/>
              <a:t>この４つのシンプルな機能を使うことで定期購読者の管理を大きく補助することができます。</a:t>
            </a:r>
            <a:endParaRPr kumimoji="1" lang="en-US" altLang="ja-JP" i="1"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5</a:t>
            </a:fld>
            <a:endParaRPr kumimoji="1" lang="ja-JP" altLang="en-US"/>
          </a:p>
        </p:txBody>
      </p:sp>
    </p:spTree>
    <p:extLst>
      <p:ext uri="{BB962C8B-B14F-4D97-AF65-F5344CB8AC3E}">
        <p14:creationId xmlns:p14="http://schemas.microsoft.com/office/powerpoint/2010/main" val="344771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バックエンドに</a:t>
            </a:r>
            <a:r>
              <a:rPr kumimoji="1" lang="en-US" altLang="ja-JP" dirty="0"/>
              <a:t>PHP</a:t>
            </a:r>
            <a:r>
              <a:rPr kumimoji="1" lang="ja-JP" altLang="en-US" dirty="0"/>
              <a:t>を採用しているもののバックエンドとフロントエンドを分離させていることが大きな特徴です。</a:t>
            </a:r>
            <a:endParaRPr kumimoji="1" lang="en-US" altLang="ja-JP" dirty="0"/>
          </a:p>
          <a:p>
            <a:r>
              <a:rPr kumimoji="1" lang="ja-JP" altLang="en-US" dirty="0"/>
              <a:t>これにより</a:t>
            </a:r>
            <a:r>
              <a:rPr kumimoji="1" lang="ja-JP" altLang="en-US" sz="1200" b="0" i="0" kern="1200" dirty="0">
                <a:solidFill>
                  <a:schemeClr val="tx1"/>
                </a:solidFill>
                <a:effectLst/>
                <a:latin typeface="+mn-lt"/>
                <a:ea typeface="+mn-ea"/>
                <a:cs typeface="+mn-cs"/>
              </a:rPr>
              <a:t>ロード時間の短縮やトラフィックの軽減、</a:t>
            </a:r>
            <a:r>
              <a:rPr kumimoji="1" lang="ja-JP" altLang="en-US" dirty="0"/>
              <a:t>マルチプラットフォーム化、スケールアウトが容易に可能になります。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36280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フロントエンドに</a:t>
            </a:r>
            <a:r>
              <a:rPr kumimoji="1" lang="en-US" altLang="ja-JP" dirty="0"/>
              <a:t>Flutter</a:t>
            </a:r>
            <a:r>
              <a:rPr kumimoji="1" lang="ja-JP" altLang="en-US" dirty="0" err="1"/>
              <a:t>、</a:t>
            </a:r>
            <a:r>
              <a:rPr kumimoji="1" lang="ja-JP" altLang="en-US" dirty="0"/>
              <a:t>バックエンドに</a:t>
            </a:r>
            <a:r>
              <a:rPr kumimoji="1" lang="en-US" altLang="ja-JP" dirty="0"/>
              <a:t>XAMPP</a:t>
            </a:r>
            <a:r>
              <a:rPr kumimoji="1" lang="ja-JP" altLang="en-US" dirty="0"/>
              <a:t>を採用しています。</a:t>
            </a:r>
            <a:endParaRPr kumimoji="1" lang="en-US" altLang="ja-JP" dirty="0"/>
          </a:p>
          <a:p>
            <a:r>
              <a:rPr kumimoji="1" lang="ja-JP" altLang="en-US" dirty="0"/>
              <a:t>この図では</a:t>
            </a:r>
            <a:r>
              <a:rPr kumimoji="1" lang="en-US" altLang="ja-JP" dirty="0"/>
              <a:t>Web</a:t>
            </a:r>
            <a:r>
              <a:rPr kumimoji="1" lang="ja-JP" altLang="en-US" dirty="0"/>
              <a:t>上で動作させる場合の構成で、</a:t>
            </a:r>
            <a:r>
              <a:rPr kumimoji="1" lang="en-US" altLang="ja-JP" dirty="0"/>
              <a:t>Flutter</a:t>
            </a:r>
            <a:r>
              <a:rPr kumimoji="1" lang="ja-JP" altLang="en-US" dirty="0"/>
              <a:t>は静的サイトを出力します。クライアントがスマホの場合は</a:t>
            </a:r>
            <a:r>
              <a:rPr kumimoji="1" lang="en-US" altLang="ja-JP" dirty="0"/>
              <a:t>APK</a:t>
            </a:r>
            <a:r>
              <a:rPr kumimoji="1" lang="ja-JP" altLang="en-US" dirty="0"/>
              <a:t>や</a:t>
            </a:r>
            <a:r>
              <a:rPr kumimoji="1" lang="en-US" altLang="ja-JP" dirty="0"/>
              <a:t>IPA</a:t>
            </a:r>
            <a:r>
              <a:rPr kumimoji="1" lang="ja-JP" altLang="en-US" dirty="0"/>
              <a:t>にビルドし</a:t>
            </a:r>
            <a:r>
              <a:rPr kumimoji="1" lang="en-US" altLang="ja-JP" dirty="0"/>
              <a:t>Windows</a:t>
            </a:r>
            <a:r>
              <a:rPr kumimoji="1" lang="ja-JP" altLang="en-US" dirty="0"/>
              <a:t>の場合は</a:t>
            </a:r>
            <a:r>
              <a:rPr kumimoji="1" lang="en-US" altLang="ja-JP" dirty="0"/>
              <a:t>exe</a:t>
            </a:r>
            <a:r>
              <a:rPr kumimoji="1" lang="ja-JP" altLang="en-US" dirty="0"/>
              <a:t>にビルドします。</a:t>
            </a:r>
            <a:endParaRPr kumimoji="1" lang="en-US" altLang="ja-JP" dirty="0"/>
          </a:p>
          <a:p>
            <a:r>
              <a:rPr kumimoji="1" lang="ja-JP" altLang="en-US" dirty="0"/>
              <a:t>今回の構成ではしていませんが生成された静的サイトは</a:t>
            </a:r>
            <a:r>
              <a:rPr kumimoji="1" lang="en-US" altLang="ja-JP" dirty="0"/>
              <a:t>CDN</a:t>
            </a:r>
            <a:r>
              <a:rPr kumimoji="1" lang="ja-JP" altLang="en-US" dirty="0" err="1"/>
              <a:t>で提</a:t>
            </a:r>
            <a:r>
              <a:rPr kumimoji="1" lang="ja-JP" altLang="en-US" dirty="0"/>
              <a:t>供することが可能なため</a:t>
            </a:r>
            <a:r>
              <a:rPr kumimoji="1" lang="ja-JP" altLang="en-US" sz="1200" b="0" i="0" kern="1200" dirty="0">
                <a:solidFill>
                  <a:schemeClr val="tx1"/>
                </a:solidFill>
                <a:effectLst/>
                <a:latin typeface="+mn-lt"/>
                <a:ea typeface="+mn-ea"/>
                <a:cs typeface="+mn-cs"/>
              </a:rPr>
              <a:t>スケールアウトも容易に可能です。</a:t>
            </a:r>
            <a:endParaRPr kumimoji="1" lang="en-US" altLang="ja-JP" sz="1200" b="0" i="0" kern="1200" dirty="0">
              <a:solidFill>
                <a:schemeClr val="tx1"/>
              </a:solidFill>
              <a:effectLst/>
              <a:latin typeface="+mn-lt"/>
              <a:ea typeface="+mn-ea"/>
              <a:cs typeface="+mn-cs"/>
            </a:endParaRPr>
          </a:p>
          <a:p>
            <a:r>
              <a:rPr kumimoji="1" lang="ja-JP" altLang="en-US" sz="1200" b="0" i="0" kern="1200" dirty="0" err="1">
                <a:solidFill>
                  <a:schemeClr val="tx1"/>
                </a:solidFill>
                <a:effectLst/>
                <a:latin typeface="+mn-lt"/>
                <a:ea typeface="+mn-ea"/>
                <a:cs typeface="+mn-cs"/>
              </a:rPr>
              <a:t>ー</a:t>
            </a:r>
            <a:r>
              <a:rPr kumimoji="1" lang="ja-JP" altLang="en-US" sz="1200" b="0" i="0" kern="1200" dirty="0">
                <a:solidFill>
                  <a:schemeClr val="tx1"/>
                </a:solidFill>
                <a:effectLst/>
                <a:latin typeface="+mn-lt"/>
                <a:ea typeface="+mn-ea"/>
                <a:cs typeface="+mn-cs"/>
              </a:rPr>
              <a:t>ーー</a:t>
            </a:r>
            <a:r>
              <a:rPr kumimoji="1" lang="ja-JP" altLang="en-US" sz="1200" b="0" i="0" kern="1200" dirty="0" err="1">
                <a:solidFill>
                  <a:schemeClr val="tx1"/>
                </a:solidFill>
                <a:effectLst/>
                <a:latin typeface="+mn-lt"/>
                <a:ea typeface="+mn-ea"/>
                <a:cs typeface="+mn-cs"/>
              </a:rPr>
              <a:t>ーーーーーーーーーーーーーーーーーーーーーーーーーーーーーーーーーーーーーーーーーーーーーーーー</a:t>
            </a:r>
            <a:r>
              <a:rPr kumimoji="1" lang="ja-JP" altLang="en-US" sz="1200" b="0" i="0" kern="1200" dirty="0">
                <a:solidFill>
                  <a:schemeClr val="tx1"/>
                </a:solidFill>
                <a:effectLst/>
                <a:latin typeface="+mn-lt"/>
                <a:ea typeface="+mn-ea"/>
                <a:cs typeface="+mn-cs"/>
              </a:rPr>
              <a:t>ー↓馬場</a:t>
            </a:r>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88235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画面を切り替える</a:t>
            </a:r>
            <a:r>
              <a:rPr kumimoji="1" lang="en-US" altLang="ja-JP" dirty="0"/>
              <a:t>==</a:t>
            </a:r>
          </a:p>
          <a:p>
            <a:r>
              <a:rPr kumimoji="1" lang="ja-JP" altLang="en-US" dirty="0"/>
              <a:t>現在、データベースには</a:t>
            </a:r>
            <a:r>
              <a:rPr kumimoji="1" lang="en-US" altLang="ja-JP" dirty="0"/>
              <a:t>4</a:t>
            </a:r>
            <a:r>
              <a:rPr kumimoji="1" lang="ja-JP" altLang="en-US" dirty="0"/>
              <a:t>万</a:t>
            </a:r>
            <a:r>
              <a:rPr kumimoji="1" lang="en-US" altLang="ja-JP" dirty="0"/>
              <a:t>3</a:t>
            </a:r>
            <a:r>
              <a:rPr kumimoji="1" lang="ja-JP" altLang="en-US" dirty="0"/>
              <a:t>千冊の本と１万人の顧客データ、</a:t>
            </a:r>
            <a:r>
              <a:rPr kumimoji="1" lang="en-US" altLang="ja-JP" dirty="0"/>
              <a:t>5</a:t>
            </a:r>
            <a:r>
              <a:rPr kumimoji="1" lang="ja-JP" altLang="en-US" dirty="0"/>
              <a:t>万件のサブスクリプションデータが存在します。</a:t>
            </a:r>
            <a:endParaRPr kumimoji="1" lang="en-US" altLang="ja-JP" dirty="0"/>
          </a:p>
          <a:p>
            <a:r>
              <a:rPr kumimoji="1" lang="en-US" altLang="ja-JP" dirty="0"/>
              <a:t>UI</a:t>
            </a:r>
            <a:r>
              <a:rPr kumimoji="1" lang="ja-JP" altLang="en-US" dirty="0"/>
              <a:t>はマテリアルデザイン</a:t>
            </a:r>
            <a:r>
              <a:rPr kumimoji="1" lang="en-US" altLang="ja-JP" dirty="0"/>
              <a:t>3</a:t>
            </a:r>
            <a:r>
              <a:rPr kumimoji="1" lang="ja-JP" altLang="en-US" dirty="0"/>
              <a:t>に従って実装されています。</a:t>
            </a:r>
            <a:endParaRPr kumimoji="1" lang="en-US" altLang="ja-JP" dirty="0"/>
          </a:p>
          <a:p>
            <a:r>
              <a:rPr kumimoji="1" lang="ja-JP" altLang="en-US" dirty="0"/>
              <a:t>無限スクロールを導入しておりページ遷移を感じさせずに顧客データを表示しています。</a:t>
            </a:r>
            <a:endParaRPr kumimoji="1" lang="en-US" altLang="ja-JP" dirty="0"/>
          </a:p>
          <a:p>
            <a:r>
              <a:rPr kumimoji="1" lang="ja-JP" altLang="en-US" dirty="0"/>
              <a:t>試しに「田中」と検索してみます。このようにちゃんと検索できます。氏名の他に電話番号や住所でも検索が可能です。</a:t>
            </a:r>
            <a:endParaRPr kumimoji="1" lang="en-US" altLang="ja-JP" dirty="0"/>
          </a:p>
          <a:p>
            <a:endParaRPr kumimoji="1" lang="en-US" altLang="ja-JP" dirty="0"/>
          </a:p>
          <a:p>
            <a:r>
              <a:rPr kumimoji="1" lang="ja-JP" altLang="en-US" dirty="0"/>
              <a:t>サーバーがローカル上に存在するのでロードが分かりづらいです。</a:t>
            </a:r>
            <a:endParaRPr kumimoji="1" lang="en-US" altLang="ja-JP" dirty="0"/>
          </a:p>
          <a:p>
            <a:r>
              <a:rPr kumimoji="1" lang="en-US" altLang="ja-JP" dirty="0"/>
              <a:t>Chrome</a:t>
            </a:r>
            <a:r>
              <a:rPr kumimoji="1" lang="ja-JP" altLang="en-US" dirty="0"/>
              <a:t>のデベロッパーツールから</a:t>
            </a:r>
            <a:r>
              <a:rPr kumimoji="1" lang="en-US" altLang="ja-JP" dirty="0"/>
              <a:t>3G</a:t>
            </a:r>
            <a:r>
              <a:rPr kumimoji="1" lang="ja-JP" altLang="en-US" dirty="0"/>
              <a:t>通信をシュミレーションして動作させてみます。</a:t>
            </a:r>
            <a:endParaRPr kumimoji="1" lang="en-US" altLang="ja-JP" dirty="0"/>
          </a:p>
          <a:p>
            <a:endParaRPr kumimoji="1" lang="en-US" altLang="ja-JP" dirty="0"/>
          </a:p>
          <a:p>
            <a:r>
              <a:rPr kumimoji="1" lang="en-US" altLang="ja-JP" dirty="0"/>
              <a:t>==</a:t>
            </a:r>
            <a:r>
              <a:rPr kumimoji="1" lang="ja-JP" altLang="en-US" dirty="0"/>
              <a:t>デベロッパーツールを開きネットワークタブから「高速</a:t>
            </a:r>
            <a:r>
              <a:rPr kumimoji="1" lang="en-US" altLang="ja-JP" dirty="0"/>
              <a:t>3G</a:t>
            </a:r>
            <a:r>
              <a:rPr kumimoji="1" lang="ja-JP" altLang="en-US" dirty="0"/>
              <a:t>」に変更する</a:t>
            </a:r>
            <a:r>
              <a:rPr kumimoji="1" lang="en-US" altLang="ja-JP" dirty="0"/>
              <a:t>==</a:t>
            </a:r>
          </a:p>
          <a:p>
            <a:r>
              <a:rPr kumimoji="1" lang="ja-JP" altLang="en-US" dirty="0"/>
              <a:t>試しに「山田」と検索してみます。</a:t>
            </a:r>
            <a:r>
              <a:rPr kumimoji="1" lang="en-US" altLang="ja-JP" dirty="0"/>
              <a:t>3G</a:t>
            </a:r>
            <a:r>
              <a:rPr kumimoji="1" lang="ja-JP" altLang="en-US" dirty="0"/>
              <a:t>通信なので先程よりもロードが発生しましたが数秒で終わります。</a:t>
            </a:r>
            <a:endParaRPr kumimoji="1" lang="en-US" altLang="ja-JP" dirty="0"/>
          </a:p>
          <a:p>
            <a:r>
              <a:rPr kumimoji="1" lang="ja-JP" altLang="en-US" dirty="0"/>
              <a:t>また、強力なキャッシュシステムが存在するので再度「山田」と検索するとロードが発生しません。</a:t>
            </a:r>
            <a:endParaRPr kumimoji="1" lang="en-US" altLang="ja-JP" dirty="0"/>
          </a:p>
          <a:p>
            <a:r>
              <a:rPr kumimoji="1" lang="ja-JP" altLang="en-US" dirty="0"/>
              <a:t>このまま、</a:t>
            </a:r>
            <a:r>
              <a:rPr kumimoji="1" lang="en-US" altLang="ja-JP" dirty="0"/>
              <a:t>3G</a:t>
            </a:r>
            <a:r>
              <a:rPr kumimoji="1" lang="ja-JP" altLang="en-US" dirty="0"/>
              <a:t>通信のシュミレーションを維持したままデモを行います。</a:t>
            </a:r>
            <a:endParaRPr kumimoji="1" lang="en-US" altLang="ja-JP" dirty="0"/>
          </a:p>
          <a:p>
            <a:endParaRPr kumimoji="1" lang="en-US" altLang="ja-JP" dirty="0"/>
          </a:p>
          <a:p>
            <a:r>
              <a:rPr kumimoji="1" lang="ja-JP" altLang="en-US" dirty="0"/>
              <a:t>顧客を選択すると「顧客の詳細」と「購読中の顧客一覧」が表示されます。</a:t>
            </a:r>
            <a:endParaRPr kumimoji="1" lang="en-US" altLang="ja-JP" dirty="0"/>
          </a:p>
          <a:p>
            <a:r>
              <a:rPr kumimoji="1" lang="ja-JP" altLang="en-US" dirty="0"/>
              <a:t>右下の鉛筆のアイコンから顧客データを編集することが可能です。</a:t>
            </a:r>
            <a:endParaRPr kumimoji="1" lang="en-US" altLang="ja-JP" dirty="0"/>
          </a:p>
          <a:p>
            <a:endParaRPr kumimoji="1" lang="en-US" altLang="ja-JP" dirty="0"/>
          </a:p>
          <a:p>
            <a:r>
              <a:rPr kumimoji="1" lang="ja-JP" altLang="en-US" dirty="0"/>
              <a:t>購読を削除する場合はここのゴミ箱のアイコンから、</a:t>
            </a:r>
            <a:endParaRPr kumimoji="1" lang="en-US" altLang="ja-JP" dirty="0"/>
          </a:p>
          <a:p>
            <a:r>
              <a:rPr kumimoji="1" lang="ja-JP" altLang="en-US" dirty="0"/>
              <a:t>購読を追加する場合はタブから書籍を選んで追加できます。</a:t>
            </a:r>
            <a:endParaRPr kumimoji="1" lang="en-US" altLang="ja-JP" dirty="0"/>
          </a:p>
          <a:p>
            <a:r>
              <a:rPr kumimoji="1" lang="ja-JP" altLang="en-US" dirty="0"/>
              <a:t>保存ボタンを押すと保存が完了します。</a:t>
            </a:r>
            <a:endParaRPr kumimoji="1" lang="en-US" altLang="ja-JP" dirty="0"/>
          </a:p>
          <a:p>
            <a:r>
              <a:rPr kumimoji="1" lang="ja-JP" altLang="en-US" dirty="0" err="1"/>
              <a:t>ー</a:t>
            </a:r>
            <a:r>
              <a:rPr kumimoji="1" lang="ja-JP" altLang="en-US" dirty="0"/>
              <a:t>ーー</a:t>
            </a:r>
            <a:r>
              <a:rPr kumimoji="1" lang="ja-JP" altLang="en-US" dirty="0" err="1"/>
              <a:t>ーーーーーーーーーーーーーーーーーーーーーーーーーーーーーーーーーーー</a:t>
            </a:r>
            <a:r>
              <a:rPr kumimoji="1" lang="ja-JP" altLang="en-US" dirty="0"/>
              <a:t>↓松永</a:t>
            </a:r>
            <a:endParaRPr kumimoji="1" lang="en-US" altLang="ja-JP" dirty="0"/>
          </a:p>
          <a:p>
            <a:r>
              <a:rPr kumimoji="1" lang="ja-JP" altLang="en-US" dirty="0"/>
              <a:t>顧客を追加するにはサイドメニューから「顧客追加」を選択します。</a:t>
            </a:r>
            <a:endParaRPr kumimoji="1" lang="en-US" altLang="ja-JP" dirty="0"/>
          </a:p>
          <a:p>
            <a:r>
              <a:rPr kumimoji="1" lang="ja-JP" altLang="en-US" dirty="0"/>
              <a:t>今回は「のび太」として顧客を追加してみます。</a:t>
            </a:r>
            <a:endParaRPr kumimoji="1" lang="en-US" altLang="ja-JP" dirty="0"/>
          </a:p>
          <a:p>
            <a:endParaRPr kumimoji="1" lang="en-US" altLang="ja-JP" dirty="0"/>
          </a:p>
          <a:p>
            <a:r>
              <a:rPr kumimoji="1" lang="ja-JP" altLang="en-US" dirty="0"/>
              <a:t>顧客管理タブから先程追加した「のび太」を検索すると先程追加したデータが表示されました。</a:t>
            </a:r>
            <a:endParaRPr kumimoji="1" lang="en-US" altLang="ja-JP" dirty="0"/>
          </a:p>
          <a:p>
            <a:r>
              <a:rPr kumimoji="1" lang="ja-JP" altLang="en-US" dirty="0"/>
              <a:t>削除するには顧客管理タブを開いた状態で右下の鉛筆のアイコンから顧客データを削除することが可能です。</a:t>
            </a:r>
            <a:endParaRPr kumimoji="1" lang="en-US" altLang="ja-JP" dirty="0"/>
          </a:p>
          <a:p>
            <a:endParaRPr kumimoji="1" lang="en-US" altLang="ja-JP" dirty="0"/>
          </a:p>
          <a:p>
            <a:r>
              <a:rPr kumimoji="1" lang="ja-JP" altLang="en-US" dirty="0"/>
              <a:t>同様に書籍管理と書籍追加も実装されています。</a:t>
            </a:r>
            <a:endParaRPr kumimoji="1" lang="en-US" altLang="ja-JP" dirty="0"/>
          </a:p>
          <a:p>
            <a:endParaRPr kumimoji="1" lang="en-US" altLang="ja-JP" dirty="0"/>
          </a:p>
          <a:p>
            <a:r>
              <a:rPr kumimoji="1" lang="ja-JP" altLang="en-US" dirty="0"/>
              <a:t>左下の太陽のマークを選択するとダークテーマに切り替えることができます。</a:t>
            </a:r>
            <a:endParaRPr kumimoji="1" lang="en-US" altLang="ja-JP" dirty="0"/>
          </a:p>
          <a:p>
            <a:endParaRPr kumimoji="1" lang="en-US" altLang="ja-JP" dirty="0"/>
          </a:p>
          <a:p>
            <a:r>
              <a:rPr kumimoji="1" lang="ja-JP" altLang="en-US" dirty="0"/>
              <a:t>また、レスポンシブデザインに対応しており、スマホで表示させた場合にデザインが変化します。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Chrome</a:t>
            </a:r>
            <a:r>
              <a:rPr kumimoji="1" lang="ja-JP" altLang="en-US" dirty="0"/>
              <a:t>のデベロッパーツールからスマホ表示をシュミレーションして動作させてみます。</a:t>
            </a:r>
            <a:endParaRPr kumimoji="1" lang="en-US" altLang="ja-JP" dirty="0"/>
          </a:p>
          <a:p>
            <a:endParaRPr kumimoji="1" lang="en-US" altLang="ja-JP" dirty="0"/>
          </a:p>
          <a:p>
            <a:r>
              <a:rPr kumimoji="1" lang="en-US" altLang="ja-JP" dirty="0"/>
              <a:t>==</a:t>
            </a:r>
            <a:r>
              <a:rPr kumimoji="1" lang="ja-JP" altLang="en-US" dirty="0"/>
              <a:t>デベロッパーツールを開きデバイスツールの切り替えを行う</a:t>
            </a:r>
            <a:r>
              <a:rPr kumimoji="1" lang="en-US" altLang="ja-JP" dirty="0"/>
              <a:t>==</a:t>
            </a:r>
          </a:p>
          <a:p>
            <a:r>
              <a:rPr kumimoji="1" lang="ja-JP" altLang="en-US" dirty="0"/>
              <a:t>このようにサイドバーがボトムバーに変化し左右スクロールでの移動が行えるようになります。</a:t>
            </a:r>
            <a:endParaRPr kumimoji="1" lang="en-US" altLang="ja-JP" dirty="0"/>
          </a:p>
          <a:p>
            <a:r>
              <a:rPr kumimoji="1" lang="ja-JP" altLang="en-US" dirty="0"/>
              <a:t>テーマ切り替えは画面右上のアイコンから行えます。</a:t>
            </a:r>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01143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学校のインターネットにつながっている場合、この</a:t>
            </a:r>
            <a:r>
              <a:rPr kumimoji="1" lang="en-US" altLang="ja-JP" dirty="0"/>
              <a:t>QR</a:t>
            </a:r>
            <a:r>
              <a:rPr kumimoji="1" lang="ja-JP" altLang="en-US" dirty="0"/>
              <a:t>コードか</a:t>
            </a:r>
            <a:r>
              <a:rPr kumimoji="1" lang="en-US" altLang="ja-JP" dirty="0"/>
              <a:t>URL</a:t>
            </a:r>
            <a:r>
              <a:rPr kumimoji="1" lang="ja-JP" altLang="en-US" dirty="0"/>
              <a:t>からデモにアクセスできます。</a:t>
            </a:r>
            <a:endParaRPr kumimoji="1" lang="en-US" altLang="ja-JP" dirty="0"/>
          </a:p>
          <a:p>
            <a:r>
              <a:rPr kumimoji="1" lang="ja-JP" altLang="en-US">
                <a:ea typeface="游ゴシック"/>
              </a:rPr>
              <a:t>続いて質疑応答に移ります。</a:t>
            </a:r>
            <a:endParaRPr lang="en-US" altLang="ja-JP">
              <a:ea typeface="游ゴシック"/>
            </a:endParaRPr>
          </a:p>
          <a:p>
            <a:endParaRPr lang="ja-JP" altLang="en-US" dirty="0">
              <a:ea typeface="游ゴシック"/>
            </a:endParaRPr>
          </a:p>
          <a:p>
            <a:r>
              <a:rPr lang="ja-JP" altLang="en-US">
                <a:ea typeface="游ゴシック"/>
              </a:rPr>
              <a:t>き丁なご意見ありがとうございました。</a:t>
            </a:r>
          </a:p>
          <a:p>
            <a:r>
              <a:rPr lang="ja-JP" altLang="en-US">
                <a:ea typeface="游ゴシック"/>
              </a:rPr>
              <a:t>これで発表を終わります。</a:t>
            </a:r>
            <a:endParaRPr lang="ja-JP" altLang="en-US" dirty="0">
              <a:ea typeface="游ゴシック"/>
            </a:endParaRP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9</a:t>
            </a:fld>
            <a:endParaRPr kumimoji="1" lang="ja-JP" altLang="en-US"/>
          </a:p>
        </p:txBody>
      </p:sp>
    </p:spTree>
    <p:extLst>
      <p:ext uri="{BB962C8B-B14F-4D97-AF65-F5344CB8AC3E}">
        <p14:creationId xmlns:p14="http://schemas.microsoft.com/office/powerpoint/2010/main" val="2518545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B1C955-640F-42A2-9B85-C7A91B46FB5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D8B2E8D-8FC6-4052-A23C-EACD578D8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903DDE1-5569-4B5A-A591-72681C957414}"/>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2AA48ED4-F709-4575-A6D9-7B601CFFFD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F7F66E-9A44-4342-9FB2-A85C3DF2CA26}"/>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4782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039CBC-7466-41EB-819D-7FC8781F9F0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C51DB62-3C43-4384-8E52-7AE8D373764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967CE5-7D07-4E48-AB2A-CC0E69399AFC}"/>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CFE88630-7956-4C08-9A5F-1C21D6E016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37C390-7EC2-4781-9859-CAEA62E59442}"/>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74232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634B66-997E-46B6-B5FB-5BB24A0D3C2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B76092-212A-47C9-A86A-EADD3E6E7DF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649961-9309-4F6A-85C4-47D731B2F4F2}"/>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81FCDCED-909C-474C-82C1-F4745D345F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5CCCBD-61A7-4405-A626-86D80C393110}"/>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7278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7657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75191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518930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602503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201643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86929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912196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6481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E20A24-E256-43A6-9305-E573AE4299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024C34-E314-4AFC-98EA-B729C6810D7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FBFAE3-F02D-421E-BFB5-D05C1C04AA78}"/>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1BC53602-49DB-4D11-95CE-936794A3D5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FF735A-7C81-4096-8BAA-0E3A3D03F90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7514495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641507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149174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12254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97C54-D7E8-4B77-AEB6-4FD47CED381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CD5AB7-0983-475A-B56C-9BAD472D3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2C50E1C-50AA-4477-BB2A-2A3B6DFC3DE2}"/>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F0C20035-E3F9-4B9B-9E20-2CB04180AB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4852B0-1A21-45CF-B253-BEE978C47F8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1524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15059-C037-4D80-86ED-006050FE643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536333-7090-483F-9074-E13971608DC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55FFF4C-D0FA-407A-A079-66FF60CE416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3B4E6A5-98B6-4194-993C-BFDD42D2B59F}"/>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6" name="フッター プレースホルダー 5">
            <a:extLst>
              <a:ext uri="{FF2B5EF4-FFF2-40B4-BE49-F238E27FC236}">
                <a16:creationId xmlns:a16="http://schemas.microsoft.com/office/drawing/2014/main" id="{F70372BF-A6C1-46AF-B0A2-4B8D7FD595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68BA0B2-38AB-4297-80D9-01693EBD7DCD}"/>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799981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F471C-0AD0-4A4A-8061-A21B43EF115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FFF9CF-7619-4071-8A49-4CD6059ACB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3033A71-5AAD-4DFF-8C38-EE02479B366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ECD706E-4DF7-48DA-ACDD-7FBBABEAC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9A6242F-C369-4E0D-802E-CA5BD256ADD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6C141C-0893-4ED3-94F0-59293DB223CA}"/>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8" name="フッター プレースホルダー 7">
            <a:extLst>
              <a:ext uri="{FF2B5EF4-FFF2-40B4-BE49-F238E27FC236}">
                <a16:creationId xmlns:a16="http://schemas.microsoft.com/office/drawing/2014/main" id="{438ECC9F-971F-40E9-8992-76A51183109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CD143C1-0E1C-4E7D-B636-87EA2A412FA8}"/>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107315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462C55-0A42-42FE-9EC5-CC3B8D29ACD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C32942B-2081-4822-8509-2F3C421C0C6F}"/>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4" name="フッター プレースホルダー 3">
            <a:extLst>
              <a:ext uri="{FF2B5EF4-FFF2-40B4-BE49-F238E27FC236}">
                <a16:creationId xmlns:a16="http://schemas.microsoft.com/office/drawing/2014/main" id="{4FB4809F-5BC8-4FCD-BE85-E596F61A62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96163E0-FB3B-4A3E-AFC9-E0E8EC0650DE}"/>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8067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93541B0-691A-409F-985A-DBB701A82DA2}"/>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3" name="フッター プレースホルダー 2">
            <a:extLst>
              <a:ext uri="{FF2B5EF4-FFF2-40B4-BE49-F238E27FC236}">
                <a16:creationId xmlns:a16="http://schemas.microsoft.com/office/drawing/2014/main" id="{9C12540B-6FC4-4EE7-AC0D-CCEE987060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C13317A-9BB9-40D8-A052-84E4350F442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994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5EA4F8-82F0-4533-B537-ADFAFB64BC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9C1660-C1C0-427D-AA04-355331879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F725FD8-5636-4AA8-B99B-69166F3C9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665BA0E-EC72-4BB0-8902-60CB8571D0DA}"/>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6" name="フッター プレースホルダー 5">
            <a:extLst>
              <a:ext uri="{FF2B5EF4-FFF2-40B4-BE49-F238E27FC236}">
                <a16:creationId xmlns:a16="http://schemas.microsoft.com/office/drawing/2014/main" id="{A0563C92-C06A-4B71-9B43-BC42A49E01E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B6714A-E60A-4A2C-ACBD-C0A432269893}"/>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22632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D38102-FE74-4622-AAC1-ED457634C03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938888A-43D9-4DB5-A24E-942CD4A604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3997110-81A9-456F-BCC2-39DC861DF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D56110-42AB-4F56-9EFE-D8EA64FE75C2}"/>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6" name="フッター プレースホルダー 5">
            <a:extLst>
              <a:ext uri="{FF2B5EF4-FFF2-40B4-BE49-F238E27FC236}">
                <a16:creationId xmlns:a16="http://schemas.microsoft.com/office/drawing/2014/main" id="{5A49B1F0-80D7-4B99-8698-7519600DB3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4FCE745-D692-46E7-BCCD-BE30D0357CA1}"/>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4462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03BCF0B-FFE7-4288-8078-0493FCBD5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DAAE04-4B81-4682-8F16-9E490AE8A5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1A76D5-C6E6-45EB-AFEF-D5B7F6451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C6737BE0-ED49-4863-A6B9-E01434172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E858906-3236-48AC-A9AB-531863CCD4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2899241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2024/7/11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88454767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47A55AB-7A29-4232-9181-AD47A2323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041400"/>
            <a:ext cx="9144000" cy="2387600"/>
          </a:xfrm>
        </p:spPr>
        <p:txBody>
          <a:bodyPr>
            <a:normAutofit/>
          </a:bodyPr>
          <a:lstStyle/>
          <a:p>
            <a:r>
              <a:rPr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本屋定期購読者管理</a:t>
            </a:r>
            <a:br>
              <a:rPr lang="en-US" altLang="ja-JP"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システム</a:t>
            </a:r>
            <a:endParaRPr kumimoji="1"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524000" y="4424998"/>
            <a:ext cx="9893808" cy="1655762"/>
          </a:xfrm>
        </p:spPr>
        <p:txBody>
          <a:bodyPr>
            <a:normAutofit fontScale="85000" lnSpcReduction="10000"/>
          </a:bodyPr>
          <a:lstStyle/>
          <a:p>
            <a:pPr algn="l"/>
            <a:r>
              <a:rPr kumimoji="1"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日付　　　月　日</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班名　　アイビクション</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班員名　リーダー：赤嶺昂太　サブリーダー：鹿島翔太　上原芙沙</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a:t>
            </a:r>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メンバー：板井駿佳　牧紫　堤慎吾</a:t>
            </a:r>
            <a:endPar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ja-JP" altLang="en-US" dirty="0">
              <a:solidFill>
                <a:schemeClr val="tx1">
                  <a:lumMod val="65000"/>
                  <a:lumOff val="35000"/>
                </a:schemeClr>
              </a:solidFill>
            </a:endParaRPr>
          </a:p>
        </p:txBody>
      </p:sp>
    </p:spTree>
    <p:extLst>
      <p:ext uri="{BB962C8B-B14F-4D97-AF65-F5344CB8AC3E}">
        <p14:creationId xmlns:p14="http://schemas.microsoft.com/office/powerpoint/2010/main" val="4096156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4B1C0F4-C433-4ABA-8637-CD3E810BE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658517"/>
            <a:ext cx="9144000" cy="3218688"/>
          </a:xfrm>
        </p:spPr>
        <p:txBody>
          <a:bodyPr anchor="ct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ご清聴</a:t>
            </a:r>
            <a:br>
              <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ありがとうございました</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472083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1223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書籍管理システムとは？</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3104563" y="2337267"/>
            <a:ext cx="5982874" cy="2414616"/>
          </a:xfrm>
        </p:spPr>
        <p:txBody>
          <a:bodyPr>
            <a:normAutofit/>
          </a:bodyPr>
          <a:lstStyle/>
          <a:p>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本屋での</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書籍注文管理の補助</a:t>
            </a:r>
            <a:endParaRPr kumimoji="1" lang="en-US" altLang="ja-JP"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をするシステム</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en-US" altLang="ja-JP" sz="4400" dirty="0">
              <a:solidFill>
                <a:schemeClr val="tx1">
                  <a:lumMod val="65000"/>
                  <a:lumOff val="35000"/>
                </a:schemeClr>
              </a:solidFill>
            </a:endParaRPr>
          </a:p>
        </p:txBody>
      </p:sp>
      <p:pic>
        <p:nvPicPr>
          <p:cNvPr id="6" name="図 5">
            <a:extLst>
              <a:ext uri="{FF2B5EF4-FFF2-40B4-BE49-F238E27FC236}">
                <a16:creationId xmlns:a16="http://schemas.microsoft.com/office/drawing/2014/main" id="{9D939150-E505-4FCE-9F62-E49CFF3B23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1821" y="4156207"/>
            <a:ext cx="2385306" cy="2282845"/>
          </a:xfrm>
          <a:prstGeom prst="rect">
            <a:avLst/>
          </a:prstGeom>
        </p:spPr>
      </p:pic>
      <p:pic>
        <p:nvPicPr>
          <p:cNvPr id="7" name="図 6">
            <a:extLst>
              <a:ext uri="{FF2B5EF4-FFF2-40B4-BE49-F238E27FC236}">
                <a16:creationId xmlns:a16="http://schemas.microsoft.com/office/drawing/2014/main" id="{7721923F-8816-430A-962D-21F3BB5C988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37013" y="4132195"/>
            <a:ext cx="2126765" cy="2287344"/>
          </a:xfrm>
          <a:prstGeom prst="rect">
            <a:avLst/>
          </a:prstGeom>
        </p:spPr>
      </p:pic>
    </p:spTree>
    <p:extLst>
      <p:ext uri="{BB962C8B-B14F-4D97-AF65-F5344CB8AC3E}">
        <p14:creationId xmlns:p14="http://schemas.microsoft.com/office/powerpoint/2010/main" val="274338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16CB462-6C2A-4EA2-8177-FF8ED597E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3551177" y="899260"/>
            <a:ext cx="5089646" cy="1090485"/>
          </a:xfrm>
        </p:spPr>
        <p:txBody>
          <a:bodyPr anchor="t">
            <a:no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利用シーン</a:t>
            </a:r>
            <a:br>
              <a:rPr lang="en-US" altLang="ja-JP" dirty="0">
                <a:solidFill>
                  <a:schemeClr val="tx1">
                    <a:lumMod val="65000"/>
                    <a:lumOff val="35000"/>
                  </a:schemeClr>
                </a:solidFill>
              </a:rPr>
            </a:br>
            <a:endParaRPr kumimoji="1" lang="ja-JP" altLang="en-US" dirty="0">
              <a:solidFill>
                <a:schemeClr val="tx1">
                  <a:lumMod val="65000"/>
                  <a:lumOff val="35000"/>
                </a:schemeClr>
              </a:solidFill>
            </a:endParaRPr>
          </a:p>
        </p:txBody>
      </p:sp>
      <p:sp>
        <p:nvSpPr>
          <p:cNvPr id="3" name="サブタイトル 2"/>
          <p:cNvSpPr>
            <a:spLocks noGrp="1"/>
          </p:cNvSpPr>
          <p:nvPr>
            <p:ph type="subTitle" idx="1"/>
          </p:nvPr>
        </p:nvSpPr>
        <p:spPr>
          <a:xfrm>
            <a:off x="807466" y="1514009"/>
            <a:ext cx="10577068" cy="2805406"/>
          </a:xfrm>
        </p:spPr>
        <p:txBody>
          <a:bodyPr>
            <a:normAutofit fontScale="92500" lnSpcReduction="10000"/>
          </a:bodyPr>
          <a:lstStyle/>
          <a:p>
            <a:endParaRPr lang="en-US" altLang="ja-JP" sz="4800" dirty="0">
              <a:solidFill>
                <a:schemeClr val="tx1">
                  <a:lumMod val="65000"/>
                  <a:lumOff val="35000"/>
                </a:schemeClr>
              </a:solidFill>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紙媒体で行っていた</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「顧客管理」「書籍定期購読管理」を</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8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データベース</a:t>
            </a:r>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で蓄積、管理</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847D8F7A-6B63-405E-9801-3B6C522395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0806" y="3744419"/>
            <a:ext cx="5566461" cy="3157702"/>
          </a:xfrm>
          <a:prstGeom prst="rect">
            <a:avLst/>
          </a:prstGeom>
        </p:spPr>
      </p:pic>
      <p:pic>
        <p:nvPicPr>
          <p:cNvPr id="7" name="図 6">
            <a:extLst>
              <a:ext uri="{FF2B5EF4-FFF2-40B4-BE49-F238E27FC236}">
                <a16:creationId xmlns:a16="http://schemas.microsoft.com/office/drawing/2014/main" id="{17306BAF-E98E-44A1-83C5-A05807A3CA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1195" y="4642799"/>
            <a:ext cx="2381250" cy="2381250"/>
          </a:xfrm>
          <a:prstGeom prst="rect">
            <a:avLst/>
          </a:prstGeom>
        </p:spPr>
      </p:pic>
    </p:spTree>
    <p:extLst>
      <p:ext uri="{BB962C8B-B14F-4D97-AF65-F5344CB8AC3E}">
        <p14:creationId xmlns:p14="http://schemas.microsoft.com/office/powerpoint/2010/main" val="233137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E20AD51-C972-443C-AF82-98D90BB54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9724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メリット</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987552" y="2487168"/>
            <a:ext cx="10430256" cy="1090485"/>
          </a:xfrm>
        </p:spPr>
        <p:txBody>
          <a:bodyPr>
            <a:normAutofit/>
          </a:bodyPr>
          <a:lstStyle/>
          <a:p>
            <a:r>
              <a:rPr kumimoji="1"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記帳時間</a:t>
            </a:r>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の短縮、</a:t>
            </a:r>
            <a:r>
              <a:rPr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ミス軽減</a:t>
            </a:r>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を図る</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59591115-3853-4248-9919-F3B5EC775E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104" y="3562662"/>
            <a:ext cx="3049223" cy="3116769"/>
          </a:xfrm>
          <a:prstGeom prst="rect">
            <a:avLst/>
          </a:prstGeom>
        </p:spPr>
      </p:pic>
      <p:pic>
        <p:nvPicPr>
          <p:cNvPr id="8" name="図 7">
            <a:extLst>
              <a:ext uri="{FF2B5EF4-FFF2-40B4-BE49-F238E27FC236}">
                <a16:creationId xmlns:a16="http://schemas.microsoft.com/office/drawing/2014/main" id="{952462E8-9C54-4F73-B6CE-5138D6846A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5008905" y="4079184"/>
            <a:ext cx="1847911" cy="2630342"/>
          </a:xfrm>
          <a:prstGeom prst="rect">
            <a:avLst/>
          </a:prstGeom>
        </p:spPr>
      </p:pic>
      <p:pic>
        <p:nvPicPr>
          <p:cNvPr id="10" name="図 9">
            <a:extLst>
              <a:ext uri="{FF2B5EF4-FFF2-40B4-BE49-F238E27FC236}">
                <a16:creationId xmlns:a16="http://schemas.microsoft.com/office/drawing/2014/main" id="{18AD1E98-462B-48E2-B8CE-857957781E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2705" y="3335211"/>
            <a:ext cx="3255191" cy="3255191"/>
          </a:xfrm>
          <a:prstGeom prst="rect">
            <a:avLst/>
          </a:prstGeom>
        </p:spPr>
      </p:pic>
      <p:pic>
        <p:nvPicPr>
          <p:cNvPr id="11" name="図 10">
            <a:extLst>
              <a:ext uri="{FF2B5EF4-FFF2-40B4-BE49-F238E27FC236}">
                <a16:creationId xmlns:a16="http://schemas.microsoft.com/office/drawing/2014/main" id="{2125430B-885B-4DC9-8D84-247CC02CEF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2680" y="2603500"/>
            <a:ext cx="5400548" cy="5400548"/>
          </a:xfrm>
          <a:prstGeom prst="rect">
            <a:avLst/>
          </a:prstGeom>
        </p:spPr>
      </p:pic>
    </p:spTree>
    <p:extLst>
      <p:ext uri="{BB962C8B-B14F-4D97-AF65-F5344CB8AC3E}">
        <p14:creationId xmlns:p14="http://schemas.microsoft.com/office/powerpoint/2010/main" val="336959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8B275C8-A550-41E0-BAA7-2300DDBD9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10"/>
            <a:ext cx="12192000" cy="6858000"/>
          </a:xfrm>
          <a:prstGeom prst="rect">
            <a:avLst/>
          </a:prstGeom>
        </p:spPr>
      </p:pic>
      <p:sp>
        <p:nvSpPr>
          <p:cNvPr id="18" name="四角形: 角を丸くする 17">
            <a:extLst>
              <a:ext uri="{FF2B5EF4-FFF2-40B4-BE49-F238E27FC236}">
                <a16:creationId xmlns:a16="http://schemas.microsoft.com/office/drawing/2014/main" id="{EF2C5514-6D50-4D13-82D6-482EF4656400}"/>
              </a:ext>
            </a:extLst>
          </p:cNvPr>
          <p:cNvSpPr/>
          <p:nvPr/>
        </p:nvSpPr>
        <p:spPr>
          <a:xfrm>
            <a:off x="6989068" y="914121"/>
            <a:ext cx="3167921" cy="5222452"/>
          </a:xfrm>
          <a:prstGeom prst="roundRect">
            <a:avLst/>
          </a:prstGeom>
          <a:gradFill flip="none" rotWithShape="1">
            <a:gsLst>
              <a:gs pos="0">
                <a:schemeClr val="accent1">
                  <a:lumMod val="7000"/>
                  <a:lumOff val="93000"/>
                </a:schemeClr>
              </a:gs>
              <a:gs pos="65000">
                <a:srgbClr val="BCFFBC"/>
              </a:gs>
              <a:gs pos="100000">
                <a:srgbClr val="DDFFB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BE7F55CB-7E1A-4019-82AA-21691BA71E6F}"/>
              </a:ext>
            </a:extLst>
          </p:cNvPr>
          <p:cNvSpPr/>
          <p:nvPr/>
        </p:nvSpPr>
        <p:spPr>
          <a:xfrm>
            <a:off x="2041160" y="914121"/>
            <a:ext cx="3167921" cy="5222452"/>
          </a:xfrm>
          <a:prstGeom prst="roundRect">
            <a:avLst/>
          </a:prstGeom>
          <a:gradFill flip="none" rotWithShape="1">
            <a:gsLst>
              <a:gs pos="0">
                <a:schemeClr val="accent1">
                  <a:lumMod val="7000"/>
                  <a:lumOff val="93000"/>
                </a:schemeClr>
              </a:gs>
              <a:gs pos="65000">
                <a:srgbClr val="FFB7DB"/>
              </a:gs>
              <a:gs pos="100000">
                <a:srgbClr val="FFB7B7"/>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2377092" y="1122362"/>
            <a:ext cx="2478374"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機能</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7040381" y="2421088"/>
            <a:ext cx="3167921" cy="2662931"/>
          </a:xfrm>
        </p:spPr>
        <p:txBody>
          <a:bodyPr>
            <a:normAutofit/>
          </a:body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a:t>
            </a: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ランキング</a:t>
            </a:r>
            <a:endParaRPr lang="en-US" altLang="ja-JP" sz="4000" dirty="0">
              <a:solidFill>
                <a:schemeClr val="tx1">
                  <a:lumMod val="65000"/>
                  <a:lumOff val="35000"/>
                </a:schemeClr>
              </a:solidFill>
            </a:endParaRPr>
          </a:p>
        </p:txBody>
      </p:sp>
      <p:sp>
        <p:nvSpPr>
          <p:cNvPr id="10" name="タイトル 1">
            <a:extLst>
              <a:ext uri="{FF2B5EF4-FFF2-40B4-BE49-F238E27FC236}">
                <a16:creationId xmlns:a16="http://schemas.microsoft.com/office/drawing/2014/main" id="{D19A5965-467F-4DAE-B926-EC489A613771}"/>
              </a:ext>
            </a:extLst>
          </p:cNvPr>
          <p:cNvSpPr txBox="1">
            <a:spLocks/>
          </p:cNvSpPr>
          <p:nvPr/>
        </p:nvSpPr>
        <p:spPr>
          <a:xfrm>
            <a:off x="7318851" y="1122362"/>
            <a:ext cx="2478374"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仕様</a:t>
            </a:r>
          </a:p>
        </p:txBody>
      </p:sp>
      <p:sp>
        <p:nvSpPr>
          <p:cNvPr id="14" name="サブタイトル 2">
            <a:extLst>
              <a:ext uri="{FF2B5EF4-FFF2-40B4-BE49-F238E27FC236}">
                <a16:creationId xmlns:a16="http://schemas.microsoft.com/office/drawing/2014/main" id="{DADF4485-7293-4EB2-8DD9-1B607AD2D08F}"/>
              </a:ext>
            </a:extLst>
          </p:cNvPr>
          <p:cNvSpPr txBox="1">
            <a:spLocks/>
          </p:cNvSpPr>
          <p:nvPr/>
        </p:nvSpPr>
        <p:spPr>
          <a:xfrm>
            <a:off x="2521836" y="2212847"/>
            <a:ext cx="2188885" cy="35227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検索</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追加</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削除</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r">
              <a:lnSpc>
                <a:spcPct val="125000"/>
              </a:lnSpc>
            </a:pPr>
            <a:endParaRPr lang="en-US" altLang="ja-JP" sz="4000" dirty="0">
              <a:solidFill>
                <a:schemeClr val="tx1">
                  <a:lumMod val="65000"/>
                  <a:lumOff val="35000"/>
                </a:schemeClr>
              </a:solidFill>
            </a:endParaRPr>
          </a:p>
        </p:txBody>
      </p:sp>
      <p:pic>
        <p:nvPicPr>
          <p:cNvPr id="9" name="図 8">
            <a:extLst>
              <a:ext uri="{FF2B5EF4-FFF2-40B4-BE49-F238E27FC236}">
                <a16:creationId xmlns:a16="http://schemas.microsoft.com/office/drawing/2014/main" id="{0F6BE385-7E8F-48D4-BC3B-4BCBE503F7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89" y="4621181"/>
            <a:ext cx="2870780" cy="2397102"/>
          </a:xfrm>
          <a:prstGeom prst="rect">
            <a:avLst/>
          </a:prstGeom>
        </p:spPr>
      </p:pic>
      <p:pic>
        <p:nvPicPr>
          <p:cNvPr id="11" name="図 10">
            <a:extLst>
              <a:ext uri="{FF2B5EF4-FFF2-40B4-BE49-F238E27FC236}">
                <a16:creationId xmlns:a16="http://schemas.microsoft.com/office/drawing/2014/main" id="{6306A171-52FB-4C33-A27B-466041BA0C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7491" y="4634744"/>
            <a:ext cx="2299443" cy="2299443"/>
          </a:xfrm>
          <a:prstGeom prst="rect">
            <a:avLst/>
          </a:prstGeom>
        </p:spPr>
      </p:pic>
    </p:spTree>
    <p:extLst>
      <p:ext uri="{BB962C8B-B14F-4D97-AF65-F5344CB8AC3E}">
        <p14:creationId xmlns:p14="http://schemas.microsoft.com/office/powerpoint/2010/main" val="390694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0A5A09C-3A8F-4436-A8AC-98C4F133D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122363"/>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特徴</a:t>
            </a:r>
          </a:p>
        </p:txBody>
      </p:sp>
      <p:sp>
        <p:nvSpPr>
          <p:cNvPr id="3" name="サブタイトル 2"/>
          <p:cNvSpPr>
            <a:spLocks noGrp="1"/>
          </p:cNvSpPr>
          <p:nvPr>
            <p:ph type="subTitle" idx="1"/>
          </p:nvPr>
        </p:nvSpPr>
        <p:spPr>
          <a:xfrm>
            <a:off x="719667" y="2487168"/>
            <a:ext cx="10698141" cy="3593592"/>
          </a:xfrm>
        </p:spPr>
        <p:txBody>
          <a:bodyPr>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バックエンドとフロントエンドの分離</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マルチプラットフォーム</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REST API</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146459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D5693D8-B2F2-4710-877C-599C8AE65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1"/>
            <a:ext cx="12192000" cy="6858000"/>
          </a:xfrm>
          <a:prstGeom prst="rect">
            <a:avLst/>
          </a:prstGeom>
        </p:spPr>
      </p:pic>
      <p:sp>
        <p:nvSpPr>
          <p:cNvPr id="3" name="四角形: 角を丸くする 2">
            <a:extLst>
              <a:ext uri="{FF2B5EF4-FFF2-40B4-BE49-F238E27FC236}">
                <a16:creationId xmlns:a16="http://schemas.microsoft.com/office/drawing/2014/main" id="{957373ED-851A-4A93-A7C4-3C68C24B99AD}"/>
              </a:ext>
            </a:extLst>
          </p:cNvPr>
          <p:cNvSpPr/>
          <p:nvPr/>
        </p:nvSpPr>
        <p:spPr>
          <a:xfrm>
            <a:off x="3327816" y="1853084"/>
            <a:ext cx="8496187" cy="4742588"/>
          </a:xfrm>
          <a:prstGeom prst="roundRect">
            <a:avLst/>
          </a:prstGeom>
          <a:gradFill flip="none" rotWithShape="1">
            <a:gsLst>
              <a:gs pos="14000">
                <a:srgbClr val="B7DBFF"/>
              </a:gs>
              <a:gs pos="69000">
                <a:srgbClr val="BCFFBC"/>
              </a:gs>
              <a:gs pos="95000">
                <a:srgbClr val="E2FFC7"/>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ctrTitle"/>
          </p:nvPr>
        </p:nvSpPr>
        <p:spPr>
          <a:xfrm>
            <a:off x="1524000" y="762599"/>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構成</a:t>
            </a:r>
          </a:p>
        </p:txBody>
      </p:sp>
      <p:sp>
        <p:nvSpPr>
          <p:cNvPr id="6" name="正方形/長方形 5">
            <a:extLst>
              <a:ext uri="{FF2B5EF4-FFF2-40B4-BE49-F238E27FC236}">
                <a16:creationId xmlns:a16="http://schemas.microsoft.com/office/drawing/2014/main" id="{F01499A4-0445-4EEA-93CA-5B10EBD68551}"/>
              </a:ext>
            </a:extLst>
          </p:cNvPr>
          <p:cNvSpPr/>
          <p:nvPr/>
        </p:nvSpPr>
        <p:spPr>
          <a:xfrm>
            <a:off x="179127" y="2935555"/>
            <a:ext cx="2486624" cy="9775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 Browser</a:t>
            </a:r>
            <a:b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b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application</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2F6F413F-E905-432C-B796-1D87A65D04B9}"/>
              </a:ext>
            </a:extLst>
          </p:cNvPr>
          <p:cNvSpPr/>
          <p:nvPr/>
        </p:nvSpPr>
        <p:spPr>
          <a:xfrm>
            <a:off x="8677199" y="2938177"/>
            <a:ext cx="2565400"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PHP</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F5C92CD3-BB93-4F25-BFD8-652E62669152}"/>
              </a:ext>
            </a:extLst>
          </p:cNvPr>
          <p:cNvSpPr/>
          <p:nvPr/>
        </p:nvSpPr>
        <p:spPr>
          <a:xfrm>
            <a:off x="8677199" y="5604061"/>
            <a:ext cx="2565401"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MySQL</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2" name="正方形/長方形 11">
            <a:extLst>
              <a:ext uri="{FF2B5EF4-FFF2-40B4-BE49-F238E27FC236}">
                <a16:creationId xmlns:a16="http://schemas.microsoft.com/office/drawing/2014/main" id="{1887E240-3263-46C6-91D1-C40E273492CA}"/>
              </a:ext>
            </a:extLst>
          </p:cNvPr>
          <p:cNvSpPr/>
          <p:nvPr/>
        </p:nvSpPr>
        <p:spPr>
          <a:xfrm>
            <a:off x="4441577" y="2958559"/>
            <a:ext cx="2243668"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静的サイト</a:t>
            </a:r>
            <a:endPar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5" name="矢印: 右 14">
            <a:extLst>
              <a:ext uri="{FF2B5EF4-FFF2-40B4-BE49-F238E27FC236}">
                <a16:creationId xmlns:a16="http://schemas.microsoft.com/office/drawing/2014/main" id="{314289F8-54AA-44A9-BB33-863BA15EB9BD}"/>
              </a:ext>
            </a:extLst>
          </p:cNvPr>
          <p:cNvSpPr/>
          <p:nvPr/>
        </p:nvSpPr>
        <p:spPr>
          <a:xfrm>
            <a:off x="2754673" y="3001942"/>
            <a:ext cx="1510768" cy="84481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ビルド</a:t>
            </a:r>
          </a:p>
        </p:txBody>
      </p:sp>
      <p:sp>
        <p:nvSpPr>
          <p:cNvPr id="19" name="矢印: 左右 18">
            <a:extLst>
              <a:ext uri="{FF2B5EF4-FFF2-40B4-BE49-F238E27FC236}">
                <a16:creationId xmlns:a16="http://schemas.microsoft.com/office/drawing/2014/main" id="{9AD92F1C-4CA8-4763-8070-BC7614109E66}"/>
              </a:ext>
            </a:extLst>
          </p:cNvPr>
          <p:cNvSpPr/>
          <p:nvPr/>
        </p:nvSpPr>
        <p:spPr>
          <a:xfrm>
            <a:off x="7022072" y="3054338"/>
            <a:ext cx="1478991" cy="74002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endParaRPr>
          </a:p>
        </p:txBody>
      </p:sp>
      <p:sp>
        <p:nvSpPr>
          <p:cNvPr id="20" name="矢印: 上下 19">
            <a:extLst>
              <a:ext uri="{FF2B5EF4-FFF2-40B4-BE49-F238E27FC236}">
                <a16:creationId xmlns:a16="http://schemas.microsoft.com/office/drawing/2014/main" id="{360DC448-F849-4111-A0D9-CCB0C73E4558}"/>
              </a:ext>
            </a:extLst>
          </p:cNvPr>
          <p:cNvSpPr/>
          <p:nvPr/>
        </p:nvSpPr>
        <p:spPr>
          <a:xfrm>
            <a:off x="9514867" y="4038814"/>
            <a:ext cx="890063" cy="1395698"/>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SQL</a:t>
            </a: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7" name="タイトル 1">
            <a:extLst>
              <a:ext uri="{FF2B5EF4-FFF2-40B4-BE49-F238E27FC236}">
                <a16:creationId xmlns:a16="http://schemas.microsoft.com/office/drawing/2014/main" id="{B0BABBB1-6F67-45DE-94A4-896A036B9826}"/>
              </a:ext>
            </a:extLst>
          </p:cNvPr>
          <p:cNvSpPr txBox="1">
            <a:spLocks/>
          </p:cNvSpPr>
          <p:nvPr/>
        </p:nvSpPr>
        <p:spPr>
          <a:xfrm>
            <a:off x="6197313" y="1992631"/>
            <a:ext cx="2956530"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XAMPP</a:t>
            </a: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0449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B2963D3-19FB-42FA-B982-7D14FEA6F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2338515"/>
            <a:ext cx="9144000"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製品  デモ</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字幕 2">
            <a:extLst>
              <a:ext uri="{FF2B5EF4-FFF2-40B4-BE49-F238E27FC236}">
                <a16:creationId xmlns:a16="http://schemas.microsoft.com/office/drawing/2014/main" id="{F6BDBC29-AB16-45C3-B528-57AFAD873FDE}"/>
              </a:ext>
            </a:extLst>
          </p:cNvPr>
          <p:cNvSpPr>
            <a:spLocks noGrp="1"/>
          </p:cNvSpPr>
          <p:nvPr>
            <p:ph type="subTitle" idx="1"/>
          </p:nvPr>
        </p:nvSpPr>
        <p:spPr/>
        <p:txBody>
          <a:bodyPr/>
          <a:lstStyle/>
          <a:p>
            <a:endParaRPr kumimoji="1" lang="ja-JP" altLang="en-US">
              <a:solidFill>
                <a:schemeClr val="tx1">
                  <a:lumMod val="65000"/>
                  <a:lumOff val="35000"/>
                </a:schemeClr>
              </a:solidFill>
            </a:endParaRPr>
          </a:p>
        </p:txBody>
      </p:sp>
    </p:spTree>
    <p:extLst>
      <p:ext uri="{BB962C8B-B14F-4D97-AF65-F5344CB8AC3E}">
        <p14:creationId xmlns:p14="http://schemas.microsoft.com/office/powerpoint/2010/main" val="180366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973A7DD7-ED0B-4BEF-9CA4-D704076E0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621622" y="0"/>
            <a:ext cx="9144000" cy="2387600"/>
          </a:xfrm>
        </p:spPr>
        <p:txBody>
          <a:bodyPr anchor="ctr"/>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質疑応答</a:t>
            </a:r>
          </a:p>
        </p:txBody>
      </p:sp>
      <p:sp>
        <p:nvSpPr>
          <p:cNvPr id="4" name="サブタイトル 2">
            <a:extLst>
              <a:ext uri="{FF2B5EF4-FFF2-40B4-BE49-F238E27FC236}">
                <a16:creationId xmlns:a16="http://schemas.microsoft.com/office/drawing/2014/main" id="{2B4B452D-548E-4D31-9564-61C1920C08B4}"/>
              </a:ext>
            </a:extLst>
          </p:cNvPr>
          <p:cNvSpPr txBox="1">
            <a:spLocks/>
          </p:cNvSpPr>
          <p:nvPr/>
        </p:nvSpPr>
        <p:spPr>
          <a:xfrm>
            <a:off x="1979931" y="5590539"/>
            <a:ext cx="8427381" cy="70643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defRPr/>
            </a:pPr>
            <a:r>
              <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http://</a:t>
            </a:r>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172.16.3.136/</a:t>
            </a:r>
            <a:endPar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5E368D69-3651-4766-9182-D62926C6C3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7547" y="1690291"/>
            <a:ext cx="3632148" cy="36321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744661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E01490404992EE4E8DE75A84CE187D61" ma:contentTypeVersion="13" ma:contentTypeDescription="新しいドキュメントを作成します。" ma:contentTypeScope="" ma:versionID="4de2a10b987b0cd1cabba618634b4858">
  <xsd:schema xmlns:xsd="http://www.w3.org/2001/XMLSchema" xmlns:xs="http://www.w3.org/2001/XMLSchema" xmlns:p="http://schemas.microsoft.com/office/2006/metadata/properties" xmlns:ns2="86ceb19f-6ae7-4f45-9291-f23dc7cad4a8" xmlns:ns3="d9ddec61-d553-4032-8214-836f20420e5b" targetNamespace="http://schemas.microsoft.com/office/2006/metadata/properties" ma:root="true" ma:fieldsID="75a65fd2c3f672b3ff036140e68d3afc" ns2:_="" ns3:_="">
    <xsd:import namespace="86ceb19f-6ae7-4f45-9291-f23dc7cad4a8"/>
    <xsd:import namespace="d9ddec61-d553-4032-8214-836f20420e5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ceb19f-6ae7-4f45-9291-f23dc7cad4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d42ac560-722d-4360-912d-1dc5c0f0d823"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ddec61-d553-4032-8214-836f20420e5b"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39fe03b3-0109-4932-aa1b-7492edc725cf}" ma:internalName="TaxCatchAll" ma:showField="CatchAllData" ma:web="d9ddec61-d553-4032-8214-836f20420e5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6ceb19f-6ae7-4f45-9291-f23dc7cad4a8">
      <Terms xmlns="http://schemas.microsoft.com/office/infopath/2007/PartnerControls"/>
    </lcf76f155ced4ddcb4097134ff3c332f>
    <TaxCatchAll xmlns="d9ddec61-d553-4032-8214-836f20420e5b" xsi:nil="true"/>
  </documentManagement>
</p:properties>
</file>

<file path=customXml/itemProps1.xml><?xml version="1.0" encoding="utf-8"?>
<ds:datastoreItem xmlns:ds="http://schemas.openxmlformats.org/officeDocument/2006/customXml" ds:itemID="{D1CAAF56-E79E-46EC-85D8-FF1AC3B8584A}">
  <ds:schemaRefs>
    <ds:schemaRef ds:uri="http://schemas.microsoft.com/sharepoint/v3/contenttype/forms"/>
  </ds:schemaRefs>
</ds:datastoreItem>
</file>

<file path=customXml/itemProps2.xml><?xml version="1.0" encoding="utf-8"?>
<ds:datastoreItem xmlns:ds="http://schemas.openxmlformats.org/officeDocument/2006/customXml" ds:itemID="{3088C02C-7DCC-44F5-9DB3-7F8495DDC6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ceb19f-6ae7-4f45-9291-f23dc7cad4a8"/>
    <ds:schemaRef ds:uri="d9ddec61-d553-4032-8214-836f20420e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512E803-4492-4E48-BC4A-33471278F446}">
  <ds:schemaRefs>
    <ds:schemaRef ds:uri="http://purl.org/dc/dcmitype/"/>
    <ds:schemaRef ds:uri="http://schemas.microsoft.com/office/2006/documentManagement/types"/>
    <ds:schemaRef ds:uri="http://www.w3.org/XML/1998/namespace"/>
    <ds:schemaRef ds:uri="d9ddec61-d553-4032-8214-836f20420e5b"/>
    <ds:schemaRef ds:uri="http://schemas.openxmlformats.org/package/2006/metadata/core-properties"/>
    <ds:schemaRef ds:uri="http://purl.org/dc/terms/"/>
    <ds:schemaRef ds:uri="http://schemas.microsoft.com/office/infopath/2007/PartnerControls"/>
    <ds:schemaRef ds:uri="86ceb19f-6ae7-4f45-9291-f23dc7cad4a8"/>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984</TotalTime>
  <Words>1079</Words>
  <Application>Microsoft Office PowerPoint</Application>
  <PresentationFormat>ワイド画面</PresentationFormat>
  <Paragraphs>110</Paragraphs>
  <Slides>10</Slides>
  <Notes>10</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10</vt:i4>
      </vt:variant>
    </vt:vector>
  </HeadingPairs>
  <TitlesOfParts>
    <vt:vector size="16" baseType="lpstr">
      <vt:lpstr>HG丸ｺﾞｼｯｸM-PRO</vt:lpstr>
      <vt:lpstr>游ゴシック</vt:lpstr>
      <vt:lpstr>游ゴシック Light</vt:lpstr>
      <vt:lpstr>Arial</vt:lpstr>
      <vt:lpstr>Office テーマ</vt:lpstr>
      <vt:lpstr>1_Office テーマ</vt:lpstr>
      <vt:lpstr>本屋定期購読者管理 システム</vt:lpstr>
      <vt:lpstr>書籍管理システムとは？</vt:lpstr>
      <vt:lpstr>利用シーン </vt:lpstr>
      <vt:lpstr>メリット</vt:lpstr>
      <vt:lpstr>機能</vt:lpstr>
      <vt:lpstr>特徴</vt:lpstr>
      <vt:lpstr>構成</vt:lpstr>
      <vt:lpstr>製品  デモ</vt:lpstr>
      <vt:lpstr>質疑応答</vt:lpstr>
      <vt:lpstr>ご清聴 ありがとうございました</vt:lpstr>
    </vt:vector>
  </TitlesOfParts>
  <Company>IVY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システム名</dc:title>
  <dc:creator>ivy</dc:creator>
  <cp:lastModifiedBy>2023_CS 板井 駿佳</cp:lastModifiedBy>
  <cp:revision>70</cp:revision>
  <dcterms:created xsi:type="dcterms:W3CDTF">2018-08-27T06:15:44Z</dcterms:created>
  <dcterms:modified xsi:type="dcterms:W3CDTF">2024-07-11T00:33:57Z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0x010100E01490404992EE4E8DE75A84CE187D61</vt:lpwstr>
  </property>
</Properties>
</file>