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33"/>
  </p:notesMasterIdLst>
  <p:sldIdLst>
    <p:sldId id="256" r:id="rId6"/>
    <p:sldId id="274" r:id="rId7"/>
    <p:sldId id="275" r:id="rId8"/>
    <p:sldId id="292" r:id="rId9"/>
    <p:sldId id="278" r:id="rId10"/>
    <p:sldId id="289" r:id="rId11"/>
    <p:sldId id="284" r:id="rId12"/>
    <p:sldId id="280" r:id="rId13"/>
    <p:sldId id="281" r:id="rId14"/>
    <p:sldId id="283" r:id="rId15"/>
    <p:sldId id="282" r:id="rId16"/>
    <p:sldId id="277" r:id="rId17"/>
    <p:sldId id="276" r:id="rId18"/>
    <p:sldId id="285" r:id="rId19"/>
    <p:sldId id="286" r:id="rId20"/>
    <p:sldId id="271" r:id="rId21"/>
    <p:sldId id="272" r:id="rId22"/>
    <p:sldId id="259" r:id="rId23"/>
    <p:sldId id="273" r:id="rId24"/>
    <p:sldId id="263" r:id="rId25"/>
    <p:sldId id="261" r:id="rId26"/>
    <p:sldId id="264" r:id="rId27"/>
    <p:sldId id="260" r:id="rId28"/>
    <p:sldId id="270" r:id="rId29"/>
    <p:sldId id="269" r:id="rId30"/>
    <p:sldId id="258" r:id="rId31"/>
    <p:sldId id="257"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65541" autoAdjust="0"/>
  </p:normalViewPr>
  <p:slideViewPr>
    <p:cSldViewPr snapToGrid="0">
      <p:cViewPr varScale="1">
        <p:scale>
          <a:sx n="43" d="100"/>
          <a:sy n="43" d="100"/>
        </p:scale>
        <p:origin x="7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発表者：赤嶺さん</a:t>
            </a:r>
            <a:endParaRPr kumimoji="1" lang="en-US" altLang="ja-JP" dirty="0"/>
          </a:p>
          <a:p>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endParaRPr kumimoji="1" lang="en-US" altLang="ja-JP" dirty="0"/>
          </a:p>
          <a:p>
            <a:endParaRPr kumimoji="1" lang="en-US" altLang="ja-JP" dirty="0"/>
          </a:p>
          <a:p>
            <a:endParaRPr kumimoji="1" lang="en-US" altLang="ja-JP" dirty="0"/>
          </a:p>
          <a:p>
            <a:r>
              <a:rPr kumimoji="1" lang="ja-JP" altLang="en-US" dirty="0"/>
              <a:t>修正履歴</a:t>
            </a:r>
            <a:r>
              <a:rPr kumimoji="1" lang="en-US" altLang="ja-JP" dirty="0"/>
              <a:t>------------------------------------</a:t>
            </a:r>
          </a:p>
          <a:p>
            <a:r>
              <a:rPr kumimoji="1" lang="ja-JP" altLang="en-US" dirty="0"/>
              <a:t>●</a:t>
            </a:r>
            <a:r>
              <a:rPr kumimoji="1" lang="en-US" altLang="ja-JP" dirty="0"/>
              <a:t>9/9</a:t>
            </a:r>
            <a:r>
              <a:rPr kumimoji="1" lang="ja-JP" altLang="en-US" dirty="0"/>
              <a:t>（月）練習発表後の修正内容</a:t>
            </a:r>
            <a:endParaRPr kumimoji="1" lang="en-US" altLang="ja-JP" dirty="0"/>
          </a:p>
          <a:p>
            <a:r>
              <a:rPr kumimoji="1" lang="ja-JP" altLang="en-US" dirty="0"/>
              <a:t>・概要の書籍管理のメリット・デメリットのデメリットを削除</a:t>
            </a:r>
            <a:endParaRPr kumimoji="1" lang="en-US" altLang="ja-JP" dirty="0"/>
          </a:p>
          <a:p>
            <a:r>
              <a:rPr kumimoji="1" lang="ja-JP" altLang="en-US" dirty="0"/>
              <a:t>・書籍管理のメリット・デメリットの内容を鹿島さんの案を採用</a:t>
            </a:r>
            <a:endParaRPr kumimoji="1" lang="en-US" altLang="ja-JP" dirty="0"/>
          </a:p>
          <a:p>
            <a:r>
              <a:rPr kumimoji="1" lang="ja-JP" altLang="en-US" dirty="0"/>
              <a:t>・開発環境のページを追加</a:t>
            </a:r>
            <a:endParaRPr kumimoji="1" lang="en-US" altLang="ja-JP" dirty="0"/>
          </a:p>
          <a:p>
            <a:r>
              <a:rPr kumimoji="1" lang="ja-JP" altLang="en-US" dirty="0"/>
              <a:t>・内部構成の台本を修正</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まとめを言って、質疑応答</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以上で発表を終わります。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ご清聴ありがとうございました。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質問に対して、答えられそうな人、もしくは、開発に関わった人が回答</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1717542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鹿島さん案を採用のため不要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発表者：鹿島さん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lang="en-US" altLang="ja-JP" dirty="0"/>
          </a:p>
          <a:p>
            <a:r>
              <a:rPr lang="ja-JP" altLang="en-US" dirty="0"/>
              <a:t>書籍管理のデメリットについてです。</a:t>
            </a:r>
            <a:endParaRPr lang="en-US" altLang="ja-JP" dirty="0"/>
          </a:p>
          <a:p>
            <a:endParaRPr lang="en-US" altLang="ja-JP" dirty="0"/>
          </a:p>
          <a:p>
            <a:r>
              <a:rPr lang="ja-JP" altLang="en-US" dirty="0"/>
              <a:t>デメリットには、保守サポートの費用などに</a:t>
            </a:r>
            <a:r>
              <a:rPr lang="en-US" altLang="ja-JP" dirty="0"/>
              <a:t>IT</a:t>
            </a:r>
            <a:r>
              <a:rPr lang="ja-JP" altLang="en-US" dirty="0"/>
              <a:t>コストが発生することや、システムを使いこなすのに労力がかかることが挙げられます。</a:t>
            </a:r>
            <a:endParaRPr lang="en-US" altLang="ja-JP" dirty="0"/>
          </a:p>
          <a:p>
            <a:endParaRPr lang="en-US" altLang="ja-JP" dirty="0"/>
          </a:p>
          <a:p>
            <a:r>
              <a:rPr lang="ja-JP" altLang="en-US" dirty="0"/>
              <a:t>そのようなデメリットを無くすために、費用対効果を考えたり、だれもが直観的に使いやすいシステムやマニュアルを作成することで</a:t>
            </a:r>
            <a:endParaRPr lang="en-US" altLang="ja-JP" dirty="0"/>
          </a:p>
          <a:p>
            <a:r>
              <a:rPr lang="ja-JP" altLang="en-US" dirty="0"/>
              <a:t>デメリットをカバーできるのではないかと考えています。</a:t>
            </a:r>
            <a:endParaRPr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12</a:t>
            </a:fld>
            <a:endParaRPr kumimoji="1" lang="ja-JP" altLang="en-US"/>
          </a:p>
        </p:txBody>
      </p:sp>
    </p:spTree>
    <p:extLst>
      <p:ext uri="{BB962C8B-B14F-4D97-AF65-F5344CB8AC3E}">
        <p14:creationId xmlns:p14="http://schemas.microsoft.com/office/powerpoint/2010/main" val="3471472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鹿島さん案を採用のため不要</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発表者：鹿島さん</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書籍管理のメリットについてです。メリットとしては、以下３つが挙げられます。</a:t>
            </a:r>
            <a:endParaRPr kumimoji="1" lang="en-US" altLang="ja-JP" sz="1200" dirty="0">
              <a:latin typeface="HG丸ｺﾞｼｯｸM-PRO" panose="020F0600000000000000" pitchFamily="50" charset="-128"/>
              <a:ea typeface="HG丸ｺﾞｼｯｸM-PRO" panose="020F0600000000000000" pitchFamily="50" charset="-128"/>
            </a:endParaRPr>
          </a:p>
          <a:p>
            <a:endParaRPr kumimoji="1" lang="en-US" altLang="ja-JP" sz="1200" dirty="0">
              <a:latin typeface="HG丸ｺﾞｼｯｸM-PRO" panose="020F0600000000000000" pitchFamily="50" charset="-128"/>
              <a:ea typeface="HG丸ｺﾞｼｯｸM-PRO" panose="020F0600000000000000" pitchFamily="50" charset="-128"/>
            </a:endParaRPr>
          </a:p>
          <a:p>
            <a:r>
              <a:rPr lang="ja-JP" altLang="en-US" dirty="0"/>
              <a:t>まず、「</a:t>
            </a:r>
            <a:r>
              <a:rPr lang="ja-JP" altLang="en-US" b="0" dirty="0"/>
              <a:t>効率的な検索」</a:t>
            </a:r>
            <a:r>
              <a:rPr lang="ja-JP" altLang="en-US" dirty="0"/>
              <a:t>が可能になり、特定の書籍や資料を迅速に見つけ、必要な情報に素早くアクセスできます。</a:t>
            </a:r>
          </a:p>
          <a:p>
            <a:r>
              <a:rPr lang="ja-JP" altLang="en-US" dirty="0"/>
              <a:t>次に、「</a:t>
            </a:r>
            <a:r>
              <a:rPr lang="ja-JP" altLang="en-US" b="0" dirty="0"/>
              <a:t>利益の最大化」</a:t>
            </a:r>
            <a:r>
              <a:rPr lang="ja-JP" altLang="en-US" dirty="0"/>
              <a:t>につながります。蓄積されたデータを分析し、需要を把握することで、書籍管理やビジネス戦略の改善が図れます。</a:t>
            </a:r>
          </a:p>
          <a:p>
            <a:r>
              <a:rPr lang="ja-JP" altLang="en-US" dirty="0"/>
              <a:t>最後に、「</a:t>
            </a:r>
            <a:r>
              <a:rPr lang="ja-JP" altLang="en-US" b="0" dirty="0"/>
              <a:t>情報の共有」</a:t>
            </a:r>
            <a:r>
              <a:rPr lang="ja-JP" altLang="en-US" dirty="0"/>
              <a:t>が容易になります。リアルタイムで複数の人と情報を共有でき、チームの連携が強化されます。</a:t>
            </a:r>
          </a:p>
          <a:p>
            <a:endParaRPr kumimoji="1" lang="en-US" altLang="ja-JP" sz="1200" dirty="0">
              <a:latin typeface="HG丸ｺﾞｼｯｸM-PRO" panose="020F0600000000000000" pitchFamily="50" charset="-128"/>
              <a:ea typeface="HG丸ｺﾞｼｯｸM-PRO" panose="020F0600000000000000" pitchFamily="50" charset="-128"/>
            </a:endParaRPr>
          </a:p>
          <a:p>
            <a:endParaRPr kumimoji="1" lang="en-US" altLang="ja-JP" sz="1200" dirty="0">
              <a:latin typeface="HG丸ｺﾞｼｯｸM-PRO" panose="020F0600000000000000" pitchFamily="50" charset="-128"/>
              <a:ea typeface="HG丸ｺﾞｼｯｸM-PRO" panose="020F0600000000000000" pitchFamily="50" charset="-128"/>
            </a:endParaRPr>
          </a:p>
          <a:p>
            <a:r>
              <a:rPr kumimoji="1" lang="ja-JP" altLang="en-US" sz="1200" dirty="0" err="1">
                <a:latin typeface="HG丸ｺﾞｼｯｸM-PRO" panose="020F0600000000000000" pitchFamily="50" charset="-128"/>
                <a:ea typeface="HG丸ｺﾞｼｯｸM-PRO" panose="020F0600000000000000" pitchFamily="50" charset="-128"/>
              </a:rPr>
              <a:t>メモーーーー</a:t>
            </a:r>
            <a:endParaRPr kumimoji="1" lang="en-US" altLang="ja-JP" sz="1200" dirty="0">
              <a:latin typeface="HG丸ｺﾞｼｯｸM-PRO" panose="020F0600000000000000" pitchFamily="50" charset="-128"/>
              <a:ea typeface="HG丸ｺﾞｼｯｸM-PRO" panose="020F0600000000000000" pitchFamily="50" charset="-128"/>
            </a:endParaRPr>
          </a:p>
          <a:p>
            <a:r>
              <a:rPr kumimoji="1" lang="ja-JP" altLang="en-US" sz="1200" dirty="0">
                <a:latin typeface="HG丸ｺﾞｼｯｸM-PRO" panose="020F0600000000000000" pitchFamily="50" charset="-128"/>
                <a:ea typeface="HG丸ｺﾞｼｯｸM-PRO" panose="020F0600000000000000" pitchFamily="50" charset="-128"/>
              </a:rPr>
              <a:t>デメリット、メリットを前回の内容にする。</a:t>
            </a:r>
            <a:endParaRPr kumimoji="1" lang="en-US" altLang="ja-JP" sz="1200" dirty="0">
              <a:latin typeface="HG丸ｺﾞｼｯｸM-PRO" panose="020F0600000000000000" pitchFamily="50" charset="-128"/>
              <a:ea typeface="HG丸ｺﾞｼｯｸM-PRO" panose="020F0600000000000000" pitchFamily="50" charset="-128"/>
            </a:endParaRPr>
          </a:p>
          <a:p>
            <a:r>
              <a:rPr kumimoji="1" lang="ja-JP" altLang="en-US" sz="1200" dirty="0">
                <a:latin typeface="HG丸ｺﾞｼｯｸM-PRO" panose="020F0600000000000000" pitchFamily="50" charset="-128"/>
                <a:ea typeface="HG丸ｺﾞｼｯｸM-PRO" panose="020F0600000000000000" pitchFamily="50" charset="-128"/>
              </a:rPr>
              <a:t>デメリットという言葉を無くす。</a:t>
            </a:r>
            <a:endParaRPr kumimoji="1" lang="en-US" altLang="ja-JP" sz="1200" dirty="0">
              <a:latin typeface="HG丸ｺﾞｼｯｸM-PRO" panose="020F0600000000000000" pitchFamily="50" charset="-128"/>
              <a:ea typeface="HG丸ｺﾞｼｯｸM-PRO" panose="020F0600000000000000" pitchFamily="50" charset="-128"/>
            </a:endParaRPr>
          </a:p>
          <a:p>
            <a:r>
              <a:rPr kumimoji="1" lang="ja-JP" altLang="en-US" sz="1200" dirty="0">
                <a:latin typeface="HG丸ｺﾞｼｯｸM-PRO" panose="020F0600000000000000" pitchFamily="50" charset="-128"/>
                <a:ea typeface="HG丸ｺﾞｼｯｸM-PRO" panose="020F0600000000000000" pitchFamily="50" charset="-128"/>
              </a:rPr>
              <a:t>デメリットとメリットの内容を１ページにまとめる。</a:t>
            </a:r>
            <a:endParaRPr kumimoji="1" lang="en-US" altLang="ja-JP" sz="1200" dirty="0">
              <a:latin typeface="HG丸ｺﾞｼｯｸM-PRO" panose="020F0600000000000000" pitchFamily="50" charset="-128"/>
              <a:ea typeface="HG丸ｺﾞｼｯｸM-PRO" panose="020F0600000000000000" pitchFamily="50" charset="-128"/>
            </a:endParaRPr>
          </a:p>
          <a:p>
            <a:endParaRPr kumimoji="1" lang="en-US" altLang="ja-JP" sz="12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13</a:t>
            </a:fld>
            <a:endParaRPr kumimoji="1" lang="ja-JP" altLang="en-US"/>
          </a:p>
        </p:txBody>
      </p:sp>
    </p:spTree>
    <p:extLst>
      <p:ext uri="{BB962C8B-B14F-4D97-AF65-F5344CB8AC3E}">
        <p14:creationId xmlns:p14="http://schemas.microsoft.com/office/powerpoint/2010/main" val="1795718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中小企業のほとんど</a:t>
            </a:r>
            <a:r>
              <a:rPr kumimoji="1" lang="ja-JP" altLang="ja-JP" sz="1200" kern="1200" dirty="0">
                <a:solidFill>
                  <a:schemeClr val="tx1"/>
                </a:solidFill>
                <a:effectLst/>
                <a:latin typeface="+mn-lt"/>
                <a:ea typeface="+mn-ea"/>
                <a:cs typeface="+mn-cs"/>
              </a:rPr>
              <a:t>で</a:t>
            </a:r>
            <a:r>
              <a:rPr kumimoji="1" lang="ja-JP" altLang="en-US" sz="1200" kern="1200" dirty="0">
                <a:solidFill>
                  <a:schemeClr val="tx1"/>
                </a:solidFill>
                <a:effectLst/>
                <a:latin typeface="+mn-lt"/>
                <a:ea typeface="+mn-ea"/>
                <a:cs typeface="+mn-cs"/>
              </a:rPr>
              <a:t>は、エクセルを使って</a:t>
            </a:r>
            <a:r>
              <a:rPr kumimoji="1" lang="ja-JP" altLang="ja-JP" sz="1200" kern="1200" dirty="0">
                <a:solidFill>
                  <a:schemeClr val="tx1"/>
                </a:solidFill>
                <a:effectLst/>
                <a:latin typeface="+mn-lt"/>
                <a:ea typeface="+mn-ea"/>
                <a:cs typeface="+mn-cs"/>
              </a:rPr>
              <a:t>「顧客管理」「書籍管理」を行</a:t>
            </a:r>
            <a:r>
              <a:rPr kumimoji="1" lang="ja-JP" altLang="en-US" sz="1200" kern="1200" dirty="0">
                <a:solidFill>
                  <a:schemeClr val="tx1"/>
                </a:solidFill>
                <a:effectLst/>
                <a:latin typeface="+mn-lt"/>
                <a:ea typeface="+mn-ea"/>
                <a:cs typeface="+mn-cs"/>
              </a:rPr>
              <a:t>っています。　　</a:t>
            </a:r>
            <a:endParaRPr lang="en-US" altLang="ja-JP" dirty="0"/>
          </a:p>
          <a:p>
            <a:r>
              <a:rPr lang="ja-JP" altLang="en-US" dirty="0"/>
              <a:t>理由としては</a:t>
            </a:r>
            <a:endParaRPr lang="en-US" altLang="ja-JP" dirty="0"/>
          </a:p>
          <a:p>
            <a:r>
              <a:rPr lang="ja-JP" altLang="en-US" dirty="0"/>
              <a:t>・導入しやすい</a:t>
            </a:r>
            <a:endParaRPr lang="en-US" altLang="ja-JP" dirty="0"/>
          </a:p>
          <a:p>
            <a:r>
              <a:rPr lang="en-US" altLang="ja-JP" dirty="0"/>
              <a:t>----Microsoft Office</a:t>
            </a:r>
            <a:r>
              <a:rPr lang="ja-JP" altLang="en-US" dirty="0"/>
              <a:t>が業界・職種を問わず広く使われているオフィスソフトであることを考えれば、</a:t>
            </a:r>
            <a:r>
              <a:rPr lang="en-US" altLang="ja-JP" dirty="0"/>
              <a:t>Excel</a:t>
            </a:r>
            <a:r>
              <a:rPr lang="ja-JP" altLang="en-US" dirty="0"/>
              <a:t>はあらゆるオフィスワーカー共通のツール。</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a:t>
            </a:r>
            <a:r>
              <a:rPr lang="ja-JP" altLang="en-US" dirty="0"/>
              <a:t>内容に合った分析が可能</a:t>
            </a:r>
          </a:p>
          <a:p>
            <a:r>
              <a:rPr kumimoji="1" lang="en-US" altLang="ja-JP" dirty="0"/>
              <a:t>----</a:t>
            </a:r>
            <a:r>
              <a:rPr kumimoji="1" lang="ja-JP" altLang="en-US" sz="1200" b="0" i="0" kern="1200" dirty="0">
                <a:solidFill>
                  <a:schemeClr val="tx1"/>
                </a:solidFill>
                <a:effectLst/>
                <a:latin typeface="+mn-lt"/>
                <a:ea typeface="+mn-ea"/>
                <a:cs typeface="+mn-cs"/>
              </a:rPr>
              <a:t>簡易的な関数・数式を使いこなすことにより、多少複雑な処理を組み込むことができます。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16</a:t>
            </a:fld>
            <a:endParaRPr kumimoji="1" lang="ja-JP" altLang="en-US"/>
          </a:p>
        </p:txBody>
      </p:sp>
    </p:spTree>
    <p:extLst>
      <p:ext uri="{BB962C8B-B14F-4D97-AF65-F5344CB8AC3E}">
        <p14:creationId xmlns:p14="http://schemas.microsoft.com/office/powerpoint/2010/main" val="3661344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17</a:t>
            </a:fld>
            <a:endParaRPr kumimoji="1" lang="ja-JP" altLang="en-US"/>
          </a:p>
        </p:txBody>
      </p:sp>
    </p:spTree>
    <p:extLst>
      <p:ext uri="{BB962C8B-B14F-4D97-AF65-F5344CB8AC3E}">
        <p14:creationId xmlns:p14="http://schemas.microsoft.com/office/powerpoint/2010/main" val="3049292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書籍管理とは本屋での書籍注文管理の補助をするシステムです。</a:t>
            </a:r>
            <a:endParaRPr kumimoji="1" lang="en-US" altLang="ja-JP" dirty="0"/>
          </a:p>
          <a:p>
            <a:r>
              <a:rPr kumimoji="1" lang="ja-JP" altLang="en-US" dirty="0"/>
              <a:t>これらをデータベースで蓄積・管理することが目的です。</a:t>
            </a:r>
            <a:endParaRPr kumimoji="1" lang="en-US" altLang="ja-JP" dirty="0"/>
          </a:p>
          <a:p>
            <a:endParaRPr kumimoji="1" lang="en-US" altLang="ja-JP" dirty="0"/>
          </a:p>
          <a:p>
            <a:r>
              <a:rPr kumimoji="1" lang="ja-JP" altLang="en-US" dirty="0"/>
              <a:t>私たちは中小企業を対象とした書籍管理を作成・開発をしました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18</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　　　</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個別表示にするかは要相談</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19</a:t>
            </a:fld>
            <a:endParaRPr kumimoji="1" lang="ja-JP" altLang="en-US"/>
          </a:p>
        </p:txBody>
      </p:sp>
    </p:spTree>
    <p:extLst>
      <p:ext uri="{BB962C8B-B14F-4D97-AF65-F5344CB8AC3E}">
        <p14:creationId xmlns:p14="http://schemas.microsoft.com/office/powerpoint/2010/main" val="4272905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削除予定</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20</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私たちが注目した主な機能は大きく分けて</a:t>
            </a:r>
            <a:r>
              <a:rPr kumimoji="1" lang="en-US" altLang="ja-JP" dirty="0"/>
              <a:t>4</a:t>
            </a:r>
            <a:r>
              <a:rPr kumimoji="1" lang="ja-JP" altLang="en-US" dirty="0"/>
              <a:t>つあります。</a:t>
            </a:r>
            <a:endParaRPr kumimoji="1" lang="en-US" altLang="ja-JP" dirty="0"/>
          </a:p>
          <a:p>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endParaRPr kumimoji="1" lang="en-US" altLang="ja-JP" i="1" dirty="0"/>
          </a:p>
          <a:p>
            <a:r>
              <a:rPr kumimoji="1" lang="ja-JP" altLang="en-US" i="1" dirty="0"/>
              <a:t>また、仕様については売上と年代別及び地域別のランキングを抽出し表示できるようになります。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21</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それらの機能、仕様をつかって</a:t>
            </a:r>
            <a:r>
              <a:rPr kumimoji="1" lang="ja-JP" altLang="ja-JP" sz="1200" kern="1200" dirty="0">
                <a:solidFill>
                  <a:schemeClr val="tx1"/>
                </a:solidFill>
                <a:effectLst/>
                <a:latin typeface="+mn-lt"/>
                <a:ea typeface="+mn-ea"/>
                <a:cs typeface="+mn-cs"/>
              </a:rPr>
              <a:t>書籍管理の補助を行う</a:t>
            </a:r>
            <a:r>
              <a:rPr kumimoji="1" lang="ja-JP" altLang="en-US" sz="1200" kern="1200" dirty="0">
                <a:solidFill>
                  <a:schemeClr val="tx1"/>
                </a:solidFill>
                <a:effectLst/>
                <a:latin typeface="+mn-lt"/>
                <a:ea typeface="+mn-ea"/>
                <a:cs typeface="+mn-cs"/>
              </a:rPr>
              <a:t>ことにより</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データベースで蓄積・管理することで、</a:t>
            </a: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22</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発表者：赤嶺さん</a:t>
            </a:r>
            <a:endParaRPr kumimoji="1" lang="en-US" altLang="ja-JP" dirty="0"/>
          </a:p>
          <a:p>
            <a:endParaRPr kumimoji="1" lang="en-US" altLang="ja-JP" dirty="0"/>
          </a:p>
          <a:p>
            <a:r>
              <a:rPr kumimoji="1" lang="ja-JP" altLang="en-US" dirty="0"/>
              <a:t>このような流れで発表していきます。</a:t>
            </a:r>
            <a:endParaRPr kumimoji="1" lang="en-US" altLang="ja-JP" dirty="0"/>
          </a:p>
          <a:p>
            <a:endParaRPr kumimoji="1" lang="en-US" altLang="ja-JP" dirty="0"/>
          </a:p>
          <a:p>
            <a:endParaRPr kumimoji="1" lang="en-US" altLang="ja-JP" dirty="0"/>
          </a:p>
          <a:p>
            <a:r>
              <a:rPr kumimoji="1" lang="ja-JP" altLang="en-US" dirty="0"/>
              <a:t>以下</a:t>
            </a:r>
            <a:r>
              <a:rPr kumimoji="1" lang="ja-JP" altLang="en-US" dirty="0" err="1"/>
              <a:t>メモｰｰｰ</a:t>
            </a:r>
            <a:r>
              <a:rPr kumimoji="1" lang="ja-JP" altLang="en-US" dirty="0"/>
              <a:t>ｰｰｰｰｰｰｰｰｰｰｰｰｰｰｰｰｰｰｰｰｰｰ</a:t>
            </a:r>
            <a:endParaRPr kumimoji="1" lang="en-US" altLang="ja-JP" dirty="0"/>
          </a:p>
          <a:p>
            <a:endParaRPr kumimoji="1" lang="en-US" altLang="ja-JP" dirty="0"/>
          </a:p>
          <a:p>
            <a:endParaRPr kumimoji="1" lang="en-US" altLang="ja-JP" dirty="0"/>
          </a:p>
          <a:p>
            <a:endParaRPr kumimoji="1" lang="en-US" altLang="ja-JP" dirty="0"/>
          </a:p>
          <a:p>
            <a:r>
              <a:rPr kumimoji="1" lang="ja-JP" altLang="en-US" dirty="0"/>
              <a:t>・なぜ作ろうと思ったのか</a:t>
            </a:r>
            <a:endParaRPr kumimoji="1" lang="en-US" altLang="ja-JP" dirty="0"/>
          </a:p>
          <a:p>
            <a:r>
              <a:rPr kumimoji="1" lang="ja-JP" altLang="en-US" dirty="0"/>
              <a:t>今回私たちが作ったものは、本の購入者システムを作りました。</a:t>
            </a:r>
            <a:endParaRPr kumimoji="1" lang="en-US" altLang="ja-JP" dirty="0"/>
          </a:p>
          <a:p>
            <a:r>
              <a:rPr kumimoji="1" lang="ja-JP" altLang="en-US" dirty="0"/>
              <a:t>書籍管理とは？のスライドを入れる。</a:t>
            </a:r>
            <a:endParaRPr kumimoji="1" lang="en-US" altLang="ja-JP" dirty="0"/>
          </a:p>
          <a:p>
            <a:r>
              <a:rPr kumimoji="1" lang="ja-JP" altLang="en-US" dirty="0"/>
              <a:t>書籍管理を使うにあたってどう、現状があるのか？</a:t>
            </a:r>
            <a:endParaRPr kumimoji="1" lang="en-US" altLang="ja-JP" dirty="0"/>
          </a:p>
          <a:p>
            <a:r>
              <a:rPr kumimoji="1" lang="ja-JP" altLang="en-US" dirty="0"/>
              <a:t>→メリット、デメリット</a:t>
            </a:r>
            <a:endParaRPr kumimoji="1" lang="en-US" altLang="ja-JP" dirty="0"/>
          </a:p>
          <a:p>
            <a:r>
              <a:rPr kumimoji="1" lang="ja-JP" altLang="en-US" dirty="0"/>
              <a:t>→利用シーン</a:t>
            </a:r>
            <a:endParaRPr kumimoji="1" lang="en-US" altLang="ja-JP" dirty="0"/>
          </a:p>
          <a:p>
            <a:r>
              <a:rPr kumimoji="1" lang="ja-JP" altLang="en-US" dirty="0"/>
              <a:t>→アプリケーションで何ができるのか？</a:t>
            </a:r>
            <a:endParaRPr kumimoji="1" lang="en-US" altLang="ja-JP" dirty="0"/>
          </a:p>
          <a:p>
            <a:r>
              <a:rPr kumimoji="1" lang="ja-JP" altLang="en-US" dirty="0"/>
              <a:t>→これによって、どんな成果が得られたのか？</a:t>
            </a:r>
            <a:endParaRPr kumimoji="1" lang="en-US" altLang="ja-JP" dirty="0"/>
          </a:p>
          <a:p>
            <a:r>
              <a:rPr kumimoji="1" lang="ja-JP" altLang="en-US" dirty="0"/>
              <a:t>→内部的な構成を挟む</a:t>
            </a:r>
            <a:endParaRPr kumimoji="1" lang="en-US" altLang="ja-JP" dirty="0"/>
          </a:p>
          <a:p>
            <a:r>
              <a:rPr kumimoji="1" lang="ja-JP" altLang="en-US" dirty="0"/>
              <a:t>→各自のデモ</a:t>
            </a:r>
            <a:endParaRPr kumimoji="1" lang="en-US" altLang="ja-JP" dirty="0"/>
          </a:p>
          <a:p>
            <a:r>
              <a:rPr kumimoji="1" lang="ja-JP" altLang="en-US" dirty="0"/>
              <a:t>→こだわったコードの説明</a:t>
            </a:r>
            <a:endParaRPr kumimoji="1" lang="en-US" altLang="ja-JP" dirty="0"/>
          </a:p>
          <a:p>
            <a:r>
              <a:rPr kumimoji="1" lang="ja-JP" altLang="en-US" dirty="0"/>
              <a:t>　</a:t>
            </a:r>
            <a:r>
              <a:rPr kumimoji="1" lang="en-US" altLang="ja-JP" dirty="0"/>
              <a:t>※</a:t>
            </a:r>
            <a:r>
              <a:rPr kumimoji="1" lang="ja-JP" altLang="en-US" dirty="0"/>
              <a:t>とりあえず、デモを通したあとに、パワポに戻って、こだわったコードを説明する。</a:t>
            </a:r>
            <a:endParaRPr kumimoji="1" lang="en-US" altLang="ja-JP" dirty="0"/>
          </a:p>
          <a:p>
            <a:r>
              <a:rPr kumimoji="1" lang="ja-JP" altLang="en-US" dirty="0"/>
              <a:t>→最後に、まとめ、特徴と実装できなかった部分。</a:t>
            </a:r>
            <a:endParaRPr kumimoji="1" lang="en-US" altLang="ja-JP" dirty="0"/>
          </a:p>
          <a:p>
            <a:r>
              <a:rPr kumimoji="1" lang="ja-JP" altLang="en-US" dirty="0"/>
              <a:t>→質疑応答。</a:t>
            </a:r>
            <a:endParaRPr kumimoji="1" lang="en-US" altLang="ja-JP" dirty="0"/>
          </a:p>
          <a:p>
            <a:endParaRPr kumimoji="1" lang="en-US" altLang="ja-JP" dirty="0"/>
          </a:p>
          <a:p>
            <a:r>
              <a:rPr kumimoji="1" lang="en-US" altLang="ja-JP" dirty="0"/>
              <a:t>0</a:t>
            </a:r>
            <a:r>
              <a:rPr kumimoji="1" lang="ja-JP" altLang="en-US" dirty="0"/>
              <a:t>タイトル</a:t>
            </a:r>
            <a:endParaRPr kumimoji="1" lang="en-US" altLang="ja-JP" dirty="0"/>
          </a:p>
          <a:p>
            <a:r>
              <a:rPr kumimoji="1" lang="en-US" altLang="ja-JP" dirty="0"/>
              <a:t>1</a:t>
            </a:r>
            <a:r>
              <a:rPr kumimoji="1" lang="ja-JP" altLang="en-US" dirty="0"/>
              <a:t>概要</a:t>
            </a:r>
            <a:endParaRPr kumimoji="1" lang="en-US" altLang="ja-JP" dirty="0"/>
          </a:p>
          <a:p>
            <a:r>
              <a:rPr kumimoji="1" lang="en-US" altLang="ja-JP" dirty="0"/>
              <a:t>2</a:t>
            </a:r>
            <a:r>
              <a:rPr kumimoji="1" lang="ja-JP" altLang="en-US" dirty="0"/>
              <a:t>書籍管理とは</a:t>
            </a:r>
            <a:endParaRPr kumimoji="1" lang="en-US" altLang="ja-JP" dirty="0"/>
          </a:p>
          <a:p>
            <a:r>
              <a:rPr kumimoji="1" lang="en-US" altLang="ja-JP" dirty="0"/>
              <a:t>3</a:t>
            </a:r>
            <a:r>
              <a:rPr kumimoji="1" lang="ja-JP" altLang="en-US" dirty="0"/>
              <a:t>書籍管理のメリット・デメリット</a:t>
            </a:r>
            <a:endParaRPr kumimoji="1" lang="en-US" altLang="ja-JP" dirty="0"/>
          </a:p>
          <a:p>
            <a:r>
              <a:rPr kumimoji="1" lang="ja-JP" altLang="en-US" dirty="0"/>
              <a:t>　→利用シーン、何ができるのか？</a:t>
            </a:r>
            <a:endParaRPr kumimoji="1" lang="en-US" altLang="ja-JP" dirty="0"/>
          </a:p>
          <a:p>
            <a:r>
              <a:rPr kumimoji="1" lang="en-US" altLang="ja-JP" dirty="0"/>
              <a:t>4</a:t>
            </a:r>
            <a:r>
              <a:rPr kumimoji="1" lang="ja-JP" altLang="en-US" dirty="0"/>
              <a:t>内部構成</a:t>
            </a:r>
            <a:endParaRPr kumimoji="1" lang="en-US" altLang="ja-JP" dirty="0"/>
          </a:p>
          <a:p>
            <a:r>
              <a:rPr kumimoji="1" lang="en-US" altLang="ja-JP" dirty="0"/>
              <a:t>5</a:t>
            </a:r>
            <a:r>
              <a:rPr kumimoji="1" lang="ja-JP" altLang="en-US" dirty="0"/>
              <a:t>デモ</a:t>
            </a:r>
            <a:endParaRPr kumimoji="1" lang="en-US" altLang="ja-JP" dirty="0"/>
          </a:p>
          <a:p>
            <a:r>
              <a:rPr kumimoji="1" lang="ja-JP" altLang="en-US" dirty="0"/>
              <a:t>　→こだわったコード</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3887383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　事前にあった内容で削除予定</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赤嶺</a:t>
            </a:r>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26</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27</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発表者：鹿島さん</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私たちのチームは、本屋</a:t>
            </a:r>
            <a:r>
              <a:rPr kumimoji="1" lang="ja-JP" altLang="en-US" sz="1200" kern="1200" dirty="0">
                <a:solidFill>
                  <a:schemeClr val="tx1"/>
                </a:solidFill>
                <a:effectLst/>
                <a:latin typeface="+mn-lt"/>
                <a:ea typeface="+mn-ea"/>
                <a:cs typeface="+mn-cs"/>
              </a:rPr>
              <a:t>の書籍管理</a:t>
            </a:r>
            <a:r>
              <a:rPr kumimoji="1" lang="ja-JP" altLang="ja-JP" sz="1200" kern="1200" dirty="0">
                <a:solidFill>
                  <a:schemeClr val="tx1"/>
                </a:solidFill>
                <a:effectLst/>
                <a:latin typeface="+mn-lt"/>
                <a:ea typeface="+mn-ea"/>
                <a:cs typeface="+mn-cs"/>
              </a:rPr>
              <a:t>を開発しました。</a:t>
            </a:r>
            <a:endParaRPr kumimoji="1" lang="en-US" altLang="ja-JP" dirty="0"/>
          </a:p>
          <a:p>
            <a:endParaRPr kumimoji="1" lang="en-US" altLang="ja-JP" dirty="0"/>
          </a:p>
          <a:p>
            <a:r>
              <a:rPr kumimoji="1" lang="ja-JP" altLang="en-US" dirty="0"/>
              <a:t>書籍管理とは本屋で書籍を一元管理するシステムで</a:t>
            </a:r>
            <a:endParaRPr kumimoji="1" lang="en-US" altLang="ja-JP" dirty="0"/>
          </a:p>
          <a:p>
            <a:r>
              <a:rPr kumimoji="1" lang="ja-JP" altLang="en-US" dirty="0"/>
              <a:t>情報をデータベースに蓄積・管理します。</a:t>
            </a:r>
            <a:endParaRPr kumimoji="1" lang="en-US" altLang="ja-JP" dirty="0"/>
          </a:p>
          <a:p>
            <a:endParaRPr kumimoji="1" lang="en-US" altLang="ja-JP" dirty="0"/>
          </a:p>
          <a:p>
            <a:r>
              <a:rPr kumimoji="1" lang="ja-JP" altLang="ja-JP" sz="1200" kern="1200" dirty="0">
                <a:solidFill>
                  <a:schemeClr val="tx1"/>
                </a:solidFill>
                <a:effectLst/>
                <a:latin typeface="+mn-lt"/>
                <a:ea typeface="+mn-ea"/>
                <a:cs typeface="+mn-cs"/>
              </a:rPr>
              <a:t>テーマは書籍管理システムと決まって</a:t>
            </a:r>
            <a:r>
              <a:rPr kumimoji="1" lang="ja-JP" altLang="en-US" sz="1200" kern="1200" dirty="0">
                <a:solidFill>
                  <a:schemeClr val="tx1"/>
                </a:solidFill>
                <a:effectLst/>
                <a:latin typeface="+mn-lt"/>
                <a:ea typeface="+mn-ea"/>
                <a:cs typeface="+mn-cs"/>
              </a:rPr>
              <a:t>いましたが、</a:t>
            </a:r>
            <a:r>
              <a:rPr kumimoji="1" lang="ja-JP" altLang="ja-JP" sz="1200" kern="1200" dirty="0">
                <a:solidFill>
                  <a:schemeClr val="tx1"/>
                </a:solidFill>
                <a:effectLst/>
                <a:latin typeface="+mn-lt"/>
                <a:ea typeface="+mn-ea"/>
                <a:cs typeface="+mn-cs"/>
              </a:rPr>
              <a:t>詳細機能について</a:t>
            </a:r>
            <a:r>
              <a:rPr kumimoji="1" lang="ja-JP" altLang="en-US" sz="1200" kern="1200" dirty="0">
                <a:solidFill>
                  <a:schemeClr val="tx1"/>
                </a:solidFill>
                <a:effectLst/>
                <a:latin typeface="+mn-lt"/>
                <a:ea typeface="+mn-ea"/>
                <a:cs typeface="+mn-cs"/>
              </a:rPr>
              <a:t>は</a:t>
            </a:r>
            <a:r>
              <a:rPr kumimoji="1" lang="ja-JP" altLang="ja-JP" sz="1200" kern="1200" dirty="0">
                <a:solidFill>
                  <a:schemeClr val="tx1"/>
                </a:solidFill>
                <a:effectLst/>
                <a:latin typeface="+mn-lt"/>
                <a:ea typeface="+mn-ea"/>
                <a:cs typeface="+mn-cs"/>
              </a:rPr>
              <a:t>チームで話し合って</a:t>
            </a:r>
            <a:r>
              <a:rPr kumimoji="1" lang="ja-JP" altLang="en-US" sz="1200" kern="1200" dirty="0">
                <a:solidFill>
                  <a:schemeClr val="tx1"/>
                </a:solidFill>
                <a:effectLst/>
                <a:latin typeface="+mn-lt"/>
                <a:ea typeface="+mn-ea"/>
                <a:cs typeface="+mn-cs"/>
              </a:rPr>
              <a:t>決めました。</a:t>
            </a:r>
            <a:endParaRPr kumimoji="1" lang="ja-JP"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データベース</a:t>
            </a:r>
            <a:r>
              <a:rPr kumimoji="1" lang="ja-JP" altLang="ja-JP" sz="1200" kern="1200" dirty="0">
                <a:solidFill>
                  <a:schemeClr val="tx1"/>
                </a:solidFill>
                <a:effectLst/>
                <a:latin typeface="+mn-lt"/>
                <a:ea typeface="+mn-ea"/>
                <a:cs typeface="+mn-cs"/>
              </a:rPr>
              <a:t>に接続して、追加・編集・削除だけでなく</a:t>
            </a:r>
          </a:p>
          <a:p>
            <a:r>
              <a:rPr kumimoji="1" lang="ja-JP" altLang="ja-JP" sz="1200" kern="1200" dirty="0">
                <a:solidFill>
                  <a:schemeClr val="tx1"/>
                </a:solidFill>
                <a:effectLst/>
                <a:latin typeface="+mn-lt"/>
                <a:ea typeface="+mn-ea"/>
                <a:cs typeface="+mn-cs"/>
              </a:rPr>
              <a:t>ランキング機能も追加することで実用的なスキル向上</a:t>
            </a:r>
            <a:r>
              <a:rPr kumimoji="1" lang="ja-JP" altLang="en-US" sz="1200" kern="1200" dirty="0">
                <a:solidFill>
                  <a:schemeClr val="tx1"/>
                </a:solidFill>
                <a:effectLst/>
                <a:latin typeface="+mn-lt"/>
                <a:ea typeface="+mn-ea"/>
                <a:cs typeface="+mn-cs"/>
              </a:rPr>
              <a:t>を意識しました。</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3359844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発表者：鹿島さん</a:t>
            </a:r>
            <a:endParaRPr lang="en-US" altLang="ja-JP" dirty="0"/>
          </a:p>
          <a:p>
            <a:endParaRPr lang="en-US" altLang="ja-JP" dirty="0"/>
          </a:p>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　　　</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個別表示にするかは要相談</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69123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発表者：堤さん</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本屋で購入者情報を登録する際に利用し、</a:t>
            </a:r>
            <a:r>
              <a:rPr kumimoji="1" lang="en-US" altLang="ja-JP" sz="1200" kern="1200" dirty="0">
                <a:solidFill>
                  <a:schemeClr val="tx1"/>
                </a:solidFill>
                <a:effectLst/>
                <a:latin typeface="+mn-lt"/>
                <a:ea typeface="+mn-ea"/>
                <a:cs typeface="+mn-cs"/>
              </a:rPr>
              <a:t>Excel</a:t>
            </a:r>
            <a:r>
              <a:rPr kumimoji="1" lang="ja-JP" altLang="en-US" sz="1200" kern="1200" dirty="0">
                <a:solidFill>
                  <a:schemeClr val="tx1"/>
                </a:solidFill>
                <a:effectLst/>
                <a:latin typeface="+mn-lt"/>
                <a:ea typeface="+mn-ea"/>
                <a:cs typeface="+mn-cs"/>
              </a:rPr>
              <a:t>で行っていたデータをアプリケーションを通してデータの蓄積・管理ができます。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そうすることで、作業時間の短縮に、ヒューマンエラーが軽減します。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以下</a:t>
            </a:r>
            <a:r>
              <a:rPr kumimoji="1" lang="ja-JP" altLang="en-US" sz="1200" kern="1200" dirty="0" err="1">
                <a:solidFill>
                  <a:schemeClr val="tx1"/>
                </a:solidFill>
                <a:effectLst/>
                <a:latin typeface="+mn-lt"/>
                <a:ea typeface="+mn-ea"/>
                <a:cs typeface="+mn-cs"/>
              </a:rPr>
              <a:t>メモーーーーーーーーーーーーーーーーーーーーーーーーーーーーーーー</a:t>
            </a:r>
            <a:r>
              <a:rPr kumimoji="1" lang="ja-JP" altLang="en-US" sz="1200" kern="1200" dirty="0">
                <a:solidFill>
                  <a:schemeClr val="tx1"/>
                </a:solidFill>
                <a:effectLst/>
                <a:latin typeface="+mn-lt"/>
                <a:ea typeface="+mn-ea"/>
                <a:cs typeface="+mn-cs"/>
              </a:rPr>
              <a:t>ー</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en-US" altLang="ja-JP" dirty="0"/>
              <a:t>※</a:t>
            </a:r>
            <a:r>
              <a:rPr kumimoji="1" lang="ja-JP" altLang="en-US" dirty="0"/>
              <a:t>利用シーンと何ができるのか？どんな成果が得られるのか？の内容を追記する。</a:t>
            </a:r>
            <a:endParaRPr kumimoji="1" lang="en-US" altLang="ja-JP" dirty="0"/>
          </a:p>
          <a:p>
            <a:endParaRPr kumimoji="1" lang="en-US" altLang="ja-JP" dirty="0"/>
          </a:p>
          <a:p>
            <a:r>
              <a:rPr kumimoji="1" lang="ja-JP" altLang="en-US" dirty="0"/>
              <a:t>・利用場面</a:t>
            </a:r>
            <a:endParaRPr kumimoji="1" lang="en-US" altLang="ja-JP" dirty="0"/>
          </a:p>
          <a:p>
            <a:r>
              <a:rPr kumimoji="1" lang="ja-JP" altLang="en-US" dirty="0"/>
              <a:t>本屋で購入者情報を登録する際に利用する。</a:t>
            </a:r>
            <a:endParaRPr kumimoji="1" lang="en-US" altLang="ja-JP" dirty="0"/>
          </a:p>
          <a:p>
            <a:r>
              <a:rPr kumimoji="1" lang="ja-JP" altLang="en-US" dirty="0"/>
              <a:t>・何ができるか？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エクセルで行っていた「購入者情報」をデータベースで蓄積、管理できる。</a:t>
            </a:r>
            <a:endParaRPr kumimoji="1" lang="en-US" altLang="ja-JP" dirty="0"/>
          </a:p>
          <a:p>
            <a:r>
              <a:rPr kumimoji="1" lang="ja-JP" altLang="en-US" dirty="0"/>
              <a:t>・どんな成果が得られるのか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4559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発表者：堤さん</a:t>
            </a:r>
            <a:endParaRPr kumimoji="1" lang="en-US" altLang="ja-JP" dirty="0"/>
          </a:p>
          <a:p>
            <a:endParaRPr kumimoji="1" lang="en-US" altLang="ja-JP" dirty="0"/>
          </a:p>
          <a:p>
            <a:r>
              <a:rPr kumimoji="1" lang="ja-JP" altLang="en-US" dirty="0"/>
              <a:t>開発環境はこのようになります。</a:t>
            </a:r>
            <a:endParaRPr kumimoji="1" lang="en-US" altLang="ja-JP" dirty="0"/>
          </a:p>
          <a:p>
            <a:r>
              <a:rPr lang="ja-JP" altLang="en-US" dirty="0"/>
              <a:t>開発ツールには</a:t>
            </a:r>
            <a:r>
              <a:rPr lang="en-US" altLang="ja-JP" dirty="0"/>
              <a:t>XAMPP</a:t>
            </a:r>
            <a:r>
              <a:rPr lang="ja-JP" altLang="en-US" dirty="0"/>
              <a:t>を使用し、使用言語として</a:t>
            </a:r>
            <a:r>
              <a:rPr lang="en-US" altLang="ja-JP" dirty="0"/>
              <a:t>HTML</a:t>
            </a:r>
            <a:r>
              <a:rPr lang="ja-JP" altLang="en-US" dirty="0" err="1"/>
              <a:t>、</a:t>
            </a:r>
            <a:r>
              <a:rPr lang="en-US" altLang="ja-JP" dirty="0"/>
              <a:t>CSS</a:t>
            </a:r>
            <a:r>
              <a:rPr lang="ja-JP" altLang="en-US" dirty="0" err="1"/>
              <a:t>、</a:t>
            </a:r>
            <a:r>
              <a:rPr lang="en-US" altLang="ja-JP" dirty="0"/>
              <a:t>PHP</a:t>
            </a:r>
            <a:r>
              <a:rPr lang="ja-JP" altLang="en-US" dirty="0"/>
              <a:t>を採用しました。</a:t>
            </a:r>
            <a:endParaRPr lang="en-US" altLang="ja-JP" dirty="0"/>
          </a:p>
          <a:p>
            <a:r>
              <a:rPr lang="ja-JP" altLang="en-US" dirty="0"/>
              <a:t>ソースコードの共有には</a:t>
            </a:r>
            <a:r>
              <a:rPr lang="en-US" altLang="ja-JP" dirty="0"/>
              <a:t>SourceTree</a:t>
            </a:r>
            <a:r>
              <a:rPr lang="ja-JP" altLang="en-US" dirty="0"/>
              <a:t>を活用しています。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6</a:t>
            </a:fld>
            <a:endParaRPr kumimoji="1" lang="ja-JP" altLang="en-US"/>
          </a:p>
        </p:txBody>
      </p:sp>
    </p:spTree>
    <p:extLst>
      <p:ext uri="{BB962C8B-B14F-4D97-AF65-F5344CB8AC3E}">
        <p14:creationId xmlns:p14="http://schemas.microsoft.com/office/powerpoint/2010/main" val="115155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発表者：堤さん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内部構成はこのようになっています。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ブラウザから要求をして、ＭｙＳＱＬから返答されたデータを画面表示するような流れになります。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補足で</a:t>
            </a:r>
            <a:r>
              <a:rPr kumimoji="1" lang="en-US" altLang="ja-JP" dirty="0"/>
              <a:t>XAMPP</a:t>
            </a:r>
            <a:r>
              <a:rPr kumimoji="1" lang="ja-JP" altLang="en-US" dirty="0"/>
              <a:t>とは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Web</a:t>
            </a:r>
            <a:r>
              <a:rPr kumimoji="1" lang="ja-JP" altLang="en-US" dirty="0"/>
              <a:t>アプリケーションを開発するためのテスト環境」を整えるために、必要なアプリケーションを一式パッケージにしたものになります。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開発体制はフロントエンドとバックエンドに分け、フロントエンドでは</a:t>
            </a:r>
            <a:r>
              <a:rPr lang="en-US" altLang="ja-JP" dirty="0"/>
              <a:t>HTML</a:t>
            </a:r>
            <a:r>
              <a:rPr lang="ja-JP" altLang="en-US" dirty="0"/>
              <a:t>と</a:t>
            </a:r>
            <a:r>
              <a:rPr lang="en-US" altLang="ja-JP" dirty="0"/>
              <a:t>CSS</a:t>
            </a:r>
            <a:r>
              <a:rPr lang="ja-JP" altLang="en-US" dirty="0"/>
              <a:t>を、バックエンドでは</a:t>
            </a:r>
            <a:r>
              <a:rPr lang="en-US" altLang="ja-JP" dirty="0"/>
              <a:t>PHP</a:t>
            </a:r>
            <a:r>
              <a:rPr lang="ja-JP" altLang="en-US" dirty="0"/>
              <a:t>を使用して開発を進めました。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以下、修正前内容</a:t>
            </a:r>
            <a:r>
              <a:rPr kumimoji="1" lang="en-US" altLang="ja-JP" dirty="0"/>
              <a:t>---------------------------------------------------</a:t>
            </a:r>
          </a:p>
          <a:p>
            <a:endParaRPr kumimoji="1" lang="en-US" altLang="ja-JP" dirty="0"/>
          </a:p>
          <a:p>
            <a:r>
              <a:rPr kumimoji="1" lang="ja-JP" altLang="en-US" dirty="0"/>
              <a:t>内部構成について説明します。</a:t>
            </a:r>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以下メモｰｰｰｰｰｰｰｰｰｰｰｰｰｰｰｰｰ</a:t>
            </a:r>
            <a:endParaRPr kumimoji="1" lang="en-US" altLang="ja-JP" dirty="0"/>
          </a:p>
          <a:p>
            <a:r>
              <a:rPr kumimoji="1" lang="ja-JP" altLang="en-US" dirty="0"/>
              <a:t>吉武先生に内部構成について、確認質問。</a:t>
            </a:r>
            <a:endParaRPr kumimoji="1" lang="en-US" altLang="ja-JP" dirty="0"/>
          </a:p>
          <a:p>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は</a:t>
            </a:r>
            <a:r>
              <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Google</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のこと？</a:t>
            </a:r>
            <a:endPar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a:p>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フロントエンドは、</a:t>
            </a:r>
            <a:r>
              <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We</a:t>
            </a:r>
            <a:r>
              <a:rPr kumimoji="1" lang="ja-JP" altLang="en-US"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ｂ</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ページのことで、今回の開発プロジェクトでは、静的サイトのところ？</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7</a:t>
            </a:fld>
            <a:endParaRPr kumimoji="1" lang="ja-JP" altLang="en-US"/>
          </a:p>
        </p:txBody>
      </p:sp>
    </p:spTree>
    <p:extLst>
      <p:ext uri="{BB962C8B-B14F-4D97-AF65-F5344CB8AC3E}">
        <p14:creationId xmlns:p14="http://schemas.microsoft.com/office/powerpoint/2010/main" val="327870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発表者：尾中さん、垣迫さん</a:t>
            </a:r>
            <a:endParaRPr kumimoji="1" lang="en-US" altLang="ja-JP" dirty="0"/>
          </a:p>
          <a:p>
            <a:endParaRPr kumimoji="1" lang="en-US" altLang="ja-JP" dirty="0"/>
          </a:p>
          <a:p>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a:t>検索欄に「赤」を入力して、あいまい検索を選択して、検索ボタンをクリックすると「赤」という文字が含まれているコードが表示されます。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8</a:t>
            </a:fld>
            <a:endParaRPr kumimoji="1" lang="ja-JP" altLang="en-US"/>
          </a:p>
        </p:txBody>
      </p:sp>
    </p:spTree>
    <p:extLst>
      <p:ext uri="{BB962C8B-B14F-4D97-AF65-F5344CB8AC3E}">
        <p14:creationId xmlns:p14="http://schemas.microsoft.com/office/powerpoint/2010/main" val="250977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発表者：板井</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あいまい検索のコードについて説明します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①で画面上で入力されたデータを取得しています。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②データベースから必要なデータを取得するための</a:t>
            </a:r>
            <a:r>
              <a:rPr kumimoji="1" lang="en-US" altLang="ja-JP" dirty="0"/>
              <a:t>SQL</a:t>
            </a:r>
            <a:r>
              <a:rPr kumimoji="1" lang="ja-JP" altLang="en-US" dirty="0"/>
              <a:t>文を作成して変数コードになります。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⓷で検索内容が画面上に出力されるようにしています。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メモ</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①</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$_POST </a:t>
            </a:r>
            <a:r>
              <a:rPr lang="ja-JP" altLang="en-US" dirty="0"/>
              <a:t>はフォームのデータを取得するために使われる</a:t>
            </a:r>
            <a:r>
              <a:rPr lang="en-US" altLang="ja-JP" dirty="0"/>
              <a:t>PHP</a:t>
            </a:r>
            <a:r>
              <a:rPr lang="ja-JP" altLang="en-US" dirty="0"/>
              <a:t>のスーパーグローバル変数です。この部分では、フォームから送信された検索条件（</a:t>
            </a:r>
            <a:r>
              <a:rPr lang="en-US" altLang="ja-JP" dirty="0" err="1"/>
              <a:t>searchChoice</a:t>
            </a:r>
            <a:r>
              <a:rPr lang="ja-JP" altLang="en-US" dirty="0"/>
              <a:t>）と検索キーワード（</a:t>
            </a:r>
            <a:r>
              <a:rPr lang="en-US" altLang="ja-JP" dirty="0" err="1"/>
              <a:t>kensaku</a:t>
            </a:r>
            <a:r>
              <a:rPr lang="ja-JP" altLang="en-US" dirty="0"/>
              <a:t>）を取得しています。</a:t>
            </a:r>
            <a:r>
              <a:rPr lang="en-US" altLang="ja-JP" dirty="0" err="1"/>
              <a:t>isset</a:t>
            </a:r>
            <a:r>
              <a:rPr lang="en-US" altLang="ja-JP" dirty="0"/>
              <a:t>() </a:t>
            </a:r>
            <a:r>
              <a:rPr lang="ja-JP" altLang="en-US" dirty="0"/>
              <a:t>は変数がセットされているかを確認する関数で、未設定または空の場合は空文字列 </a:t>
            </a:r>
            <a:r>
              <a:rPr lang="en-US" altLang="ja-JP" dirty="0"/>
              <a:t>'' </a:t>
            </a:r>
            <a:r>
              <a:rPr lang="ja-JP" altLang="en-US" dirty="0"/>
              <a:t>を代入しています。これにより、ユーザーがフォームで選んだ検索タイプと検索キーワードが取得され、それに応じて後続の処理が行われます。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②</a:t>
            </a:r>
            <a:endParaRPr kumimoji="1" lang="en-US" altLang="ja-JP" dirty="0"/>
          </a:p>
          <a:p>
            <a:r>
              <a:rPr lang="ja-JP" altLang="en-US" dirty="0"/>
              <a:t>この部分では基本となる</a:t>
            </a:r>
            <a:r>
              <a:rPr lang="en-US" altLang="ja-JP" dirty="0"/>
              <a:t>SQL</a:t>
            </a:r>
            <a:r>
              <a:rPr lang="ja-JP" altLang="en-US" dirty="0"/>
              <a:t>クエリを作成しています。</a:t>
            </a:r>
            <a:r>
              <a:rPr lang="en-US" altLang="ja-JP" dirty="0"/>
              <a:t>SELECT </a:t>
            </a:r>
            <a:r>
              <a:rPr lang="ja-JP" altLang="en-US" dirty="0"/>
              <a:t>文は、特定のカラムを選択しています。この場合、</a:t>
            </a:r>
            <a:r>
              <a:rPr lang="en-US" altLang="ja-JP" dirty="0"/>
              <a:t>customers </a:t>
            </a:r>
            <a:r>
              <a:rPr lang="ja-JP" altLang="en-US" dirty="0"/>
              <a:t>テーブルと </a:t>
            </a:r>
            <a:r>
              <a:rPr lang="en-US" altLang="ja-JP" dirty="0"/>
              <a:t>state </a:t>
            </a:r>
            <a:r>
              <a:rPr lang="ja-JP" altLang="en-US" dirty="0"/>
              <a:t>テーブルからカラムを選択しています。</a:t>
            </a:r>
          </a:p>
          <a:p>
            <a:r>
              <a:rPr lang="en-US" altLang="ja-JP" dirty="0"/>
              <a:t>INNER JOIN </a:t>
            </a:r>
            <a:r>
              <a:rPr lang="ja-JP" altLang="en-US" dirty="0"/>
              <a:t>は、</a:t>
            </a:r>
            <a:r>
              <a:rPr lang="en-US" altLang="ja-JP" dirty="0"/>
              <a:t>customers </a:t>
            </a:r>
            <a:r>
              <a:rPr lang="ja-JP" altLang="en-US" dirty="0"/>
              <a:t>テーブルと </a:t>
            </a:r>
            <a:r>
              <a:rPr lang="en-US" altLang="ja-JP" dirty="0"/>
              <a:t>state </a:t>
            </a:r>
            <a:r>
              <a:rPr lang="ja-JP" altLang="en-US" dirty="0"/>
              <a:t>テーブルを </a:t>
            </a:r>
            <a:r>
              <a:rPr lang="en-US" altLang="ja-JP" dirty="0" err="1"/>
              <a:t>State_id</a:t>
            </a:r>
            <a:r>
              <a:rPr lang="en-US" altLang="ja-JP" dirty="0"/>
              <a:t> </a:t>
            </a:r>
            <a:r>
              <a:rPr lang="ja-JP" altLang="en-US" dirty="0" err="1"/>
              <a:t>で結</a:t>
            </a:r>
            <a:r>
              <a:rPr lang="ja-JP" altLang="en-US" dirty="0"/>
              <a:t>合しています。これにより、顧客の州の情報を結びつけた結果を取得できます。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⓷</a:t>
            </a:r>
            <a:endParaRPr kumimoji="1" lang="en-US" altLang="ja-JP" dirty="0"/>
          </a:p>
          <a:p>
            <a:r>
              <a:rPr lang="ja-JP" altLang="en-US" dirty="0"/>
              <a:t>ここでは、検索キーワード（</a:t>
            </a:r>
            <a:r>
              <a:rPr lang="en-US" altLang="ja-JP" dirty="0" err="1"/>
              <a:t>kensaku</a:t>
            </a:r>
            <a:r>
              <a:rPr lang="ja-JP" altLang="en-US" dirty="0"/>
              <a:t>）が空でない場合に検索条件を追加する処理が行われています。もし </a:t>
            </a:r>
            <a:r>
              <a:rPr lang="en-US" altLang="ja-JP" dirty="0" err="1"/>
              <a:t>searchChoice</a:t>
            </a:r>
            <a:r>
              <a:rPr lang="en-US" altLang="ja-JP" dirty="0"/>
              <a:t> </a:t>
            </a:r>
            <a:r>
              <a:rPr lang="ja-JP" altLang="en-US" dirty="0"/>
              <a:t>が </a:t>
            </a:r>
            <a:r>
              <a:rPr lang="en-US" altLang="ja-JP" dirty="0"/>
              <a:t>'</a:t>
            </a:r>
            <a:r>
              <a:rPr lang="en-US" altLang="ja-JP" dirty="0" err="1"/>
              <a:t>aimai</a:t>
            </a:r>
            <a:r>
              <a:rPr lang="en-US" altLang="ja-JP" dirty="0"/>
              <a:t>'</a:t>
            </a:r>
            <a:r>
              <a:rPr lang="ja-JP" altLang="en-US" dirty="0"/>
              <a:t>（曖昧検索）ならば、</a:t>
            </a:r>
            <a:r>
              <a:rPr lang="en-US" altLang="ja-JP" dirty="0"/>
              <a:t>LIKE </a:t>
            </a:r>
            <a:r>
              <a:rPr lang="ja-JP" altLang="en-US" dirty="0"/>
              <a:t>文を使って部分一致検索を行います。</a:t>
            </a:r>
            <a:r>
              <a:rPr lang="en-US" altLang="ja-JP" dirty="0" err="1"/>
              <a:t>real_escape_string</a:t>
            </a:r>
            <a:r>
              <a:rPr lang="en-US" altLang="ja-JP" dirty="0"/>
              <a:t>() </a:t>
            </a:r>
            <a:r>
              <a:rPr lang="ja-JP" altLang="en-US" dirty="0"/>
              <a:t>は</a:t>
            </a:r>
            <a:r>
              <a:rPr lang="en-US" altLang="ja-JP" dirty="0"/>
              <a:t>SQL</a:t>
            </a:r>
            <a:r>
              <a:rPr lang="ja-JP" altLang="en-US" dirty="0"/>
              <a:t>インジェクションを防ぐため、キーワードに含まれる特殊文字をエスケープしています。</a:t>
            </a:r>
          </a:p>
          <a:p>
            <a:r>
              <a:rPr lang="en-US" altLang="ja-JP" dirty="0"/>
              <a:t>% </a:t>
            </a:r>
            <a:r>
              <a:rPr lang="ja-JP" altLang="en-US" dirty="0"/>
              <a:t>は</a:t>
            </a:r>
            <a:r>
              <a:rPr lang="en-US" altLang="ja-JP" dirty="0"/>
              <a:t>SQL</a:t>
            </a:r>
            <a:r>
              <a:rPr lang="ja-JP" altLang="en-US" dirty="0"/>
              <a:t>でワイルドカードを表し、前後に付けることで部分一致検索が可能になります。</a:t>
            </a:r>
          </a:p>
          <a:p>
            <a:r>
              <a:rPr lang="ja-JP" altLang="en-US" dirty="0"/>
              <a:t>この例では、顧客名（</a:t>
            </a:r>
            <a:r>
              <a:rPr lang="en-US" altLang="ja-JP" dirty="0"/>
              <a:t>Name</a:t>
            </a:r>
            <a:r>
              <a:rPr lang="ja-JP" altLang="en-US" dirty="0"/>
              <a:t>）</a:t>
            </a:r>
            <a:r>
              <a:rPr lang="ja-JP" altLang="en-US" dirty="0" err="1"/>
              <a:t>か</a:t>
            </a:r>
            <a:r>
              <a:rPr lang="ja-JP" altLang="en-US" dirty="0"/>
              <a:t>顧客</a:t>
            </a:r>
            <a:r>
              <a:rPr lang="en-US" altLang="ja-JP" dirty="0"/>
              <a:t>ID</a:t>
            </a:r>
            <a:r>
              <a:rPr lang="ja-JP" altLang="en-US" dirty="0"/>
              <a:t>（</a:t>
            </a:r>
            <a:r>
              <a:rPr lang="en-US" altLang="ja-JP" dirty="0" err="1"/>
              <a:t>Cust_id</a:t>
            </a:r>
            <a:r>
              <a:rPr lang="ja-JP" altLang="en-US" dirty="0"/>
              <a:t>）のいずれかに部分一致するデータを検索します。</a:t>
            </a:r>
          </a:p>
          <a:p>
            <a:r>
              <a:rPr lang="ja-JP" altLang="en-US" dirty="0"/>
              <a:t>そうでない場合（正確な検索の場合）は、</a:t>
            </a:r>
            <a:r>
              <a:rPr lang="en-US" altLang="ja-JP" dirty="0"/>
              <a:t>Name </a:t>
            </a:r>
            <a:r>
              <a:rPr lang="ja-JP" altLang="en-US" dirty="0"/>
              <a:t>または </a:t>
            </a:r>
            <a:r>
              <a:rPr lang="en-US" altLang="ja-JP" dirty="0" err="1"/>
              <a:t>Cust_id</a:t>
            </a:r>
            <a:r>
              <a:rPr lang="en-US" altLang="ja-JP" dirty="0"/>
              <a:t> </a:t>
            </a:r>
            <a:r>
              <a:rPr lang="ja-JP" altLang="en-US" dirty="0"/>
              <a:t>に完全一致するデータを検索します。</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133728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6.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6.jp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9.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1391602"/>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本屋管理システム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pic>
        <p:nvPicPr>
          <p:cNvPr id="6" name="図 5">
            <a:extLst>
              <a:ext uri="{FF2B5EF4-FFF2-40B4-BE49-F238E27FC236}">
                <a16:creationId xmlns:a16="http://schemas.microsoft.com/office/drawing/2014/main" id="{5BEBC48A-EC81-40B6-BD33-47BF104E4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3396" y="2173870"/>
            <a:ext cx="1975113" cy="2084552"/>
          </a:xfrm>
          <a:prstGeom prst="rect">
            <a:avLst/>
          </a:prstGeom>
        </p:spPr>
      </p:pic>
      <p:pic>
        <p:nvPicPr>
          <p:cNvPr id="8" name="図 7">
            <a:extLst>
              <a:ext uri="{FF2B5EF4-FFF2-40B4-BE49-F238E27FC236}">
                <a16:creationId xmlns:a16="http://schemas.microsoft.com/office/drawing/2014/main" id="{1FF99579-3DDE-437F-992E-22A5C7519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23" y="2707758"/>
            <a:ext cx="2050382" cy="2250076"/>
          </a:xfrm>
          <a:prstGeom prst="rect">
            <a:avLst/>
          </a:prstGeom>
        </p:spPr>
      </p:pic>
      <p:pic>
        <p:nvPicPr>
          <p:cNvPr id="10" name="図 9">
            <a:extLst>
              <a:ext uri="{FF2B5EF4-FFF2-40B4-BE49-F238E27FC236}">
                <a16:creationId xmlns:a16="http://schemas.microsoft.com/office/drawing/2014/main" id="{AC245BBC-E29A-4297-BBC0-A2F75D1834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9226" y="4723040"/>
            <a:ext cx="1975114" cy="2266863"/>
          </a:xfrm>
          <a:prstGeom prst="rect">
            <a:avLst/>
          </a:prstGeom>
        </p:spPr>
      </p:pic>
      <p:pic>
        <p:nvPicPr>
          <p:cNvPr id="12" name="図 11">
            <a:extLst>
              <a:ext uri="{FF2B5EF4-FFF2-40B4-BE49-F238E27FC236}">
                <a16:creationId xmlns:a16="http://schemas.microsoft.com/office/drawing/2014/main" id="{E4EC061D-A020-4943-97ED-FBFB73A2E8BB}"/>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6200"/>
                    </a14:imgEffect>
                  </a14:imgLayer>
                </a14:imgProps>
              </a:ext>
              <a:ext uri="{28A0092B-C50C-407E-A947-70E740481C1C}">
                <a14:useLocalDpi xmlns:a14="http://schemas.microsoft.com/office/drawing/2010/main" val="0"/>
              </a:ext>
            </a:extLst>
          </a:blip>
          <a:stretch>
            <a:fillRect/>
          </a:stretch>
        </p:blipFill>
        <p:spPr>
          <a:xfrm flipH="1">
            <a:off x="496078" y="4777672"/>
            <a:ext cx="950102" cy="2084552"/>
          </a:xfrm>
          <a:prstGeom prst="rect">
            <a:avLst/>
          </a:prstGeom>
        </p:spPr>
      </p:pic>
    </p:spTree>
    <p:extLst>
      <p:ext uri="{BB962C8B-B14F-4D97-AF65-F5344CB8AC3E}">
        <p14:creationId xmlns:p14="http://schemas.microsoft.com/office/powerpoint/2010/main" val="409615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1+#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1+#ppt_w/2"/>
                                          </p:val>
                                        </p:tav>
                                        <p:tav tm="100000">
                                          <p:val>
                                            <p:strVal val="#ppt_x"/>
                                          </p:val>
                                        </p:tav>
                                      </p:tavLst>
                                    </p:anim>
                                    <p:anim calcmode="lin" valueType="num">
                                      <p:cBhvr additive="base">
                                        <p:cTn id="13" dur="10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1350" fill="hold"/>
                                        <p:tgtEl>
                                          <p:spTgt spid="10"/>
                                        </p:tgtEl>
                                        <p:attrNameLst>
                                          <p:attrName>ppt_x</p:attrName>
                                        </p:attrNameLst>
                                      </p:cBhvr>
                                      <p:tavLst>
                                        <p:tav tm="0">
                                          <p:val>
                                            <p:strVal val="#ppt_x"/>
                                          </p:val>
                                        </p:tav>
                                        <p:tav tm="100000">
                                          <p:val>
                                            <p:strVal val="#ppt_x"/>
                                          </p:val>
                                        </p:tav>
                                      </p:tavLst>
                                    </p:anim>
                                    <p:anim calcmode="lin" valueType="num">
                                      <p:cBhvr additive="base">
                                        <p:cTn id="17" dur="135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0" fill="hold"/>
                                        <p:tgtEl>
                                          <p:spTgt spid="12"/>
                                        </p:tgtEl>
                                        <p:attrNameLst>
                                          <p:attrName>ppt_x</p:attrName>
                                        </p:attrNameLst>
                                      </p:cBhvr>
                                      <p:tavLst>
                                        <p:tav tm="0">
                                          <p:val>
                                            <p:strVal val="0-#ppt_w/2"/>
                                          </p:val>
                                        </p:tav>
                                        <p:tav tm="100000">
                                          <p:val>
                                            <p:strVal val="#ppt_x"/>
                                          </p:val>
                                        </p:tav>
                                      </p:tavLst>
                                    </p:anim>
                                    <p:anim calcmode="lin" valueType="num">
                                      <p:cBhvr additive="base">
                                        <p:cTn id="21"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38200" y="2766218"/>
            <a:ext cx="10515600" cy="1325563"/>
          </a:xfrm>
        </p:spPr>
        <p:txBody>
          <a:bodyPr/>
          <a:lstStyle/>
          <a:p>
            <a:pPr algn="ctr"/>
            <a:r>
              <a:rPr kumimoji="1" lang="ja-JP" altLang="en-US" dirty="0">
                <a:latin typeface="HG丸ｺﾞｼｯｸM-PRO" panose="020F0600000000000000" pitchFamily="50" charset="-128"/>
                <a:ea typeface="HG丸ｺﾞｼｯｸM-PRO" panose="020F0600000000000000" pitchFamily="50" charset="-128"/>
              </a:rPr>
              <a:t>質疑応答</a:t>
            </a:r>
          </a:p>
        </p:txBody>
      </p:sp>
    </p:spTree>
    <p:extLst>
      <p:ext uri="{BB962C8B-B14F-4D97-AF65-F5344CB8AC3E}">
        <p14:creationId xmlns:p14="http://schemas.microsoft.com/office/powerpoint/2010/main" val="382205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6AC6B-9349-4171-895E-F7F8E5DBDA04}"/>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744DD950-77ED-4C91-ACC0-876F9ED6BAA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3862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書籍管理のデメリット</a:t>
            </a:r>
            <a:endParaRPr kumimoji="1" lang="ja-JP" altLang="en-US" sz="72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1181100" y="1825625"/>
            <a:ext cx="10172700" cy="4351338"/>
          </a:xfrm>
        </p:spPr>
        <p:txBody>
          <a:bodyPr>
            <a:normAutofit/>
          </a:bodyPr>
          <a:lstStyle/>
          <a:p>
            <a:pPr marL="0" indent="0">
              <a:lnSpc>
                <a:spcPct val="200000"/>
              </a:lnSpc>
              <a:buNone/>
            </a:pPr>
            <a:r>
              <a:rPr kumimoji="1" lang="ja-JP" altLang="en-US" sz="4000" dirty="0">
                <a:latin typeface="HG丸ｺﾞｼｯｸM-PRO" panose="020F0600000000000000" pitchFamily="50" charset="-128"/>
                <a:ea typeface="HG丸ｺﾞｼｯｸM-PRO" panose="020F0600000000000000" pitchFamily="50" charset="-128"/>
              </a:rPr>
              <a:t>・</a:t>
            </a:r>
            <a:r>
              <a:rPr kumimoji="1" lang="en-US" altLang="ja-JP" sz="4000" dirty="0">
                <a:latin typeface="HG丸ｺﾞｼｯｸM-PRO" panose="020F0600000000000000" pitchFamily="50" charset="-128"/>
                <a:ea typeface="HG丸ｺﾞｼｯｸM-PRO" panose="020F0600000000000000" pitchFamily="50" charset="-128"/>
              </a:rPr>
              <a:t>IT</a:t>
            </a:r>
            <a:r>
              <a:rPr kumimoji="1" lang="ja-JP" altLang="en-US" sz="4000" dirty="0">
                <a:latin typeface="HG丸ｺﾞｼｯｸM-PRO" panose="020F0600000000000000" pitchFamily="50" charset="-128"/>
                <a:ea typeface="HG丸ｺﾞｼｯｸM-PRO" panose="020F0600000000000000" pitchFamily="50" charset="-128"/>
              </a:rPr>
              <a:t>コストが発生する</a:t>
            </a:r>
            <a:endParaRPr lang="en-US" altLang="ja-JP" sz="40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・使いこなすのに労力がかかる</a:t>
            </a:r>
            <a:endParaRPr lang="en-US" altLang="ja-JP" sz="4000"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A1A2A553-BF58-4B41-8276-819E2CCE5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100" y="7320300"/>
            <a:ext cx="9764488" cy="6535062"/>
          </a:xfrm>
          <a:prstGeom prst="rect">
            <a:avLst/>
          </a:prstGeom>
        </p:spPr>
      </p:pic>
    </p:spTree>
    <p:extLst>
      <p:ext uri="{BB962C8B-B14F-4D97-AF65-F5344CB8AC3E}">
        <p14:creationId xmlns:p14="http://schemas.microsoft.com/office/powerpoint/2010/main" val="220973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38200" y="365125"/>
            <a:ext cx="10515600" cy="1482725"/>
          </a:xfrm>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書籍管理のメリット</a:t>
            </a:r>
            <a:endParaRPr kumimoji="1" lang="ja-JP" altLang="en-US" sz="72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3251200" y="2212975"/>
            <a:ext cx="4673600" cy="4121150"/>
          </a:xfrm>
        </p:spPr>
        <p:txBody>
          <a:bodyPr>
            <a:noAutofit/>
          </a:bodyPr>
          <a:lstStyle/>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・効率的な検索　</a:t>
            </a:r>
            <a:endParaRPr lang="en-US" altLang="ja-JP" sz="40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・利益の最大化</a:t>
            </a:r>
            <a:endParaRPr lang="en-US" altLang="ja-JP" sz="40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・情報の共有</a:t>
            </a: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a:t>
            </a:r>
            <a:endParaRPr lang="en-US" altLang="ja-JP" sz="4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1004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32D5CE-2E74-46F7-9372-4FC33A825FB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8E06C28-44C7-4762-9D46-7F920439EAB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0232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E4B32-CA5C-49F0-A8ED-77F7D396ECA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1FCE9D3-9857-43C6-9662-54278399D77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1037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2349689" y="3418930"/>
            <a:ext cx="7492621" cy="2432304"/>
          </a:xfrm>
        </p:spPr>
        <p:txBody>
          <a:bodyPr>
            <a:normAutofit fontScale="92500" lnSpcReduction="10000"/>
          </a:bodyPr>
          <a:lstStyle/>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・導入しやすい</a:t>
            </a:r>
            <a:endPar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・業務内容に合った分析が可能</a:t>
            </a:r>
          </a:p>
          <a:p>
            <a:pPr algn="l">
              <a:lnSpc>
                <a:spcPct val="200000"/>
              </a:lnSpc>
            </a:pP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endParaRPr kumimoji="1"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694830" y="2212848"/>
            <a:ext cx="2947916"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p>
        </p:txBody>
      </p:sp>
    </p:spTree>
    <p:extLst>
      <p:ext uri="{BB962C8B-B14F-4D97-AF65-F5344CB8AC3E}">
        <p14:creationId xmlns:p14="http://schemas.microsoft.com/office/powerpoint/2010/main" val="321394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487605" y="3449637"/>
            <a:ext cx="9362365" cy="3439070"/>
          </a:xfrm>
        </p:spPr>
        <p:txBody>
          <a:bodyPr>
            <a:normAutofit/>
          </a:bodyPr>
          <a:lstStyle/>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・共有管理にリスクが伴う</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・担当者や知識がないと、詳細な管理が困難</a:t>
            </a: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kumimoji="1"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239903" y="2212848"/>
            <a:ext cx="3712191"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pic>
        <p:nvPicPr>
          <p:cNvPr id="6" name="図 5">
            <a:extLst>
              <a:ext uri="{FF2B5EF4-FFF2-40B4-BE49-F238E27FC236}">
                <a16:creationId xmlns:a16="http://schemas.microsoft.com/office/drawing/2014/main" id="{F9A5ACAE-5220-41C5-9C77-5C77B558B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2148" y="-201356"/>
            <a:ext cx="9764488" cy="4828407"/>
          </a:xfrm>
          <a:prstGeom prst="rect">
            <a:avLst/>
          </a:prstGeom>
        </p:spPr>
      </p:pic>
    </p:spTree>
    <p:extLst>
      <p:ext uri="{BB962C8B-B14F-4D97-AF65-F5344CB8AC3E}">
        <p14:creationId xmlns:p14="http://schemas.microsoft.com/office/powerpoint/2010/main" val="83583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9" name="図 8">
            <a:extLst>
              <a:ext uri="{FF2B5EF4-FFF2-40B4-BE49-F238E27FC236}">
                <a16:creationId xmlns:a16="http://schemas.microsoft.com/office/drawing/2014/main" id="{83A1CFCC-CABB-4E07-B20A-A797B5B017BA}"/>
              </a:ext>
            </a:extLst>
          </p:cNvPr>
          <p:cNvPicPr>
            <a:picLocks noChangeAspect="1"/>
          </p:cNvPicPr>
          <p:nvPr/>
        </p:nvPicPr>
        <p:blipFill rotWithShape="1">
          <a:blip r:embed="rId5">
            <a:extLst>
              <a:ext uri="{28A0092B-C50C-407E-A947-70E740481C1C}">
                <a14:useLocalDpi xmlns:a14="http://schemas.microsoft.com/office/drawing/2010/main" val="0"/>
              </a:ext>
            </a:extLst>
          </a:blip>
          <a:srcRect l="59914"/>
          <a:stretch/>
        </p:blipFill>
        <p:spPr>
          <a:xfrm>
            <a:off x="-991214" y="4761797"/>
            <a:ext cx="577905" cy="1441637"/>
          </a:xfrm>
          <a:prstGeom prst="rect">
            <a:avLst/>
          </a:prstGeom>
        </p:spPr>
      </p:pic>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74338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42" presetClass="path" presetSubtype="0" accel="50000" decel="50000" fill="hold" nodeType="afterEffect">
                                  <p:stCondLst>
                                    <p:cond delay="0"/>
                                  </p:stCondLst>
                                  <p:childTnLst>
                                    <p:animMotion origin="layout" path="M 0.23568 -0.05139 L 0.32734 -0.05324 " pathEditMode="relative" rAng="0" ptsTypes="AA">
                                      <p:cBhvr>
                                        <p:cTn id="29" dur="9000" fill="hold"/>
                                        <p:tgtEl>
                                          <p:spTgt spid="9"/>
                                        </p:tgtEl>
                                        <p:attrNameLst>
                                          <p:attrName>ppt_x</p:attrName>
                                          <p:attrName>ppt_y</p:attrName>
                                        </p:attrNameLst>
                                      </p:cBhvr>
                                      <p:rCtr x="4583"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1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書籍管理ソフトにあたって</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477673" y="2997832"/>
            <a:ext cx="5102687" cy="4077618"/>
          </a:xfrm>
        </p:spPr>
        <p:txBody>
          <a:bodyPr>
            <a:noAutofit/>
          </a:body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・いつ・誰がファイルを編集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したか履歴を追えない</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・担当者や知識がないと、管理が困難</a:t>
            </a: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586854" y="2025698"/>
            <a:ext cx="3712191" cy="1200329"/>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a:t>
            </a:r>
            <a:endParaRPr kumimoji="1" lang="en-US" altLang="ja-JP"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sp>
        <p:nvSpPr>
          <p:cNvPr id="6" name="テキスト ボックス 5">
            <a:extLst>
              <a:ext uri="{FF2B5EF4-FFF2-40B4-BE49-F238E27FC236}">
                <a16:creationId xmlns:a16="http://schemas.microsoft.com/office/drawing/2014/main" id="{57807B11-8ACD-4B1C-B087-C6104293B102}"/>
              </a:ext>
            </a:extLst>
          </p:cNvPr>
          <p:cNvSpPr txBox="1"/>
          <p:nvPr/>
        </p:nvSpPr>
        <p:spPr>
          <a:xfrm>
            <a:off x="7740555" y="2228671"/>
            <a:ext cx="3712191" cy="646331"/>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a:t>
            </a:r>
          </a:p>
        </p:txBody>
      </p:sp>
      <p:pic>
        <p:nvPicPr>
          <p:cNvPr id="7" name="図 6">
            <a:extLst>
              <a:ext uri="{FF2B5EF4-FFF2-40B4-BE49-F238E27FC236}">
                <a16:creationId xmlns:a16="http://schemas.microsoft.com/office/drawing/2014/main" id="{8EF11E96-90D4-4AE9-8CDD-191E11DF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2553711"/>
            <a:ext cx="1517616" cy="2160195"/>
          </a:xfrm>
          <a:prstGeom prst="rect">
            <a:avLst/>
          </a:prstGeom>
        </p:spPr>
      </p:pic>
      <p:pic>
        <p:nvPicPr>
          <p:cNvPr id="9" name="図 8">
            <a:extLst>
              <a:ext uri="{FF2B5EF4-FFF2-40B4-BE49-F238E27FC236}">
                <a16:creationId xmlns:a16="http://schemas.microsoft.com/office/drawing/2014/main" id="{2351D268-52AE-44D0-9E89-E290C0905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3717706"/>
            <a:ext cx="1517616" cy="2160195"/>
          </a:xfrm>
          <a:prstGeom prst="rect">
            <a:avLst/>
          </a:prstGeom>
        </p:spPr>
      </p:pic>
      <p:pic>
        <p:nvPicPr>
          <p:cNvPr id="10" name="図 9">
            <a:extLst>
              <a:ext uri="{FF2B5EF4-FFF2-40B4-BE49-F238E27FC236}">
                <a16:creationId xmlns:a16="http://schemas.microsoft.com/office/drawing/2014/main" id="{7E86537A-CDD0-4B89-B5D8-4552CFF2B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4951924"/>
            <a:ext cx="1517616" cy="2160195"/>
          </a:xfrm>
          <a:prstGeom prst="rect">
            <a:avLst/>
          </a:prstGeom>
        </p:spPr>
      </p:pic>
      <p:sp>
        <p:nvSpPr>
          <p:cNvPr id="12" name="サブタイトル 2">
            <a:extLst>
              <a:ext uri="{FF2B5EF4-FFF2-40B4-BE49-F238E27FC236}">
                <a16:creationId xmlns:a16="http://schemas.microsoft.com/office/drawing/2014/main" id="{1854AB80-7F64-4499-A38A-0F36555B2C5C}"/>
              </a:ext>
            </a:extLst>
          </p:cNvPr>
          <p:cNvSpPr txBox="1">
            <a:spLocks/>
          </p:cNvSpPr>
          <p:nvPr/>
        </p:nvSpPr>
        <p:spPr>
          <a:xfrm>
            <a:off x="7338120" y="3024900"/>
            <a:ext cx="5102687" cy="40776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・編集・更新が容易</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権限設定ができず、</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5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管理にリスクが伴う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・メンテナンスがしやすい</a:t>
            </a:r>
          </a:p>
        </p:txBody>
      </p:sp>
    </p:spTree>
    <p:extLst>
      <p:ext uri="{BB962C8B-B14F-4D97-AF65-F5344CB8AC3E}">
        <p14:creationId xmlns:p14="http://schemas.microsoft.com/office/powerpoint/2010/main" val="79637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10" presetClass="entr" presetSubtype="0" fill="hold" nodeType="afterEffect">
                                  <p:stCondLst>
                                    <p:cond delay="10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500"/>
                                        <p:tgtEl>
                                          <p:spTgt spid="1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fade">
                                      <p:cBhvr>
                                        <p:cTn id="54" dur="500"/>
                                        <p:tgtEl>
                                          <p:spTgt spid="12">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animEffect transition="in" filter="fade">
                                      <p:cBhvr>
                                        <p:cTn id="5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normAutofit/>
          </a:bodyPr>
          <a:lstStyle/>
          <a:p>
            <a:r>
              <a:rPr kumimoji="1" lang="ja-JP" altLang="en-US" sz="7200" dirty="0">
                <a:latin typeface="HG丸ｺﾞｼｯｸM-PRO" panose="020F0600000000000000" pitchFamily="50" charset="-128"/>
                <a:ea typeface="HG丸ｺﾞｼｯｸM-PRO" panose="020F0600000000000000" pitchFamily="50" charset="-128"/>
              </a:rPr>
              <a:t>概要</a:t>
            </a: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p:txBody>
          <a:bodyPr>
            <a:normAutofit/>
          </a:bodyPr>
          <a:lstStyle/>
          <a:p>
            <a:pPr marL="0" indent="0">
              <a:buNone/>
            </a:pPr>
            <a:r>
              <a:rPr lang="ja-JP" altLang="en-US" sz="4400" dirty="0">
                <a:latin typeface="HG丸ｺﾞｼｯｸM-PRO" panose="020F0600000000000000" pitchFamily="50" charset="-128"/>
                <a:ea typeface="HG丸ｺﾞｼｯｸM-PRO" panose="020F0600000000000000" pitchFamily="50" charset="-128"/>
              </a:rPr>
              <a:t>１．書籍管理とは</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lang="ja-JP" altLang="en-US" sz="4400" dirty="0">
                <a:latin typeface="HG丸ｺﾞｼｯｸM-PRO" panose="020F0600000000000000" pitchFamily="50" charset="-128"/>
                <a:ea typeface="HG丸ｺﾞｼｯｸM-PRO" panose="020F0600000000000000" pitchFamily="50" charset="-128"/>
              </a:rPr>
              <a:t>２．書籍管理のメリット</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lang="ja-JP" altLang="en-US" sz="4400" dirty="0">
                <a:latin typeface="HG丸ｺﾞｼｯｸM-PRO" panose="020F0600000000000000" pitchFamily="50" charset="-128"/>
                <a:ea typeface="HG丸ｺﾞｼｯｸM-PRO" panose="020F0600000000000000" pitchFamily="50" charset="-128"/>
              </a:rPr>
              <a:t>３．内部構成</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lang="ja-JP" altLang="en-US" sz="4400" dirty="0">
                <a:latin typeface="HG丸ｺﾞｼｯｸM-PRO" panose="020F0600000000000000" pitchFamily="50" charset="-128"/>
                <a:ea typeface="HG丸ｺﾞｼｯｸM-PRO" panose="020F0600000000000000" pitchFamily="50" charset="-128"/>
              </a:rPr>
              <a:t>４．製品デモ</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kumimoji="1" lang="ja-JP" altLang="en-US" sz="4400" dirty="0">
                <a:latin typeface="HG丸ｺﾞｼｯｸM-PRO" panose="020F0600000000000000" pitchFamily="50" charset="-128"/>
                <a:ea typeface="HG丸ｺﾞｼｯｸM-PRO" panose="020F0600000000000000" pitchFamily="50" charset="-128"/>
              </a:rPr>
              <a:t>５</a:t>
            </a:r>
            <a:r>
              <a:rPr lang="ja-JP" altLang="en-US" sz="4400" dirty="0">
                <a:latin typeface="HG丸ｺﾞｼｯｸM-PRO" panose="020F0600000000000000" pitchFamily="50" charset="-128"/>
                <a:ea typeface="HG丸ｺﾞｼｯｸM-PRO" panose="020F0600000000000000" pitchFamily="50" charset="-128"/>
              </a:rPr>
              <a:t>．質疑応答</a:t>
            </a:r>
            <a:endParaRPr kumimoji="1" lang="en-US" altLang="ja-JP" sz="44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8250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599456"/>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995265"/>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rotWithShape="1">
          <a:blip r:embed="rId4">
            <a:extLst>
              <a:ext uri="{28A0092B-C50C-407E-A947-70E740481C1C}">
                <a14:useLocalDpi xmlns:a14="http://schemas.microsoft.com/office/drawing/2010/main" val="0"/>
              </a:ext>
            </a:extLst>
          </a:blip>
          <a:srcRect r="58012"/>
          <a:stretch/>
        </p:blipFill>
        <p:spPr>
          <a:xfrm>
            <a:off x="2917339" y="3251665"/>
            <a:ext cx="3048746" cy="3606335"/>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8804" y="3320486"/>
            <a:ext cx="3537514" cy="3537514"/>
          </a:xfrm>
          <a:prstGeom prst="rect">
            <a:avLst/>
          </a:prstGeom>
        </p:spPr>
      </p:pic>
      <p:pic>
        <p:nvPicPr>
          <p:cNvPr id="5" name="図 4">
            <a:extLst>
              <a:ext uri="{FF2B5EF4-FFF2-40B4-BE49-F238E27FC236}">
                <a16:creationId xmlns:a16="http://schemas.microsoft.com/office/drawing/2014/main" id="{B80AB50A-E2AF-4FB8-8425-7BE188E8EA1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311023" y="3147788"/>
            <a:ext cx="3537515" cy="3797946"/>
          </a:xfrm>
          <a:prstGeom prst="rect">
            <a:avLst/>
          </a:prstGeom>
        </p:spPr>
      </p:pic>
      <p:pic>
        <p:nvPicPr>
          <p:cNvPr id="9" name="図 8">
            <a:extLst>
              <a:ext uri="{FF2B5EF4-FFF2-40B4-BE49-F238E27FC236}">
                <a16:creationId xmlns:a16="http://schemas.microsoft.com/office/drawing/2014/main" id="{5B1DBF59-62CF-441A-81FE-CBF9053CA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11" name="図 10">
            <a:extLst>
              <a:ext uri="{FF2B5EF4-FFF2-40B4-BE49-F238E27FC236}">
                <a16:creationId xmlns:a16="http://schemas.microsoft.com/office/drawing/2014/main" id="{2BDC3517-06AB-4DFE-96E5-611EB1F58C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Tree>
    <p:extLst>
      <p:ext uri="{BB962C8B-B14F-4D97-AF65-F5344CB8AC3E}">
        <p14:creationId xmlns:p14="http://schemas.microsoft.com/office/powerpoint/2010/main" val="233137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500" fill="hold"/>
                                        <p:tgtEl>
                                          <p:spTgt spid="9"/>
                                        </p:tgtEl>
                                        <p:attrNameLst>
                                          <p:attrName>ppt_x</p:attrName>
                                        </p:attrNameLst>
                                      </p:cBhvr>
                                      <p:tavLst>
                                        <p:tav tm="0">
                                          <p:val>
                                            <p:strVal val="0-#ppt_w/2"/>
                                          </p:val>
                                        </p:tav>
                                        <p:tav tm="100000">
                                          <p:val>
                                            <p:strVal val="#ppt_x"/>
                                          </p:val>
                                        </p:tav>
                                      </p:tavLst>
                                    </p:anim>
                                    <p:anim calcmode="lin" valueType="num">
                                      <p:cBhvr additive="base">
                                        <p:cTn id="40" dur="1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10" presetClass="exit" presetSubtype="0" fill="hold" nodeType="after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2500"/>
                            </p:stCondLst>
                            <p:childTnLst>
                              <p:par>
                                <p:cTn id="49" presetID="2" presetClass="exit" presetSubtype="8" fill="hold"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0-ppt_w/2"/>
                                          </p:val>
                                        </p:tav>
                                      </p:tavLst>
                                    </p:anim>
                                    <p:anim calcmode="lin" valueType="num">
                                      <p:cBhvr additive="base">
                                        <p:cTn id="51" dur="500"/>
                                        <p:tgtEl>
                                          <p:spTgt spid="9"/>
                                        </p:tgtEl>
                                        <p:attrNameLst>
                                          <p:attrName>ppt_y</p:attrName>
                                        </p:attrNameLst>
                                      </p:cBhvr>
                                      <p:tavLst>
                                        <p:tav tm="0">
                                          <p:val>
                                            <p:strVal val="ppt_y"/>
                                          </p:val>
                                        </p:tav>
                                        <p:tav tm="100000">
                                          <p:val>
                                            <p:strVal val="ppt_y"/>
                                          </p:val>
                                        </p:tav>
                                      </p:tavLst>
                                    </p:anim>
                                    <p:set>
                                      <p:cBhvr>
                                        <p:cTn id="52" dur="1" fill="hold">
                                          <p:stCondLst>
                                            <p:cond delay="499"/>
                                          </p:stCondLst>
                                        </p:cTn>
                                        <p:tgtEl>
                                          <p:spTgt spid="9"/>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2.08333E-7 3.7037E-7 L -0.18021 -0.00602 " pathEditMode="relative" rAng="0" ptsTypes="AA">
                                      <p:cBhvr>
                                        <p:cTn id="54" dur="1000" fill="hold"/>
                                        <p:tgtEl>
                                          <p:spTgt spid="5"/>
                                        </p:tgtEl>
                                        <p:attrNameLst>
                                          <p:attrName>ppt_x</p:attrName>
                                          <p:attrName>ppt_y</p:attrName>
                                        </p:attrNameLst>
                                      </p:cBhvr>
                                      <p:rCtr x="-9010" y="-301"/>
                                    </p:animMotion>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作業時間の短縮、</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grpSp>
        <p:nvGrpSpPr>
          <p:cNvPr id="9" name="グループ化 8">
            <a:extLst>
              <a:ext uri="{FF2B5EF4-FFF2-40B4-BE49-F238E27FC236}">
                <a16:creationId xmlns:a16="http://schemas.microsoft.com/office/drawing/2014/main" id="{1C9885A3-7E0C-4931-AFC0-44E604891A8D}"/>
              </a:ext>
            </a:extLst>
          </p:cNvPr>
          <p:cNvGrpSpPr/>
          <p:nvPr/>
        </p:nvGrpSpPr>
        <p:grpSpPr>
          <a:xfrm>
            <a:off x="6874040" y="2906887"/>
            <a:ext cx="4091506" cy="4621880"/>
            <a:chOff x="6846390" y="2682493"/>
            <a:chExt cx="4091506" cy="4621880"/>
          </a:xfrm>
        </p:grpSpPr>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rotWithShape="1">
            <a:blip r:embed="rId7">
              <a:extLst>
                <a:ext uri="{28A0092B-C50C-407E-A947-70E740481C1C}">
                  <a14:useLocalDpi xmlns:a14="http://schemas.microsoft.com/office/drawing/2010/main" val="0"/>
                </a:ext>
              </a:extLst>
            </a:blip>
            <a:srcRect r="61753"/>
            <a:stretch/>
          </p:blipFill>
          <p:spPr>
            <a:xfrm>
              <a:off x="6846390" y="2682493"/>
              <a:ext cx="1672630" cy="4621880"/>
            </a:xfrm>
            <a:prstGeom prst="rect">
              <a:avLst/>
            </a:prstGeom>
          </p:spPr>
        </p:pic>
        <p:pic>
          <p:nvPicPr>
            <p:cNvPr id="5" name="図 4">
              <a:extLst>
                <a:ext uri="{FF2B5EF4-FFF2-40B4-BE49-F238E27FC236}">
                  <a16:creationId xmlns:a16="http://schemas.microsoft.com/office/drawing/2014/main" id="{BCEF960B-5A63-4BAA-8F2C-5CD40AE49D71}"/>
                </a:ext>
              </a:extLst>
            </p:cNvPr>
            <p:cNvPicPr>
              <a:picLocks noChangeAspect="1"/>
            </p:cNvPicPr>
            <p:nvPr/>
          </p:nvPicPr>
          <p:blipFill rotWithShape="1">
            <a:blip r:embed="rId7">
              <a:extLst>
                <a:ext uri="{28A0092B-C50C-407E-A947-70E740481C1C}">
                  <a14:useLocalDpi xmlns:a14="http://schemas.microsoft.com/office/drawing/2010/main" val="0"/>
                </a:ext>
              </a:extLst>
            </a:blip>
            <a:srcRect l="62957"/>
            <a:stretch/>
          </p:blipFill>
          <p:spPr>
            <a:xfrm>
              <a:off x="9446054" y="3255717"/>
              <a:ext cx="1154532" cy="3116769"/>
            </a:xfrm>
            <a:prstGeom prst="rect">
              <a:avLst/>
            </a:prstGeom>
          </p:spPr>
        </p:pic>
      </p:grpSp>
      <p:pic>
        <p:nvPicPr>
          <p:cNvPr id="12" name="図 11">
            <a:extLst>
              <a:ext uri="{FF2B5EF4-FFF2-40B4-BE49-F238E27FC236}">
                <a16:creationId xmlns:a16="http://schemas.microsoft.com/office/drawing/2014/main" id="{4336CAAA-8AC9-447B-9E0B-833601D198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7000" y="4998915"/>
            <a:ext cx="1905000" cy="1905000"/>
          </a:xfrm>
          <a:prstGeom prst="rect">
            <a:avLst/>
          </a:prstGeom>
        </p:spPr>
      </p:pic>
      <p:pic>
        <p:nvPicPr>
          <p:cNvPr id="13" name="図 12">
            <a:extLst>
              <a:ext uri="{FF2B5EF4-FFF2-40B4-BE49-F238E27FC236}">
                <a16:creationId xmlns:a16="http://schemas.microsoft.com/office/drawing/2014/main" id="{57C8379B-883E-4C67-99F6-BB9C4E6232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0987" y="4998915"/>
            <a:ext cx="1905000" cy="1905000"/>
          </a:xfrm>
          <a:prstGeom prst="rect">
            <a:avLst/>
          </a:prstGeom>
        </p:spPr>
      </p:pic>
      <p:pic>
        <p:nvPicPr>
          <p:cNvPr id="14" name="図 13">
            <a:extLst>
              <a:ext uri="{FF2B5EF4-FFF2-40B4-BE49-F238E27FC236}">
                <a16:creationId xmlns:a16="http://schemas.microsoft.com/office/drawing/2014/main" id="{44E83D13-1836-438C-8D57-5DED4E290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34974" y="4989290"/>
            <a:ext cx="1905000" cy="1905000"/>
          </a:xfrm>
          <a:prstGeom prst="rect">
            <a:avLst/>
          </a:prstGeom>
        </p:spPr>
      </p:pic>
    </p:spTree>
    <p:extLst>
      <p:ext uri="{BB962C8B-B14F-4D97-AF65-F5344CB8AC3E}">
        <p14:creationId xmlns:p14="http://schemas.microsoft.com/office/powerpoint/2010/main" val="33695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45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958" y="2935555"/>
            <a:ext cx="2667709"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2" grpId="0" animBg="1"/>
      <p:bldP spid="15" grpId="0" animBg="1"/>
      <p:bldP spid="19" grpId="0" animBg="1"/>
      <p:bldP spid="20"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70938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フロントエンドと</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の統合性</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しん</a:t>
            </a:r>
            <a:r>
              <a:rPr lang="ja-JP" altLang="en-US" sz="4800" dirty="0" err="1">
                <a:solidFill>
                  <a:schemeClr val="tx1">
                    <a:lumMod val="65000"/>
                    <a:lumOff val="35000"/>
                  </a:schemeClr>
                </a:solidFill>
                <a:latin typeface="HG丸ｺﾞｼｯｸM-PRO" panose="020F0600000000000000" pitchFamily="50" charset="-128"/>
                <a:ea typeface="HG丸ｺﾞｼｯｸM-PRO" panose="020F0600000000000000" pitchFamily="50" charset="-128"/>
              </a:rPr>
              <a:t>ぷる</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いずべすと</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UI</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の見やすさ</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書籍管理とは</a:t>
            </a:r>
            <a:endParaRPr kumimoji="1" lang="ja-JP" altLang="en-US" sz="72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838200" y="2695146"/>
            <a:ext cx="10515600" cy="931483"/>
          </a:xfrm>
        </p:spPr>
        <p:txBody>
          <a:bodyPr>
            <a:normAutofit/>
          </a:bodyPr>
          <a:lstStyle/>
          <a:p>
            <a:pPr marL="0" indent="0">
              <a:buNone/>
            </a:pPr>
            <a:r>
              <a:rPr lang="ja-JP" altLang="en-US" sz="4400" dirty="0">
                <a:latin typeface="HG丸ｺﾞｼｯｸM-PRO" panose="020F0600000000000000" pitchFamily="50" charset="-128"/>
                <a:ea typeface="HG丸ｺﾞｼｯｸM-PRO" panose="020F0600000000000000" pitchFamily="50" charset="-128"/>
              </a:rPr>
              <a:t>  　本屋で書籍を管理するシステム</a:t>
            </a:r>
            <a:endParaRPr kumimoji="1" lang="en-US" altLang="ja-JP" sz="4400" dirty="0">
              <a:latin typeface="HG丸ｺﾞｼｯｸM-PRO" panose="020F0600000000000000" pitchFamily="50" charset="-128"/>
              <a:ea typeface="HG丸ｺﾞｼｯｸM-PRO" panose="020F0600000000000000" pitchFamily="50" charset="-128"/>
            </a:endParaRPr>
          </a:p>
        </p:txBody>
      </p:sp>
      <p:pic>
        <p:nvPicPr>
          <p:cNvPr id="6" name="図 5">
            <a:extLst>
              <a:ext uri="{FF2B5EF4-FFF2-40B4-BE49-F238E27FC236}">
                <a16:creationId xmlns:a16="http://schemas.microsoft.com/office/drawing/2014/main" id="{49C21424-1263-4551-A6A2-DF29D4EA8E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7" name="図 6">
            <a:extLst>
              <a:ext uri="{FF2B5EF4-FFF2-40B4-BE49-F238E27FC236}">
                <a16:creationId xmlns:a16="http://schemas.microsoft.com/office/drawing/2014/main" id="{D00426BB-4FFE-4D8C-94A5-0EB9CB1EA1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86805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1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書籍管理のメリット</a:t>
            </a:r>
          </a:p>
        </p:txBody>
      </p:sp>
      <p:sp>
        <p:nvSpPr>
          <p:cNvPr id="3" name="サブタイトル 2"/>
          <p:cNvSpPr>
            <a:spLocks noGrp="1"/>
          </p:cNvSpPr>
          <p:nvPr>
            <p:ph type="subTitle" idx="1"/>
          </p:nvPr>
        </p:nvSpPr>
        <p:spPr>
          <a:xfrm>
            <a:off x="477673" y="2997832"/>
            <a:ext cx="5102687" cy="4077618"/>
          </a:xfrm>
        </p:spPr>
        <p:txBody>
          <a:bodyPr>
            <a:noAutofit/>
          </a:body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・いつ・誰がファイルを編集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したか履歴を追えない</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・担当者や知識がないと、管理が困難</a:t>
            </a: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586854" y="2025698"/>
            <a:ext cx="3712191" cy="1200329"/>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a:t>
            </a:r>
            <a:endParaRPr kumimoji="1" lang="en-US" altLang="ja-JP"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sp>
        <p:nvSpPr>
          <p:cNvPr id="6" name="テキスト ボックス 5">
            <a:extLst>
              <a:ext uri="{FF2B5EF4-FFF2-40B4-BE49-F238E27FC236}">
                <a16:creationId xmlns:a16="http://schemas.microsoft.com/office/drawing/2014/main" id="{57807B11-8ACD-4B1C-B087-C6104293B102}"/>
              </a:ext>
            </a:extLst>
          </p:cNvPr>
          <p:cNvSpPr txBox="1"/>
          <p:nvPr/>
        </p:nvSpPr>
        <p:spPr>
          <a:xfrm>
            <a:off x="7740555" y="2228671"/>
            <a:ext cx="3712191" cy="646331"/>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p>
        </p:txBody>
      </p:sp>
      <p:pic>
        <p:nvPicPr>
          <p:cNvPr id="7" name="図 6">
            <a:extLst>
              <a:ext uri="{FF2B5EF4-FFF2-40B4-BE49-F238E27FC236}">
                <a16:creationId xmlns:a16="http://schemas.microsoft.com/office/drawing/2014/main" id="{8EF11E96-90D4-4AE9-8CDD-191E11DF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2553711"/>
            <a:ext cx="1517616" cy="2160195"/>
          </a:xfrm>
          <a:prstGeom prst="rect">
            <a:avLst/>
          </a:prstGeom>
        </p:spPr>
      </p:pic>
      <p:pic>
        <p:nvPicPr>
          <p:cNvPr id="9" name="図 8">
            <a:extLst>
              <a:ext uri="{FF2B5EF4-FFF2-40B4-BE49-F238E27FC236}">
                <a16:creationId xmlns:a16="http://schemas.microsoft.com/office/drawing/2014/main" id="{2351D268-52AE-44D0-9E89-E290C0905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3717706"/>
            <a:ext cx="1517616" cy="2160195"/>
          </a:xfrm>
          <a:prstGeom prst="rect">
            <a:avLst/>
          </a:prstGeom>
        </p:spPr>
      </p:pic>
      <p:pic>
        <p:nvPicPr>
          <p:cNvPr id="10" name="図 9">
            <a:extLst>
              <a:ext uri="{FF2B5EF4-FFF2-40B4-BE49-F238E27FC236}">
                <a16:creationId xmlns:a16="http://schemas.microsoft.com/office/drawing/2014/main" id="{7E86537A-CDD0-4B89-B5D8-4552CFF2B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4951924"/>
            <a:ext cx="1517616" cy="2160195"/>
          </a:xfrm>
          <a:prstGeom prst="rect">
            <a:avLst/>
          </a:prstGeom>
        </p:spPr>
      </p:pic>
      <p:sp>
        <p:nvSpPr>
          <p:cNvPr id="12" name="サブタイトル 2">
            <a:extLst>
              <a:ext uri="{FF2B5EF4-FFF2-40B4-BE49-F238E27FC236}">
                <a16:creationId xmlns:a16="http://schemas.microsoft.com/office/drawing/2014/main" id="{1854AB80-7F64-4499-A38A-0F36555B2C5C}"/>
              </a:ext>
            </a:extLst>
          </p:cNvPr>
          <p:cNvSpPr txBox="1">
            <a:spLocks/>
          </p:cNvSpPr>
          <p:nvPr/>
        </p:nvSpPr>
        <p:spPr>
          <a:xfrm>
            <a:off x="7338120" y="3024900"/>
            <a:ext cx="5102687" cy="40776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・編集・更新が容易</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権限設定ができず、</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5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管理にリスクが伴う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・メンテナンスがしやすい</a:t>
            </a:r>
          </a:p>
        </p:txBody>
      </p:sp>
    </p:spTree>
    <p:extLst>
      <p:ext uri="{BB962C8B-B14F-4D97-AF65-F5344CB8AC3E}">
        <p14:creationId xmlns:p14="http://schemas.microsoft.com/office/powerpoint/2010/main" val="51679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10" presetClass="entr" presetSubtype="0" fill="hold" nodeType="afterEffect">
                                  <p:stCondLst>
                                    <p:cond delay="10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500"/>
                                        <p:tgtEl>
                                          <p:spTgt spid="1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fade">
                                      <p:cBhvr>
                                        <p:cTn id="54" dur="500"/>
                                        <p:tgtEl>
                                          <p:spTgt spid="12">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animEffect transition="in" filter="fade">
                                      <p:cBhvr>
                                        <p:cTn id="5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07466" y="365125"/>
            <a:ext cx="10546334" cy="1463675"/>
          </a:xfrm>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書籍管理の利用場面</a:t>
            </a:r>
            <a:endParaRPr kumimoji="1" lang="ja-JP" altLang="en-US" sz="7200"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CF29232C-B0BC-4F48-953F-55136D6AD20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260223" y="2996715"/>
            <a:ext cx="3713716" cy="3987119"/>
          </a:xfrm>
          <a:prstGeom prst="rect">
            <a:avLst/>
          </a:prstGeom>
        </p:spPr>
      </p:pic>
      <p:pic>
        <p:nvPicPr>
          <p:cNvPr id="10" name="コンテンツ プレースホルダー 9">
            <a:extLst>
              <a:ext uri="{FF2B5EF4-FFF2-40B4-BE49-F238E27FC236}">
                <a16:creationId xmlns:a16="http://schemas.microsoft.com/office/drawing/2014/main" id="{42D7271C-621A-4CAA-883D-462D773275D8}"/>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58012"/>
          <a:stretch/>
        </p:blipFill>
        <p:spPr>
          <a:xfrm>
            <a:off x="3278548" y="3429000"/>
            <a:ext cx="2199646" cy="2971800"/>
          </a:xfrm>
          <a:prstGeom prst="rect">
            <a:avLst/>
          </a:prstGeom>
        </p:spPr>
      </p:pic>
      <p:pic>
        <p:nvPicPr>
          <p:cNvPr id="6" name="図 5">
            <a:extLst>
              <a:ext uri="{FF2B5EF4-FFF2-40B4-BE49-F238E27FC236}">
                <a16:creationId xmlns:a16="http://schemas.microsoft.com/office/drawing/2014/main" id="{05071C60-CF5D-480B-AB76-49F2AC78FD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509" y="3320486"/>
            <a:ext cx="3537514" cy="3537514"/>
          </a:xfrm>
          <a:prstGeom prst="rect">
            <a:avLst/>
          </a:prstGeom>
        </p:spPr>
      </p:pic>
      <p:pic>
        <p:nvPicPr>
          <p:cNvPr id="8" name="図 7">
            <a:extLst>
              <a:ext uri="{FF2B5EF4-FFF2-40B4-BE49-F238E27FC236}">
                <a16:creationId xmlns:a16="http://schemas.microsoft.com/office/drawing/2014/main" id="{C3595345-A47F-4C21-AC6D-7460867B1E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9" name="図 8">
            <a:extLst>
              <a:ext uri="{FF2B5EF4-FFF2-40B4-BE49-F238E27FC236}">
                <a16:creationId xmlns:a16="http://schemas.microsoft.com/office/drawing/2014/main" id="{D2F4421D-4D77-4E39-B744-E0A36C6197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
        <p:nvSpPr>
          <p:cNvPr id="11" name="サブタイトル 2">
            <a:extLst>
              <a:ext uri="{FF2B5EF4-FFF2-40B4-BE49-F238E27FC236}">
                <a16:creationId xmlns:a16="http://schemas.microsoft.com/office/drawing/2014/main" id="{75446B47-D885-4D92-90F8-CA88FB9EA343}"/>
              </a:ext>
            </a:extLst>
          </p:cNvPr>
          <p:cNvSpPr txBox="1">
            <a:spLocks/>
          </p:cNvSpPr>
          <p:nvPr/>
        </p:nvSpPr>
        <p:spPr>
          <a:xfrm>
            <a:off x="1145806" y="1493312"/>
            <a:ext cx="10330434" cy="1714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indent="0">
              <a:buNone/>
            </a:pPr>
            <a:r>
              <a:rPr lang="ja-JP" altLang="en-US" sz="3900" dirty="0">
                <a:latin typeface="HG丸ｺﾞｼｯｸM-PRO" panose="020F0600000000000000" pitchFamily="50" charset="-128"/>
                <a:ea typeface="HG丸ｺﾞｼｯｸM-PRO" panose="020F0600000000000000" pitchFamily="50" charset="-128"/>
              </a:rPr>
              <a:t>・本屋で購入者情報を登録する時に利用</a:t>
            </a:r>
            <a:endParaRPr lang="en-US" altLang="ja-JP" sz="39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5021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07466" y="365125"/>
            <a:ext cx="10546334" cy="1463675"/>
          </a:xfrm>
        </p:spPr>
        <p:txBody>
          <a:bodyPr>
            <a:normAutofit/>
          </a:bodyPr>
          <a:lstStyle/>
          <a:p>
            <a:r>
              <a:rPr kumimoji="1" lang="ja-JP" altLang="en-US" sz="7200" dirty="0">
                <a:latin typeface="HG丸ｺﾞｼｯｸM-PRO" panose="020F0600000000000000" pitchFamily="50" charset="-128"/>
                <a:ea typeface="HG丸ｺﾞｼｯｸM-PRO" panose="020F0600000000000000" pitchFamily="50" charset="-128"/>
              </a:rPr>
              <a:t>開発環境</a:t>
            </a:r>
          </a:p>
        </p:txBody>
      </p:sp>
      <p:sp>
        <p:nvSpPr>
          <p:cNvPr id="11" name="サブタイトル 2">
            <a:extLst>
              <a:ext uri="{FF2B5EF4-FFF2-40B4-BE49-F238E27FC236}">
                <a16:creationId xmlns:a16="http://schemas.microsoft.com/office/drawing/2014/main" id="{75446B47-D885-4D92-90F8-CA88FB9EA343}"/>
              </a:ext>
            </a:extLst>
          </p:cNvPr>
          <p:cNvSpPr txBox="1">
            <a:spLocks/>
          </p:cNvSpPr>
          <p:nvPr/>
        </p:nvSpPr>
        <p:spPr>
          <a:xfrm>
            <a:off x="1145806" y="1493311"/>
            <a:ext cx="10330434" cy="4999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250000"/>
              </a:lnSpc>
              <a:buNone/>
            </a:pPr>
            <a:r>
              <a:rPr lang="ja-JP" altLang="en-US" sz="3900" dirty="0">
                <a:latin typeface="HG丸ｺﾞｼｯｸM-PRO" panose="020F0600000000000000" pitchFamily="50" charset="-128"/>
                <a:ea typeface="HG丸ｺﾞｼｯｸM-PRO" panose="020F0600000000000000" pitchFamily="50" charset="-128"/>
              </a:rPr>
              <a:t>・開発ツール　：</a:t>
            </a:r>
            <a:r>
              <a:rPr lang="en-US" altLang="ja-JP" sz="3900" dirty="0">
                <a:latin typeface="HG丸ｺﾞｼｯｸM-PRO" panose="020F0600000000000000" pitchFamily="50" charset="-128"/>
                <a:ea typeface="HG丸ｺﾞｼｯｸM-PRO" panose="020F0600000000000000" pitchFamily="50" charset="-128"/>
              </a:rPr>
              <a:t>XAMPP</a:t>
            </a:r>
          </a:p>
          <a:p>
            <a:pPr marL="0" indent="0">
              <a:lnSpc>
                <a:spcPct val="250000"/>
              </a:lnSpc>
              <a:buNone/>
            </a:pPr>
            <a:r>
              <a:rPr lang="ja-JP" altLang="en-US" sz="3900" dirty="0">
                <a:latin typeface="HG丸ｺﾞｼｯｸM-PRO" panose="020F0600000000000000" pitchFamily="50" charset="-128"/>
                <a:ea typeface="HG丸ｺﾞｼｯｸM-PRO" panose="020F0600000000000000" pitchFamily="50" charset="-128"/>
              </a:rPr>
              <a:t>・使用言語　　：</a:t>
            </a:r>
            <a:r>
              <a:rPr lang="en-US" altLang="ja-JP" sz="3900" dirty="0">
                <a:latin typeface="HG丸ｺﾞｼｯｸM-PRO" panose="020F0600000000000000" pitchFamily="50" charset="-128"/>
                <a:ea typeface="HG丸ｺﾞｼｯｸM-PRO" panose="020F0600000000000000" pitchFamily="50" charset="-128"/>
              </a:rPr>
              <a:t>HTML</a:t>
            </a:r>
            <a:r>
              <a:rPr lang="ja-JP" altLang="en-US" sz="3900" dirty="0" err="1">
                <a:latin typeface="HG丸ｺﾞｼｯｸM-PRO" panose="020F0600000000000000" pitchFamily="50" charset="-128"/>
                <a:ea typeface="HG丸ｺﾞｼｯｸM-PRO" panose="020F0600000000000000" pitchFamily="50" charset="-128"/>
              </a:rPr>
              <a:t>、</a:t>
            </a:r>
            <a:r>
              <a:rPr lang="en-US" altLang="ja-JP" sz="3900" dirty="0">
                <a:latin typeface="HG丸ｺﾞｼｯｸM-PRO" panose="020F0600000000000000" pitchFamily="50" charset="-128"/>
                <a:ea typeface="HG丸ｺﾞｼｯｸM-PRO" panose="020F0600000000000000" pitchFamily="50" charset="-128"/>
              </a:rPr>
              <a:t>CSS</a:t>
            </a:r>
            <a:r>
              <a:rPr lang="ja-JP" altLang="en-US" sz="3900" dirty="0" err="1">
                <a:latin typeface="HG丸ｺﾞｼｯｸM-PRO" panose="020F0600000000000000" pitchFamily="50" charset="-128"/>
                <a:ea typeface="HG丸ｺﾞｼｯｸM-PRO" panose="020F0600000000000000" pitchFamily="50" charset="-128"/>
              </a:rPr>
              <a:t>、</a:t>
            </a:r>
            <a:r>
              <a:rPr lang="en-US" altLang="ja-JP" sz="3900" dirty="0">
                <a:latin typeface="HG丸ｺﾞｼｯｸM-PRO" panose="020F0600000000000000" pitchFamily="50" charset="-128"/>
                <a:ea typeface="HG丸ｺﾞｼｯｸM-PRO" panose="020F0600000000000000" pitchFamily="50" charset="-128"/>
              </a:rPr>
              <a:t>PHP</a:t>
            </a:r>
          </a:p>
          <a:p>
            <a:pPr marL="0" indent="0">
              <a:lnSpc>
                <a:spcPct val="250000"/>
              </a:lnSpc>
              <a:buNone/>
            </a:pPr>
            <a:r>
              <a:rPr lang="ja-JP" altLang="en-US" sz="3900" dirty="0">
                <a:latin typeface="HG丸ｺﾞｼｯｸM-PRO" panose="020F0600000000000000" pitchFamily="50" charset="-128"/>
                <a:ea typeface="HG丸ｺﾞｼｯｸM-PRO" panose="020F0600000000000000" pitchFamily="50" charset="-128"/>
              </a:rPr>
              <a:t>・ソースコード：</a:t>
            </a:r>
            <a:r>
              <a:rPr lang="en-US" altLang="ja-JP" sz="3900" dirty="0">
                <a:latin typeface="HG丸ｺﾞｼｯｸM-PRO" panose="020F0600000000000000" pitchFamily="50" charset="-128"/>
                <a:ea typeface="HG丸ｺﾞｼｯｸM-PRO" panose="020F0600000000000000" pitchFamily="50" charset="-128"/>
              </a:rPr>
              <a:t>SourceTree</a:t>
            </a:r>
          </a:p>
          <a:p>
            <a:pPr marL="0" indent="0">
              <a:buNone/>
            </a:pPr>
            <a:endParaRPr lang="en-US" altLang="ja-JP" sz="39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16806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FED9EA-F39C-43D5-9EB4-4B70B01A04D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D929402-0628-4AF6-A521-0EB588F07646}"/>
              </a:ext>
            </a:extLst>
          </p:cNvPr>
          <p:cNvSpPr>
            <a:spLocks noGrp="1"/>
          </p:cNvSpPr>
          <p:nvPr>
            <p:ph idx="1"/>
          </p:nvPr>
        </p:nvSpPr>
        <p:spPr/>
        <p:txBody>
          <a:bodyPr/>
          <a:lstStyle/>
          <a:p>
            <a:endParaRPr kumimoji="1" lang="ja-JP" altLang="en-US" dirty="0"/>
          </a:p>
        </p:txBody>
      </p:sp>
      <p:pic>
        <p:nvPicPr>
          <p:cNvPr id="4" name="図 3">
            <a:extLst>
              <a:ext uri="{FF2B5EF4-FFF2-40B4-BE49-F238E27FC236}">
                <a16:creationId xmlns:a16="http://schemas.microsoft.com/office/drawing/2014/main" id="{9295132B-0541-4F2B-BE4D-369AC5B51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7" y="-4651"/>
            <a:ext cx="12192000" cy="6858000"/>
          </a:xfrm>
          <a:prstGeom prst="rect">
            <a:avLst/>
          </a:prstGeom>
        </p:spPr>
      </p:pic>
      <p:sp>
        <p:nvSpPr>
          <p:cNvPr id="5" name="四角形: 角を丸くする 4">
            <a:extLst>
              <a:ext uri="{FF2B5EF4-FFF2-40B4-BE49-F238E27FC236}">
                <a16:creationId xmlns:a16="http://schemas.microsoft.com/office/drawing/2014/main" id="{912E1C9D-DA07-43C0-9B8D-143DDEE5EBF4}"/>
              </a:ext>
            </a:extLst>
          </p:cNvPr>
          <p:cNvSpPr/>
          <p:nvPr/>
        </p:nvSpPr>
        <p:spPr>
          <a:xfrm>
            <a:off x="3427484" y="1843088"/>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4C068CB2-AC26-4FF0-8A9A-46F5B45D3AFC}"/>
              </a:ext>
            </a:extLst>
          </p:cNvPr>
          <p:cNvSpPr/>
          <p:nvPr/>
        </p:nvSpPr>
        <p:spPr>
          <a:xfrm>
            <a:off x="109357" y="2935555"/>
            <a:ext cx="264529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W</a:t>
            </a:r>
            <a:r>
              <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eb</a:t>
            </a: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ブラウザ</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698B4EDC-98EF-42DC-975C-1A75E4285520}"/>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60A4BBFA-808B-4072-80D5-E411781A83C5}"/>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3D0156A2-FE96-4F3F-86E4-14EDEBDEC60A}"/>
              </a:ext>
            </a:extLst>
          </p:cNvPr>
          <p:cNvSpPr/>
          <p:nvPr/>
        </p:nvSpPr>
        <p:spPr>
          <a:xfrm>
            <a:off x="45558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Apache</a:t>
            </a:r>
          </a:p>
        </p:txBody>
      </p:sp>
      <p:sp>
        <p:nvSpPr>
          <p:cNvPr id="11" name="矢印: 左右 10">
            <a:extLst>
              <a:ext uri="{FF2B5EF4-FFF2-40B4-BE49-F238E27FC236}">
                <a16:creationId xmlns:a16="http://schemas.microsoft.com/office/drawing/2014/main" id="{94945A6F-663C-4DDF-9DB3-9416827CA74A}"/>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12" name="矢印: 上下 11">
            <a:extLst>
              <a:ext uri="{FF2B5EF4-FFF2-40B4-BE49-F238E27FC236}">
                <a16:creationId xmlns:a16="http://schemas.microsoft.com/office/drawing/2014/main" id="{F7DE1F94-56BD-468A-AB7F-1C89CAF31557}"/>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3" name="タイトル 1">
            <a:extLst>
              <a:ext uri="{FF2B5EF4-FFF2-40B4-BE49-F238E27FC236}">
                <a16:creationId xmlns:a16="http://schemas.microsoft.com/office/drawing/2014/main" id="{DB0EE8CE-E167-46B6-9C23-01D42D4E24E5}"/>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14" name="タイトル 1">
            <a:extLst>
              <a:ext uri="{FF2B5EF4-FFF2-40B4-BE49-F238E27FC236}">
                <a16:creationId xmlns:a16="http://schemas.microsoft.com/office/drawing/2014/main" id="{27C5F6F1-DD7E-45D5-9D29-A55A635D089F}"/>
              </a:ext>
            </a:extLst>
          </p:cNvPr>
          <p:cNvSpPr txBox="1">
            <a:spLocks/>
          </p:cNvSpPr>
          <p:nvPr/>
        </p:nvSpPr>
        <p:spPr>
          <a:xfrm>
            <a:off x="990600" y="4159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dirty="0">
                <a:latin typeface="HG丸ｺﾞｼｯｸM-PRO" panose="020F0600000000000000" pitchFamily="50" charset="-128"/>
                <a:ea typeface="HG丸ｺﾞｼｯｸM-PRO" panose="020F0600000000000000" pitchFamily="50" charset="-128"/>
              </a:rPr>
              <a:t>内部構成</a:t>
            </a:r>
          </a:p>
        </p:txBody>
      </p:sp>
      <p:sp>
        <p:nvSpPr>
          <p:cNvPr id="15" name="矢印: 左右 14">
            <a:extLst>
              <a:ext uri="{FF2B5EF4-FFF2-40B4-BE49-F238E27FC236}">
                <a16:creationId xmlns:a16="http://schemas.microsoft.com/office/drawing/2014/main" id="{F760A5BE-895F-4B3F-9586-29AC35DA3DF3}"/>
              </a:ext>
            </a:extLst>
          </p:cNvPr>
          <p:cNvSpPr/>
          <p:nvPr/>
        </p:nvSpPr>
        <p:spPr>
          <a:xfrm>
            <a:off x="2884465" y="3007591"/>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8327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P spid="13"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タイトル 1">
            <a:extLst>
              <a:ext uri="{FF2B5EF4-FFF2-40B4-BE49-F238E27FC236}">
                <a16:creationId xmlns:a16="http://schemas.microsoft.com/office/drawing/2014/main" id="{DE4E4957-CA2A-4456-889A-A3D804A0F28C}"/>
              </a:ext>
            </a:extLst>
          </p:cNvPr>
          <p:cNvSpPr txBox="1">
            <a:spLocks/>
          </p:cNvSpPr>
          <p:nvPr/>
        </p:nvSpPr>
        <p:spPr>
          <a:xfrm>
            <a:off x="1524000" y="2972657"/>
            <a:ext cx="9144000" cy="91268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7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p>
        </p:txBody>
      </p:sp>
      <p:sp>
        <p:nvSpPr>
          <p:cNvPr id="7" name="タイトル 6">
            <a:extLst>
              <a:ext uri="{FF2B5EF4-FFF2-40B4-BE49-F238E27FC236}">
                <a16:creationId xmlns:a16="http://schemas.microsoft.com/office/drawing/2014/main" id="{C99D89A6-CAE9-4E13-B729-10B253C2DC9F}"/>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370404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9" y="-79712"/>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2831735" y="37507"/>
            <a:ext cx="6496050" cy="1325563"/>
          </a:xfrm>
        </p:spPr>
        <p:txBody>
          <a:bodyPr/>
          <a:lstStyle/>
          <a:p>
            <a:r>
              <a:rPr kumimoji="1" lang="ja-JP" altLang="en-US" dirty="0">
                <a:latin typeface="HG丸ｺﾞｼｯｸM-PRO" panose="020F0600000000000000" pitchFamily="50" charset="-128"/>
                <a:ea typeface="HG丸ｺﾞｼｯｸM-PRO" panose="020F0600000000000000" pitchFamily="50" charset="-128"/>
              </a:rPr>
              <a:t>あいまい検索コード紹介</a:t>
            </a:r>
          </a:p>
        </p:txBody>
      </p:sp>
      <p:pic>
        <p:nvPicPr>
          <p:cNvPr id="4" name="コンテンツ プレースホルダー 3">
            <a:extLst>
              <a:ext uri="{FF2B5EF4-FFF2-40B4-BE49-F238E27FC236}">
                <a16:creationId xmlns:a16="http://schemas.microsoft.com/office/drawing/2014/main" id="{9FB5C6D9-E8F4-437E-89CE-453DBBC71452}"/>
              </a:ext>
            </a:extLst>
          </p:cNvPr>
          <p:cNvPicPr>
            <a:picLocks noGrp="1" noChangeAspect="1"/>
          </p:cNvPicPr>
          <p:nvPr>
            <p:ph idx="1"/>
          </p:nvPr>
        </p:nvPicPr>
        <p:blipFill>
          <a:blip r:embed="rId4"/>
          <a:stretch>
            <a:fillRect/>
          </a:stretch>
        </p:blipFill>
        <p:spPr>
          <a:xfrm>
            <a:off x="76200" y="1363070"/>
            <a:ext cx="12118259" cy="5318718"/>
          </a:xfrm>
          <a:prstGeom prst="rect">
            <a:avLst/>
          </a:prstGeom>
        </p:spPr>
      </p:pic>
      <p:sp>
        <p:nvSpPr>
          <p:cNvPr id="6" name="正方形/長方形 5">
            <a:extLst>
              <a:ext uri="{FF2B5EF4-FFF2-40B4-BE49-F238E27FC236}">
                <a16:creationId xmlns:a16="http://schemas.microsoft.com/office/drawing/2014/main" id="{7B17530D-4242-4EF0-B4BC-D1FDF7ACBEF8}"/>
              </a:ext>
            </a:extLst>
          </p:cNvPr>
          <p:cNvSpPr/>
          <p:nvPr/>
        </p:nvSpPr>
        <p:spPr>
          <a:xfrm>
            <a:off x="76200" y="4385187"/>
            <a:ext cx="8212393" cy="190745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EB65A8B-D9D1-4872-BE29-AAF7DFD3E3F5}"/>
              </a:ext>
            </a:extLst>
          </p:cNvPr>
          <p:cNvSpPr/>
          <p:nvPr/>
        </p:nvSpPr>
        <p:spPr>
          <a:xfrm>
            <a:off x="76193" y="3283973"/>
            <a:ext cx="11980621" cy="110121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23CA9FA-6BD7-4624-9083-975365D57567}"/>
              </a:ext>
            </a:extLst>
          </p:cNvPr>
          <p:cNvSpPr/>
          <p:nvPr/>
        </p:nvSpPr>
        <p:spPr>
          <a:xfrm>
            <a:off x="86020" y="1370443"/>
            <a:ext cx="11980621" cy="110121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ECDF6D4-4E1D-4077-BCE4-987D21A74088}"/>
              </a:ext>
            </a:extLst>
          </p:cNvPr>
          <p:cNvSpPr txBox="1"/>
          <p:nvPr/>
        </p:nvSpPr>
        <p:spPr>
          <a:xfrm>
            <a:off x="10127226" y="1521856"/>
            <a:ext cx="757084" cy="707886"/>
          </a:xfrm>
          <a:prstGeom prst="rect">
            <a:avLst/>
          </a:prstGeom>
          <a:noFill/>
        </p:spPr>
        <p:txBody>
          <a:bodyPr wrap="square" rtlCol="0">
            <a:spAutoFit/>
          </a:bodyPr>
          <a:lstStyle/>
          <a:p>
            <a:r>
              <a:rPr kumimoji="1" lang="ja-JP" altLang="en-US" sz="4000" b="1" dirty="0">
                <a:solidFill>
                  <a:srgbClr val="FF0000"/>
                </a:solidFill>
                <a:latin typeface="HG丸ｺﾞｼｯｸM-PRO" panose="020F0600000000000000" pitchFamily="50" charset="-128"/>
                <a:ea typeface="HG丸ｺﾞｼｯｸM-PRO" panose="020F0600000000000000" pitchFamily="50" charset="-128"/>
              </a:rPr>
              <a:t>①</a:t>
            </a:r>
          </a:p>
        </p:txBody>
      </p:sp>
      <p:sp>
        <p:nvSpPr>
          <p:cNvPr id="10" name="テキスト ボックス 9">
            <a:extLst>
              <a:ext uri="{FF2B5EF4-FFF2-40B4-BE49-F238E27FC236}">
                <a16:creationId xmlns:a16="http://schemas.microsoft.com/office/drawing/2014/main" id="{4ADE36A5-B643-478B-BD04-C7620FA20F2C}"/>
              </a:ext>
            </a:extLst>
          </p:cNvPr>
          <p:cNvSpPr txBox="1"/>
          <p:nvPr/>
        </p:nvSpPr>
        <p:spPr>
          <a:xfrm>
            <a:off x="10127226" y="3692893"/>
            <a:ext cx="757084" cy="707886"/>
          </a:xfrm>
          <a:prstGeom prst="rect">
            <a:avLst/>
          </a:prstGeom>
          <a:noFill/>
        </p:spPr>
        <p:txBody>
          <a:bodyPr wrap="square" rtlCol="0">
            <a:spAutoFit/>
          </a:bodyPr>
          <a:lstStyle/>
          <a:p>
            <a:r>
              <a:rPr lang="ja-JP" altLang="en-US" sz="4000" b="1" dirty="0">
                <a:solidFill>
                  <a:srgbClr val="FF0000"/>
                </a:solidFill>
                <a:latin typeface="HG丸ｺﾞｼｯｸM-PRO" panose="020F0600000000000000" pitchFamily="50" charset="-128"/>
                <a:ea typeface="HG丸ｺﾞｼｯｸM-PRO" panose="020F0600000000000000" pitchFamily="50" charset="-128"/>
              </a:rPr>
              <a:t>②</a:t>
            </a:r>
            <a:endParaRPr kumimoji="1" lang="ja-JP" altLang="en-US" sz="4000" b="1" dirty="0">
              <a:solidFill>
                <a:srgbClr val="FF0000"/>
              </a:solidFill>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20EBC604-E289-45DD-AA2F-57FCAFCD995B}"/>
              </a:ext>
            </a:extLst>
          </p:cNvPr>
          <p:cNvSpPr txBox="1"/>
          <p:nvPr/>
        </p:nvSpPr>
        <p:spPr>
          <a:xfrm>
            <a:off x="7221790" y="5458059"/>
            <a:ext cx="757084" cy="707886"/>
          </a:xfrm>
          <a:prstGeom prst="rect">
            <a:avLst/>
          </a:prstGeom>
          <a:noFill/>
        </p:spPr>
        <p:txBody>
          <a:bodyPr wrap="square" rtlCol="0">
            <a:spAutoFit/>
          </a:bodyPr>
          <a:lstStyle/>
          <a:p>
            <a:r>
              <a:rPr lang="ja-JP" altLang="en-US" sz="4000" b="1" dirty="0">
                <a:solidFill>
                  <a:srgbClr val="FF0000"/>
                </a:solidFill>
                <a:latin typeface="HG丸ｺﾞｼｯｸM-PRO" panose="020F0600000000000000" pitchFamily="50" charset="-128"/>
                <a:ea typeface="HG丸ｺﾞｼｯｸM-PRO" panose="020F0600000000000000" pitchFamily="50" charset="-128"/>
              </a:rPr>
              <a:t>⓷</a:t>
            </a:r>
            <a:endParaRPr kumimoji="1" lang="ja-JP" altLang="en-US" sz="4000" b="1"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7559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E512E803-4492-4E48-BC4A-33471278F446}">
  <ds:schemaRefs>
    <ds:schemaRef ds:uri="86ceb19f-6ae7-4f45-9291-f23dc7cad4a8"/>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d9ddec61-d553-4032-8214-836f20420e5b"/>
  </ds:schemaRefs>
</ds:datastoreItem>
</file>

<file path=customXml/itemProps3.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2221</TotalTime>
  <Words>4083</Words>
  <Application>Microsoft Office PowerPoint</Application>
  <PresentationFormat>ワイド画面</PresentationFormat>
  <Paragraphs>453</Paragraphs>
  <Slides>27</Slides>
  <Notes>24</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27</vt:i4>
      </vt:variant>
    </vt:vector>
  </HeadingPairs>
  <TitlesOfParts>
    <vt:vector size="33" baseType="lpstr">
      <vt:lpstr>HG丸ｺﾞｼｯｸM-PRO</vt:lpstr>
      <vt:lpstr>游ゴシック</vt:lpstr>
      <vt:lpstr>游ゴシック Light</vt:lpstr>
      <vt:lpstr>Arial</vt:lpstr>
      <vt:lpstr>Office テーマ</vt:lpstr>
      <vt:lpstr>1_Office テーマ</vt:lpstr>
      <vt:lpstr>本屋管理システム</vt:lpstr>
      <vt:lpstr>概要</vt:lpstr>
      <vt:lpstr>書籍管理とは</vt:lpstr>
      <vt:lpstr>書籍管理のメリット</vt:lpstr>
      <vt:lpstr>書籍管理の利用場面</vt:lpstr>
      <vt:lpstr>開発環境</vt:lpstr>
      <vt:lpstr>PowerPoint プレゼンテーション</vt:lpstr>
      <vt:lpstr>PowerPoint プレゼンテーション</vt:lpstr>
      <vt:lpstr>あいまい検索コード紹介</vt:lpstr>
      <vt:lpstr>質疑応答</vt:lpstr>
      <vt:lpstr>PowerPoint プレゼンテーション</vt:lpstr>
      <vt:lpstr>書籍管理のデメリット</vt:lpstr>
      <vt:lpstr>書籍管理のメリット</vt:lpstr>
      <vt:lpstr>PowerPoint プレゼンテーション</vt:lpstr>
      <vt:lpstr>PowerPoint プレゼンテーション</vt:lpstr>
      <vt:lpstr>エクセルで管理すればえぇんやないの？</vt:lpstr>
      <vt:lpstr>エクセルで管理すればえぇんやないの？</vt:lpstr>
      <vt:lpstr>書籍管理とは？</vt:lpstr>
      <vt:lpstr>書籍管理ソフトにあたって</vt:lpstr>
      <vt:lpstr>利用シーン </vt:lpstr>
      <vt:lpstr>機能</vt:lpstr>
      <vt:lpstr>メリット</vt:lpstr>
      <vt:lpstr>構成</vt:lpstr>
      <vt:lpstr>特徴</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板井 駿佳</cp:lastModifiedBy>
  <cp:revision>247</cp:revision>
  <dcterms:created xsi:type="dcterms:W3CDTF">2018-08-27T06:15:44Z</dcterms:created>
  <dcterms:modified xsi:type="dcterms:W3CDTF">2024-09-09T07:14:05Z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