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4"/>
    <p:sldMasterId id="2147483785" r:id="rId5"/>
  </p:sldMasterIdLst>
  <p:notesMasterIdLst>
    <p:notesMasterId r:id="rId19"/>
  </p:notesMasterIdLst>
  <p:sldIdLst>
    <p:sldId id="256" r:id="rId6"/>
    <p:sldId id="259" r:id="rId7"/>
    <p:sldId id="271" r:id="rId8"/>
    <p:sldId id="272" r:id="rId9"/>
    <p:sldId id="273" r:id="rId10"/>
    <p:sldId id="263" r:id="rId11"/>
    <p:sldId id="264" r:id="rId12"/>
    <p:sldId id="261" r:id="rId13"/>
    <p:sldId id="270" r:id="rId14"/>
    <p:sldId id="260" r:id="rId15"/>
    <p:sldId id="269" r:id="rId16"/>
    <p:sldId id="258" r:id="rId17"/>
    <p:sldId id="257" r:id="rId1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FC7"/>
    <a:srgbClr val="C7FFE4"/>
    <a:srgbClr val="C6C6FF"/>
    <a:srgbClr val="C6C6BC"/>
    <a:srgbClr val="B7DBFF"/>
    <a:srgbClr val="63504F"/>
    <a:srgbClr val="DDFFBC"/>
    <a:srgbClr val="BCFFBC"/>
    <a:srgbClr val="FFB7B7"/>
    <a:srgbClr val="FFB7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42" autoAdjust="0"/>
    <p:restoredTop sz="64988" autoAdjust="0"/>
  </p:normalViewPr>
  <p:slideViewPr>
    <p:cSldViewPr snapToGrid="0">
      <p:cViewPr varScale="1">
        <p:scale>
          <a:sx n="47" d="100"/>
          <a:sy n="47" d="100"/>
        </p:scale>
        <p:origin x="1264"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AD4B29-8608-40BF-987E-B4CE6733CDF1}" type="datetimeFigureOut">
              <a:rPr kumimoji="1" lang="ja-JP" altLang="en-US" smtClean="0"/>
              <a:t>2024/7/17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A5C9DD-C8B7-4486-B0BE-63963AA3BC28}" type="slidenum">
              <a:rPr kumimoji="1" lang="ja-JP" altLang="en-US" smtClean="0"/>
              <a:t>‹#›</a:t>
            </a:fld>
            <a:endParaRPr kumimoji="1" lang="ja-JP" altLang="en-US"/>
          </a:p>
        </p:txBody>
      </p:sp>
    </p:spTree>
    <p:extLst>
      <p:ext uri="{BB962C8B-B14F-4D97-AF65-F5344CB8AC3E}">
        <p14:creationId xmlns:p14="http://schemas.microsoft.com/office/powerpoint/2010/main" val="275911727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err="1"/>
              <a:t>ー</a:t>
            </a:r>
            <a:r>
              <a:rPr kumimoji="1" lang="ja-JP" altLang="en-US" dirty="0"/>
              <a:t>ーー</a:t>
            </a:r>
            <a:r>
              <a:rPr kumimoji="1" lang="ja-JP" altLang="en-US" dirty="0" err="1"/>
              <a:t>ーーーーーーーーーーーーーーーーーーーーーーーーーーーーーーーーーーーーーーーーー</a:t>
            </a:r>
            <a:r>
              <a:rPr kumimoji="1" lang="ja-JP" altLang="en-US" dirty="0"/>
              <a:t>↓赤嶺</a:t>
            </a:r>
            <a:endParaRPr kumimoji="1" lang="en-US" altLang="ja-JP" dirty="0"/>
          </a:p>
          <a:p>
            <a:r>
              <a:rPr kumimoji="1" lang="ja-JP" altLang="en-US" dirty="0"/>
              <a:t>これからアイビクションの発表を始めます</a:t>
            </a:r>
          </a:p>
          <a:p>
            <a:r>
              <a:rPr kumimoji="1" lang="ja-JP" altLang="en-US" dirty="0"/>
              <a:t>班員の紹介をします。</a:t>
            </a:r>
          </a:p>
          <a:p>
            <a:r>
              <a:rPr kumimoji="1" lang="ja-JP" altLang="en-US" dirty="0"/>
              <a:t>リーダー赤嶺、サブリーダー鹿島、上原、メンバー板井、牧、堤です。</a:t>
            </a:r>
          </a:p>
          <a:p>
            <a:r>
              <a:rPr kumimoji="1" lang="ja-JP" altLang="en-US" dirty="0"/>
              <a:t>ご清聴よろしくお願いします。</a:t>
            </a:r>
          </a:p>
          <a:p>
            <a:endParaRPr kumimoji="1" lang="ja-JP" altLang="en-US" dirty="0"/>
          </a:p>
          <a:p>
            <a:r>
              <a:rPr kumimoji="1" lang="ja-JP" altLang="en-US" dirty="0"/>
              <a:t>私たちのチームは、本屋定期購買読者管理システムを開発しました。</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1</a:t>
            </a:fld>
            <a:endParaRPr kumimoji="1" lang="ja-JP" altLang="en-US"/>
          </a:p>
        </p:txBody>
      </p:sp>
    </p:spTree>
    <p:extLst>
      <p:ext uri="{BB962C8B-B14F-4D97-AF65-F5344CB8AC3E}">
        <p14:creationId xmlns:p14="http://schemas.microsoft.com/office/powerpoint/2010/main" val="1529475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フロントエンドに</a:t>
            </a:r>
            <a:r>
              <a:rPr kumimoji="1" lang="en-US" altLang="ja-JP" dirty="0"/>
              <a:t>Flutter</a:t>
            </a:r>
            <a:r>
              <a:rPr kumimoji="1" lang="ja-JP" altLang="en-US" dirty="0" err="1"/>
              <a:t>、</a:t>
            </a:r>
            <a:r>
              <a:rPr kumimoji="1" lang="ja-JP" altLang="en-US" dirty="0"/>
              <a:t>バックエンドに</a:t>
            </a:r>
            <a:r>
              <a:rPr kumimoji="1" lang="en-US" altLang="ja-JP" dirty="0"/>
              <a:t>XAMPP</a:t>
            </a:r>
            <a:r>
              <a:rPr kumimoji="1" lang="ja-JP" altLang="en-US" dirty="0"/>
              <a:t>を採用しています。</a:t>
            </a:r>
            <a:endParaRPr kumimoji="1" lang="en-US" altLang="ja-JP" dirty="0"/>
          </a:p>
          <a:p>
            <a:r>
              <a:rPr kumimoji="1" lang="ja-JP" altLang="en-US" dirty="0"/>
              <a:t>この図では</a:t>
            </a:r>
            <a:r>
              <a:rPr kumimoji="1" lang="en-US" altLang="ja-JP" dirty="0"/>
              <a:t>Web</a:t>
            </a:r>
            <a:r>
              <a:rPr kumimoji="1" lang="ja-JP" altLang="en-US" dirty="0"/>
              <a:t>上で動作させる場合の構成で、</a:t>
            </a:r>
            <a:r>
              <a:rPr kumimoji="1" lang="en-US" altLang="ja-JP" dirty="0"/>
              <a:t>Flutter</a:t>
            </a:r>
            <a:r>
              <a:rPr kumimoji="1" lang="ja-JP" altLang="en-US" dirty="0"/>
              <a:t>は静的サイトを出力します。クライアントがスマホの場合は</a:t>
            </a:r>
            <a:r>
              <a:rPr kumimoji="1" lang="en-US" altLang="ja-JP" dirty="0"/>
              <a:t>APK</a:t>
            </a:r>
            <a:r>
              <a:rPr kumimoji="1" lang="ja-JP" altLang="en-US" dirty="0"/>
              <a:t>や</a:t>
            </a:r>
            <a:r>
              <a:rPr kumimoji="1" lang="en-US" altLang="ja-JP" dirty="0"/>
              <a:t>IPA</a:t>
            </a:r>
            <a:r>
              <a:rPr kumimoji="1" lang="ja-JP" altLang="en-US" dirty="0"/>
              <a:t>にビルドし</a:t>
            </a:r>
            <a:r>
              <a:rPr kumimoji="1" lang="en-US" altLang="ja-JP" dirty="0"/>
              <a:t>Windows</a:t>
            </a:r>
            <a:r>
              <a:rPr kumimoji="1" lang="ja-JP" altLang="en-US" dirty="0"/>
              <a:t>の場合は</a:t>
            </a:r>
            <a:r>
              <a:rPr kumimoji="1" lang="en-US" altLang="ja-JP" dirty="0"/>
              <a:t>exe</a:t>
            </a:r>
            <a:r>
              <a:rPr kumimoji="1" lang="ja-JP" altLang="en-US" dirty="0"/>
              <a:t>にビルドします。</a:t>
            </a:r>
            <a:endParaRPr kumimoji="1" lang="en-US" altLang="ja-JP" dirty="0"/>
          </a:p>
          <a:p>
            <a:r>
              <a:rPr kumimoji="1" lang="ja-JP" altLang="en-US" dirty="0"/>
              <a:t>今回の構成ではしていませんが生成された静的サイトは</a:t>
            </a:r>
            <a:r>
              <a:rPr kumimoji="1" lang="en-US" altLang="ja-JP" dirty="0"/>
              <a:t>CDN</a:t>
            </a:r>
            <a:r>
              <a:rPr kumimoji="1" lang="ja-JP" altLang="en-US" dirty="0" err="1"/>
              <a:t>で提</a:t>
            </a:r>
            <a:r>
              <a:rPr kumimoji="1" lang="ja-JP" altLang="en-US" dirty="0"/>
              <a:t>供することが可能なため</a:t>
            </a:r>
            <a:r>
              <a:rPr kumimoji="1" lang="ja-JP" altLang="en-US" sz="1200" b="0" i="0" kern="1200" dirty="0">
                <a:solidFill>
                  <a:schemeClr val="tx1"/>
                </a:solidFill>
                <a:effectLst/>
                <a:latin typeface="+mn-lt"/>
                <a:ea typeface="+mn-ea"/>
                <a:cs typeface="+mn-cs"/>
              </a:rPr>
              <a:t>スケールアウトも容易に可能です。</a:t>
            </a:r>
            <a:endParaRPr kumimoji="1" lang="en-US" altLang="ja-JP" sz="1200" b="0" i="0" kern="1200" dirty="0">
              <a:solidFill>
                <a:schemeClr val="tx1"/>
              </a:solidFill>
              <a:effectLst/>
              <a:latin typeface="+mn-lt"/>
              <a:ea typeface="+mn-ea"/>
              <a:cs typeface="+mn-cs"/>
            </a:endParaRPr>
          </a:p>
          <a:p>
            <a:r>
              <a:rPr kumimoji="1" lang="ja-JP" altLang="en-US" sz="1200" b="0" i="0" kern="1200" dirty="0" err="1">
                <a:solidFill>
                  <a:schemeClr val="tx1"/>
                </a:solidFill>
                <a:effectLst/>
                <a:latin typeface="+mn-lt"/>
                <a:ea typeface="+mn-ea"/>
                <a:cs typeface="+mn-cs"/>
              </a:rPr>
              <a:t>ー</a:t>
            </a:r>
            <a:r>
              <a:rPr kumimoji="1" lang="ja-JP" altLang="en-US" sz="1200" b="0" i="0" kern="1200" dirty="0">
                <a:solidFill>
                  <a:schemeClr val="tx1"/>
                </a:solidFill>
                <a:effectLst/>
                <a:latin typeface="+mn-lt"/>
                <a:ea typeface="+mn-ea"/>
                <a:cs typeface="+mn-cs"/>
              </a:rPr>
              <a:t>ーー</a:t>
            </a:r>
            <a:r>
              <a:rPr kumimoji="1" lang="ja-JP" altLang="en-US" sz="1200" b="0" i="0" kern="1200" dirty="0" err="1">
                <a:solidFill>
                  <a:schemeClr val="tx1"/>
                </a:solidFill>
                <a:effectLst/>
                <a:latin typeface="+mn-lt"/>
                <a:ea typeface="+mn-ea"/>
                <a:cs typeface="+mn-cs"/>
              </a:rPr>
              <a:t>ーーーーーーーーーーーーーーーーーーーーーーーーーーーーーーーーーーーーーーーーーーーーーーーー</a:t>
            </a:r>
            <a:r>
              <a:rPr kumimoji="1" lang="ja-JP" altLang="en-US" sz="1200" b="0" i="0" kern="1200" dirty="0">
                <a:solidFill>
                  <a:schemeClr val="tx1"/>
                </a:solidFill>
                <a:effectLst/>
                <a:latin typeface="+mn-lt"/>
                <a:ea typeface="+mn-ea"/>
                <a:cs typeface="+mn-cs"/>
              </a:rPr>
              <a:t>ー↓馬場</a:t>
            </a:r>
            <a:endParaRPr kumimoji="1" lang="en-US" altLang="ja-JP" sz="1200" b="0" i="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923049-BC65-4DC7-A277-572485E61E08}"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8882356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a:t>赤嶺</a:t>
            </a:r>
            <a:endParaRPr kumimoji="1" lang="en-US" altLang="ja-JP"/>
          </a:p>
          <a:p>
            <a:r>
              <a:rPr kumimoji="1" lang="ja-JP" altLang="en-US" dirty="0"/>
              <a:t>それでは、私たちが開発しました管理システムの動作確認を行っていきたいと思います。</a:t>
            </a:r>
          </a:p>
          <a:p>
            <a:r>
              <a:rPr kumimoji="1" lang="ja-JP" altLang="en-US" dirty="0"/>
              <a:t>最初にログイン画面が表示されます。こちらの画面にデータベースに管理された</a:t>
            </a:r>
          </a:p>
          <a:p>
            <a:r>
              <a:rPr kumimoji="1" lang="en-US" altLang="ja-JP" dirty="0"/>
              <a:t>ID</a:t>
            </a:r>
            <a:r>
              <a:rPr kumimoji="1" lang="ja-JP" altLang="en-US" dirty="0"/>
              <a:t>とパスワードを入力してログインボタンをクリックするとログインができます。</a:t>
            </a:r>
          </a:p>
          <a:p>
            <a:endParaRPr kumimoji="1" lang="ja-JP" altLang="en-US" dirty="0"/>
          </a:p>
          <a:p>
            <a:r>
              <a:rPr kumimoji="1" lang="ja-JP" altLang="en-US" dirty="0"/>
              <a:t>ログイン後、顧客管理、書籍管理、データ分析の選択項目が表示されます。</a:t>
            </a:r>
          </a:p>
          <a:p>
            <a:endParaRPr kumimoji="1" lang="ja-JP" altLang="en-US" dirty="0"/>
          </a:p>
          <a:p>
            <a:r>
              <a:rPr kumimoji="1" lang="ja-JP" altLang="en-US" dirty="0"/>
              <a:t>●顧客管理を選択してみます。</a:t>
            </a:r>
          </a:p>
          <a:p>
            <a:r>
              <a:rPr kumimoji="1" lang="ja-JP" altLang="en-US" dirty="0"/>
              <a:t>顧客管理を選択すると、このような画面が表示されます。</a:t>
            </a:r>
          </a:p>
          <a:p>
            <a:r>
              <a:rPr kumimoji="1" lang="ja-JP" altLang="en-US" dirty="0"/>
              <a:t>表示されている一覧は、データベースに管理されているデータを抽出して表示しています。</a:t>
            </a:r>
          </a:p>
          <a:p>
            <a:endParaRPr kumimoji="1" lang="ja-JP" altLang="en-US" dirty="0"/>
          </a:p>
          <a:p>
            <a:endParaRPr kumimoji="1" lang="ja-JP" altLang="en-US" dirty="0"/>
          </a:p>
          <a:p>
            <a:r>
              <a:rPr kumimoji="1" lang="ja-JP" altLang="en-US" dirty="0"/>
              <a:t>・検索では、顧客</a:t>
            </a:r>
            <a:r>
              <a:rPr kumimoji="1" lang="en-US" altLang="ja-JP" dirty="0"/>
              <a:t>ID</a:t>
            </a:r>
            <a:r>
              <a:rPr kumimoji="1" lang="ja-JP" altLang="en-US" dirty="0"/>
              <a:t>と顧客名を検索できるようにしています。</a:t>
            </a:r>
          </a:p>
          <a:p>
            <a:r>
              <a:rPr kumimoji="1" lang="ja-JP" altLang="en-US" dirty="0"/>
              <a:t>・顧客</a:t>
            </a:r>
            <a:r>
              <a:rPr kumimoji="1" lang="en-US" altLang="ja-JP" dirty="0"/>
              <a:t>ID</a:t>
            </a:r>
            <a:r>
              <a:rPr kumimoji="1" lang="ja-JP" altLang="en-US" dirty="0"/>
              <a:t>の一致検索をしてみます</a:t>
            </a:r>
          </a:p>
          <a:p>
            <a:r>
              <a:rPr kumimoji="1" lang="ja-JP" altLang="en-US" dirty="0"/>
              <a:t>検索欄に</a:t>
            </a:r>
            <a:r>
              <a:rPr kumimoji="1" lang="en-US" altLang="ja-JP" dirty="0"/>
              <a:t>1101</a:t>
            </a:r>
            <a:r>
              <a:rPr kumimoji="1" lang="ja-JP" altLang="en-US" dirty="0"/>
              <a:t>と入力して、一致検索を選択して、検索ボタンをクリックすると顧客</a:t>
            </a:r>
            <a:r>
              <a:rPr kumimoji="1" lang="en-US" altLang="ja-JP" dirty="0"/>
              <a:t>ID1101</a:t>
            </a:r>
            <a:r>
              <a:rPr kumimoji="1" lang="ja-JP" altLang="en-US" dirty="0"/>
              <a:t>のコードが表示されます。</a:t>
            </a:r>
          </a:p>
          <a:p>
            <a:endParaRPr kumimoji="1" lang="ja-JP" altLang="en-US" dirty="0"/>
          </a:p>
          <a:p>
            <a:r>
              <a:rPr kumimoji="1" lang="ja-JP" altLang="en-US" dirty="0"/>
              <a:t>・次に顧客名のあいまい検索をしてみます。</a:t>
            </a:r>
          </a:p>
          <a:p>
            <a:r>
              <a:rPr kumimoji="1" lang="ja-JP" altLang="en-US" dirty="0" err="1"/>
              <a:t>検索検索</a:t>
            </a:r>
            <a:r>
              <a:rPr kumimoji="1" lang="ja-JP" altLang="en-US" dirty="0"/>
              <a:t>欄に「赤」を入力して、あいまい検索を選択して、検索ボタンをクリックすると「赤」という文字が含まれているコードが表示されます。</a:t>
            </a:r>
          </a:p>
          <a:p>
            <a:endParaRPr kumimoji="1" lang="ja-JP" altLang="en-US" dirty="0"/>
          </a:p>
          <a:p>
            <a:r>
              <a:rPr kumimoji="1" lang="ja-JP" altLang="en-US" dirty="0"/>
              <a:t>・次に新規登録をしてみます。</a:t>
            </a:r>
          </a:p>
          <a:p>
            <a:r>
              <a:rPr kumimoji="1" lang="ja-JP" altLang="en-US" dirty="0"/>
              <a:t>新規登録ボタンをクリックします。新規登録フォームが表示されるので</a:t>
            </a:r>
          </a:p>
          <a:p>
            <a:r>
              <a:rPr kumimoji="1" lang="ja-JP" altLang="en-US" dirty="0"/>
              <a:t>各項目に入力していきます。登録ボタンをクリックします。</a:t>
            </a:r>
          </a:p>
          <a:p>
            <a:r>
              <a:rPr kumimoji="1" lang="ja-JP" altLang="en-US" dirty="0"/>
              <a:t>登録すると、データベースに情報が登録されて、リストの一覧に表示されます。</a:t>
            </a:r>
          </a:p>
          <a:p>
            <a:endParaRPr kumimoji="1" lang="ja-JP" altLang="en-US" dirty="0"/>
          </a:p>
          <a:p>
            <a:r>
              <a:rPr kumimoji="1" lang="ja-JP" altLang="en-US" dirty="0"/>
              <a:t>・次に編集をしてみます。</a:t>
            </a:r>
          </a:p>
          <a:p>
            <a:r>
              <a:rPr kumimoji="1" lang="ja-JP" altLang="en-US" dirty="0"/>
              <a:t>先ほど登録したコードの編集をクリックします。</a:t>
            </a:r>
          </a:p>
          <a:p>
            <a:r>
              <a:rPr kumimoji="1" lang="ja-JP" altLang="en-US" dirty="0"/>
              <a:t>編集画面が表示されますので、編集したい個所を編集していきます。</a:t>
            </a:r>
          </a:p>
          <a:p>
            <a:r>
              <a:rPr kumimoji="1" lang="ja-JP" altLang="en-US" dirty="0"/>
              <a:t>更新ボタンをクリックすると編集した内容がリストに表示されます。</a:t>
            </a:r>
          </a:p>
          <a:p>
            <a:endParaRPr kumimoji="1" lang="ja-JP" altLang="en-US" dirty="0"/>
          </a:p>
          <a:p>
            <a:r>
              <a:rPr kumimoji="1" lang="ja-JP" altLang="en-US" dirty="0"/>
              <a:t>・次に削除をします。</a:t>
            </a:r>
          </a:p>
          <a:p>
            <a:r>
              <a:rPr kumimoji="1" lang="ja-JP" altLang="en-US" dirty="0"/>
              <a:t>先ほど編集したコードの削除をクリックすると、確認アラートが表示されますので</a:t>
            </a:r>
          </a:p>
          <a:p>
            <a:r>
              <a:rPr kumimoji="1" lang="ja-JP" altLang="en-US" dirty="0"/>
              <a:t>「</a:t>
            </a:r>
            <a:r>
              <a:rPr kumimoji="1" lang="en-US" altLang="ja-JP" dirty="0"/>
              <a:t>OK</a:t>
            </a:r>
            <a:r>
              <a:rPr kumimoji="1" lang="ja-JP" altLang="en-US" dirty="0"/>
              <a:t>」をクリックすると、対象のコードが削除されます。</a:t>
            </a:r>
          </a:p>
          <a:p>
            <a:endParaRPr kumimoji="1" lang="ja-JP" altLang="en-US" dirty="0"/>
          </a:p>
          <a:p>
            <a:r>
              <a:rPr kumimoji="1" lang="ja-JP" altLang="en-US" dirty="0"/>
              <a:t>・顧客</a:t>
            </a:r>
            <a:r>
              <a:rPr kumimoji="1" lang="en-US" altLang="ja-JP" dirty="0"/>
              <a:t>ID</a:t>
            </a:r>
            <a:r>
              <a:rPr kumimoji="1" lang="ja-JP" altLang="en-US" dirty="0" err="1"/>
              <a:t>、</a:t>
            </a:r>
            <a:r>
              <a:rPr kumimoji="1" lang="ja-JP" altLang="en-US" dirty="0"/>
              <a:t>顧客名などの隣にある矢印ボタンをクリックすると昇順、降順に並び替えもできます。</a:t>
            </a:r>
          </a:p>
          <a:p>
            <a:endParaRPr kumimoji="1" lang="ja-JP" altLang="en-US" dirty="0"/>
          </a:p>
          <a:p>
            <a:r>
              <a:rPr kumimoji="1" lang="ja-JP" altLang="en-US" dirty="0"/>
              <a:t>戻るボタンをクリックすると</a:t>
            </a:r>
            <a:r>
              <a:rPr kumimoji="1" lang="en-US" altLang="ja-JP" dirty="0"/>
              <a:t>3</a:t>
            </a:r>
            <a:r>
              <a:rPr kumimoji="1" lang="ja-JP" altLang="en-US" dirty="0"/>
              <a:t>項目の選択画面に戻ります。</a:t>
            </a:r>
          </a:p>
          <a:p>
            <a:r>
              <a:rPr kumimoji="1" lang="ja-JP" altLang="en-US" dirty="0"/>
              <a:t>●書籍管理は、顧客管理と同じようなコードになりますので軽く流していきます。</a:t>
            </a:r>
          </a:p>
          <a:p>
            <a:endParaRPr kumimoji="1" lang="ja-JP" altLang="en-US" dirty="0"/>
          </a:p>
          <a:p>
            <a:endParaRPr kumimoji="1" lang="ja-JP" altLang="en-US" dirty="0"/>
          </a:p>
          <a:p>
            <a:r>
              <a:rPr kumimoji="1" lang="ja-JP" altLang="en-US" dirty="0"/>
              <a:t>●次にデータ分析です。</a:t>
            </a:r>
          </a:p>
          <a:p>
            <a:r>
              <a:rPr kumimoji="1" lang="ja-JP" altLang="en-US" dirty="0"/>
              <a:t>データ分析のボタンをクリックするとランキング画面に遷移し、データベースに登録されているデータから</a:t>
            </a:r>
            <a:r>
              <a:rPr kumimoji="1" lang="en-US" altLang="ja-JP" dirty="0"/>
              <a:t>SQL</a:t>
            </a:r>
            <a:r>
              <a:rPr kumimoji="1" lang="ja-JP" altLang="en-US" dirty="0"/>
              <a:t>文を実行して、それぞれ売上、年代別、地域別ランキングを表示しています。こちらも同様に項目ごとに昇順、降順に並べ替えることができます。</a:t>
            </a:r>
          </a:p>
          <a:p>
            <a:endParaRPr kumimoji="1" lang="ja-JP" altLang="en-US" dirty="0"/>
          </a:p>
          <a:p>
            <a:r>
              <a:rPr kumimoji="1" lang="ja-JP" altLang="en-US" dirty="0"/>
              <a:t>●最後にログインボタンをクリックすると、ログイン画面に戻ります。</a:t>
            </a:r>
          </a:p>
          <a:p>
            <a:endParaRPr kumimoji="1" lang="ja-JP" altLang="en-US" dirty="0"/>
          </a:p>
          <a:p>
            <a:r>
              <a:rPr kumimoji="1" lang="ja-JP" altLang="en-US" dirty="0"/>
              <a:t>以上で動作確認を終わります。</a:t>
            </a:r>
            <a:endParaRPr kumimoji="1" lang="en-US" altLang="ja-JP"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923049-BC65-4DC7-A277-572485E61E08}"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3011432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学校のインターネットにつながっている場合、この</a:t>
            </a:r>
            <a:r>
              <a:rPr kumimoji="1" lang="en-US" altLang="ja-JP" dirty="0"/>
              <a:t>QR</a:t>
            </a:r>
            <a:r>
              <a:rPr kumimoji="1" lang="ja-JP" altLang="en-US" dirty="0"/>
              <a:t>コードか</a:t>
            </a:r>
            <a:r>
              <a:rPr kumimoji="1" lang="en-US" altLang="ja-JP" dirty="0"/>
              <a:t>URL</a:t>
            </a:r>
            <a:r>
              <a:rPr kumimoji="1" lang="ja-JP" altLang="en-US" dirty="0"/>
              <a:t>からデモにアクセスできます。</a:t>
            </a:r>
            <a:endParaRPr kumimoji="1" lang="en-US" altLang="ja-JP" dirty="0"/>
          </a:p>
          <a:p>
            <a:r>
              <a:rPr kumimoji="1" lang="ja-JP" altLang="en-US">
                <a:ea typeface="游ゴシック"/>
              </a:rPr>
              <a:t>続いて質疑応答に移ります。</a:t>
            </a:r>
            <a:endParaRPr lang="en-US" altLang="ja-JP">
              <a:ea typeface="游ゴシック"/>
            </a:endParaRPr>
          </a:p>
          <a:p>
            <a:endParaRPr lang="ja-JP" altLang="en-US" dirty="0">
              <a:ea typeface="游ゴシック"/>
            </a:endParaRPr>
          </a:p>
          <a:p>
            <a:r>
              <a:rPr lang="ja-JP" altLang="en-US">
                <a:ea typeface="游ゴシック"/>
              </a:rPr>
              <a:t>き丁なご意見ありがとうございました。</a:t>
            </a:r>
          </a:p>
          <a:p>
            <a:r>
              <a:rPr lang="ja-JP" altLang="en-US">
                <a:ea typeface="游ゴシック"/>
              </a:rPr>
              <a:t>これで発表を終わります。</a:t>
            </a:r>
            <a:endParaRPr lang="ja-JP" altLang="en-US" dirty="0">
              <a:ea typeface="游ゴシック"/>
            </a:endParaRPr>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12</a:t>
            </a:fld>
            <a:endParaRPr kumimoji="1" lang="ja-JP" altLang="en-US"/>
          </a:p>
        </p:txBody>
      </p:sp>
    </p:spTree>
    <p:extLst>
      <p:ext uri="{BB962C8B-B14F-4D97-AF65-F5344CB8AC3E}">
        <p14:creationId xmlns:p14="http://schemas.microsoft.com/office/powerpoint/2010/main" val="25185452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ご清聴ありがとうございました。</a:t>
            </a:r>
            <a:endParaRPr kumimoji="1" lang="en-US" altLang="ja-JP"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13</a:t>
            </a:fld>
            <a:endParaRPr kumimoji="1" lang="ja-JP" altLang="en-US"/>
          </a:p>
        </p:txBody>
      </p:sp>
    </p:spTree>
    <p:extLst>
      <p:ext uri="{BB962C8B-B14F-4D97-AF65-F5344CB8AC3E}">
        <p14:creationId xmlns:p14="http://schemas.microsoft.com/office/powerpoint/2010/main" val="3243316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まず最初に書籍管理システムとは本屋での書籍注文管理の補助をするシステムです。</a:t>
            </a:r>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2</a:t>
            </a:fld>
            <a:endParaRPr kumimoji="1" lang="ja-JP" altLang="en-US"/>
          </a:p>
        </p:txBody>
      </p:sp>
    </p:spTree>
    <p:extLst>
      <p:ext uri="{BB962C8B-B14F-4D97-AF65-F5344CB8AC3E}">
        <p14:creationId xmlns:p14="http://schemas.microsoft.com/office/powerpoint/2010/main" val="25835830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・導入しやすい</a:t>
            </a:r>
            <a:endParaRPr lang="en-US" altLang="ja-JP" dirty="0"/>
          </a:p>
          <a:p>
            <a:r>
              <a:rPr lang="en-US" altLang="ja-JP" dirty="0"/>
              <a:t>----Microsoft Office</a:t>
            </a:r>
            <a:r>
              <a:rPr lang="ja-JP" altLang="en-US" dirty="0"/>
              <a:t>が業界・職種を問わず広く使われているオフィスソフトであることを考えれば、</a:t>
            </a:r>
            <a:r>
              <a:rPr lang="en-US" altLang="ja-JP" dirty="0"/>
              <a:t>Excel</a:t>
            </a:r>
            <a:r>
              <a:rPr lang="ja-JP" altLang="en-US" dirty="0"/>
              <a:t>はあらゆるオフィスワーカー共通のツール。</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・業務</a:t>
            </a:r>
            <a:r>
              <a:rPr lang="ja-JP" altLang="en-US" dirty="0"/>
              <a:t>内容に合った分析が可能</a:t>
            </a:r>
          </a:p>
          <a:p>
            <a:r>
              <a:rPr kumimoji="1" lang="en-US" altLang="ja-JP" dirty="0"/>
              <a:t>----</a:t>
            </a:r>
            <a:r>
              <a:rPr kumimoji="1" lang="ja-JP" altLang="en-US" sz="1200" b="0" i="0" kern="1200" dirty="0">
                <a:solidFill>
                  <a:schemeClr val="tx1"/>
                </a:solidFill>
                <a:effectLst/>
                <a:latin typeface="+mn-lt"/>
                <a:ea typeface="+mn-ea"/>
                <a:cs typeface="+mn-cs"/>
              </a:rPr>
              <a:t>マクロや関数・数式を使いこなすことにより、複雑な処理を組み込むことができます。</a:t>
            </a:r>
            <a:endParaRPr kumimoji="1" lang="ja-JP" altLang="en-US"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3</a:t>
            </a:fld>
            <a:endParaRPr kumimoji="1" lang="ja-JP" altLang="en-US"/>
          </a:p>
        </p:txBody>
      </p:sp>
    </p:spTree>
    <p:extLst>
      <p:ext uri="{BB962C8B-B14F-4D97-AF65-F5344CB8AC3E}">
        <p14:creationId xmlns:p14="http://schemas.microsoft.com/office/powerpoint/2010/main" val="36613447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a:t>
            </a:r>
            <a:r>
              <a:rPr lang="ja-JP" altLang="en-US" dirty="0">
                <a:latin typeface="HG丸ｺﾞｼｯｸM-PRO" panose="020F0600000000000000" pitchFamily="50" charset="-128"/>
                <a:ea typeface="HG丸ｺﾞｼｯｸM-PRO" panose="020F0600000000000000" pitchFamily="50" charset="-128"/>
              </a:rPr>
              <a:t>編集・更新の非効率性</a:t>
            </a:r>
            <a:endParaRPr lang="en-US" altLang="ja-JP" dirty="0">
              <a:latin typeface="HG丸ｺﾞｼｯｸM-PRO" panose="020F0600000000000000" pitchFamily="50" charset="-128"/>
              <a:ea typeface="HG丸ｺﾞｼｯｸM-PRO" panose="020F0600000000000000" pitchFamily="50" charset="-128"/>
            </a:endParaRPr>
          </a:p>
          <a:p>
            <a:r>
              <a:rPr lang="en-US" altLang="ja-JP" dirty="0"/>
              <a:t>----</a:t>
            </a:r>
            <a:r>
              <a:rPr kumimoji="1" lang="ja-JP" altLang="en-US" sz="1200" b="0" i="0" kern="1200" dirty="0">
                <a:solidFill>
                  <a:schemeClr val="tx1"/>
                </a:solidFill>
                <a:effectLst/>
                <a:latin typeface="+mn-lt"/>
                <a:ea typeface="+mn-ea"/>
                <a:cs typeface="+mn-cs"/>
              </a:rPr>
              <a:t>グループ内で</a:t>
            </a:r>
            <a:r>
              <a:rPr kumimoji="1" lang="en-US" altLang="ja-JP" sz="1200" b="0" i="0" kern="1200" dirty="0">
                <a:solidFill>
                  <a:schemeClr val="tx1"/>
                </a:solidFill>
                <a:effectLst/>
                <a:latin typeface="+mn-lt"/>
                <a:ea typeface="+mn-ea"/>
                <a:cs typeface="+mn-cs"/>
              </a:rPr>
              <a:t>Excel</a:t>
            </a:r>
            <a:r>
              <a:rPr kumimoji="1" lang="ja-JP" altLang="en-US" sz="1200" b="0" i="0" kern="1200" dirty="0">
                <a:solidFill>
                  <a:schemeClr val="tx1"/>
                </a:solidFill>
                <a:effectLst/>
                <a:latin typeface="+mn-lt"/>
                <a:ea typeface="+mn-ea"/>
                <a:cs typeface="+mn-cs"/>
              </a:rPr>
              <a:t>ファイルを共有・閲覧することは可能ですが、</a:t>
            </a:r>
            <a:endParaRPr kumimoji="1" lang="en-US" altLang="ja-JP" sz="1200" b="0" i="0" kern="1200" dirty="0">
              <a:solidFill>
                <a:schemeClr val="tx1"/>
              </a:solidFill>
              <a:effectLst/>
              <a:latin typeface="+mn-lt"/>
              <a:ea typeface="+mn-ea"/>
              <a:cs typeface="+mn-cs"/>
            </a:endParaRPr>
          </a:p>
          <a:p>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通常の使い方では複数人で同時に編集することはできません。</a:t>
            </a:r>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細かな権限設定ができず、管理にリスクが伴う</a:t>
            </a:r>
            <a:endParaRPr lang="ja-JP" altLang="en-US" dirty="0"/>
          </a:p>
          <a:p>
            <a:r>
              <a:rPr kumimoji="1" lang="en-US" altLang="ja-JP" dirty="0"/>
              <a:t>----</a:t>
            </a:r>
            <a:r>
              <a:rPr kumimoji="1" lang="ja-JP" altLang="en-US" sz="1200" b="0" i="0" kern="1200" dirty="0">
                <a:solidFill>
                  <a:schemeClr val="tx1"/>
                </a:solidFill>
                <a:effectLst/>
                <a:latin typeface="+mn-lt"/>
                <a:ea typeface="+mn-ea"/>
                <a:cs typeface="+mn-cs"/>
              </a:rPr>
              <a:t>複数人で</a:t>
            </a:r>
            <a:r>
              <a:rPr kumimoji="1" lang="en-US" altLang="ja-JP" sz="1200" b="0" i="0" kern="1200" dirty="0">
                <a:solidFill>
                  <a:schemeClr val="tx1"/>
                </a:solidFill>
                <a:effectLst/>
                <a:latin typeface="+mn-lt"/>
                <a:ea typeface="+mn-ea"/>
                <a:cs typeface="+mn-cs"/>
              </a:rPr>
              <a:t>Excel</a:t>
            </a:r>
            <a:r>
              <a:rPr kumimoji="1" lang="ja-JP" altLang="en-US" sz="1200" b="0" i="0" kern="1200" dirty="0">
                <a:solidFill>
                  <a:schemeClr val="tx1"/>
                </a:solidFill>
                <a:effectLst/>
                <a:latin typeface="+mn-lt"/>
                <a:ea typeface="+mn-ea"/>
                <a:cs typeface="+mn-cs"/>
              </a:rPr>
              <a:t>ファイルを更新する場合、「いつ・誰が・どの端末で」ファイルを編集したか履歴を追うことができません。</a:t>
            </a:r>
            <a:endParaRPr kumimoji="1" lang="en-US" altLang="ja-JP" sz="1200" b="0" i="0" kern="1200" dirty="0">
              <a:solidFill>
                <a:schemeClr val="tx1"/>
              </a:solidFill>
              <a:effectLst/>
              <a:latin typeface="+mn-lt"/>
              <a:ea typeface="+mn-ea"/>
              <a:cs typeface="+mn-cs"/>
            </a:endParaRPr>
          </a:p>
          <a:p>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そのため、誤った修正・削除などトラブルが発生した際に原因の特定が困難です。</a:t>
            </a:r>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a:t>
            </a:r>
            <a:r>
              <a:rPr lang="ja-JP" altLang="en-US" dirty="0">
                <a:latin typeface="HG丸ｺﾞｼｯｸM-PRO" panose="020F0600000000000000" pitchFamily="50" charset="-128"/>
                <a:ea typeface="HG丸ｺﾞｼｯｸM-PRO" panose="020F0600000000000000" pitchFamily="50" charset="-128"/>
              </a:rPr>
              <a:t>属人化しやすく、メンテナンスが困難</a:t>
            </a:r>
            <a:endParaRPr lang="en-US" altLang="ja-JP" dirty="0">
              <a:latin typeface="HG丸ｺﾞｼｯｸM-PRO" panose="020F0600000000000000" pitchFamily="50" charset="-128"/>
              <a:ea typeface="HG丸ｺﾞｼｯｸM-PRO" panose="020F0600000000000000" pitchFamily="50" charset="-128"/>
            </a:endParaRPr>
          </a:p>
          <a:p>
            <a:r>
              <a:rPr kumimoji="1" lang="en-US" altLang="ja-JP" dirty="0">
                <a:latin typeface="HG丸ｺﾞｼｯｸM-PRO" panose="020F0600000000000000" pitchFamily="50" charset="-128"/>
                <a:ea typeface="HG丸ｺﾞｼｯｸM-PRO" panose="020F0600000000000000" pitchFamily="50" charset="-128"/>
              </a:rPr>
              <a:t>----</a:t>
            </a:r>
            <a:r>
              <a:rPr kumimoji="1" lang="en-US" altLang="ja-JP" sz="1200" b="0" i="0" kern="1200" dirty="0">
                <a:solidFill>
                  <a:schemeClr val="tx1"/>
                </a:solidFill>
                <a:effectLst/>
                <a:latin typeface="+mn-lt"/>
                <a:ea typeface="+mn-ea"/>
                <a:cs typeface="+mn-cs"/>
              </a:rPr>
              <a:t>Excel</a:t>
            </a:r>
            <a:r>
              <a:rPr kumimoji="1" lang="ja-JP" altLang="en-US" sz="1200" b="0" i="0" kern="1200" dirty="0">
                <a:solidFill>
                  <a:schemeClr val="tx1"/>
                </a:solidFill>
                <a:effectLst/>
                <a:latin typeface="+mn-lt"/>
                <a:ea typeface="+mn-ea"/>
                <a:cs typeface="+mn-cs"/>
              </a:rPr>
              <a:t>に複雑な処理やマクロが組まれている場合はメンテナンスが困難になることがあります。例えば前任者が作成したマクロを修正する場合、後任者のスキル不足や引継ぎの不十分さによって、メンテナンスができずにファイルが使われなくなる事態もある。</a:t>
            </a:r>
            <a:endParaRPr kumimoji="1" lang="ja-JP" altLang="en-US"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4</a:t>
            </a:fld>
            <a:endParaRPr kumimoji="1" lang="ja-JP" altLang="en-US"/>
          </a:p>
        </p:txBody>
      </p:sp>
    </p:spTree>
    <p:extLst>
      <p:ext uri="{BB962C8B-B14F-4D97-AF65-F5344CB8AC3E}">
        <p14:creationId xmlns:p14="http://schemas.microsoft.com/office/powerpoint/2010/main" val="3049292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a:t>
            </a:r>
            <a:r>
              <a:rPr lang="ja-JP" altLang="en-US" dirty="0">
                <a:latin typeface="HG丸ｺﾞｼｯｸM-PRO" panose="020F0600000000000000" pitchFamily="50" charset="-128"/>
                <a:ea typeface="HG丸ｺﾞｼｯｸM-PRO" panose="020F0600000000000000" pitchFamily="50" charset="-128"/>
              </a:rPr>
              <a:t>編集・更新の非効率性</a:t>
            </a:r>
            <a:endParaRPr lang="en-US" altLang="ja-JP" dirty="0">
              <a:latin typeface="HG丸ｺﾞｼｯｸM-PRO" panose="020F0600000000000000" pitchFamily="50" charset="-128"/>
              <a:ea typeface="HG丸ｺﾞｼｯｸM-PRO" panose="020F0600000000000000" pitchFamily="50" charset="-128"/>
            </a:endParaRPr>
          </a:p>
          <a:p>
            <a:r>
              <a:rPr lang="en-US" altLang="ja-JP" dirty="0"/>
              <a:t>----</a:t>
            </a:r>
            <a:r>
              <a:rPr kumimoji="1" lang="ja-JP" altLang="en-US" sz="1200" b="0" i="0" kern="1200" dirty="0">
                <a:solidFill>
                  <a:schemeClr val="tx1"/>
                </a:solidFill>
                <a:effectLst/>
                <a:latin typeface="+mn-lt"/>
                <a:ea typeface="+mn-ea"/>
                <a:cs typeface="+mn-cs"/>
              </a:rPr>
              <a:t>グループ内で</a:t>
            </a:r>
            <a:r>
              <a:rPr kumimoji="1" lang="en-US" altLang="ja-JP" sz="1200" b="0" i="0" kern="1200" dirty="0">
                <a:solidFill>
                  <a:schemeClr val="tx1"/>
                </a:solidFill>
                <a:effectLst/>
                <a:latin typeface="+mn-lt"/>
                <a:ea typeface="+mn-ea"/>
                <a:cs typeface="+mn-cs"/>
              </a:rPr>
              <a:t>Excel</a:t>
            </a:r>
            <a:r>
              <a:rPr kumimoji="1" lang="ja-JP" altLang="en-US" sz="1200" b="0" i="0" kern="1200" dirty="0">
                <a:solidFill>
                  <a:schemeClr val="tx1"/>
                </a:solidFill>
                <a:effectLst/>
                <a:latin typeface="+mn-lt"/>
                <a:ea typeface="+mn-ea"/>
                <a:cs typeface="+mn-cs"/>
              </a:rPr>
              <a:t>ファイルを共有・閲覧することは可能ですが、</a:t>
            </a:r>
            <a:endParaRPr kumimoji="1" lang="en-US" altLang="ja-JP" sz="1200" b="0" i="0" kern="1200" dirty="0">
              <a:solidFill>
                <a:schemeClr val="tx1"/>
              </a:solidFill>
              <a:effectLst/>
              <a:latin typeface="+mn-lt"/>
              <a:ea typeface="+mn-ea"/>
              <a:cs typeface="+mn-cs"/>
            </a:endParaRPr>
          </a:p>
          <a:p>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通常の使い方では複数人で同時に編集することはできません。</a:t>
            </a:r>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細かな権限設定ができず、管理にリスクが伴う</a:t>
            </a:r>
            <a:endParaRPr lang="ja-JP" altLang="en-US" dirty="0"/>
          </a:p>
          <a:p>
            <a:r>
              <a:rPr kumimoji="1" lang="en-US" altLang="ja-JP" dirty="0"/>
              <a:t>----</a:t>
            </a:r>
            <a:r>
              <a:rPr kumimoji="1" lang="ja-JP" altLang="en-US" sz="1200" b="0" i="0" kern="1200" dirty="0">
                <a:solidFill>
                  <a:schemeClr val="tx1"/>
                </a:solidFill>
                <a:effectLst/>
                <a:latin typeface="+mn-lt"/>
                <a:ea typeface="+mn-ea"/>
                <a:cs typeface="+mn-cs"/>
              </a:rPr>
              <a:t>複数人で</a:t>
            </a:r>
            <a:r>
              <a:rPr kumimoji="1" lang="en-US" altLang="ja-JP" sz="1200" b="0" i="0" kern="1200" dirty="0">
                <a:solidFill>
                  <a:schemeClr val="tx1"/>
                </a:solidFill>
                <a:effectLst/>
                <a:latin typeface="+mn-lt"/>
                <a:ea typeface="+mn-ea"/>
                <a:cs typeface="+mn-cs"/>
              </a:rPr>
              <a:t>Excel</a:t>
            </a:r>
            <a:r>
              <a:rPr kumimoji="1" lang="ja-JP" altLang="en-US" sz="1200" b="0" i="0" kern="1200" dirty="0">
                <a:solidFill>
                  <a:schemeClr val="tx1"/>
                </a:solidFill>
                <a:effectLst/>
                <a:latin typeface="+mn-lt"/>
                <a:ea typeface="+mn-ea"/>
                <a:cs typeface="+mn-cs"/>
              </a:rPr>
              <a:t>ファイルを更新する場合、「いつ・誰が・どの端末で」ファイルを編集したか履歴を追うことができません。</a:t>
            </a:r>
            <a:endParaRPr kumimoji="1" lang="en-US" altLang="ja-JP" sz="1200" b="0" i="0" kern="1200" dirty="0">
              <a:solidFill>
                <a:schemeClr val="tx1"/>
              </a:solidFill>
              <a:effectLst/>
              <a:latin typeface="+mn-lt"/>
              <a:ea typeface="+mn-ea"/>
              <a:cs typeface="+mn-cs"/>
            </a:endParaRPr>
          </a:p>
          <a:p>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そのため、誤った修正・削除などトラブルが発生した際に原因の特定が困難です。</a:t>
            </a:r>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a:t>
            </a:r>
            <a:r>
              <a:rPr lang="ja-JP" altLang="en-US" dirty="0">
                <a:latin typeface="HG丸ｺﾞｼｯｸM-PRO" panose="020F0600000000000000" pitchFamily="50" charset="-128"/>
                <a:ea typeface="HG丸ｺﾞｼｯｸM-PRO" panose="020F0600000000000000" pitchFamily="50" charset="-128"/>
              </a:rPr>
              <a:t>属人化しやすく、メンテナンスが困難</a:t>
            </a:r>
            <a:endParaRPr lang="en-US" altLang="ja-JP" dirty="0">
              <a:latin typeface="HG丸ｺﾞｼｯｸM-PRO" panose="020F0600000000000000" pitchFamily="50" charset="-128"/>
              <a:ea typeface="HG丸ｺﾞｼｯｸM-PRO" panose="020F0600000000000000" pitchFamily="50" charset="-128"/>
            </a:endParaRPr>
          </a:p>
          <a:p>
            <a:r>
              <a:rPr kumimoji="1" lang="en-US" altLang="ja-JP" dirty="0">
                <a:latin typeface="HG丸ｺﾞｼｯｸM-PRO" panose="020F0600000000000000" pitchFamily="50" charset="-128"/>
                <a:ea typeface="HG丸ｺﾞｼｯｸM-PRO" panose="020F0600000000000000" pitchFamily="50" charset="-128"/>
              </a:rPr>
              <a:t>----</a:t>
            </a:r>
            <a:r>
              <a:rPr kumimoji="1" lang="en-US" altLang="ja-JP" sz="1200" b="0" i="0" kern="1200" dirty="0">
                <a:solidFill>
                  <a:schemeClr val="tx1"/>
                </a:solidFill>
                <a:effectLst/>
                <a:latin typeface="+mn-lt"/>
                <a:ea typeface="+mn-ea"/>
                <a:cs typeface="+mn-cs"/>
              </a:rPr>
              <a:t>Excel</a:t>
            </a:r>
            <a:r>
              <a:rPr kumimoji="1" lang="ja-JP" altLang="en-US" sz="1200" b="0" i="0" kern="1200" dirty="0">
                <a:solidFill>
                  <a:schemeClr val="tx1"/>
                </a:solidFill>
                <a:effectLst/>
                <a:latin typeface="+mn-lt"/>
                <a:ea typeface="+mn-ea"/>
                <a:cs typeface="+mn-cs"/>
              </a:rPr>
              <a:t>に複雑な処理やマクロが組まれている場合はメンテナンスが困難になることがあります。例えば前任者が作成したマクロを修正する場合、後任者のスキル不足や引継ぎの不十分さによって、メンテナンスができずにファイルが使われなくなる事態もある。</a:t>
            </a:r>
            <a:endParaRPr kumimoji="1" lang="ja-JP" altLang="en-US"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5</a:t>
            </a:fld>
            <a:endParaRPr kumimoji="1" lang="ja-JP" altLang="en-US"/>
          </a:p>
        </p:txBody>
      </p:sp>
    </p:spTree>
    <p:extLst>
      <p:ext uri="{BB962C8B-B14F-4D97-AF65-F5344CB8AC3E}">
        <p14:creationId xmlns:p14="http://schemas.microsoft.com/office/powerpoint/2010/main" val="42729057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a:solidFill>
                  <a:schemeClr val="tx1"/>
                </a:solidFill>
                <a:effectLst/>
                <a:latin typeface="+mn-lt"/>
                <a:ea typeface="+mn-ea"/>
                <a:cs typeface="+mn-cs"/>
              </a:rPr>
              <a:t>現状では、紙媒体で「顧客管理」「書籍定期購読管理」を行</a:t>
            </a:r>
            <a:r>
              <a:rPr kumimoji="1" lang="ja-JP" altLang="en-US" sz="1200" kern="1200" dirty="0">
                <a:solidFill>
                  <a:schemeClr val="tx1"/>
                </a:solidFill>
                <a:effectLst/>
                <a:latin typeface="+mn-lt"/>
                <a:ea typeface="+mn-ea"/>
                <a:cs typeface="+mn-cs"/>
              </a:rPr>
              <a:t>っています。これをデータベースで蓄積、管理することが目的です。</a:t>
            </a:r>
            <a:endParaRPr kumimoji="1" lang="ja-JP" altLang="en-US"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6</a:t>
            </a:fld>
            <a:endParaRPr kumimoji="1" lang="ja-JP" altLang="en-US"/>
          </a:p>
        </p:txBody>
      </p:sp>
    </p:spTree>
    <p:extLst>
      <p:ext uri="{BB962C8B-B14F-4D97-AF65-F5344CB8AC3E}">
        <p14:creationId xmlns:p14="http://schemas.microsoft.com/office/powerpoint/2010/main" val="4155616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a:solidFill>
                  <a:schemeClr val="tx1"/>
                </a:solidFill>
                <a:effectLst/>
                <a:latin typeface="+mn-lt"/>
                <a:ea typeface="+mn-ea"/>
                <a:cs typeface="+mn-cs"/>
              </a:rPr>
              <a:t>・書籍管理の補助を行う。</a:t>
            </a:r>
          </a:p>
          <a:p>
            <a:r>
              <a:rPr kumimoji="1" lang="ja-JP" altLang="ja-JP" sz="1200" kern="1200" dirty="0">
                <a:solidFill>
                  <a:schemeClr val="tx1"/>
                </a:solidFill>
                <a:effectLst/>
                <a:latin typeface="+mn-lt"/>
                <a:ea typeface="+mn-ea"/>
                <a:cs typeface="+mn-cs"/>
              </a:rPr>
              <a:t>・現状では、紙媒体で「顧客管理」「書籍定期購読管理」を行っていたが、データベースで蓄積・管理することで、</a:t>
            </a:r>
          </a:p>
          <a:p>
            <a:r>
              <a:rPr kumimoji="1" lang="ja-JP" altLang="ja-JP" sz="1200" kern="1200" dirty="0">
                <a:solidFill>
                  <a:schemeClr val="tx1"/>
                </a:solidFill>
                <a:effectLst/>
                <a:latin typeface="+mn-lt"/>
                <a:ea typeface="+mn-ea"/>
                <a:cs typeface="+mn-cs"/>
              </a:rPr>
              <a:t>記帳時間の短縮、ミス軽減を図ることを目的と</a:t>
            </a:r>
            <a:r>
              <a:rPr kumimoji="1" lang="ja-JP" altLang="en-US" sz="1200" kern="1200" dirty="0">
                <a:solidFill>
                  <a:schemeClr val="tx1"/>
                </a:solidFill>
                <a:effectLst/>
                <a:latin typeface="+mn-lt"/>
                <a:ea typeface="+mn-ea"/>
                <a:cs typeface="+mn-cs"/>
              </a:rPr>
              <a:t>します</a:t>
            </a:r>
            <a:r>
              <a:rPr kumimoji="1" lang="ja-JP" altLang="ja-JP" sz="1200" kern="1200" dirty="0">
                <a:solidFill>
                  <a:schemeClr val="tx1"/>
                </a:solidFill>
                <a:effectLst/>
                <a:latin typeface="+mn-lt"/>
                <a:ea typeface="+mn-ea"/>
                <a:cs typeface="+mn-cs"/>
              </a:rPr>
              <a:t>。</a:t>
            </a:r>
            <a:endParaRPr kumimoji="1" lang="en-US" altLang="ja-JP" i="1" dirty="0"/>
          </a:p>
          <a:p>
            <a:endParaRPr kumimoji="1" lang="en-US" altLang="ja-JP" dirty="0"/>
          </a:p>
          <a:p>
            <a:r>
              <a:rPr kumimoji="1" lang="ja-JP" altLang="en-US" dirty="0"/>
              <a:t>こうすることでメリットとして、</a:t>
            </a:r>
            <a:r>
              <a:rPr kumimoji="1" lang="ja-JP" altLang="ja-JP" sz="1200" kern="1200" dirty="0">
                <a:solidFill>
                  <a:schemeClr val="tx1"/>
                </a:solidFill>
                <a:effectLst/>
                <a:latin typeface="+mn-lt"/>
                <a:ea typeface="+mn-ea"/>
                <a:cs typeface="+mn-cs"/>
              </a:rPr>
              <a:t>記帳時間の短縮、ミス軽減を図るこ</a:t>
            </a:r>
            <a:r>
              <a:rPr kumimoji="1" lang="ja-JP" altLang="en-US" sz="1200" kern="1200" dirty="0">
                <a:solidFill>
                  <a:schemeClr val="tx1"/>
                </a:solidFill>
                <a:effectLst/>
                <a:latin typeface="+mn-lt"/>
                <a:ea typeface="+mn-ea"/>
                <a:cs typeface="+mn-cs"/>
              </a:rPr>
              <a:t>とができます。</a:t>
            </a:r>
            <a:endParaRPr kumimoji="1" lang="ja-JP" altLang="en-US"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7</a:t>
            </a:fld>
            <a:endParaRPr kumimoji="1" lang="ja-JP" altLang="en-US"/>
          </a:p>
        </p:txBody>
      </p:sp>
    </p:spTree>
    <p:extLst>
      <p:ext uri="{BB962C8B-B14F-4D97-AF65-F5344CB8AC3E}">
        <p14:creationId xmlns:p14="http://schemas.microsoft.com/office/powerpoint/2010/main" val="3842618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主な機能は大きく分けて</a:t>
            </a:r>
            <a:r>
              <a:rPr kumimoji="1" lang="en-US" altLang="ja-JP" dirty="0"/>
              <a:t>4</a:t>
            </a:r>
            <a:r>
              <a:rPr kumimoji="1" lang="ja-JP" altLang="en-US" dirty="0"/>
              <a:t>つあります。</a:t>
            </a:r>
            <a:endParaRPr kumimoji="1" lang="en-US" altLang="ja-JP" dirty="0"/>
          </a:p>
          <a:p>
            <a:r>
              <a:rPr kumimoji="1" lang="ja-JP" altLang="en-US" i="1" dirty="0"/>
              <a:t>書籍の追加、書籍の管理、顧客の追加、顧客の管理です。</a:t>
            </a:r>
            <a:endParaRPr kumimoji="1" lang="en-US" altLang="ja-JP" i="1" dirty="0"/>
          </a:p>
          <a:p>
            <a:r>
              <a:rPr kumimoji="1" lang="ja-JP" altLang="en-US" i="1" dirty="0"/>
              <a:t>この４つのシンプルな機能を使うことで顧客管理と書籍管理できるようになります。</a:t>
            </a:r>
            <a:endParaRPr kumimoji="1" lang="en-US" altLang="ja-JP" i="1" dirty="0"/>
          </a:p>
          <a:p>
            <a:r>
              <a:rPr kumimoji="1" lang="ja-JP" altLang="en-US" i="1" dirty="0"/>
              <a:t>また、売上と年代別及び地域別のランキング</a:t>
            </a:r>
            <a:r>
              <a:rPr kumimoji="1" lang="ja-JP" altLang="en-US" i="1"/>
              <a:t>を抽出し表示できるようになります。</a:t>
            </a:r>
            <a:endParaRPr kumimoji="1" lang="en-US" altLang="ja-JP" i="1" dirty="0"/>
          </a:p>
          <a:p>
            <a:endParaRPr kumimoji="1" lang="en-US" altLang="ja-JP" i="1" dirty="0"/>
          </a:p>
          <a:p>
            <a:endParaRPr kumimoji="1" lang="en-US" altLang="ja-JP" i="1"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8</a:t>
            </a:fld>
            <a:endParaRPr kumimoji="1" lang="ja-JP" altLang="en-US"/>
          </a:p>
        </p:txBody>
      </p:sp>
    </p:spTree>
    <p:extLst>
      <p:ext uri="{BB962C8B-B14F-4D97-AF65-F5344CB8AC3E}">
        <p14:creationId xmlns:p14="http://schemas.microsoft.com/office/powerpoint/2010/main" val="34477101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バックエンドに</a:t>
            </a:r>
            <a:r>
              <a:rPr kumimoji="1" lang="en-US" altLang="ja-JP" dirty="0"/>
              <a:t>PHP</a:t>
            </a:r>
            <a:r>
              <a:rPr kumimoji="1" lang="ja-JP" altLang="en-US" dirty="0"/>
              <a:t>を採用しているもののバックエンドとフロントエンドを分離させていることが大きな特徴です。</a:t>
            </a:r>
            <a:endParaRPr kumimoji="1" lang="en-US" altLang="ja-JP" dirty="0"/>
          </a:p>
          <a:p>
            <a:r>
              <a:rPr kumimoji="1" lang="ja-JP" altLang="en-US" dirty="0"/>
              <a:t>これにより</a:t>
            </a:r>
            <a:r>
              <a:rPr kumimoji="1" lang="ja-JP" altLang="en-US" sz="1200" b="0" i="0" kern="1200" dirty="0">
                <a:solidFill>
                  <a:schemeClr val="tx1"/>
                </a:solidFill>
                <a:effectLst/>
                <a:latin typeface="+mn-lt"/>
                <a:ea typeface="+mn-ea"/>
                <a:cs typeface="+mn-cs"/>
              </a:rPr>
              <a:t>ロード時間の短縮やトラフィックの軽減、</a:t>
            </a:r>
            <a:r>
              <a:rPr kumimoji="1" lang="ja-JP" altLang="en-US" dirty="0"/>
              <a:t>マルチプラットフォーム化、スケールアウトが容易に可能になります。</a:t>
            </a:r>
            <a:endParaRPr kumimoji="1" lang="en-US" altLang="ja-JP"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923049-BC65-4DC7-A277-572485E61E08}"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636280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B1C955-640F-42A2-9B85-C7A91B46FB5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D8B2E8D-8FC6-4052-A23C-EACD578D8A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903DDE1-5569-4B5A-A591-72681C957414}"/>
              </a:ext>
            </a:extLst>
          </p:cNvPr>
          <p:cNvSpPr>
            <a:spLocks noGrp="1"/>
          </p:cNvSpPr>
          <p:nvPr>
            <p:ph type="dt" sz="half" idx="10"/>
          </p:nvPr>
        </p:nvSpPr>
        <p:spPr/>
        <p:txBody>
          <a:bodyPr/>
          <a:lstStyle/>
          <a:p>
            <a:fld id="{54490762-D966-4A64-B839-39FF825004B9}" type="datetimeFigureOut">
              <a:rPr kumimoji="1" lang="ja-JP" altLang="en-US" smtClean="0"/>
              <a:t>2024/7/17</a:t>
            </a:fld>
            <a:endParaRPr kumimoji="1" lang="ja-JP" altLang="en-US"/>
          </a:p>
        </p:txBody>
      </p:sp>
      <p:sp>
        <p:nvSpPr>
          <p:cNvPr id="5" name="フッター プレースホルダー 4">
            <a:extLst>
              <a:ext uri="{FF2B5EF4-FFF2-40B4-BE49-F238E27FC236}">
                <a16:creationId xmlns:a16="http://schemas.microsoft.com/office/drawing/2014/main" id="{2AA48ED4-F709-4575-A6D9-7B601CFFFD8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DF7F66E-9A44-4342-9FB2-A85C3DF2CA26}"/>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447825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039CBC-7466-41EB-819D-7FC8781F9F0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C51DB62-3C43-4384-8E52-7AE8D373764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8967CE5-7D07-4E48-AB2A-CC0E69399AFC}"/>
              </a:ext>
            </a:extLst>
          </p:cNvPr>
          <p:cNvSpPr>
            <a:spLocks noGrp="1"/>
          </p:cNvSpPr>
          <p:nvPr>
            <p:ph type="dt" sz="half" idx="10"/>
          </p:nvPr>
        </p:nvSpPr>
        <p:spPr/>
        <p:txBody>
          <a:bodyPr/>
          <a:lstStyle/>
          <a:p>
            <a:fld id="{54490762-D966-4A64-B839-39FF825004B9}" type="datetimeFigureOut">
              <a:rPr kumimoji="1" lang="ja-JP" altLang="en-US" smtClean="0"/>
              <a:t>2024/7/17</a:t>
            </a:fld>
            <a:endParaRPr kumimoji="1" lang="ja-JP" altLang="en-US"/>
          </a:p>
        </p:txBody>
      </p:sp>
      <p:sp>
        <p:nvSpPr>
          <p:cNvPr id="5" name="フッター プレースホルダー 4">
            <a:extLst>
              <a:ext uri="{FF2B5EF4-FFF2-40B4-BE49-F238E27FC236}">
                <a16:creationId xmlns:a16="http://schemas.microsoft.com/office/drawing/2014/main" id="{CFE88630-7956-4C08-9A5F-1C21D6E0166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637C390-7EC2-4781-9859-CAEA62E59442}"/>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374232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E634B66-997E-46B6-B5FB-5BB24A0D3C2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9B76092-212A-47C9-A86A-EADD3E6E7DF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8649961-9309-4F6A-85C4-47D731B2F4F2}"/>
              </a:ext>
            </a:extLst>
          </p:cNvPr>
          <p:cNvSpPr>
            <a:spLocks noGrp="1"/>
          </p:cNvSpPr>
          <p:nvPr>
            <p:ph type="dt" sz="half" idx="10"/>
          </p:nvPr>
        </p:nvSpPr>
        <p:spPr/>
        <p:txBody>
          <a:bodyPr/>
          <a:lstStyle/>
          <a:p>
            <a:fld id="{54490762-D966-4A64-B839-39FF825004B9}" type="datetimeFigureOut">
              <a:rPr kumimoji="1" lang="ja-JP" altLang="en-US" smtClean="0"/>
              <a:t>2024/7/17</a:t>
            </a:fld>
            <a:endParaRPr kumimoji="1" lang="ja-JP" altLang="en-US"/>
          </a:p>
        </p:txBody>
      </p:sp>
      <p:sp>
        <p:nvSpPr>
          <p:cNvPr id="5" name="フッター プレースホルダー 4">
            <a:extLst>
              <a:ext uri="{FF2B5EF4-FFF2-40B4-BE49-F238E27FC236}">
                <a16:creationId xmlns:a16="http://schemas.microsoft.com/office/drawing/2014/main" id="{81FCDCED-909C-474C-82C1-F4745D345FA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45CCCBD-61A7-4405-A626-86D80C393110}"/>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9872786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54490762-D966-4A64-B839-39FF825004B9}" type="datetimeFigureOut">
              <a:rPr kumimoji="1" lang="ja-JP" altLang="en-US" smtClean="0"/>
              <a:t>2024/7/17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5976572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4490762-D966-4A64-B839-39FF825004B9}" type="datetimeFigureOut">
              <a:rPr kumimoji="1" lang="ja-JP" altLang="en-US" smtClean="0"/>
              <a:t>2024/7/17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7751916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54490762-D966-4A64-B839-39FF825004B9}" type="datetimeFigureOut">
              <a:rPr kumimoji="1" lang="ja-JP" altLang="en-US" smtClean="0"/>
              <a:t>2024/7/17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5189301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54490762-D966-4A64-B839-39FF825004B9}" type="datetimeFigureOut">
              <a:rPr kumimoji="1" lang="ja-JP" altLang="en-US" smtClean="0"/>
              <a:t>2024/7/17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36025035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54490762-D966-4A64-B839-39FF825004B9}" type="datetimeFigureOut">
              <a:rPr kumimoji="1" lang="ja-JP" altLang="en-US" smtClean="0"/>
              <a:t>2024/7/17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32016434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54490762-D966-4A64-B839-39FF825004B9}" type="datetimeFigureOut">
              <a:rPr kumimoji="1" lang="ja-JP" altLang="en-US" smtClean="0"/>
              <a:t>2024/7/17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4869290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4490762-D966-4A64-B839-39FF825004B9}" type="datetimeFigureOut">
              <a:rPr kumimoji="1" lang="ja-JP" altLang="en-US" smtClean="0"/>
              <a:t>2024/7/17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912196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4490762-D966-4A64-B839-39FF825004B9}" type="datetimeFigureOut">
              <a:rPr kumimoji="1" lang="ja-JP" altLang="en-US" smtClean="0"/>
              <a:t>2024/7/17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596481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E20A24-E256-43A6-9305-E573AE4299E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7024C34-E314-4AFC-98EA-B729C6810D7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4FBFAE3-F02D-421E-BFB5-D05C1C04AA78}"/>
              </a:ext>
            </a:extLst>
          </p:cNvPr>
          <p:cNvSpPr>
            <a:spLocks noGrp="1"/>
          </p:cNvSpPr>
          <p:nvPr>
            <p:ph type="dt" sz="half" idx="10"/>
          </p:nvPr>
        </p:nvSpPr>
        <p:spPr/>
        <p:txBody>
          <a:bodyPr/>
          <a:lstStyle/>
          <a:p>
            <a:fld id="{54490762-D966-4A64-B839-39FF825004B9}" type="datetimeFigureOut">
              <a:rPr kumimoji="1" lang="ja-JP" altLang="en-US" smtClean="0"/>
              <a:t>2024/7/17</a:t>
            </a:fld>
            <a:endParaRPr kumimoji="1" lang="ja-JP" altLang="en-US"/>
          </a:p>
        </p:txBody>
      </p:sp>
      <p:sp>
        <p:nvSpPr>
          <p:cNvPr id="5" name="フッター プレースホルダー 4">
            <a:extLst>
              <a:ext uri="{FF2B5EF4-FFF2-40B4-BE49-F238E27FC236}">
                <a16:creationId xmlns:a16="http://schemas.microsoft.com/office/drawing/2014/main" id="{1BC53602-49DB-4D11-95CE-936794A3D52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BFF735A-7C81-4096-8BAA-0E3A3D03F90F}"/>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7514495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4490762-D966-4A64-B839-39FF825004B9}" type="datetimeFigureOut">
              <a:rPr kumimoji="1" lang="ja-JP" altLang="en-US" smtClean="0"/>
              <a:t>2024/7/17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6415075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4490762-D966-4A64-B839-39FF825004B9}" type="datetimeFigureOut">
              <a:rPr kumimoji="1" lang="ja-JP" altLang="en-US" smtClean="0"/>
              <a:t>2024/7/17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1491749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4490762-D966-4A64-B839-39FF825004B9}" type="datetimeFigureOut">
              <a:rPr kumimoji="1" lang="ja-JP" altLang="en-US" smtClean="0"/>
              <a:t>2024/7/17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3812254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497C54-D7E8-4B77-AEB6-4FD47CED381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ACD5AB7-0983-475A-B56C-9BAD472D36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2C50E1C-50AA-4477-BB2A-2A3B6DFC3DE2}"/>
              </a:ext>
            </a:extLst>
          </p:cNvPr>
          <p:cNvSpPr>
            <a:spLocks noGrp="1"/>
          </p:cNvSpPr>
          <p:nvPr>
            <p:ph type="dt" sz="half" idx="10"/>
          </p:nvPr>
        </p:nvSpPr>
        <p:spPr/>
        <p:txBody>
          <a:bodyPr/>
          <a:lstStyle/>
          <a:p>
            <a:fld id="{54490762-D966-4A64-B839-39FF825004B9}" type="datetimeFigureOut">
              <a:rPr kumimoji="1" lang="ja-JP" altLang="en-US" smtClean="0"/>
              <a:t>2024/7/17</a:t>
            </a:fld>
            <a:endParaRPr kumimoji="1" lang="ja-JP" altLang="en-US"/>
          </a:p>
        </p:txBody>
      </p:sp>
      <p:sp>
        <p:nvSpPr>
          <p:cNvPr id="5" name="フッター プレースホルダー 4">
            <a:extLst>
              <a:ext uri="{FF2B5EF4-FFF2-40B4-BE49-F238E27FC236}">
                <a16:creationId xmlns:a16="http://schemas.microsoft.com/office/drawing/2014/main" id="{F0C20035-E3F9-4B9B-9E20-2CB04180AB9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84852B0-1A21-45CF-B253-BEE978C47F8F}"/>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981524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815059-C037-4D80-86ED-006050FE643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1536333-7090-483F-9074-E13971608DC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55FFF4C-D0FA-407A-A079-66FF60CE416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3B4E6A5-98B6-4194-993C-BFDD42D2B59F}"/>
              </a:ext>
            </a:extLst>
          </p:cNvPr>
          <p:cNvSpPr>
            <a:spLocks noGrp="1"/>
          </p:cNvSpPr>
          <p:nvPr>
            <p:ph type="dt" sz="half" idx="10"/>
          </p:nvPr>
        </p:nvSpPr>
        <p:spPr/>
        <p:txBody>
          <a:bodyPr/>
          <a:lstStyle/>
          <a:p>
            <a:fld id="{54490762-D966-4A64-B839-39FF825004B9}" type="datetimeFigureOut">
              <a:rPr kumimoji="1" lang="ja-JP" altLang="en-US" smtClean="0"/>
              <a:t>2024/7/17</a:t>
            </a:fld>
            <a:endParaRPr kumimoji="1" lang="ja-JP" altLang="en-US"/>
          </a:p>
        </p:txBody>
      </p:sp>
      <p:sp>
        <p:nvSpPr>
          <p:cNvPr id="6" name="フッター プレースホルダー 5">
            <a:extLst>
              <a:ext uri="{FF2B5EF4-FFF2-40B4-BE49-F238E27FC236}">
                <a16:creationId xmlns:a16="http://schemas.microsoft.com/office/drawing/2014/main" id="{F70372BF-A6C1-46AF-B0A2-4B8D7FD5955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68BA0B2-38AB-4297-80D9-01693EBD7DCD}"/>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799981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3F471C-0AD0-4A4A-8061-A21B43EF115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1FFF9CF-7619-4071-8A49-4CD6059ACB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3033A71-5AAD-4DFF-8C38-EE02479B366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ECD706E-4DF7-48DA-ACDD-7FBBABEACB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9A6242F-C369-4E0D-802E-CA5BD256ADD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E6C141C-0893-4ED3-94F0-59293DB223CA}"/>
              </a:ext>
            </a:extLst>
          </p:cNvPr>
          <p:cNvSpPr>
            <a:spLocks noGrp="1"/>
          </p:cNvSpPr>
          <p:nvPr>
            <p:ph type="dt" sz="half" idx="10"/>
          </p:nvPr>
        </p:nvSpPr>
        <p:spPr/>
        <p:txBody>
          <a:bodyPr/>
          <a:lstStyle/>
          <a:p>
            <a:fld id="{54490762-D966-4A64-B839-39FF825004B9}" type="datetimeFigureOut">
              <a:rPr kumimoji="1" lang="ja-JP" altLang="en-US" smtClean="0"/>
              <a:t>2024/7/17</a:t>
            </a:fld>
            <a:endParaRPr kumimoji="1" lang="ja-JP" altLang="en-US"/>
          </a:p>
        </p:txBody>
      </p:sp>
      <p:sp>
        <p:nvSpPr>
          <p:cNvPr id="8" name="フッター プレースホルダー 7">
            <a:extLst>
              <a:ext uri="{FF2B5EF4-FFF2-40B4-BE49-F238E27FC236}">
                <a16:creationId xmlns:a16="http://schemas.microsoft.com/office/drawing/2014/main" id="{438ECC9F-971F-40E9-8992-76A51183109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CD143C1-0E1C-4E7D-B636-87EA2A412FA8}"/>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3107315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462C55-0A42-42FE-9EC5-CC3B8D29ACD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C32942B-2081-4822-8509-2F3C421C0C6F}"/>
              </a:ext>
            </a:extLst>
          </p:cNvPr>
          <p:cNvSpPr>
            <a:spLocks noGrp="1"/>
          </p:cNvSpPr>
          <p:nvPr>
            <p:ph type="dt" sz="half" idx="10"/>
          </p:nvPr>
        </p:nvSpPr>
        <p:spPr/>
        <p:txBody>
          <a:bodyPr/>
          <a:lstStyle/>
          <a:p>
            <a:fld id="{54490762-D966-4A64-B839-39FF825004B9}" type="datetimeFigureOut">
              <a:rPr kumimoji="1" lang="ja-JP" altLang="en-US" smtClean="0"/>
              <a:t>2024/7/17</a:t>
            </a:fld>
            <a:endParaRPr kumimoji="1" lang="ja-JP" altLang="en-US"/>
          </a:p>
        </p:txBody>
      </p:sp>
      <p:sp>
        <p:nvSpPr>
          <p:cNvPr id="4" name="フッター プレースホルダー 3">
            <a:extLst>
              <a:ext uri="{FF2B5EF4-FFF2-40B4-BE49-F238E27FC236}">
                <a16:creationId xmlns:a16="http://schemas.microsoft.com/office/drawing/2014/main" id="{4FB4809F-5BC8-4FCD-BE85-E596F61A62F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96163E0-FB3B-4A3E-AFC9-E0E8EC0650DE}"/>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780679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93541B0-691A-409F-985A-DBB701A82DA2}"/>
              </a:ext>
            </a:extLst>
          </p:cNvPr>
          <p:cNvSpPr>
            <a:spLocks noGrp="1"/>
          </p:cNvSpPr>
          <p:nvPr>
            <p:ph type="dt" sz="half" idx="10"/>
          </p:nvPr>
        </p:nvSpPr>
        <p:spPr/>
        <p:txBody>
          <a:bodyPr/>
          <a:lstStyle/>
          <a:p>
            <a:fld id="{54490762-D966-4A64-B839-39FF825004B9}" type="datetimeFigureOut">
              <a:rPr kumimoji="1" lang="ja-JP" altLang="en-US" smtClean="0"/>
              <a:t>2024/7/17</a:t>
            </a:fld>
            <a:endParaRPr kumimoji="1" lang="ja-JP" altLang="en-US"/>
          </a:p>
        </p:txBody>
      </p:sp>
      <p:sp>
        <p:nvSpPr>
          <p:cNvPr id="3" name="フッター プレースホルダー 2">
            <a:extLst>
              <a:ext uri="{FF2B5EF4-FFF2-40B4-BE49-F238E27FC236}">
                <a16:creationId xmlns:a16="http://schemas.microsoft.com/office/drawing/2014/main" id="{9C12540B-6FC4-4EE7-AC0D-CCEE987060E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C13317A-9BB9-40D8-A052-84E4350F442F}"/>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399402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5EA4F8-82F0-4533-B537-ADFAFB64BC8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29C1660-C1C0-427D-AA04-3553318797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F725FD8-5636-4AA8-B99B-69166F3C98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665BA0E-EC72-4BB0-8902-60CB8571D0DA}"/>
              </a:ext>
            </a:extLst>
          </p:cNvPr>
          <p:cNvSpPr>
            <a:spLocks noGrp="1"/>
          </p:cNvSpPr>
          <p:nvPr>
            <p:ph type="dt" sz="half" idx="10"/>
          </p:nvPr>
        </p:nvSpPr>
        <p:spPr/>
        <p:txBody>
          <a:bodyPr/>
          <a:lstStyle/>
          <a:p>
            <a:fld id="{54490762-D966-4A64-B839-39FF825004B9}" type="datetimeFigureOut">
              <a:rPr kumimoji="1" lang="ja-JP" altLang="en-US" smtClean="0"/>
              <a:t>2024/7/17</a:t>
            </a:fld>
            <a:endParaRPr kumimoji="1" lang="ja-JP" altLang="en-US"/>
          </a:p>
        </p:txBody>
      </p:sp>
      <p:sp>
        <p:nvSpPr>
          <p:cNvPr id="6" name="フッター プレースホルダー 5">
            <a:extLst>
              <a:ext uri="{FF2B5EF4-FFF2-40B4-BE49-F238E27FC236}">
                <a16:creationId xmlns:a16="http://schemas.microsoft.com/office/drawing/2014/main" id="{A0563C92-C06A-4B71-9B43-BC42A49E01E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FB6714A-E60A-4A2C-ACBD-C0A432269893}"/>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522632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D38102-FE74-4622-AAC1-ED457634C03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938888A-43D9-4DB5-A24E-942CD4A604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3997110-81A9-456F-BCC2-39DC861DFD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4D56110-42AB-4F56-9EFE-D8EA64FE75C2}"/>
              </a:ext>
            </a:extLst>
          </p:cNvPr>
          <p:cNvSpPr>
            <a:spLocks noGrp="1"/>
          </p:cNvSpPr>
          <p:nvPr>
            <p:ph type="dt" sz="half" idx="10"/>
          </p:nvPr>
        </p:nvSpPr>
        <p:spPr/>
        <p:txBody>
          <a:bodyPr/>
          <a:lstStyle/>
          <a:p>
            <a:fld id="{54490762-D966-4A64-B839-39FF825004B9}" type="datetimeFigureOut">
              <a:rPr kumimoji="1" lang="ja-JP" altLang="en-US" smtClean="0"/>
              <a:t>2024/7/17</a:t>
            </a:fld>
            <a:endParaRPr kumimoji="1" lang="ja-JP" altLang="en-US"/>
          </a:p>
        </p:txBody>
      </p:sp>
      <p:sp>
        <p:nvSpPr>
          <p:cNvPr id="6" name="フッター プレースホルダー 5">
            <a:extLst>
              <a:ext uri="{FF2B5EF4-FFF2-40B4-BE49-F238E27FC236}">
                <a16:creationId xmlns:a16="http://schemas.microsoft.com/office/drawing/2014/main" id="{5A49B1F0-80D7-4B99-8698-7519600DB36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4FCE745-D692-46E7-BCCD-BE30D0357CA1}"/>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744623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03BCF0B-FFE7-4288-8078-0493FCBD53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6DAAE04-4B81-4682-8F16-9E490AE8A5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B1A76D5-C6E6-45EB-AFEF-D5B7F64519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490762-D966-4A64-B839-39FF825004B9}" type="datetimeFigureOut">
              <a:rPr kumimoji="1" lang="ja-JP" altLang="en-US" smtClean="0"/>
              <a:t>2024/7/17</a:t>
            </a:fld>
            <a:endParaRPr kumimoji="1" lang="ja-JP" altLang="en-US"/>
          </a:p>
        </p:txBody>
      </p:sp>
      <p:sp>
        <p:nvSpPr>
          <p:cNvPr id="5" name="フッター プレースホルダー 4">
            <a:extLst>
              <a:ext uri="{FF2B5EF4-FFF2-40B4-BE49-F238E27FC236}">
                <a16:creationId xmlns:a16="http://schemas.microsoft.com/office/drawing/2014/main" id="{C6737BE0-ED49-4863-A6B9-E014341724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E858906-3236-48AC-A9AB-531863CCD4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3828992418"/>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490762-D966-4A64-B839-39FF825004B9}" type="datetimeFigureOut">
              <a:rPr kumimoji="1" lang="ja-JP" altLang="en-US" smtClean="0"/>
              <a:t>2024/7/17</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884547679"/>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6.jpg"/><Relationship Id="rId7"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0.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047A55AB-7A29-4232-9181-AD47A23235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1041400"/>
            <a:ext cx="9144000" cy="2387600"/>
          </a:xfrm>
        </p:spPr>
        <p:txBody>
          <a:bodyPr>
            <a:normAutofit/>
          </a:bodyPr>
          <a:lstStyle/>
          <a:p>
            <a:r>
              <a:rPr lang="ja-JP" altLang="en-US" sz="72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本屋定期購読者管理</a:t>
            </a:r>
            <a:br>
              <a:rPr lang="en-US" altLang="ja-JP" sz="72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r>
              <a:rPr lang="ja-JP" altLang="en-US" sz="72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システム</a:t>
            </a:r>
            <a:endParaRPr kumimoji="1" lang="ja-JP" altLang="en-US" sz="72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1524000" y="4424998"/>
            <a:ext cx="9893808" cy="1655762"/>
          </a:xfrm>
        </p:spPr>
        <p:txBody>
          <a:bodyPr>
            <a:normAutofit fontScale="85000" lnSpcReduction="10000"/>
          </a:bodyPr>
          <a:lstStyle/>
          <a:p>
            <a:pPr algn="l"/>
            <a:r>
              <a:rPr kumimoji="1" lang="ja-JP" altLang="en-US"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日付　　　月　日</a:t>
            </a:r>
            <a:endParaRPr lang="en-US" altLang="ja-JP"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r>
              <a:rPr lang="ja-JP" altLang="en-US"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班名　　アイビクション</a:t>
            </a:r>
            <a:endParaRPr lang="en-US" altLang="ja-JP"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r>
              <a:rPr lang="ja-JP" altLang="en-US"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班員名　リーダー：赤嶺昂太　サブリーダー：鹿島翔太　上原芙沙</a:t>
            </a:r>
            <a:endParaRPr lang="en-US" altLang="ja-JP"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r>
              <a:rPr lang="en-US" altLang="ja-JP"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	</a:t>
            </a:r>
            <a:r>
              <a:rPr lang="ja-JP" altLang="en-US"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　メンバー：板井駿佳　牧紫　堤慎吾</a:t>
            </a:r>
            <a:endParaRPr lang="en-US" altLang="ja-JP"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endParaRPr kumimoji="1" lang="ja-JP" altLang="en-US" dirty="0">
              <a:solidFill>
                <a:schemeClr val="tx1">
                  <a:lumMod val="65000"/>
                  <a:lumOff val="35000"/>
                </a:schemeClr>
              </a:solidFill>
            </a:endParaRPr>
          </a:p>
        </p:txBody>
      </p:sp>
      <p:pic>
        <p:nvPicPr>
          <p:cNvPr id="6" name="図 5">
            <a:extLst>
              <a:ext uri="{FF2B5EF4-FFF2-40B4-BE49-F238E27FC236}">
                <a16:creationId xmlns:a16="http://schemas.microsoft.com/office/drawing/2014/main" id="{5BEBC48A-EC81-40B6-BD33-47BF104E416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23396" y="2173870"/>
            <a:ext cx="1975113" cy="2084552"/>
          </a:xfrm>
          <a:prstGeom prst="rect">
            <a:avLst/>
          </a:prstGeom>
        </p:spPr>
      </p:pic>
      <p:pic>
        <p:nvPicPr>
          <p:cNvPr id="8" name="図 7">
            <a:extLst>
              <a:ext uri="{FF2B5EF4-FFF2-40B4-BE49-F238E27FC236}">
                <a16:creationId xmlns:a16="http://schemas.microsoft.com/office/drawing/2014/main" id="{1FF99579-3DDE-437F-992E-22A5C751994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79523" y="2707758"/>
            <a:ext cx="2050382" cy="2250076"/>
          </a:xfrm>
          <a:prstGeom prst="rect">
            <a:avLst/>
          </a:prstGeom>
        </p:spPr>
      </p:pic>
      <p:pic>
        <p:nvPicPr>
          <p:cNvPr id="10" name="図 9">
            <a:extLst>
              <a:ext uri="{FF2B5EF4-FFF2-40B4-BE49-F238E27FC236}">
                <a16:creationId xmlns:a16="http://schemas.microsoft.com/office/drawing/2014/main" id="{AC245BBC-E29A-4297-BBC0-A2F75D1834A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59226" y="4723040"/>
            <a:ext cx="1975114" cy="2266863"/>
          </a:xfrm>
          <a:prstGeom prst="rect">
            <a:avLst/>
          </a:prstGeom>
        </p:spPr>
      </p:pic>
      <p:pic>
        <p:nvPicPr>
          <p:cNvPr id="12" name="図 11">
            <a:extLst>
              <a:ext uri="{FF2B5EF4-FFF2-40B4-BE49-F238E27FC236}">
                <a16:creationId xmlns:a16="http://schemas.microsoft.com/office/drawing/2014/main" id="{E4EC061D-A020-4943-97ED-FBFB73A2E8BB}"/>
              </a:ext>
            </a:extLst>
          </p:cNvPr>
          <p:cNvPicPr>
            <a:picLocks noChangeAspect="1"/>
          </p:cNvPicPr>
          <p:nvPr/>
        </p:nvPicPr>
        <p:blipFill>
          <a:blip r:embed="rId7" cstate="print">
            <a:extLst>
              <a:ext uri="{BEBA8EAE-BF5A-486C-A8C5-ECC9F3942E4B}">
                <a14:imgProps xmlns:a14="http://schemas.microsoft.com/office/drawing/2010/main">
                  <a14:imgLayer r:embed="rId8">
                    <a14:imgEffect>
                      <a14:colorTemperature colorTemp="6200"/>
                    </a14:imgEffect>
                  </a14:imgLayer>
                </a14:imgProps>
              </a:ext>
              <a:ext uri="{28A0092B-C50C-407E-A947-70E740481C1C}">
                <a14:useLocalDpi xmlns:a14="http://schemas.microsoft.com/office/drawing/2010/main" val="0"/>
              </a:ext>
            </a:extLst>
          </a:blip>
          <a:stretch>
            <a:fillRect/>
          </a:stretch>
        </p:blipFill>
        <p:spPr>
          <a:xfrm flipH="1">
            <a:off x="496078" y="4777672"/>
            <a:ext cx="950102" cy="2084552"/>
          </a:xfrm>
          <a:prstGeom prst="rect">
            <a:avLst/>
          </a:prstGeom>
        </p:spPr>
      </p:pic>
      <p:sp>
        <p:nvSpPr>
          <p:cNvPr id="4" name="正方形/長方形 3">
            <a:extLst>
              <a:ext uri="{FF2B5EF4-FFF2-40B4-BE49-F238E27FC236}">
                <a16:creationId xmlns:a16="http://schemas.microsoft.com/office/drawing/2014/main" id="{8A174C8F-DCAA-4C3E-AA86-34316B129D2E}"/>
              </a:ext>
            </a:extLst>
          </p:cNvPr>
          <p:cNvSpPr/>
          <p:nvPr/>
        </p:nvSpPr>
        <p:spPr>
          <a:xfrm>
            <a:off x="374904" y="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7030A0"/>
                </a:solidFill>
              </a:rPr>
              <a:t>パワポアニメーションフラッシュについてしらべる</a:t>
            </a:r>
          </a:p>
        </p:txBody>
      </p:sp>
    </p:spTree>
    <p:extLst>
      <p:ext uri="{BB962C8B-B14F-4D97-AF65-F5344CB8AC3E}">
        <p14:creationId xmlns:p14="http://schemas.microsoft.com/office/powerpoint/2010/main" val="4096156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par>
                                <p:cTn id="8" presetID="2" presetClass="entr" presetSubtype="2"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 calcmode="lin" valueType="num">
                                      <p:cBhvr additive="base">
                                        <p:cTn id="10" dur="1500" fill="hold"/>
                                        <p:tgtEl>
                                          <p:spTgt spid="8"/>
                                        </p:tgtEl>
                                        <p:attrNameLst>
                                          <p:attrName>ppt_x</p:attrName>
                                        </p:attrNameLst>
                                      </p:cBhvr>
                                      <p:tavLst>
                                        <p:tav tm="0">
                                          <p:val>
                                            <p:strVal val="1+#ppt_w/2"/>
                                          </p:val>
                                        </p:tav>
                                        <p:tav tm="100000">
                                          <p:val>
                                            <p:strVal val="#ppt_x"/>
                                          </p:val>
                                        </p:tav>
                                      </p:tavLst>
                                    </p:anim>
                                    <p:anim calcmode="lin" valueType="num">
                                      <p:cBhvr additive="base">
                                        <p:cTn id="11" dur="1500" fill="hold"/>
                                        <p:tgtEl>
                                          <p:spTgt spid="8"/>
                                        </p:tgtEl>
                                        <p:attrNameLst>
                                          <p:attrName>ppt_y</p:attrName>
                                        </p:attrNameLst>
                                      </p:cBhvr>
                                      <p:tavLst>
                                        <p:tav tm="0">
                                          <p:val>
                                            <p:strVal val="#ppt_y"/>
                                          </p:val>
                                        </p:tav>
                                        <p:tav tm="100000">
                                          <p:val>
                                            <p:strVal val="#ppt_y"/>
                                          </p:val>
                                        </p:tav>
                                      </p:tavLst>
                                    </p:anim>
                                  </p:childTnLst>
                                </p:cTn>
                              </p:par>
                            </p:childTnLst>
                          </p:cTn>
                        </p:par>
                        <p:par>
                          <p:cTn id="12" fill="hold">
                            <p:stCondLst>
                              <p:cond delay="1500"/>
                            </p:stCondLst>
                            <p:childTnLst>
                              <p:par>
                                <p:cTn id="13" presetID="2" presetClass="entr" presetSubtype="2"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1000" fill="hold"/>
                                        <p:tgtEl>
                                          <p:spTgt spid="6"/>
                                        </p:tgtEl>
                                        <p:attrNameLst>
                                          <p:attrName>ppt_x</p:attrName>
                                        </p:attrNameLst>
                                      </p:cBhvr>
                                      <p:tavLst>
                                        <p:tav tm="0">
                                          <p:val>
                                            <p:strVal val="1+#ppt_w/2"/>
                                          </p:val>
                                        </p:tav>
                                        <p:tav tm="100000">
                                          <p:val>
                                            <p:strVal val="#ppt_x"/>
                                          </p:val>
                                        </p:tav>
                                      </p:tavLst>
                                    </p:anim>
                                    <p:anim calcmode="lin" valueType="num">
                                      <p:cBhvr additive="base">
                                        <p:cTn id="16" dur="1000" fill="hold"/>
                                        <p:tgtEl>
                                          <p:spTgt spid="6"/>
                                        </p:tgtEl>
                                        <p:attrNameLst>
                                          <p:attrName>ppt_y</p:attrName>
                                        </p:attrNameLst>
                                      </p:cBhvr>
                                      <p:tavLst>
                                        <p:tav tm="0">
                                          <p:val>
                                            <p:strVal val="#ppt_y"/>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1350" fill="hold"/>
                                        <p:tgtEl>
                                          <p:spTgt spid="10"/>
                                        </p:tgtEl>
                                        <p:attrNameLst>
                                          <p:attrName>ppt_x</p:attrName>
                                        </p:attrNameLst>
                                      </p:cBhvr>
                                      <p:tavLst>
                                        <p:tav tm="0">
                                          <p:val>
                                            <p:strVal val="#ppt_x"/>
                                          </p:val>
                                        </p:tav>
                                        <p:tav tm="100000">
                                          <p:val>
                                            <p:strVal val="#ppt_x"/>
                                          </p:val>
                                        </p:tav>
                                      </p:tavLst>
                                    </p:anim>
                                    <p:anim calcmode="lin" valueType="num">
                                      <p:cBhvr additive="base">
                                        <p:cTn id="20" dur="135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0" fill="hold"/>
                                        <p:tgtEl>
                                          <p:spTgt spid="12"/>
                                        </p:tgtEl>
                                        <p:attrNameLst>
                                          <p:attrName>ppt_x</p:attrName>
                                        </p:attrNameLst>
                                      </p:cBhvr>
                                      <p:tavLst>
                                        <p:tav tm="0">
                                          <p:val>
                                            <p:strVal val="0-#ppt_w/2"/>
                                          </p:val>
                                        </p:tav>
                                        <p:tav tm="100000">
                                          <p:val>
                                            <p:strVal val="#ppt_x"/>
                                          </p:val>
                                        </p:tav>
                                      </p:tavLst>
                                    </p:anim>
                                    <p:anim calcmode="lin" valueType="num">
                                      <p:cBhvr additive="base">
                                        <p:cTn id="24" dur="50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9D5693D8-B2F2-4710-877C-599C8AE652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696"/>
            <a:ext cx="12192000" cy="6858000"/>
          </a:xfrm>
          <a:prstGeom prst="rect">
            <a:avLst/>
          </a:prstGeom>
        </p:spPr>
      </p:pic>
      <p:sp>
        <p:nvSpPr>
          <p:cNvPr id="3" name="四角形: 角を丸くする 2">
            <a:extLst>
              <a:ext uri="{FF2B5EF4-FFF2-40B4-BE49-F238E27FC236}">
                <a16:creationId xmlns:a16="http://schemas.microsoft.com/office/drawing/2014/main" id="{957373ED-851A-4A93-A7C4-3C68C24B99AD}"/>
              </a:ext>
            </a:extLst>
          </p:cNvPr>
          <p:cNvSpPr/>
          <p:nvPr/>
        </p:nvSpPr>
        <p:spPr>
          <a:xfrm>
            <a:off x="3327816" y="1853084"/>
            <a:ext cx="8496187" cy="4742588"/>
          </a:xfrm>
          <a:prstGeom prst="roundRect">
            <a:avLst/>
          </a:prstGeom>
          <a:gradFill flip="none" rotWithShape="1">
            <a:gsLst>
              <a:gs pos="14000">
                <a:srgbClr val="B7DBFF"/>
              </a:gs>
              <a:gs pos="69000">
                <a:srgbClr val="BCFFBC"/>
              </a:gs>
              <a:gs pos="95000">
                <a:srgbClr val="E2FFC7"/>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p:cNvSpPr>
            <a:spLocks noGrp="1"/>
          </p:cNvSpPr>
          <p:nvPr>
            <p:ph type="ctrTitle"/>
          </p:nvPr>
        </p:nvSpPr>
        <p:spPr>
          <a:xfrm>
            <a:off x="1524000" y="762599"/>
            <a:ext cx="9144000" cy="1090485"/>
          </a:xfrm>
        </p:spPr>
        <p:txBody>
          <a:bodyPr anchor="t"/>
          <a:lstStyle/>
          <a:p>
            <a:r>
              <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構成</a:t>
            </a:r>
          </a:p>
        </p:txBody>
      </p:sp>
      <p:sp>
        <p:nvSpPr>
          <p:cNvPr id="6" name="正方形/長方形 5">
            <a:extLst>
              <a:ext uri="{FF2B5EF4-FFF2-40B4-BE49-F238E27FC236}">
                <a16:creationId xmlns:a16="http://schemas.microsoft.com/office/drawing/2014/main" id="{F01499A4-0445-4EEA-93CA-5B10EBD68551}"/>
              </a:ext>
            </a:extLst>
          </p:cNvPr>
          <p:cNvSpPr/>
          <p:nvPr/>
        </p:nvSpPr>
        <p:spPr>
          <a:xfrm>
            <a:off x="179127" y="2935555"/>
            <a:ext cx="2486624" cy="9775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 Browser</a:t>
            </a:r>
            <a:b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br>
            <a: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application</a:t>
            </a:r>
            <a:endParaRPr kumimoji="1" lang="ja-JP" altLang="en-US"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8" name="正方形/長方形 7">
            <a:extLst>
              <a:ext uri="{FF2B5EF4-FFF2-40B4-BE49-F238E27FC236}">
                <a16:creationId xmlns:a16="http://schemas.microsoft.com/office/drawing/2014/main" id="{2F6F413F-E905-432C-B796-1D87A65D04B9}"/>
              </a:ext>
            </a:extLst>
          </p:cNvPr>
          <p:cNvSpPr/>
          <p:nvPr/>
        </p:nvSpPr>
        <p:spPr>
          <a:xfrm>
            <a:off x="8677199" y="2938177"/>
            <a:ext cx="2565400" cy="812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PHP</a:t>
            </a:r>
            <a:endParaRPr kumimoji="1" lang="ja-JP" altLang="en-US"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9" name="正方形/長方形 8">
            <a:extLst>
              <a:ext uri="{FF2B5EF4-FFF2-40B4-BE49-F238E27FC236}">
                <a16:creationId xmlns:a16="http://schemas.microsoft.com/office/drawing/2014/main" id="{F5C92CD3-BB93-4F25-BFD8-652E62669152}"/>
              </a:ext>
            </a:extLst>
          </p:cNvPr>
          <p:cNvSpPr/>
          <p:nvPr/>
        </p:nvSpPr>
        <p:spPr>
          <a:xfrm>
            <a:off x="8677199" y="5604061"/>
            <a:ext cx="2565401" cy="812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MySQL</a:t>
            </a:r>
            <a:endParaRPr kumimoji="1" lang="ja-JP" altLang="en-US"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12" name="正方形/長方形 11">
            <a:extLst>
              <a:ext uri="{FF2B5EF4-FFF2-40B4-BE49-F238E27FC236}">
                <a16:creationId xmlns:a16="http://schemas.microsoft.com/office/drawing/2014/main" id="{1887E240-3263-46C6-91D1-C40E273492CA}"/>
              </a:ext>
            </a:extLst>
          </p:cNvPr>
          <p:cNvSpPr/>
          <p:nvPr/>
        </p:nvSpPr>
        <p:spPr>
          <a:xfrm>
            <a:off x="4441577" y="2958559"/>
            <a:ext cx="2243668" cy="812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静的サイト</a:t>
            </a:r>
            <a:endPar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15" name="矢印: 右 14">
            <a:extLst>
              <a:ext uri="{FF2B5EF4-FFF2-40B4-BE49-F238E27FC236}">
                <a16:creationId xmlns:a16="http://schemas.microsoft.com/office/drawing/2014/main" id="{314289F8-54AA-44A9-BB33-863BA15EB9BD}"/>
              </a:ext>
            </a:extLst>
          </p:cNvPr>
          <p:cNvSpPr/>
          <p:nvPr/>
        </p:nvSpPr>
        <p:spPr>
          <a:xfrm>
            <a:off x="2754673" y="3001942"/>
            <a:ext cx="1510768" cy="844814"/>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ビルド</a:t>
            </a:r>
          </a:p>
        </p:txBody>
      </p:sp>
      <p:sp>
        <p:nvSpPr>
          <p:cNvPr id="19" name="矢印: 左右 18">
            <a:extLst>
              <a:ext uri="{FF2B5EF4-FFF2-40B4-BE49-F238E27FC236}">
                <a16:creationId xmlns:a16="http://schemas.microsoft.com/office/drawing/2014/main" id="{9AD92F1C-4CA8-4763-8070-BC7614109E66}"/>
              </a:ext>
            </a:extLst>
          </p:cNvPr>
          <p:cNvSpPr/>
          <p:nvPr/>
        </p:nvSpPr>
        <p:spPr>
          <a:xfrm>
            <a:off x="7022072" y="3054338"/>
            <a:ext cx="1478991" cy="740022"/>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2400" b="0" i="0" u="none" strike="noStrike" kern="1200" cap="none" spc="0" normalizeH="0" baseline="0" noProof="0" dirty="0">
              <a:ln>
                <a:noFill/>
              </a:ln>
              <a:solidFill>
                <a:schemeClr val="tx1">
                  <a:lumMod val="65000"/>
                  <a:lumOff val="35000"/>
                </a:schemeClr>
              </a:solidFill>
              <a:effectLst/>
              <a:uLnTx/>
              <a:uFillTx/>
              <a:latin typeface="游ゴシック" panose="020F0502020204030204"/>
              <a:ea typeface="游ゴシック" panose="020B0400000000000000" pitchFamily="50" charset="-128"/>
              <a:cs typeface="+mn-cs"/>
            </a:endParaRPr>
          </a:p>
        </p:txBody>
      </p:sp>
      <p:sp>
        <p:nvSpPr>
          <p:cNvPr id="20" name="矢印: 上下 19">
            <a:extLst>
              <a:ext uri="{FF2B5EF4-FFF2-40B4-BE49-F238E27FC236}">
                <a16:creationId xmlns:a16="http://schemas.microsoft.com/office/drawing/2014/main" id="{360DC448-F849-4111-A0D9-CCB0C73E4558}"/>
              </a:ext>
            </a:extLst>
          </p:cNvPr>
          <p:cNvSpPr/>
          <p:nvPr/>
        </p:nvSpPr>
        <p:spPr>
          <a:xfrm>
            <a:off x="9514867" y="4038814"/>
            <a:ext cx="890063" cy="1395698"/>
          </a:xfrm>
          <a:prstGeom prst="up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SQL</a:t>
            </a:r>
            <a:endParaRPr kumimoji="1" lang="ja-JP" altLang="en-US" sz="24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17" name="タイトル 1">
            <a:extLst>
              <a:ext uri="{FF2B5EF4-FFF2-40B4-BE49-F238E27FC236}">
                <a16:creationId xmlns:a16="http://schemas.microsoft.com/office/drawing/2014/main" id="{B0BABBB1-6F67-45DE-94A4-896A036B9826}"/>
              </a:ext>
            </a:extLst>
          </p:cNvPr>
          <p:cNvSpPr txBox="1">
            <a:spLocks/>
          </p:cNvSpPr>
          <p:nvPr/>
        </p:nvSpPr>
        <p:spPr>
          <a:xfrm>
            <a:off x="6197313" y="1992631"/>
            <a:ext cx="2956530" cy="1090485"/>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sz="40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XAMPP</a:t>
            </a:r>
            <a:endParaRPr lang="ja-JP" altLang="en-US" sz="40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604497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P spid="12" grpId="0" animBg="1"/>
      <p:bldP spid="15" grpId="0" animBg="1"/>
      <p:bldP spid="19" grpId="0" animBg="1"/>
      <p:bldP spid="20" grpId="0" animBg="1"/>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BB2963D3-19FB-42FA-B982-7D14FEA6FB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2338515"/>
            <a:ext cx="9144000" cy="1090485"/>
          </a:xfrm>
        </p:spPr>
        <p:txBody>
          <a:bodyPr anchor="t"/>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製品  デモ</a:t>
            </a:r>
            <a:endPar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字幕 2">
            <a:extLst>
              <a:ext uri="{FF2B5EF4-FFF2-40B4-BE49-F238E27FC236}">
                <a16:creationId xmlns:a16="http://schemas.microsoft.com/office/drawing/2014/main" id="{F6BDBC29-AB16-45C3-B528-57AFAD873FDE}"/>
              </a:ext>
            </a:extLst>
          </p:cNvPr>
          <p:cNvSpPr>
            <a:spLocks noGrp="1"/>
          </p:cNvSpPr>
          <p:nvPr>
            <p:ph type="subTitle" idx="1"/>
          </p:nvPr>
        </p:nvSpPr>
        <p:spPr/>
        <p:txBody>
          <a:bodyPr/>
          <a:lstStyle/>
          <a:p>
            <a:endParaRPr kumimoji="1" lang="ja-JP" altLang="en-US">
              <a:solidFill>
                <a:schemeClr val="tx1">
                  <a:lumMod val="65000"/>
                  <a:lumOff val="35000"/>
                </a:schemeClr>
              </a:solidFill>
            </a:endParaRPr>
          </a:p>
        </p:txBody>
      </p:sp>
    </p:spTree>
    <p:extLst>
      <p:ext uri="{BB962C8B-B14F-4D97-AF65-F5344CB8AC3E}">
        <p14:creationId xmlns:p14="http://schemas.microsoft.com/office/powerpoint/2010/main" val="1803666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973A7DD7-ED0B-4BEF-9CA4-D704076E01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621622" y="0"/>
            <a:ext cx="9144000" cy="2387600"/>
          </a:xfrm>
        </p:spPr>
        <p:txBody>
          <a:bodyPr anchor="ctr"/>
          <a:lstStyle/>
          <a:p>
            <a:r>
              <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質疑応答</a:t>
            </a:r>
          </a:p>
        </p:txBody>
      </p:sp>
      <p:sp>
        <p:nvSpPr>
          <p:cNvPr id="4" name="サブタイトル 2">
            <a:extLst>
              <a:ext uri="{FF2B5EF4-FFF2-40B4-BE49-F238E27FC236}">
                <a16:creationId xmlns:a16="http://schemas.microsoft.com/office/drawing/2014/main" id="{2B4B452D-548E-4D31-9564-61C1920C08B4}"/>
              </a:ext>
            </a:extLst>
          </p:cNvPr>
          <p:cNvSpPr txBox="1">
            <a:spLocks/>
          </p:cNvSpPr>
          <p:nvPr/>
        </p:nvSpPr>
        <p:spPr>
          <a:xfrm>
            <a:off x="1979931" y="5590539"/>
            <a:ext cx="8427381" cy="70643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defRPr/>
            </a:pPr>
            <a:r>
              <a:rPr kumimoji="1" lang="en-US" altLang="ja-JP" sz="48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http://</a:t>
            </a:r>
            <a:r>
              <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172.16.3.136/</a:t>
            </a:r>
            <a:endPar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en-US" altLang="ja-JP" sz="48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pic>
        <p:nvPicPr>
          <p:cNvPr id="8" name="図 7">
            <a:extLst>
              <a:ext uri="{FF2B5EF4-FFF2-40B4-BE49-F238E27FC236}">
                <a16:creationId xmlns:a16="http://schemas.microsoft.com/office/drawing/2014/main" id="{5E368D69-3651-4766-9182-D62926C6C3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77547" y="1690291"/>
            <a:ext cx="3632148" cy="363214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47446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74B1C0F4-C433-4ABA-8637-CD3E810BE1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1658517"/>
            <a:ext cx="9144000" cy="3218688"/>
          </a:xfrm>
        </p:spPr>
        <p:txBody>
          <a:bodyPr anchor="ctr"/>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ご清聴</a:t>
            </a:r>
            <a:br>
              <a:rPr lang="en-US" altLang="ja-JP"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ありがとうございました</a:t>
            </a:r>
            <a:endPar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472083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C8C1130E-9335-4B61-8ED7-3C41829FCE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1122363"/>
            <a:ext cx="9144000" cy="1090485"/>
          </a:xfrm>
        </p:spPr>
        <p:txBody>
          <a:bodyPr anchor="t">
            <a:normAutofit/>
          </a:bodyPr>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書籍管理システムとは？</a:t>
            </a:r>
            <a:endPar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3104563" y="2337267"/>
            <a:ext cx="5982874" cy="2414616"/>
          </a:xfrm>
        </p:spPr>
        <p:txBody>
          <a:bodyPr>
            <a:normAutofit/>
          </a:bodyPr>
          <a:lstStyle/>
          <a:p>
            <a:r>
              <a:rPr kumimoji="1" lang="ja-JP" altLang="en-US"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本屋での</a:t>
            </a:r>
            <a:endParaRPr kumimoji="1" lang="en-US" altLang="ja-JP"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r>
              <a:rPr kumimoji="1" lang="ja-JP" altLang="en-US" sz="44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書籍管理の補助</a:t>
            </a:r>
            <a:endParaRPr kumimoji="1" lang="en-US" altLang="ja-JP" sz="44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r>
              <a:rPr lang="ja-JP" altLang="en-US"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をするシステム</a:t>
            </a:r>
            <a:endParaRPr kumimoji="1" lang="en-US" altLang="ja-JP"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endParaRPr kumimoji="1" lang="en-US" altLang="ja-JP" sz="4400" dirty="0">
              <a:solidFill>
                <a:schemeClr val="tx1">
                  <a:lumMod val="65000"/>
                  <a:lumOff val="35000"/>
                </a:schemeClr>
              </a:solidFill>
            </a:endParaRPr>
          </a:p>
        </p:txBody>
      </p:sp>
      <p:pic>
        <p:nvPicPr>
          <p:cNvPr id="7" name="図 6">
            <a:extLst>
              <a:ext uri="{FF2B5EF4-FFF2-40B4-BE49-F238E27FC236}">
                <a16:creationId xmlns:a16="http://schemas.microsoft.com/office/drawing/2014/main" id="{7721923F-8816-430A-962D-21F3BB5C988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37013" y="4132195"/>
            <a:ext cx="2126765" cy="2287344"/>
          </a:xfrm>
          <a:prstGeom prst="rect">
            <a:avLst/>
          </a:prstGeom>
        </p:spPr>
      </p:pic>
      <p:pic>
        <p:nvPicPr>
          <p:cNvPr id="9" name="図 8">
            <a:extLst>
              <a:ext uri="{FF2B5EF4-FFF2-40B4-BE49-F238E27FC236}">
                <a16:creationId xmlns:a16="http://schemas.microsoft.com/office/drawing/2014/main" id="{83A1CFCC-CABB-4E07-B20A-A797B5B017BA}"/>
              </a:ext>
            </a:extLst>
          </p:cNvPr>
          <p:cNvPicPr>
            <a:picLocks noChangeAspect="1"/>
          </p:cNvPicPr>
          <p:nvPr/>
        </p:nvPicPr>
        <p:blipFill rotWithShape="1">
          <a:blip r:embed="rId5">
            <a:extLst>
              <a:ext uri="{28A0092B-C50C-407E-A947-70E740481C1C}">
                <a14:useLocalDpi xmlns:a14="http://schemas.microsoft.com/office/drawing/2010/main" val="0"/>
              </a:ext>
            </a:extLst>
          </a:blip>
          <a:srcRect l="59914"/>
          <a:stretch/>
        </p:blipFill>
        <p:spPr>
          <a:xfrm>
            <a:off x="-991214" y="4761797"/>
            <a:ext cx="577905" cy="1441637"/>
          </a:xfrm>
          <a:prstGeom prst="rect">
            <a:avLst/>
          </a:prstGeom>
        </p:spPr>
      </p:pic>
      <p:pic>
        <p:nvPicPr>
          <p:cNvPr id="6" name="図 5">
            <a:extLst>
              <a:ext uri="{FF2B5EF4-FFF2-40B4-BE49-F238E27FC236}">
                <a16:creationId xmlns:a16="http://schemas.microsoft.com/office/drawing/2014/main" id="{9D939150-E505-4FCE-9F62-E49CFF3B23F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9257" y="4100892"/>
            <a:ext cx="2385306" cy="2282845"/>
          </a:xfrm>
          <a:prstGeom prst="rect">
            <a:avLst/>
          </a:prstGeom>
        </p:spPr>
      </p:pic>
    </p:spTree>
    <p:extLst>
      <p:ext uri="{BB962C8B-B14F-4D97-AF65-F5344CB8AC3E}">
        <p14:creationId xmlns:p14="http://schemas.microsoft.com/office/powerpoint/2010/main" val="2743385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par>
                          <p:cTn id="27" fill="hold">
                            <p:stCondLst>
                              <p:cond delay="1500"/>
                            </p:stCondLst>
                            <p:childTnLst>
                              <p:par>
                                <p:cTn id="28" presetID="42" presetClass="path" presetSubtype="0" accel="50000" decel="50000" fill="hold" nodeType="afterEffect">
                                  <p:stCondLst>
                                    <p:cond delay="0"/>
                                  </p:stCondLst>
                                  <p:childTnLst>
                                    <p:animMotion origin="layout" path="M 0.23568 -0.05139 L 0.32734 -0.05324 " pathEditMode="relative" rAng="0" ptsTypes="AA">
                                      <p:cBhvr>
                                        <p:cTn id="29" dur="9000" fill="hold"/>
                                        <p:tgtEl>
                                          <p:spTgt spid="9"/>
                                        </p:tgtEl>
                                        <p:attrNameLst>
                                          <p:attrName>ppt_x</p:attrName>
                                          <p:attrName>ppt_y</p:attrName>
                                        </p:attrNameLst>
                                      </p:cBhvr>
                                      <p:rCtr x="4583"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C8C1130E-9335-4B61-8ED7-3C41829FCE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586854" y="1122363"/>
            <a:ext cx="11163868" cy="1090485"/>
          </a:xfrm>
        </p:spPr>
        <p:txBody>
          <a:bodyPr anchor="t">
            <a:normAutofit/>
          </a:bodyPr>
          <a:lstStyle/>
          <a:p>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エクセルで管理すればえぇんやないの？</a:t>
            </a:r>
            <a:endParaRPr kumimoji="1"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2349689" y="3418930"/>
            <a:ext cx="7492621" cy="2432304"/>
          </a:xfrm>
        </p:spPr>
        <p:txBody>
          <a:bodyPr>
            <a:normAutofit fontScale="92500" lnSpcReduction="10000"/>
          </a:bodyPr>
          <a:lstStyle/>
          <a:p>
            <a:pPr algn="l">
              <a:lnSpc>
                <a:spcPct val="200000"/>
              </a:lnSpc>
            </a:pPr>
            <a:r>
              <a:rPr lang="ja-JP" altLang="en-US" sz="40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・導入しやすい</a:t>
            </a:r>
            <a:endParaRPr lang="en-US" altLang="ja-JP" sz="40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200000"/>
              </a:lnSpc>
            </a:pPr>
            <a:r>
              <a:rPr lang="ja-JP" altLang="en-US" sz="40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・業務内容に合った分析が可能</a:t>
            </a:r>
          </a:p>
          <a:p>
            <a:pPr algn="l">
              <a:lnSpc>
                <a:spcPct val="200000"/>
              </a:lnSpc>
            </a:pPr>
            <a:endParaRPr lang="ja-JP" altLang="en-US" sz="40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200000"/>
              </a:lnSpc>
            </a:pPr>
            <a:endParaRPr kumimoji="1" lang="en-US" altLang="ja-JP" sz="40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8" name="テキスト ボックス 7">
            <a:extLst>
              <a:ext uri="{FF2B5EF4-FFF2-40B4-BE49-F238E27FC236}">
                <a16:creationId xmlns:a16="http://schemas.microsoft.com/office/drawing/2014/main" id="{8A779AD7-BE45-4C88-B365-DCD6507F153E}"/>
              </a:ext>
            </a:extLst>
          </p:cNvPr>
          <p:cNvSpPr txBox="1"/>
          <p:nvPr/>
        </p:nvSpPr>
        <p:spPr>
          <a:xfrm>
            <a:off x="4694830" y="2212848"/>
            <a:ext cx="2947916" cy="923330"/>
          </a:xfrm>
          <a:prstGeom prst="rect">
            <a:avLst/>
          </a:prstGeom>
          <a:noFill/>
        </p:spPr>
        <p:txBody>
          <a:bodyPr wrap="square" rtlCol="0">
            <a:spAutoFit/>
          </a:bodyPr>
          <a:lstStyle/>
          <a:p>
            <a:r>
              <a:rPr kumimoji="1" lang="ja-JP" altLang="en-US" sz="54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メリット</a:t>
            </a:r>
          </a:p>
        </p:txBody>
      </p:sp>
    </p:spTree>
    <p:extLst>
      <p:ext uri="{BB962C8B-B14F-4D97-AF65-F5344CB8AC3E}">
        <p14:creationId xmlns:p14="http://schemas.microsoft.com/office/powerpoint/2010/main" val="3213940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C8C1130E-9335-4B61-8ED7-3C41829FCE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586854" y="1122363"/>
            <a:ext cx="11163868" cy="1090485"/>
          </a:xfrm>
        </p:spPr>
        <p:txBody>
          <a:bodyPr anchor="t">
            <a:normAutofit/>
          </a:bodyPr>
          <a:lstStyle/>
          <a:p>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エクセルで管理すればえぇんやないの？</a:t>
            </a:r>
            <a:endParaRPr kumimoji="1"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1487605" y="3449637"/>
            <a:ext cx="9362365" cy="3439070"/>
          </a:xfrm>
        </p:spPr>
        <p:txBody>
          <a:bodyPr>
            <a:normAutofit/>
          </a:bodyPr>
          <a:lstStyle/>
          <a:p>
            <a:pPr algn="l">
              <a:lnSpc>
                <a:spcPct val="120000"/>
              </a:lnSpc>
            </a:pPr>
            <a:r>
              <a:rPr lang="ja-JP" altLang="en-US" sz="32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・編集・更新の非効率性</a:t>
            </a:r>
            <a:endParaRPr lang="en-US" altLang="ja-JP" sz="32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120000"/>
              </a:lnSpc>
            </a:pPr>
            <a:r>
              <a:rPr lang="ja-JP" altLang="en-US" sz="32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・細かな権限設定ができず、管理にリスクが伴う</a:t>
            </a:r>
            <a:endParaRPr lang="en-US" altLang="ja-JP" sz="32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120000"/>
              </a:lnSpc>
            </a:pPr>
            <a:r>
              <a:rPr lang="ja-JP" altLang="en-US" sz="32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・属人化しやすく、メンテナンスが困難</a:t>
            </a:r>
          </a:p>
          <a:p>
            <a:pPr algn="l">
              <a:lnSpc>
                <a:spcPct val="120000"/>
              </a:lnSpc>
            </a:pPr>
            <a:endParaRPr lang="ja-JP" altLang="en-US" sz="32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120000"/>
              </a:lnSpc>
            </a:pPr>
            <a:endParaRPr lang="ja-JP" altLang="en-US" sz="32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120000"/>
              </a:lnSpc>
            </a:pPr>
            <a:endParaRPr lang="ja-JP" altLang="en-US" sz="32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120000"/>
              </a:lnSpc>
            </a:pPr>
            <a:endParaRPr kumimoji="1" lang="en-US" altLang="ja-JP" sz="32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8" name="テキスト ボックス 7">
            <a:extLst>
              <a:ext uri="{FF2B5EF4-FFF2-40B4-BE49-F238E27FC236}">
                <a16:creationId xmlns:a16="http://schemas.microsoft.com/office/drawing/2014/main" id="{8A779AD7-BE45-4C88-B365-DCD6507F153E}"/>
              </a:ext>
            </a:extLst>
          </p:cNvPr>
          <p:cNvSpPr txBox="1"/>
          <p:nvPr/>
        </p:nvSpPr>
        <p:spPr>
          <a:xfrm>
            <a:off x="4239903" y="2212848"/>
            <a:ext cx="3712191" cy="923330"/>
          </a:xfrm>
          <a:prstGeom prst="rect">
            <a:avLst/>
          </a:prstGeom>
          <a:noFill/>
        </p:spPr>
        <p:txBody>
          <a:bodyPr wrap="square" rtlCol="0">
            <a:spAutoFit/>
          </a:bodyPr>
          <a:lstStyle/>
          <a:p>
            <a:r>
              <a:rPr kumimoji="1" lang="ja-JP" altLang="en-US" sz="54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デメリット</a:t>
            </a:r>
          </a:p>
        </p:txBody>
      </p:sp>
    </p:spTree>
    <p:extLst>
      <p:ext uri="{BB962C8B-B14F-4D97-AF65-F5344CB8AC3E}">
        <p14:creationId xmlns:p14="http://schemas.microsoft.com/office/powerpoint/2010/main" val="835834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C8C1130E-9335-4B61-8ED7-3C41829FCE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586854" y="1122363"/>
            <a:ext cx="11163868" cy="1090485"/>
          </a:xfrm>
        </p:spPr>
        <p:txBody>
          <a:bodyPr anchor="t">
            <a:normAutofit/>
          </a:bodyPr>
          <a:lstStyle/>
          <a:p>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書籍管理ソフトにあたって</a:t>
            </a:r>
            <a:endParaRPr kumimoji="1"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477673" y="2997832"/>
            <a:ext cx="5102687" cy="4077618"/>
          </a:xfrm>
        </p:spPr>
        <p:txBody>
          <a:bodyPr>
            <a:noAutofit/>
          </a:bodyPr>
          <a:lstStyle/>
          <a:p>
            <a:pPr algn="l">
              <a:lnSpc>
                <a:spcPct val="300000"/>
              </a:lnSpc>
            </a:pPr>
            <a:r>
              <a:rPr lang="ja-JP" altLang="en-US"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・編集・更新の非効率性</a:t>
            </a:r>
            <a:endParaRPr lang="en-US" altLang="ja-JP"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200000"/>
              </a:lnSpc>
            </a:pPr>
            <a:r>
              <a:rPr lang="ja-JP" altLang="en-US"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・いつ・誰がファイルを編集</a:t>
            </a:r>
            <a:endParaRPr lang="en-US" altLang="ja-JP"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100000"/>
              </a:lnSpc>
            </a:pPr>
            <a:r>
              <a:rPr lang="ja-JP" altLang="en-US"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　したか履歴を追えない</a:t>
            </a:r>
            <a:endParaRPr lang="en-US" altLang="ja-JP"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300000"/>
              </a:lnSpc>
            </a:pPr>
            <a:r>
              <a:rPr lang="ja-JP" altLang="en-US"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・属人化しやすく、メンテナンスが困難</a:t>
            </a:r>
          </a:p>
        </p:txBody>
      </p:sp>
      <p:sp>
        <p:nvSpPr>
          <p:cNvPr id="8" name="テキスト ボックス 7">
            <a:extLst>
              <a:ext uri="{FF2B5EF4-FFF2-40B4-BE49-F238E27FC236}">
                <a16:creationId xmlns:a16="http://schemas.microsoft.com/office/drawing/2014/main" id="{8A779AD7-BE45-4C88-B365-DCD6507F153E}"/>
              </a:ext>
            </a:extLst>
          </p:cNvPr>
          <p:cNvSpPr txBox="1"/>
          <p:nvPr/>
        </p:nvSpPr>
        <p:spPr>
          <a:xfrm>
            <a:off x="586854" y="2025698"/>
            <a:ext cx="3712191" cy="1200329"/>
          </a:xfrm>
          <a:prstGeom prst="rect">
            <a:avLst/>
          </a:prstGeom>
          <a:noFill/>
        </p:spPr>
        <p:txBody>
          <a:bodyPr wrap="square" rtlCol="0">
            <a:spAutoFit/>
          </a:bodyPr>
          <a:lstStyle/>
          <a:p>
            <a:pPr algn="ctr"/>
            <a:r>
              <a:rPr kumimoji="1" lang="ja-JP" altLang="en-US" sz="36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エクセル</a:t>
            </a:r>
            <a:endParaRPr kumimoji="1" lang="en-US" altLang="ja-JP" sz="36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ctr"/>
            <a:r>
              <a:rPr kumimoji="1" lang="ja-JP" altLang="en-US" sz="36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デメリット</a:t>
            </a:r>
          </a:p>
        </p:txBody>
      </p:sp>
      <p:sp>
        <p:nvSpPr>
          <p:cNvPr id="6" name="テキスト ボックス 5">
            <a:extLst>
              <a:ext uri="{FF2B5EF4-FFF2-40B4-BE49-F238E27FC236}">
                <a16:creationId xmlns:a16="http://schemas.microsoft.com/office/drawing/2014/main" id="{57807B11-8ACD-4B1C-B087-C6104293B102}"/>
              </a:ext>
            </a:extLst>
          </p:cNvPr>
          <p:cNvSpPr txBox="1"/>
          <p:nvPr/>
        </p:nvSpPr>
        <p:spPr>
          <a:xfrm>
            <a:off x="7740555" y="2228671"/>
            <a:ext cx="3712191" cy="646331"/>
          </a:xfrm>
          <a:prstGeom prst="rect">
            <a:avLst/>
          </a:prstGeom>
          <a:noFill/>
        </p:spPr>
        <p:txBody>
          <a:bodyPr wrap="square" rtlCol="0">
            <a:spAutoFit/>
          </a:bodyPr>
          <a:lstStyle/>
          <a:p>
            <a:pPr algn="ctr"/>
            <a:r>
              <a:rPr kumimoji="1" lang="ja-JP" altLang="en-US" sz="36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書籍管理ソフト</a:t>
            </a:r>
          </a:p>
        </p:txBody>
      </p:sp>
      <p:pic>
        <p:nvPicPr>
          <p:cNvPr id="7" name="図 6">
            <a:extLst>
              <a:ext uri="{FF2B5EF4-FFF2-40B4-BE49-F238E27FC236}">
                <a16:creationId xmlns:a16="http://schemas.microsoft.com/office/drawing/2014/main" id="{8EF11E96-90D4-4AE9-8CDD-191E11DFBC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5700432" y="2553711"/>
            <a:ext cx="1517616" cy="2160195"/>
          </a:xfrm>
          <a:prstGeom prst="rect">
            <a:avLst/>
          </a:prstGeom>
        </p:spPr>
      </p:pic>
      <p:pic>
        <p:nvPicPr>
          <p:cNvPr id="9" name="図 8">
            <a:extLst>
              <a:ext uri="{FF2B5EF4-FFF2-40B4-BE49-F238E27FC236}">
                <a16:creationId xmlns:a16="http://schemas.microsoft.com/office/drawing/2014/main" id="{2351D268-52AE-44D0-9E89-E290C09057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5700432" y="3717706"/>
            <a:ext cx="1517616" cy="2160195"/>
          </a:xfrm>
          <a:prstGeom prst="rect">
            <a:avLst/>
          </a:prstGeom>
        </p:spPr>
      </p:pic>
      <p:pic>
        <p:nvPicPr>
          <p:cNvPr id="10" name="図 9">
            <a:extLst>
              <a:ext uri="{FF2B5EF4-FFF2-40B4-BE49-F238E27FC236}">
                <a16:creationId xmlns:a16="http://schemas.microsoft.com/office/drawing/2014/main" id="{7E86537A-CDD0-4B89-B5D8-4552CFF2B7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5700432" y="4951924"/>
            <a:ext cx="1517616" cy="2160195"/>
          </a:xfrm>
          <a:prstGeom prst="rect">
            <a:avLst/>
          </a:prstGeom>
        </p:spPr>
      </p:pic>
      <p:sp>
        <p:nvSpPr>
          <p:cNvPr id="12" name="サブタイトル 2">
            <a:extLst>
              <a:ext uri="{FF2B5EF4-FFF2-40B4-BE49-F238E27FC236}">
                <a16:creationId xmlns:a16="http://schemas.microsoft.com/office/drawing/2014/main" id="{1854AB80-7F64-4499-A38A-0F36555B2C5C}"/>
              </a:ext>
            </a:extLst>
          </p:cNvPr>
          <p:cNvSpPr txBox="1">
            <a:spLocks/>
          </p:cNvSpPr>
          <p:nvPr/>
        </p:nvSpPr>
        <p:spPr>
          <a:xfrm>
            <a:off x="7338120" y="2875000"/>
            <a:ext cx="5102687" cy="407761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lnSpc>
                <a:spcPct val="300000"/>
              </a:lnSpc>
            </a:pPr>
            <a:r>
              <a:rPr lang="ja-JP" altLang="en-US"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・編集・更新が容易</a:t>
            </a:r>
            <a:endParaRPr lang="en-US" altLang="ja-JP"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200000"/>
              </a:lnSpc>
            </a:pPr>
            <a:r>
              <a:rPr lang="ja-JP" altLang="en-US"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a:t>
            </a:r>
            <a:r>
              <a:rPr lang="en-US" altLang="ja-JP"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DB</a:t>
            </a:r>
            <a:r>
              <a:rPr lang="ja-JP" altLang="en-US"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権限設定ができず、</a:t>
            </a:r>
            <a:endParaRPr lang="en-US" altLang="ja-JP"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50000"/>
              </a:lnSpc>
            </a:pPr>
            <a:r>
              <a:rPr lang="ja-JP" altLang="en-US"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　管理にリスクが伴う</a:t>
            </a:r>
            <a:endParaRPr lang="en-US" altLang="ja-JP"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300000"/>
              </a:lnSpc>
            </a:pPr>
            <a:r>
              <a:rPr lang="ja-JP" altLang="en-US"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・属人化しやすく、メンテナンスが困難</a:t>
            </a:r>
          </a:p>
        </p:txBody>
      </p:sp>
    </p:spTree>
    <p:extLst>
      <p:ext uri="{BB962C8B-B14F-4D97-AF65-F5344CB8AC3E}">
        <p14:creationId xmlns:p14="http://schemas.microsoft.com/office/powerpoint/2010/main" val="796371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par>
                          <p:cTn id="28" fill="hold">
                            <p:stCondLst>
                              <p:cond delay="500"/>
                            </p:stCondLst>
                            <p:childTnLst>
                              <p:par>
                                <p:cTn id="29" presetID="10" presetClass="entr" presetSubtype="0" fill="hold" nodeType="afterEffect">
                                  <p:stCondLst>
                                    <p:cond delay="100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childTnLst>
                          </p:cTn>
                        </p:par>
                        <p:par>
                          <p:cTn id="32" fill="hold">
                            <p:stCondLst>
                              <p:cond delay="2000"/>
                            </p:stCondLst>
                            <p:childTnLst>
                              <p:par>
                                <p:cTn id="33" presetID="10" presetClass="entr" presetSubtype="0" fill="hold" nodeType="afterEffect">
                                  <p:stCondLst>
                                    <p:cond delay="100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par>
                          <p:cTn id="36" fill="hold">
                            <p:stCondLst>
                              <p:cond delay="3500"/>
                            </p:stCondLst>
                            <p:childTnLst>
                              <p:par>
                                <p:cTn id="37" presetID="10" presetClass="entr" presetSubtype="0" fill="hold" nodeType="afterEffect">
                                  <p:stCondLst>
                                    <p:cond delay="100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2">
                                            <p:txEl>
                                              <p:pRg st="0" end="0"/>
                                            </p:txEl>
                                          </p:spTgt>
                                        </p:tgtEl>
                                        <p:attrNameLst>
                                          <p:attrName>style.visibility</p:attrName>
                                        </p:attrNameLst>
                                      </p:cBhvr>
                                      <p:to>
                                        <p:strVal val="visible"/>
                                      </p:to>
                                    </p:set>
                                    <p:animEffect transition="in" filter="fade">
                                      <p:cBhvr>
                                        <p:cTn id="44" dur="500"/>
                                        <p:tgtEl>
                                          <p:spTgt spid="12">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2">
                                            <p:txEl>
                                              <p:pRg st="1" end="1"/>
                                            </p:txEl>
                                          </p:spTgt>
                                        </p:tgtEl>
                                        <p:attrNameLst>
                                          <p:attrName>style.visibility</p:attrName>
                                        </p:attrNameLst>
                                      </p:cBhvr>
                                      <p:to>
                                        <p:strVal val="visible"/>
                                      </p:to>
                                    </p:set>
                                    <p:animEffect transition="in" filter="fade">
                                      <p:cBhvr>
                                        <p:cTn id="49" dur="500"/>
                                        <p:tgtEl>
                                          <p:spTgt spid="12">
                                            <p:txEl>
                                              <p:pRg st="1" end="1"/>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2">
                                            <p:txEl>
                                              <p:pRg st="2" end="2"/>
                                            </p:txEl>
                                          </p:spTgt>
                                        </p:tgtEl>
                                        <p:attrNameLst>
                                          <p:attrName>style.visibility</p:attrName>
                                        </p:attrNameLst>
                                      </p:cBhvr>
                                      <p:to>
                                        <p:strVal val="visible"/>
                                      </p:to>
                                    </p:set>
                                    <p:animEffect transition="in" filter="fade">
                                      <p:cBhvr>
                                        <p:cTn id="54" dur="500"/>
                                        <p:tgtEl>
                                          <p:spTgt spid="12">
                                            <p:txEl>
                                              <p:pRg st="2" end="2"/>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2">
                                            <p:txEl>
                                              <p:pRg st="3" end="3"/>
                                            </p:txEl>
                                          </p:spTgt>
                                        </p:tgtEl>
                                        <p:attrNameLst>
                                          <p:attrName>style.visibility</p:attrName>
                                        </p:attrNameLst>
                                      </p:cBhvr>
                                      <p:to>
                                        <p:strVal val="visible"/>
                                      </p:to>
                                    </p:set>
                                    <p:animEffect transition="in" filter="fade">
                                      <p:cBhvr>
                                        <p:cTn id="59" dur="5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12"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C16CB462-6C2A-4EA2-8177-FF8ED597E3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3551177" y="599456"/>
            <a:ext cx="5089646" cy="1090485"/>
          </a:xfrm>
        </p:spPr>
        <p:txBody>
          <a:bodyPr anchor="t">
            <a:noAutofit/>
          </a:bodyPr>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利用シーン</a:t>
            </a:r>
            <a:br>
              <a:rPr lang="en-US" altLang="ja-JP" dirty="0">
                <a:solidFill>
                  <a:schemeClr val="tx1">
                    <a:lumMod val="65000"/>
                    <a:lumOff val="35000"/>
                  </a:schemeClr>
                </a:solidFill>
              </a:rPr>
            </a:br>
            <a:endParaRPr kumimoji="1" lang="ja-JP" altLang="en-US" dirty="0">
              <a:solidFill>
                <a:schemeClr val="tx1">
                  <a:lumMod val="65000"/>
                  <a:lumOff val="35000"/>
                </a:schemeClr>
              </a:solidFill>
            </a:endParaRPr>
          </a:p>
        </p:txBody>
      </p:sp>
      <p:sp>
        <p:nvSpPr>
          <p:cNvPr id="3" name="サブタイトル 2"/>
          <p:cNvSpPr>
            <a:spLocks noGrp="1"/>
          </p:cNvSpPr>
          <p:nvPr>
            <p:ph type="subTitle" idx="1"/>
          </p:nvPr>
        </p:nvSpPr>
        <p:spPr>
          <a:xfrm>
            <a:off x="807466" y="995265"/>
            <a:ext cx="10577068" cy="2805406"/>
          </a:xfrm>
        </p:spPr>
        <p:txBody>
          <a:bodyPr>
            <a:normAutofit fontScale="92500" lnSpcReduction="10000"/>
          </a:bodyPr>
          <a:lstStyle/>
          <a:p>
            <a:endParaRPr lang="en-US" altLang="ja-JP" sz="4800" dirty="0">
              <a:solidFill>
                <a:schemeClr val="tx1">
                  <a:lumMod val="65000"/>
                  <a:lumOff val="35000"/>
                </a:schemeClr>
              </a:solidFill>
            </a:endParaRPr>
          </a:p>
          <a:p>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エクセルや、紙媒体で行っていた</a:t>
            </a:r>
            <a:endPar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「顧客管理」「書籍管理」を</a:t>
            </a:r>
            <a:endPar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r>
              <a:rPr kumimoji="1" lang="ja-JP" altLang="en-US" sz="48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データベース</a:t>
            </a:r>
            <a:r>
              <a:rPr kumimoji="1"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で蓄積、管理</a:t>
            </a:r>
            <a:endParaRPr kumimoji="1"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pic>
        <p:nvPicPr>
          <p:cNvPr id="8" name="図 7">
            <a:extLst>
              <a:ext uri="{FF2B5EF4-FFF2-40B4-BE49-F238E27FC236}">
                <a16:creationId xmlns:a16="http://schemas.microsoft.com/office/drawing/2014/main" id="{847D8F7A-6B63-405E-9801-3B6C5223957A}"/>
              </a:ext>
            </a:extLst>
          </p:cNvPr>
          <p:cNvPicPr>
            <a:picLocks noChangeAspect="1"/>
          </p:cNvPicPr>
          <p:nvPr/>
        </p:nvPicPr>
        <p:blipFill rotWithShape="1">
          <a:blip r:embed="rId4">
            <a:extLst>
              <a:ext uri="{28A0092B-C50C-407E-A947-70E740481C1C}">
                <a14:useLocalDpi xmlns:a14="http://schemas.microsoft.com/office/drawing/2010/main" val="0"/>
              </a:ext>
            </a:extLst>
          </a:blip>
          <a:srcRect r="58012"/>
          <a:stretch/>
        </p:blipFill>
        <p:spPr>
          <a:xfrm>
            <a:off x="2917339" y="3251665"/>
            <a:ext cx="3048746" cy="3606335"/>
          </a:xfrm>
          <a:prstGeom prst="rect">
            <a:avLst/>
          </a:prstGeom>
        </p:spPr>
      </p:pic>
      <p:pic>
        <p:nvPicPr>
          <p:cNvPr id="7" name="図 6">
            <a:extLst>
              <a:ext uri="{FF2B5EF4-FFF2-40B4-BE49-F238E27FC236}">
                <a16:creationId xmlns:a16="http://schemas.microsoft.com/office/drawing/2014/main" id="{17306BAF-E98E-44A1-83C5-A05807A3CA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73509" y="3320486"/>
            <a:ext cx="3537514" cy="3537514"/>
          </a:xfrm>
          <a:prstGeom prst="rect">
            <a:avLst/>
          </a:prstGeom>
        </p:spPr>
      </p:pic>
      <p:pic>
        <p:nvPicPr>
          <p:cNvPr id="5" name="図 4">
            <a:extLst>
              <a:ext uri="{FF2B5EF4-FFF2-40B4-BE49-F238E27FC236}">
                <a16:creationId xmlns:a16="http://schemas.microsoft.com/office/drawing/2014/main" id="{B80AB50A-E2AF-4FB8-8425-7BE188E8EA1E}"/>
              </a:ext>
            </a:extLst>
          </p:cNvPr>
          <p:cNvPicPr>
            <a:picLocks noChangeAspect="1"/>
          </p:cNvPicPr>
          <p:nvPr/>
        </p:nvPicPr>
        <p:blipFill rotWithShape="1">
          <a:blip r:embed="rId4">
            <a:extLst>
              <a:ext uri="{28A0092B-C50C-407E-A947-70E740481C1C}">
                <a14:useLocalDpi xmlns:a14="http://schemas.microsoft.com/office/drawing/2010/main" val="0"/>
              </a:ext>
            </a:extLst>
          </a:blip>
          <a:srcRect l="43254"/>
          <a:stretch/>
        </p:blipFill>
        <p:spPr>
          <a:xfrm>
            <a:off x="6311023" y="3147788"/>
            <a:ext cx="3537515" cy="3797946"/>
          </a:xfrm>
          <a:prstGeom prst="rect">
            <a:avLst/>
          </a:prstGeom>
        </p:spPr>
      </p:pic>
      <p:pic>
        <p:nvPicPr>
          <p:cNvPr id="9" name="図 8">
            <a:extLst>
              <a:ext uri="{FF2B5EF4-FFF2-40B4-BE49-F238E27FC236}">
                <a16:creationId xmlns:a16="http://schemas.microsoft.com/office/drawing/2014/main" id="{5B1DBF59-62CF-441A-81FE-CBF9053CAE8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1804162" y="5143500"/>
            <a:ext cx="1714500" cy="1714500"/>
          </a:xfrm>
          <a:prstGeom prst="rect">
            <a:avLst/>
          </a:prstGeom>
        </p:spPr>
      </p:pic>
      <p:pic>
        <p:nvPicPr>
          <p:cNvPr id="11" name="図 10">
            <a:extLst>
              <a:ext uri="{FF2B5EF4-FFF2-40B4-BE49-F238E27FC236}">
                <a16:creationId xmlns:a16="http://schemas.microsoft.com/office/drawing/2014/main" id="{2BDC3517-06AB-4DFE-96E5-611EB1F58C6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526592">
            <a:off x="6935935" y="3498181"/>
            <a:ext cx="2682261" cy="2682261"/>
          </a:xfrm>
          <a:prstGeom prst="rect">
            <a:avLst/>
          </a:prstGeom>
        </p:spPr>
      </p:pic>
    </p:spTree>
    <p:extLst>
      <p:ext uri="{BB962C8B-B14F-4D97-AF65-F5344CB8AC3E}">
        <p14:creationId xmlns:p14="http://schemas.microsoft.com/office/powerpoint/2010/main" val="2331371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childTnLst>
                          </p:cTn>
                        </p:par>
                        <p:par>
                          <p:cTn id="36" fill="hold">
                            <p:stCondLst>
                              <p:cond delay="500"/>
                            </p:stCondLst>
                            <p:childTnLst>
                              <p:par>
                                <p:cTn id="37" presetID="2" presetClass="entr" presetSubtype="8"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1500" fill="hold"/>
                                        <p:tgtEl>
                                          <p:spTgt spid="9"/>
                                        </p:tgtEl>
                                        <p:attrNameLst>
                                          <p:attrName>ppt_x</p:attrName>
                                        </p:attrNameLst>
                                      </p:cBhvr>
                                      <p:tavLst>
                                        <p:tav tm="0">
                                          <p:val>
                                            <p:strVal val="0-#ppt_w/2"/>
                                          </p:val>
                                        </p:tav>
                                        <p:tav tm="100000">
                                          <p:val>
                                            <p:strVal val="#ppt_x"/>
                                          </p:val>
                                        </p:tav>
                                      </p:tavLst>
                                    </p:anim>
                                    <p:anim calcmode="lin" valueType="num">
                                      <p:cBhvr additive="base">
                                        <p:cTn id="40" dur="1500" fill="hold"/>
                                        <p:tgtEl>
                                          <p:spTgt spid="9"/>
                                        </p:tgtEl>
                                        <p:attrNameLst>
                                          <p:attrName>ppt_y</p:attrName>
                                        </p:attrNameLst>
                                      </p:cBhvr>
                                      <p:tavLst>
                                        <p:tav tm="0">
                                          <p:val>
                                            <p:strVal val="#ppt_y"/>
                                          </p:val>
                                        </p:tav>
                                        <p:tav tm="100000">
                                          <p:val>
                                            <p:strVal val="#ppt_y"/>
                                          </p:val>
                                        </p:tav>
                                      </p:tavLst>
                                    </p:anim>
                                  </p:childTnLst>
                                </p:cTn>
                              </p:par>
                            </p:childTnLst>
                          </p:cTn>
                        </p:par>
                        <p:par>
                          <p:cTn id="41" fill="hold">
                            <p:stCondLst>
                              <p:cond delay="2000"/>
                            </p:stCondLst>
                            <p:childTnLst>
                              <p:par>
                                <p:cTn id="42" presetID="10" presetClass="exit" presetSubtype="0" fill="hold" nodeType="afterEffect">
                                  <p:stCondLst>
                                    <p:cond delay="0"/>
                                  </p:stCondLst>
                                  <p:childTnLst>
                                    <p:animEffect transition="out" filter="fade">
                                      <p:cBhvr>
                                        <p:cTn id="43" dur="500"/>
                                        <p:tgtEl>
                                          <p:spTgt spid="7"/>
                                        </p:tgtEl>
                                      </p:cBhvr>
                                    </p:animEffect>
                                    <p:set>
                                      <p:cBhvr>
                                        <p:cTn id="44" dur="1" fill="hold">
                                          <p:stCondLst>
                                            <p:cond delay="499"/>
                                          </p:stCondLst>
                                        </p:cTn>
                                        <p:tgtEl>
                                          <p:spTgt spid="7"/>
                                        </p:tgtEl>
                                        <p:attrNameLst>
                                          <p:attrName>style.visibility</p:attrName>
                                        </p:attrNameLst>
                                      </p:cBhvr>
                                      <p:to>
                                        <p:strVal val="hidden"/>
                                      </p:to>
                                    </p:set>
                                  </p:childTnLst>
                                </p:cTn>
                              </p:par>
                              <p:par>
                                <p:cTn id="45" presetID="10" presetClass="exit" presetSubtype="0" fill="hold" nodeType="withEffect">
                                  <p:stCondLst>
                                    <p:cond delay="0"/>
                                  </p:stCondLst>
                                  <p:childTnLst>
                                    <p:animEffect transition="out" filter="fade">
                                      <p:cBhvr>
                                        <p:cTn id="46" dur="500"/>
                                        <p:tgtEl>
                                          <p:spTgt spid="8"/>
                                        </p:tgtEl>
                                      </p:cBhvr>
                                    </p:animEffect>
                                    <p:set>
                                      <p:cBhvr>
                                        <p:cTn id="47" dur="1" fill="hold">
                                          <p:stCondLst>
                                            <p:cond delay="499"/>
                                          </p:stCondLst>
                                        </p:cTn>
                                        <p:tgtEl>
                                          <p:spTgt spid="8"/>
                                        </p:tgtEl>
                                        <p:attrNameLst>
                                          <p:attrName>style.visibility</p:attrName>
                                        </p:attrNameLst>
                                      </p:cBhvr>
                                      <p:to>
                                        <p:strVal val="hidden"/>
                                      </p:to>
                                    </p:set>
                                  </p:childTnLst>
                                </p:cTn>
                              </p:par>
                            </p:childTnLst>
                          </p:cTn>
                        </p:par>
                        <p:par>
                          <p:cTn id="48" fill="hold">
                            <p:stCondLst>
                              <p:cond delay="2500"/>
                            </p:stCondLst>
                            <p:childTnLst>
                              <p:par>
                                <p:cTn id="49" presetID="2" presetClass="exit" presetSubtype="8" fill="hold" nodeType="afterEffect">
                                  <p:stCondLst>
                                    <p:cond delay="0"/>
                                  </p:stCondLst>
                                  <p:childTnLst>
                                    <p:anim calcmode="lin" valueType="num">
                                      <p:cBhvr additive="base">
                                        <p:cTn id="50" dur="500"/>
                                        <p:tgtEl>
                                          <p:spTgt spid="9"/>
                                        </p:tgtEl>
                                        <p:attrNameLst>
                                          <p:attrName>ppt_x</p:attrName>
                                        </p:attrNameLst>
                                      </p:cBhvr>
                                      <p:tavLst>
                                        <p:tav tm="0">
                                          <p:val>
                                            <p:strVal val="ppt_x"/>
                                          </p:val>
                                        </p:tav>
                                        <p:tav tm="100000">
                                          <p:val>
                                            <p:strVal val="0-ppt_w/2"/>
                                          </p:val>
                                        </p:tav>
                                      </p:tavLst>
                                    </p:anim>
                                    <p:anim calcmode="lin" valueType="num">
                                      <p:cBhvr additive="base">
                                        <p:cTn id="51" dur="500"/>
                                        <p:tgtEl>
                                          <p:spTgt spid="9"/>
                                        </p:tgtEl>
                                        <p:attrNameLst>
                                          <p:attrName>ppt_y</p:attrName>
                                        </p:attrNameLst>
                                      </p:cBhvr>
                                      <p:tavLst>
                                        <p:tav tm="0">
                                          <p:val>
                                            <p:strVal val="ppt_y"/>
                                          </p:val>
                                        </p:tav>
                                        <p:tav tm="100000">
                                          <p:val>
                                            <p:strVal val="ppt_y"/>
                                          </p:val>
                                        </p:tav>
                                      </p:tavLst>
                                    </p:anim>
                                    <p:set>
                                      <p:cBhvr>
                                        <p:cTn id="52" dur="1" fill="hold">
                                          <p:stCondLst>
                                            <p:cond delay="499"/>
                                          </p:stCondLst>
                                        </p:cTn>
                                        <p:tgtEl>
                                          <p:spTgt spid="9"/>
                                        </p:tgtEl>
                                        <p:attrNameLst>
                                          <p:attrName>style.visibility</p:attrName>
                                        </p:attrNameLst>
                                      </p:cBhvr>
                                      <p:to>
                                        <p:strVal val="hidden"/>
                                      </p:to>
                                    </p:set>
                                  </p:childTnLst>
                                </p:cTn>
                              </p:par>
                              <p:par>
                                <p:cTn id="53" presetID="42" presetClass="path" presetSubtype="0" accel="50000" decel="50000" fill="hold" nodeType="withEffect">
                                  <p:stCondLst>
                                    <p:cond delay="0"/>
                                  </p:stCondLst>
                                  <p:childTnLst>
                                    <p:animMotion origin="layout" path="M -2.08333E-7 3.7037E-7 L -0.18021 -0.00602 " pathEditMode="relative" rAng="0" ptsTypes="AA">
                                      <p:cBhvr>
                                        <p:cTn id="54" dur="1000" fill="hold"/>
                                        <p:tgtEl>
                                          <p:spTgt spid="5"/>
                                        </p:tgtEl>
                                        <p:attrNameLst>
                                          <p:attrName>ppt_x</p:attrName>
                                          <p:attrName>ppt_y</p:attrName>
                                        </p:attrNameLst>
                                      </p:cBhvr>
                                      <p:rCtr x="-9010" y="-301"/>
                                    </p:animMotion>
                                  </p:childTnLst>
                                </p:cTn>
                              </p:par>
                            </p:childTnLst>
                          </p:cTn>
                        </p:par>
                        <p:par>
                          <p:cTn id="55" fill="hold">
                            <p:stCondLst>
                              <p:cond delay="3500"/>
                            </p:stCondLst>
                            <p:childTnLst>
                              <p:par>
                                <p:cTn id="56" presetID="10" presetClass="entr" presetSubtype="0" fill="hold" nodeType="after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fade">
                                      <p:cBhvr>
                                        <p:cTn id="5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3E20AD51-C972-443C-AF82-98D90BB54D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972463"/>
            <a:ext cx="9144000" cy="1090485"/>
          </a:xfrm>
        </p:spPr>
        <p:txBody>
          <a:bodyPr anchor="t">
            <a:normAutofit/>
          </a:bodyPr>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メリット</a:t>
            </a:r>
            <a:endPar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987552" y="2487168"/>
            <a:ext cx="10430256" cy="1090485"/>
          </a:xfrm>
        </p:spPr>
        <p:txBody>
          <a:bodyPr>
            <a:normAutofit/>
          </a:bodyPr>
          <a:lstStyle/>
          <a:p>
            <a:r>
              <a:rPr kumimoji="1" lang="ja-JP" altLang="en-US" sz="44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記帳時間</a:t>
            </a:r>
            <a:r>
              <a:rPr kumimoji="1" lang="ja-JP" altLang="en-US"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の短縮、</a:t>
            </a:r>
            <a:r>
              <a:rPr lang="ja-JP" altLang="en-US" sz="44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ミス軽減</a:t>
            </a:r>
            <a:r>
              <a:rPr lang="ja-JP" altLang="en-US"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を図る</a:t>
            </a:r>
            <a:endParaRPr kumimoji="1" lang="en-US" altLang="ja-JP"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pic>
        <p:nvPicPr>
          <p:cNvPr id="7" name="図 6">
            <a:extLst>
              <a:ext uri="{FF2B5EF4-FFF2-40B4-BE49-F238E27FC236}">
                <a16:creationId xmlns:a16="http://schemas.microsoft.com/office/drawing/2014/main" id="{59591115-3853-4248-9919-F3B5EC775E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4104" y="3562662"/>
            <a:ext cx="3049223" cy="3116769"/>
          </a:xfrm>
          <a:prstGeom prst="rect">
            <a:avLst/>
          </a:prstGeom>
        </p:spPr>
      </p:pic>
      <p:pic>
        <p:nvPicPr>
          <p:cNvPr id="8" name="図 7">
            <a:extLst>
              <a:ext uri="{FF2B5EF4-FFF2-40B4-BE49-F238E27FC236}">
                <a16:creationId xmlns:a16="http://schemas.microsoft.com/office/drawing/2014/main" id="{952462E8-9C54-4F73-B6CE-5138D6846A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5008905" y="4079184"/>
            <a:ext cx="1847911" cy="2630342"/>
          </a:xfrm>
          <a:prstGeom prst="rect">
            <a:avLst/>
          </a:prstGeom>
        </p:spPr>
      </p:pic>
      <p:grpSp>
        <p:nvGrpSpPr>
          <p:cNvPr id="9" name="グループ化 8">
            <a:extLst>
              <a:ext uri="{FF2B5EF4-FFF2-40B4-BE49-F238E27FC236}">
                <a16:creationId xmlns:a16="http://schemas.microsoft.com/office/drawing/2014/main" id="{1C9885A3-7E0C-4931-AFC0-44E604891A8D}"/>
              </a:ext>
            </a:extLst>
          </p:cNvPr>
          <p:cNvGrpSpPr/>
          <p:nvPr/>
        </p:nvGrpSpPr>
        <p:grpSpPr>
          <a:xfrm>
            <a:off x="6874040" y="2906887"/>
            <a:ext cx="4091506" cy="4621880"/>
            <a:chOff x="6846390" y="2682493"/>
            <a:chExt cx="4091506" cy="4621880"/>
          </a:xfrm>
        </p:grpSpPr>
        <p:pic>
          <p:nvPicPr>
            <p:cNvPr id="10" name="図 9">
              <a:extLst>
                <a:ext uri="{FF2B5EF4-FFF2-40B4-BE49-F238E27FC236}">
                  <a16:creationId xmlns:a16="http://schemas.microsoft.com/office/drawing/2014/main" id="{18AD1E98-462B-48E2-B8CE-857957781EC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82705" y="3335211"/>
              <a:ext cx="3255191" cy="3255191"/>
            </a:xfrm>
            <a:prstGeom prst="rect">
              <a:avLst/>
            </a:prstGeom>
          </p:spPr>
        </p:pic>
        <p:pic>
          <p:nvPicPr>
            <p:cNvPr id="11" name="図 10">
              <a:extLst>
                <a:ext uri="{FF2B5EF4-FFF2-40B4-BE49-F238E27FC236}">
                  <a16:creationId xmlns:a16="http://schemas.microsoft.com/office/drawing/2014/main" id="{2125430B-885B-4DC9-8D84-247CC02CEF01}"/>
                </a:ext>
              </a:extLst>
            </p:cNvPr>
            <p:cNvPicPr>
              <a:picLocks noChangeAspect="1"/>
            </p:cNvPicPr>
            <p:nvPr/>
          </p:nvPicPr>
          <p:blipFill rotWithShape="1">
            <a:blip r:embed="rId7">
              <a:extLst>
                <a:ext uri="{28A0092B-C50C-407E-A947-70E740481C1C}">
                  <a14:useLocalDpi xmlns:a14="http://schemas.microsoft.com/office/drawing/2010/main" val="0"/>
                </a:ext>
              </a:extLst>
            </a:blip>
            <a:srcRect r="61753"/>
            <a:stretch/>
          </p:blipFill>
          <p:spPr>
            <a:xfrm>
              <a:off x="6846390" y="2682493"/>
              <a:ext cx="1672630" cy="4621880"/>
            </a:xfrm>
            <a:prstGeom prst="rect">
              <a:avLst/>
            </a:prstGeom>
          </p:spPr>
        </p:pic>
        <p:pic>
          <p:nvPicPr>
            <p:cNvPr id="5" name="図 4">
              <a:extLst>
                <a:ext uri="{FF2B5EF4-FFF2-40B4-BE49-F238E27FC236}">
                  <a16:creationId xmlns:a16="http://schemas.microsoft.com/office/drawing/2014/main" id="{BCEF960B-5A63-4BAA-8F2C-5CD40AE49D71}"/>
                </a:ext>
              </a:extLst>
            </p:cNvPr>
            <p:cNvPicPr>
              <a:picLocks noChangeAspect="1"/>
            </p:cNvPicPr>
            <p:nvPr/>
          </p:nvPicPr>
          <p:blipFill rotWithShape="1">
            <a:blip r:embed="rId7">
              <a:extLst>
                <a:ext uri="{28A0092B-C50C-407E-A947-70E740481C1C}">
                  <a14:useLocalDpi xmlns:a14="http://schemas.microsoft.com/office/drawing/2010/main" val="0"/>
                </a:ext>
              </a:extLst>
            </a:blip>
            <a:srcRect l="62957"/>
            <a:stretch/>
          </p:blipFill>
          <p:spPr>
            <a:xfrm>
              <a:off x="9446054" y="3255717"/>
              <a:ext cx="1154532" cy="3116769"/>
            </a:xfrm>
            <a:prstGeom prst="rect">
              <a:avLst/>
            </a:prstGeom>
          </p:spPr>
        </p:pic>
      </p:grpSp>
      <p:pic>
        <p:nvPicPr>
          <p:cNvPr id="12" name="図 11">
            <a:extLst>
              <a:ext uri="{FF2B5EF4-FFF2-40B4-BE49-F238E27FC236}">
                <a16:creationId xmlns:a16="http://schemas.microsoft.com/office/drawing/2014/main" id="{4336CAAA-8AC9-447B-9E0B-833601D1987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287000" y="4998915"/>
            <a:ext cx="1905000" cy="1905000"/>
          </a:xfrm>
          <a:prstGeom prst="rect">
            <a:avLst/>
          </a:prstGeom>
        </p:spPr>
      </p:pic>
      <p:pic>
        <p:nvPicPr>
          <p:cNvPr id="13" name="図 12">
            <a:extLst>
              <a:ext uri="{FF2B5EF4-FFF2-40B4-BE49-F238E27FC236}">
                <a16:creationId xmlns:a16="http://schemas.microsoft.com/office/drawing/2014/main" id="{57C8379B-883E-4C67-99F6-BB9C4E62325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610987" y="4998915"/>
            <a:ext cx="1905000" cy="1905000"/>
          </a:xfrm>
          <a:prstGeom prst="rect">
            <a:avLst/>
          </a:prstGeom>
        </p:spPr>
      </p:pic>
      <p:pic>
        <p:nvPicPr>
          <p:cNvPr id="14" name="図 13">
            <a:extLst>
              <a:ext uri="{FF2B5EF4-FFF2-40B4-BE49-F238E27FC236}">
                <a16:creationId xmlns:a16="http://schemas.microsoft.com/office/drawing/2014/main" id="{44E83D13-1836-438C-8D57-5DED4E290CC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34974" y="4989290"/>
            <a:ext cx="1905000" cy="1905000"/>
          </a:xfrm>
          <a:prstGeom prst="rect">
            <a:avLst/>
          </a:prstGeom>
        </p:spPr>
      </p:pic>
    </p:spTree>
    <p:extLst>
      <p:ext uri="{BB962C8B-B14F-4D97-AF65-F5344CB8AC3E}">
        <p14:creationId xmlns:p14="http://schemas.microsoft.com/office/powerpoint/2010/main" val="336959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500"/>
                            </p:stCondLst>
                            <p:childTnLst>
                              <p:par>
                                <p:cTn id="17" presetID="10" presetClass="entr" presetSubtype="0" fill="hold" nodeType="afterEffect">
                                  <p:stCondLst>
                                    <p:cond delay="100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nodeType="afterEffect">
                                  <p:stCondLst>
                                    <p:cond delay="200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par>
                          <p:cTn id="24" fill="hold">
                            <p:stCondLst>
                              <p:cond delay="4500"/>
                            </p:stCondLst>
                            <p:childTnLst>
                              <p:par>
                                <p:cTn id="25" presetID="2" presetClass="entr" presetSubtype="2"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1+#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5000"/>
                            </p:stCondLst>
                            <p:childTnLst>
                              <p:par>
                                <p:cTn id="30" presetID="2" presetClass="entr" presetSubtype="2" fill="hold"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1+#ppt_w/2"/>
                                          </p:val>
                                        </p:tav>
                                        <p:tav tm="100000">
                                          <p:val>
                                            <p:strVal val="#ppt_x"/>
                                          </p:val>
                                        </p:tav>
                                      </p:tavLst>
                                    </p:anim>
                                    <p:anim calcmode="lin" valueType="num">
                                      <p:cBhvr additive="base">
                                        <p:cTn id="33" dur="500" fill="hold"/>
                                        <p:tgtEl>
                                          <p:spTgt spid="13"/>
                                        </p:tgtEl>
                                        <p:attrNameLst>
                                          <p:attrName>ppt_y</p:attrName>
                                        </p:attrNameLst>
                                      </p:cBhvr>
                                      <p:tavLst>
                                        <p:tav tm="0">
                                          <p:val>
                                            <p:strVal val="#ppt_y"/>
                                          </p:val>
                                        </p:tav>
                                        <p:tav tm="100000">
                                          <p:val>
                                            <p:strVal val="#ppt_y"/>
                                          </p:val>
                                        </p:tav>
                                      </p:tavLst>
                                    </p:anim>
                                  </p:childTnLst>
                                </p:cTn>
                              </p:par>
                            </p:childTnLst>
                          </p:cTn>
                        </p:par>
                        <p:par>
                          <p:cTn id="34" fill="hold">
                            <p:stCondLst>
                              <p:cond delay="5500"/>
                            </p:stCondLst>
                            <p:childTnLst>
                              <p:par>
                                <p:cTn id="35" presetID="2" presetClass="entr" presetSubtype="2" fill="hold" nodeType="after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1+#ppt_w/2"/>
                                          </p:val>
                                        </p:tav>
                                        <p:tav tm="100000">
                                          <p:val>
                                            <p:strVal val="#ppt_x"/>
                                          </p:val>
                                        </p:tav>
                                      </p:tavLst>
                                    </p:anim>
                                    <p:anim calcmode="lin" valueType="num">
                                      <p:cBhvr additive="base">
                                        <p:cTn id="3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78B275C8-A550-41E0-BAA7-2300DDBD99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10"/>
            <a:ext cx="12192000" cy="6858000"/>
          </a:xfrm>
          <a:prstGeom prst="rect">
            <a:avLst/>
          </a:prstGeom>
        </p:spPr>
      </p:pic>
      <p:sp>
        <p:nvSpPr>
          <p:cNvPr id="18" name="四角形: 角を丸くする 17">
            <a:extLst>
              <a:ext uri="{FF2B5EF4-FFF2-40B4-BE49-F238E27FC236}">
                <a16:creationId xmlns:a16="http://schemas.microsoft.com/office/drawing/2014/main" id="{EF2C5514-6D50-4D13-82D6-482EF4656400}"/>
              </a:ext>
            </a:extLst>
          </p:cNvPr>
          <p:cNvSpPr/>
          <p:nvPr/>
        </p:nvSpPr>
        <p:spPr>
          <a:xfrm>
            <a:off x="6989068" y="914121"/>
            <a:ext cx="3167921" cy="5222452"/>
          </a:xfrm>
          <a:prstGeom prst="roundRect">
            <a:avLst/>
          </a:prstGeom>
          <a:gradFill flip="none" rotWithShape="1">
            <a:gsLst>
              <a:gs pos="0">
                <a:schemeClr val="accent1">
                  <a:lumMod val="7000"/>
                  <a:lumOff val="93000"/>
                </a:schemeClr>
              </a:gs>
              <a:gs pos="65000">
                <a:srgbClr val="BCFFBC"/>
              </a:gs>
              <a:gs pos="100000">
                <a:srgbClr val="DDFFBC"/>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BE7F55CB-7E1A-4019-82AA-21691BA71E6F}"/>
              </a:ext>
            </a:extLst>
          </p:cNvPr>
          <p:cNvSpPr/>
          <p:nvPr/>
        </p:nvSpPr>
        <p:spPr>
          <a:xfrm>
            <a:off x="2041160" y="914121"/>
            <a:ext cx="3167921" cy="5222452"/>
          </a:xfrm>
          <a:prstGeom prst="roundRect">
            <a:avLst/>
          </a:prstGeom>
          <a:gradFill flip="none" rotWithShape="1">
            <a:gsLst>
              <a:gs pos="0">
                <a:schemeClr val="accent1">
                  <a:lumMod val="7000"/>
                  <a:lumOff val="93000"/>
                </a:schemeClr>
              </a:gs>
              <a:gs pos="65000">
                <a:srgbClr val="FFB7DB"/>
              </a:gs>
              <a:gs pos="100000">
                <a:srgbClr val="FFB7B7"/>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ctrTitle"/>
          </p:nvPr>
        </p:nvSpPr>
        <p:spPr>
          <a:xfrm>
            <a:off x="2377092" y="1122362"/>
            <a:ext cx="2478374" cy="1090485"/>
          </a:xfrm>
        </p:spPr>
        <p:txBody>
          <a:bodyPr anchor="t"/>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機能</a:t>
            </a:r>
            <a:endPar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7040381" y="2421088"/>
            <a:ext cx="3167921" cy="2662931"/>
          </a:xfrm>
        </p:spPr>
        <p:txBody>
          <a:bodyPr>
            <a:normAutofit/>
          </a:bodyPr>
          <a:lstStyle/>
          <a:p>
            <a:pPr>
              <a:lnSpc>
                <a:spcPct val="125000"/>
              </a:lnSpc>
            </a:pP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顧客管理</a:t>
            </a:r>
            <a:br>
              <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書籍管理</a:t>
            </a:r>
            <a:endPar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nSpc>
                <a:spcPct val="125000"/>
              </a:lnSpc>
            </a:pP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ランキング</a:t>
            </a:r>
            <a:endParaRPr lang="en-US" altLang="ja-JP" sz="4000" dirty="0">
              <a:solidFill>
                <a:schemeClr val="tx1">
                  <a:lumMod val="65000"/>
                  <a:lumOff val="35000"/>
                </a:schemeClr>
              </a:solidFill>
            </a:endParaRPr>
          </a:p>
        </p:txBody>
      </p:sp>
      <p:sp>
        <p:nvSpPr>
          <p:cNvPr id="10" name="タイトル 1">
            <a:extLst>
              <a:ext uri="{FF2B5EF4-FFF2-40B4-BE49-F238E27FC236}">
                <a16:creationId xmlns:a16="http://schemas.microsoft.com/office/drawing/2014/main" id="{D19A5965-467F-4DAE-B926-EC489A613771}"/>
              </a:ext>
            </a:extLst>
          </p:cNvPr>
          <p:cNvSpPr txBox="1">
            <a:spLocks/>
          </p:cNvSpPr>
          <p:nvPr/>
        </p:nvSpPr>
        <p:spPr>
          <a:xfrm>
            <a:off x="7318851" y="1122362"/>
            <a:ext cx="2478374" cy="1090485"/>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仕様</a:t>
            </a:r>
          </a:p>
        </p:txBody>
      </p:sp>
      <p:sp>
        <p:nvSpPr>
          <p:cNvPr id="14" name="サブタイトル 2">
            <a:extLst>
              <a:ext uri="{FF2B5EF4-FFF2-40B4-BE49-F238E27FC236}">
                <a16:creationId xmlns:a16="http://schemas.microsoft.com/office/drawing/2014/main" id="{DADF4485-7293-4EB2-8DD9-1B607AD2D08F}"/>
              </a:ext>
            </a:extLst>
          </p:cNvPr>
          <p:cNvSpPr txBox="1">
            <a:spLocks/>
          </p:cNvSpPr>
          <p:nvPr/>
        </p:nvSpPr>
        <p:spPr>
          <a:xfrm>
            <a:off x="2521836" y="2212847"/>
            <a:ext cx="2188885" cy="352279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ct val="125000"/>
              </a:lnSpc>
            </a:pP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検索</a:t>
            </a:r>
            <a:br>
              <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追加</a:t>
            </a:r>
            <a:br>
              <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編集</a:t>
            </a:r>
            <a:br>
              <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削除</a:t>
            </a:r>
            <a:br>
              <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endPar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r">
              <a:lnSpc>
                <a:spcPct val="125000"/>
              </a:lnSpc>
            </a:pPr>
            <a:endParaRPr lang="en-US" altLang="ja-JP" sz="4000" dirty="0">
              <a:solidFill>
                <a:schemeClr val="tx1">
                  <a:lumMod val="65000"/>
                  <a:lumOff val="35000"/>
                </a:schemeClr>
              </a:solidFill>
            </a:endParaRPr>
          </a:p>
        </p:txBody>
      </p:sp>
      <p:pic>
        <p:nvPicPr>
          <p:cNvPr id="9" name="図 8">
            <a:extLst>
              <a:ext uri="{FF2B5EF4-FFF2-40B4-BE49-F238E27FC236}">
                <a16:creationId xmlns:a16="http://schemas.microsoft.com/office/drawing/2014/main" id="{0F6BE385-7E8F-48D4-BC3B-4BCBE503F7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589" y="4621181"/>
            <a:ext cx="2870780" cy="2397102"/>
          </a:xfrm>
          <a:prstGeom prst="rect">
            <a:avLst/>
          </a:prstGeom>
        </p:spPr>
      </p:pic>
      <p:pic>
        <p:nvPicPr>
          <p:cNvPr id="11" name="図 10">
            <a:extLst>
              <a:ext uri="{FF2B5EF4-FFF2-40B4-BE49-F238E27FC236}">
                <a16:creationId xmlns:a16="http://schemas.microsoft.com/office/drawing/2014/main" id="{6306A171-52FB-4C33-A27B-466041BA0C0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07491" y="4634744"/>
            <a:ext cx="2299443" cy="2299443"/>
          </a:xfrm>
          <a:prstGeom prst="rect">
            <a:avLst/>
          </a:prstGeom>
        </p:spPr>
      </p:pic>
    </p:spTree>
    <p:extLst>
      <p:ext uri="{BB962C8B-B14F-4D97-AF65-F5344CB8AC3E}">
        <p14:creationId xmlns:p14="http://schemas.microsoft.com/office/powerpoint/2010/main" val="3906942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60A5A09C-3A8F-4436-A8AC-98C4F133DD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709383"/>
            <a:ext cx="9144000" cy="1090485"/>
          </a:xfrm>
        </p:spPr>
        <p:txBody>
          <a:bodyPr anchor="t"/>
          <a:lstStyle/>
          <a:p>
            <a:r>
              <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特徴</a:t>
            </a:r>
          </a:p>
        </p:txBody>
      </p:sp>
      <p:sp>
        <p:nvSpPr>
          <p:cNvPr id="3" name="サブタイトル 2"/>
          <p:cNvSpPr>
            <a:spLocks noGrp="1"/>
          </p:cNvSpPr>
          <p:nvPr>
            <p:ph type="subTitle" idx="1"/>
          </p:nvPr>
        </p:nvSpPr>
        <p:spPr>
          <a:xfrm>
            <a:off x="719667" y="2487168"/>
            <a:ext cx="10698141" cy="3593592"/>
          </a:xfrm>
        </p:spPr>
        <p:txBody>
          <a:bodyPr>
            <a:normAutofit/>
          </a:bodyPr>
          <a:lstStyle/>
          <a:p>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フロントエンドと</a:t>
            </a:r>
            <a:r>
              <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DB</a:t>
            </a:r>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の統合性</a:t>
            </a:r>
            <a:endPar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しん</a:t>
            </a:r>
            <a:r>
              <a:rPr lang="ja-JP" altLang="en-US" sz="4800" dirty="0" err="1">
                <a:solidFill>
                  <a:schemeClr val="tx1">
                    <a:lumMod val="65000"/>
                    <a:lumOff val="35000"/>
                  </a:schemeClr>
                </a:solidFill>
                <a:latin typeface="HG丸ｺﾞｼｯｸM-PRO" panose="020F0600000000000000" pitchFamily="50" charset="-128"/>
                <a:ea typeface="HG丸ｺﾞｼｯｸM-PRO" panose="020F0600000000000000" pitchFamily="50" charset="-128"/>
              </a:rPr>
              <a:t>ぷる</a:t>
            </a:r>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いずべすと</a:t>
            </a:r>
            <a:endPar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r>
              <a:rPr kumimoji="1"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UI</a:t>
            </a:r>
            <a:r>
              <a:rPr kumimoji="1"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の見やすさ</a:t>
            </a:r>
            <a:endParaRPr kumimoji="1"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4146459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E01490404992EE4E8DE75A84CE187D61" ma:contentTypeVersion="13" ma:contentTypeDescription="新しいドキュメントを作成します。" ma:contentTypeScope="" ma:versionID="4de2a10b987b0cd1cabba618634b4858">
  <xsd:schema xmlns:xsd="http://www.w3.org/2001/XMLSchema" xmlns:xs="http://www.w3.org/2001/XMLSchema" xmlns:p="http://schemas.microsoft.com/office/2006/metadata/properties" xmlns:ns2="86ceb19f-6ae7-4f45-9291-f23dc7cad4a8" xmlns:ns3="d9ddec61-d553-4032-8214-836f20420e5b" targetNamespace="http://schemas.microsoft.com/office/2006/metadata/properties" ma:root="true" ma:fieldsID="75a65fd2c3f672b3ff036140e68d3afc" ns2:_="" ns3:_="">
    <xsd:import namespace="86ceb19f-6ae7-4f45-9291-f23dc7cad4a8"/>
    <xsd:import namespace="d9ddec61-d553-4032-8214-836f20420e5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ceb19f-6ae7-4f45-9291-f23dc7cad4a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5" nillable="true" ma:taxonomy="true" ma:internalName="lcf76f155ced4ddcb4097134ff3c332f" ma:taxonomyFieldName="MediaServiceImageTags" ma:displayName="画像タグ" ma:readOnly="false" ma:fieldId="{5cf76f15-5ced-4ddc-b409-7134ff3c332f}" ma:taxonomyMulti="true" ma:sspId="d42ac560-722d-4360-912d-1dc5c0f0d823" ma:termSetId="09814cd3-568e-fe90-9814-8d621ff8fb84" ma:anchorId="fba54fb3-c3e1-fe81-a776-ca4b69148c4d" ma:open="true" ma:isKeyword="false">
      <xsd:complexType>
        <xsd:sequence>
          <xsd:element ref="pc:Terms" minOccurs="0" maxOccurs="1"/>
        </xsd:sequence>
      </xsd:complex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9ddec61-d553-4032-8214-836f20420e5b" elementFormDefault="qualified">
    <xsd:import namespace="http://schemas.microsoft.com/office/2006/documentManagement/types"/>
    <xsd:import namespace="http://schemas.microsoft.com/office/infopath/2007/PartnerControls"/>
    <xsd:element name="SharedWithUsers" ma:index="12"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共有相手の詳細情報" ma:internalName="SharedWithDetails" ma:readOnly="true">
      <xsd:simpleType>
        <xsd:restriction base="dms:Note">
          <xsd:maxLength value="255"/>
        </xsd:restriction>
      </xsd:simpleType>
    </xsd:element>
    <xsd:element name="TaxCatchAll" ma:index="16" nillable="true" ma:displayName="Taxonomy Catch All Column" ma:hidden="true" ma:list="{39fe03b3-0109-4932-aa1b-7492edc725cf}" ma:internalName="TaxCatchAll" ma:showField="CatchAllData" ma:web="d9ddec61-d553-4032-8214-836f20420e5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6ceb19f-6ae7-4f45-9291-f23dc7cad4a8">
      <Terms xmlns="http://schemas.microsoft.com/office/infopath/2007/PartnerControls"/>
    </lcf76f155ced4ddcb4097134ff3c332f>
    <TaxCatchAll xmlns="d9ddec61-d553-4032-8214-836f20420e5b" xsi:nil="true"/>
  </documentManagement>
</p:properties>
</file>

<file path=customXml/itemProps1.xml><?xml version="1.0" encoding="utf-8"?>
<ds:datastoreItem xmlns:ds="http://schemas.openxmlformats.org/officeDocument/2006/customXml" ds:itemID="{D1CAAF56-E79E-46EC-85D8-FF1AC3B8584A}">
  <ds:schemaRefs>
    <ds:schemaRef ds:uri="http://schemas.microsoft.com/sharepoint/v3/contenttype/forms"/>
  </ds:schemaRefs>
</ds:datastoreItem>
</file>

<file path=customXml/itemProps2.xml><?xml version="1.0" encoding="utf-8"?>
<ds:datastoreItem xmlns:ds="http://schemas.openxmlformats.org/officeDocument/2006/customXml" ds:itemID="{3088C02C-7DCC-44F5-9DB3-7F8495DDC63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6ceb19f-6ae7-4f45-9291-f23dc7cad4a8"/>
    <ds:schemaRef ds:uri="d9ddec61-d553-4032-8214-836f20420e5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512E803-4492-4E48-BC4A-33471278F446}">
  <ds:schemaRefs>
    <ds:schemaRef ds:uri="http://schemas.microsoft.com/office/2006/documentManagement/types"/>
    <ds:schemaRef ds:uri="http://purl.org/dc/dcmitype/"/>
    <ds:schemaRef ds:uri="http://www.w3.org/XML/1998/namespace"/>
    <ds:schemaRef ds:uri="http://schemas.openxmlformats.org/package/2006/metadata/core-properties"/>
    <ds:schemaRef ds:uri="http://schemas.microsoft.com/office/2006/metadata/properties"/>
    <ds:schemaRef ds:uri="http://purl.org/dc/elements/1.1/"/>
    <ds:schemaRef ds:uri="86ceb19f-6ae7-4f45-9291-f23dc7cad4a8"/>
    <ds:schemaRef ds:uri="http://schemas.microsoft.com/office/infopath/2007/PartnerControls"/>
    <ds:schemaRef ds:uri="d9ddec61-d553-4032-8214-836f20420e5b"/>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1347</TotalTime>
  <Words>1692</Words>
  <Application>Microsoft Office PowerPoint</Application>
  <PresentationFormat>ワイド画面</PresentationFormat>
  <Paragraphs>173</Paragraphs>
  <Slides>13</Slides>
  <Notes>13</Notes>
  <HiddenSlides>0</HiddenSlides>
  <MMClips>0</MMClips>
  <ScaleCrop>false</ScaleCrop>
  <HeadingPairs>
    <vt:vector size="6" baseType="variant">
      <vt:variant>
        <vt:lpstr>使用されているフォント</vt:lpstr>
      </vt:variant>
      <vt:variant>
        <vt:i4>4</vt:i4>
      </vt:variant>
      <vt:variant>
        <vt:lpstr>テーマ</vt:lpstr>
      </vt:variant>
      <vt:variant>
        <vt:i4>2</vt:i4>
      </vt:variant>
      <vt:variant>
        <vt:lpstr>スライド タイトル</vt:lpstr>
      </vt:variant>
      <vt:variant>
        <vt:i4>13</vt:i4>
      </vt:variant>
    </vt:vector>
  </HeadingPairs>
  <TitlesOfParts>
    <vt:vector size="19" baseType="lpstr">
      <vt:lpstr>HG丸ｺﾞｼｯｸM-PRO</vt:lpstr>
      <vt:lpstr>游ゴシック</vt:lpstr>
      <vt:lpstr>游ゴシック Light</vt:lpstr>
      <vt:lpstr>Arial</vt:lpstr>
      <vt:lpstr>Office テーマ</vt:lpstr>
      <vt:lpstr>1_Office テーマ</vt:lpstr>
      <vt:lpstr>本屋定期購読者管理 システム</vt:lpstr>
      <vt:lpstr>書籍管理システムとは？</vt:lpstr>
      <vt:lpstr>エクセルで管理すればえぇんやないの？</vt:lpstr>
      <vt:lpstr>エクセルで管理すればえぇんやないの？</vt:lpstr>
      <vt:lpstr>書籍管理ソフトにあたって</vt:lpstr>
      <vt:lpstr>利用シーン </vt:lpstr>
      <vt:lpstr>メリット</vt:lpstr>
      <vt:lpstr>機能</vt:lpstr>
      <vt:lpstr>特徴</vt:lpstr>
      <vt:lpstr>構成</vt:lpstr>
      <vt:lpstr>製品  デモ</vt:lpstr>
      <vt:lpstr>質疑応答</vt:lpstr>
      <vt:lpstr>ご清聴 ありがとうございました</vt:lpstr>
    </vt:vector>
  </TitlesOfParts>
  <Company>IVY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システム名</dc:title>
  <dc:creator>ivy</dc:creator>
  <cp:lastModifiedBy>2023_CS 鹿島 翔太</cp:lastModifiedBy>
  <cp:revision>97</cp:revision>
  <dcterms:created xsi:type="dcterms:W3CDTF">2018-08-27T06:15:44Z</dcterms:created>
  <dcterms:modified xsi:type="dcterms:W3CDTF">2024-07-17T05:37:15Z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0x010100E01490404992EE4E8DE75A84CE187D61</vt:lpwstr>
  </property>
</Properties>
</file>