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4"/>
    <p:sldMasterId id="2147483785" r:id="rId5"/>
  </p:sldMasterIdLst>
  <p:notesMasterIdLst>
    <p:notesMasterId r:id="rId33"/>
  </p:notesMasterIdLst>
  <p:sldIdLst>
    <p:sldId id="256" r:id="rId6"/>
    <p:sldId id="274" r:id="rId7"/>
    <p:sldId id="275" r:id="rId8"/>
    <p:sldId id="292" r:id="rId9"/>
    <p:sldId id="278" r:id="rId10"/>
    <p:sldId id="289" r:id="rId11"/>
    <p:sldId id="284" r:id="rId12"/>
    <p:sldId id="280" r:id="rId13"/>
    <p:sldId id="281" r:id="rId14"/>
    <p:sldId id="283" r:id="rId15"/>
    <p:sldId id="282" r:id="rId16"/>
    <p:sldId id="277" r:id="rId17"/>
    <p:sldId id="276" r:id="rId18"/>
    <p:sldId id="285" r:id="rId19"/>
    <p:sldId id="286" r:id="rId20"/>
    <p:sldId id="271" r:id="rId21"/>
    <p:sldId id="272" r:id="rId22"/>
    <p:sldId id="259" r:id="rId23"/>
    <p:sldId id="273" r:id="rId24"/>
    <p:sldId id="263" r:id="rId25"/>
    <p:sldId id="261" r:id="rId26"/>
    <p:sldId id="264" r:id="rId27"/>
    <p:sldId id="260" r:id="rId28"/>
    <p:sldId id="270" r:id="rId29"/>
    <p:sldId id="269" r:id="rId30"/>
    <p:sldId id="258" r:id="rId31"/>
    <p:sldId id="257" r:id="rId3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FC7"/>
    <a:srgbClr val="C7FFE4"/>
    <a:srgbClr val="C6C6FF"/>
    <a:srgbClr val="C6C6BC"/>
    <a:srgbClr val="B7DBFF"/>
    <a:srgbClr val="63504F"/>
    <a:srgbClr val="DDFFBC"/>
    <a:srgbClr val="BCFFBC"/>
    <a:srgbClr val="FFB7B7"/>
    <a:srgbClr val="FFB7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757" autoAdjust="0"/>
    <p:restoredTop sz="65541" autoAdjust="0"/>
  </p:normalViewPr>
  <p:slideViewPr>
    <p:cSldViewPr snapToGrid="0">
      <p:cViewPr varScale="1">
        <p:scale>
          <a:sx n="43" d="100"/>
          <a:sy n="43" d="100"/>
        </p:scale>
        <p:origin x="143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AD4B29-8608-40BF-987E-B4CE6733CDF1}" type="datetimeFigureOut">
              <a:rPr kumimoji="1" lang="ja-JP" altLang="en-US" smtClean="0"/>
              <a:t>2024/9/11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A5C9DD-C8B7-4486-B0BE-63963AA3BC28}" type="slidenum">
              <a:rPr kumimoji="1" lang="ja-JP" altLang="en-US" smtClean="0"/>
              <a:t>‹#›</a:t>
            </a:fld>
            <a:endParaRPr kumimoji="1" lang="ja-JP" altLang="en-US"/>
          </a:p>
        </p:txBody>
      </p:sp>
    </p:spTree>
    <p:extLst>
      <p:ext uri="{BB962C8B-B14F-4D97-AF65-F5344CB8AC3E}">
        <p14:creationId xmlns:p14="http://schemas.microsoft.com/office/powerpoint/2010/main" val="275911727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発表者：赤嶺さん</a:t>
            </a:r>
            <a:endParaRPr kumimoji="1" lang="en-US" altLang="ja-JP" dirty="0"/>
          </a:p>
          <a:p>
            <a:endParaRPr kumimoji="1" lang="en-US" altLang="ja-JP" dirty="0"/>
          </a:p>
          <a:p>
            <a:r>
              <a:rPr kumimoji="1" lang="ja-JP" altLang="en-US" dirty="0"/>
              <a:t>これからアイビクションの発表を始めます</a:t>
            </a:r>
          </a:p>
          <a:p>
            <a:r>
              <a:rPr kumimoji="1" lang="ja-JP" altLang="en-US" dirty="0"/>
              <a:t>班員の紹介をします。</a:t>
            </a:r>
          </a:p>
          <a:p>
            <a:r>
              <a:rPr kumimoji="1" lang="ja-JP" altLang="en-US" dirty="0"/>
              <a:t>リーダー赤嶺、サブリーダー鹿島、上原、メンバー板井、牧、堤です。</a:t>
            </a:r>
          </a:p>
          <a:p>
            <a:r>
              <a:rPr kumimoji="1" lang="ja-JP" altLang="en-US" dirty="0"/>
              <a:t>ご清聴よろしくお願いします。</a:t>
            </a:r>
            <a:endParaRPr kumimoji="1" lang="en-US" altLang="ja-JP" dirty="0"/>
          </a:p>
          <a:p>
            <a:endParaRPr kumimoji="1" lang="en-US" altLang="ja-JP" dirty="0"/>
          </a:p>
          <a:p>
            <a:endParaRPr kumimoji="1" lang="en-US" altLang="ja-JP" dirty="0"/>
          </a:p>
          <a:p>
            <a:r>
              <a:rPr kumimoji="1" lang="ja-JP" altLang="en-US" dirty="0"/>
              <a:t>修正履歴</a:t>
            </a:r>
            <a:r>
              <a:rPr kumimoji="1" lang="en-US" altLang="ja-JP" dirty="0"/>
              <a:t>------------------------------------</a:t>
            </a:r>
          </a:p>
          <a:p>
            <a:r>
              <a:rPr kumimoji="1" lang="ja-JP" altLang="en-US" dirty="0"/>
              <a:t>●</a:t>
            </a:r>
            <a:r>
              <a:rPr kumimoji="1" lang="en-US" altLang="ja-JP" dirty="0"/>
              <a:t>9/9</a:t>
            </a:r>
            <a:r>
              <a:rPr kumimoji="1" lang="ja-JP" altLang="en-US" dirty="0"/>
              <a:t>（月）練習発表後の修正内容</a:t>
            </a:r>
            <a:endParaRPr kumimoji="1" lang="en-US" altLang="ja-JP" dirty="0"/>
          </a:p>
          <a:p>
            <a:r>
              <a:rPr kumimoji="1" lang="ja-JP" altLang="en-US" dirty="0"/>
              <a:t>・概要の書籍管理のメリット・デメリットのデメリットを削除</a:t>
            </a:r>
            <a:endParaRPr kumimoji="1" lang="en-US" altLang="ja-JP" dirty="0"/>
          </a:p>
          <a:p>
            <a:r>
              <a:rPr kumimoji="1" lang="ja-JP" altLang="en-US" dirty="0"/>
              <a:t>・書籍管理のメリット・デメリットの内容を鹿島さんの案を採用</a:t>
            </a:r>
            <a:endParaRPr kumimoji="1" lang="en-US" altLang="ja-JP" dirty="0"/>
          </a:p>
          <a:p>
            <a:r>
              <a:rPr kumimoji="1" lang="ja-JP" altLang="en-US" dirty="0"/>
              <a:t>・開発環境のページを追加</a:t>
            </a:r>
            <a:endParaRPr kumimoji="1" lang="en-US" altLang="ja-JP" dirty="0"/>
          </a:p>
          <a:p>
            <a:r>
              <a:rPr kumimoji="1" lang="ja-JP" altLang="en-US" dirty="0"/>
              <a:t>・内部構成の台本を修正</a:t>
            </a:r>
            <a:endParaRPr kumimoji="1" lang="en-US" altLang="ja-JP"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1</a:t>
            </a:fld>
            <a:endParaRPr kumimoji="1" lang="ja-JP" altLang="en-US"/>
          </a:p>
        </p:txBody>
      </p:sp>
    </p:spTree>
    <p:extLst>
      <p:ext uri="{BB962C8B-B14F-4D97-AF65-F5344CB8AC3E}">
        <p14:creationId xmlns:p14="http://schemas.microsoft.com/office/powerpoint/2010/main" val="15294756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発表者：</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まとめを言って、質疑応答</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以上で発表を終わります。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ご清聴ありがとうございました。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質問に対して、答えられそうな人、もしくは、開発に関わった人が回答</a:t>
            </a:r>
            <a:endParaRPr kumimoji="1" lang="en-US" altLang="ja-JP"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10</a:t>
            </a:fld>
            <a:endParaRPr kumimoji="1" lang="ja-JP" altLang="en-US"/>
          </a:p>
        </p:txBody>
      </p:sp>
    </p:spTree>
    <p:extLst>
      <p:ext uri="{BB962C8B-B14F-4D97-AF65-F5344CB8AC3E}">
        <p14:creationId xmlns:p14="http://schemas.microsoft.com/office/powerpoint/2010/main" val="17175422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鹿島さん案を採用のため不要</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発表者：鹿島さん</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endParaRPr lang="en-US" altLang="ja-JP" dirty="0"/>
          </a:p>
          <a:p>
            <a:r>
              <a:rPr lang="ja-JP" altLang="en-US" dirty="0"/>
              <a:t>書籍管理のデメリットについてです。</a:t>
            </a:r>
            <a:endParaRPr lang="en-US" altLang="ja-JP" dirty="0"/>
          </a:p>
          <a:p>
            <a:endParaRPr lang="en-US" altLang="ja-JP" dirty="0"/>
          </a:p>
          <a:p>
            <a:r>
              <a:rPr lang="ja-JP" altLang="en-US" dirty="0"/>
              <a:t>デメリットには、保守サポートの費用などに</a:t>
            </a:r>
            <a:r>
              <a:rPr lang="en-US" altLang="ja-JP" dirty="0"/>
              <a:t>IT</a:t>
            </a:r>
            <a:r>
              <a:rPr lang="ja-JP" altLang="en-US" dirty="0"/>
              <a:t>コストが発生することや、システムを使いこなすのに労力がかかることが挙げられます。</a:t>
            </a:r>
            <a:endParaRPr lang="en-US" altLang="ja-JP" dirty="0"/>
          </a:p>
          <a:p>
            <a:endParaRPr lang="en-US" altLang="ja-JP" dirty="0"/>
          </a:p>
          <a:p>
            <a:r>
              <a:rPr lang="ja-JP" altLang="en-US" dirty="0"/>
              <a:t>そのようなデメリットを無くすために、費用対効果を考えたり、だれもが直観的に使いやすいシステムやマニュアルを作成することで</a:t>
            </a:r>
            <a:endParaRPr lang="en-US" altLang="ja-JP" dirty="0"/>
          </a:p>
          <a:p>
            <a:r>
              <a:rPr lang="ja-JP" altLang="en-US" dirty="0"/>
              <a:t>デメリットをカバーできるのではないかと考えています。</a:t>
            </a:r>
            <a:endParaRPr lang="en-US" altLang="ja-JP"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12</a:t>
            </a:fld>
            <a:endParaRPr kumimoji="1" lang="ja-JP" altLang="en-US"/>
          </a:p>
        </p:txBody>
      </p:sp>
    </p:spTree>
    <p:extLst>
      <p:ext uri="{BB962C8B-B14F-4D97-AF65-F5344CB8AC3E}">
        <p14:creationId xmlns:p14="http://schemas.microsoft.com/office/powerpoint/2010/main" val="34714729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鹿島さん案を採用のため不要</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発表者：鹿島さん</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tx1"/>
                </a:solidFill>
                <a:effectLst/>
                <a:latin typeface="+mn-lt"/>
                <a:ea typeface="+mn-ea"/>
                <a:cs typeface="+mn-cs"/>
              </a:rPr>
              <a:t>書籍管理のメリットについてです。メリットとしては、以下３つが挙げられます。</a:t>
            </a:r>
            <a:endParaRPr kumimoji="1" lang="en-US" altLang="ja-JP" sz="1200" dirty="0">
              <a:latin typeface="HG丸ｺﾞｼｯｸM-PRO" panose="020F0600000000000000" pitchFamily="50" charset="-128"/>
              <a:ea typeface="HG丸ｺﾞｼｯｸM-PRO" panose="020F0600000000000000" pitchFamily="50" charset="-128"/>
            </a:endParaRPr>
          </a:p>
          <a:p>
            <a:endParaRPr kumimoji="1" lang="en-US" altLang="ja-JP" sz="1200" dirty="0">
              <a:latin typeface="HG丸ｺﾞｼｯｸM-PRO" panose="020F0600000000000000" pitchFamily="50" charset="-128"/>
              <a:ea typeface="HG丸ｺﾞｼｯｸM-PRO" panose="020F0600000000000000" pitchFamily="50" charset="-128"/>
            </a:endParaRPr>
          </a:p>
          <a:p>
            <a:r>
              <a:rPr lang="ja-JP" altLang="en-US" dirty="0"/>
              <a:t>まず、「</a:t>
            </a:r>
            <a:r>
              <a:rPr lang="ja-JP" altLang="en-US" b="0" dirty="0"/>
              <a:t>効率的な検索」</a:t>
            </a:r>
            <a:r>
              <a:rPr lang="ja-JP" altLang="en-US" dirty="0"/>
              <a:t>が可能になり、特定の書籍や資料を迅速に見つけ、必要な情報に素早くアクセスできます。</a:t>
            </a:r>
          </a:p>
          <a:p>
            <a:r>
              <a:rPr lang="ja-JP" altLang="en-US" dirty="0"/>
              <a:t>次に、「</a:t>
            </a:r>
            <a:r>
              <a:rPr lang="ja-JP" altLang="en-US" b="0" dirty="0"/>
              <a:t>利益の最大化」</a:t>
            </a:r>
            <a:r>
              <a:rPr lang="ja-JP" altLang="en-US" dirty="0"/>
              <a:t>につながります。蓄積されたデータを分析し、需要を把握することで、書籍管理やビジネス戦略の改善が図れます。</a:t>
            </a:r>
          </a:p>
          <a:p>
            <a:r>
              <a:rPr lang="ja-JP" altLang="en-US" dirty="0"/>
              <a:t>最後に、「</a:t>
            </a:r>
            <a:r>
              <a:rPr lang="ja-JP" altLang="en-US" b="0" dirty="0"/>
              <a:t>情報の共有」</a:t>
            </a:r>
            <a:r>
              <a:rPr lang="ja-JP" altLang="en-US" dirty="0"/>
              <a:t>が容易になります。リアルタイムで複数の人と情報を共有でき、チームの連携が強化されます。</a:t>
            </a:r>
          </a:p>
          <a:p>
            <a:endParaRPr kumimoji="1" lang="en-US" altLang="ja-JP" sz="1200" dirty="0">
              <a:latin typeface="HG丸ｺﾞｼｯｸM-PRO" panose="020F0600000000000000" pitchFamily="50" charset="-128"/>
              <a:ea typeface="HG丸ｺﾞｼｯｸM-PRO" panose="020F0600000000000000" pitchFamily="50" charset="-128"/>
            </a:endParaRPr>
          </a:p>
          <a:p>
            <a:endParaRPr kumimoji="1" lang="en-US" altLang="ja-JP" sz="1200" dirty="0">
              <a:latin typeface="HG丸ｺﾞｼｯｸM-PRO" panose="020F0600000000000000" pitchFamily="50" charset="-128"/>
              <a:ea typeface="HG丸ｺﾞｼｯｸM-PRO" panose="020F0600000000000000" pitchFamily="50" charset="-128"/>
            </a:endParaRPr>
          </a:p>
          <a:p>
            <a:r>
              <a:rPr kumimoji="1" lang="ja-JP" altLang="en-US" sz="1200" dirty="0" err="1">
                <a:latin typeface="HG丸ｺﾞｼｯｸM-PRO" panose="020F0600000000000000" pitchFamily="50" charset="-128"/>
                <a:ea typeface="HG丸ｺﾞｼｯｸM-PRO" panose="020F0600000000000000" pitchFamily="50" charset="-128"/>
              </a:rPr>
              <a:t>メモーーーー</a:t>
            </a:r>
            <a:endParaRPr kumimoji="1" lang="en-US" altLang="ja-JP" sz="1200" dirty="0">
              <a:latin typeface="HG丸ｺﾞｼｯｸM-PRO" panose="020F0600000000000000" pitchFamily="50" charset="-128"/>
              <a:ea typeface="HG丸ｺﾞｼｯｸM-PRO" panose="020F0600000000000000" pitchFamily="50" charset="-128"/>
            </a:endParaRPr>
          </a:p>
          <a:p>
            <a:r>
              <a:rPr kumimoji="1" lang="ja-JP" altLang="en-US" sz="1200" dirty="0">
                <a:latin typeface="HG丸ｺﾞｼｯｸM-PRO" panose="020F0600000000000000" pitchFamily="50" charset="-128"/>
                <a:ea typeface="HG丸ｺﾞｼｯｸM-PRO" panose="020F0600000000000000" pitchFamily="50" charset="-128"/>
              </a:rPr>
              <a:t>デメリット、メリットを前回の内容にする。</a:t>
            </a:r>
            <a:endParaRPr kumimoji="1" lang="en-US" altLang="ja-JP" sz="1200" dirty="0">
              <a:latin typeface="HG丸ｺﾞｼｯｸM-PRO" panose="020F0600000000000000" pitchFamily="50" charset="-128"/>
              <a:ea typeface="HG丸ｺﾞｼｯｸM-PRO" panose="020F0600000000000000" pitchFamily="50" charset="-128"/>
            </a:endParaRPr>
          </a:p>
          <a:p>
            <a:r>
              <a:rPr kumimoji="1" lang="ja-JP" altLang="en-US" sz="1200" dirty="0">
                <a:latin typeface="HG丸ｺﾞｼｯｸM-PRO" panose="020F0600000000000000" pitchFamily="50" charset="-128"/>
                <a:ea typeface="HG丸ｺﾞｼｯｸM-PRO" panose="020F0600000000000000" pitchFamily="50" charset="-128"/>
              </a:rPr>
              <a:t>デメリットという言葉を無くす。</a:t>
            </a:r>
            <a:endParaRPr kumimoji="1" lang="en-US" altLang="ja-JP" sz="1200" dirty="0">
              <a:latin typeface="HG丸ｺﾞｼｯｸM-PRO" panose="020F0600000000000000" pitchFamily="50" charset="-128"/>
              <a:ea typeface="HG丸ｺﾞｼｯｸM-PRO" panose="020F0600000000000000" pitchFamily="50" charset="-128"/>
            </a:endParaRPr>
          </a:p>
          <a:p>
            <a:r>
              <a:rPr kumimoji="1" lang="ja-JP" altLang="en-US" sz="1200" dirty="0">
                <a:latin typeface="HG丸ｺﾞｼｯｸM-PRO" panose="020F0600000000000000" pitchFamily="50" charset="-128"/>
                <a:ea typeface="HG丸ｺﾞｼｯｸM-PRO" panose="020F0600000000000000" pitchFamily="50" charset="-128"/>
              </a:rPr>
              <a:t>デメリットとメリットの内容を１ページにまとめる。</a:t>
            </a:r>
            <a:endParaRPr kumimoji="1" lang="en-US" altLang="ja-JP" sz="1200" dirty="0">
              <a:latin typeface="HG丸ｺﾞｼｯｸM-PRO" panose="020F0600000000000000" pitchFamily="50" charset="-128"/>
              <a:ea typeface="HG丸ｺﾞｼｯｸM-PRO" panose="020F0600000000000000" pitchFamily="50" charset="-128"/>
            </a:endParaRPr>
          </a:p>
          <a:p>
            <a:endParaRPr kumimoji="1" lang="en-US" altLang="ja-JP" sz="1200" dirty="0">
              <a:latin typeface="HG丸ｺﾞｼｯｸM-PRO" panose="020F0600000000000000" pitchFamily="50" charset="-128"/>
              <a:ea typeface="HG丸ｺﾞｼｯｸM-PRO" panose="020F0600000000000000" pitchFamily="50" charset="-128"/>
            </a:endParaRPr>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13</a:t>
            </a:fld>
            <a:endParaRPr kumimoji="1" lang="ja-JP" altLang="en-US"/>
          </a:p>
        </p:txBody>
      </p:sp>
    </p:spTree>
    <p:extLst>
      <p:ext uri="{BB962C8B-B14F-4D97-AF65-F5344CB8AC3E}">
        <p14:creationId xmlns:p14="http://schemas.microsoft.com/office/powerpoint/2010/main" val="17957182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tx1"/>
                </a:solidFill>
                <a:effectLst/>
                <a:latin typeface="+mn-lt"/>
                <a:ea typeface="+mn-ea"/>
                <a:cs typeface="+mn-cs"/>
              </a:rPr>
              <a:t>中小企業のほとんど</a:t>
            </a:r>
            <a:r>
              <a:rPr kumimoji="1" lang="ja-JP" altLang="ja-JP" sz="1200" kern="1200" dirty="0">
                <a:solidFill>
                  <a:schemeClr val="tx1"/>
                </a:solidFill>
                <a:effectLst/>
                <a:latin typeface="+mn-lt"/>
                <a:ea typeface="+mn-ea"/>
                <a:cs typeface="+mn-cs"/>
              </a:rPr>
              <a:t>で</a:t>
            </a:r>
            <a:r>
              <a:rPr kumimoji="1" lang="ja-JP" altLang="en-US" sz="1200" kern="1200" dirty="0">
                <a:solidFill>
                  <a:schemeClr val="tx1"/>
                </a:solidFill>
                <a:effectLst/>
                <a:latin typeface="+mn-lt"/>
                <a:ea typeface="+mn-ea"/>
                <a:cs typeface="+mn-cs"/>
              </a:rPr>
              <a:t>は、エクセルを使って</a:t>
            </a:r>
            <a:r>
              <a:rPr kumimoji="1" lang="ja-JP" altLang="ja-JP" sz="1200" kern="1200" dirty="0">
                <a:solidFill>
                  <a:schemeClr val="tx1"/>
                </a:solidFill>
                <a:effectLst/>
                <a:latin typeface="+mn-lt"/>
                <a:ea typeface="+mn-ea"/>
                <a:cs typeface="+mn-cs"/>
              </a:rPr>
              <a:t>「顧客管理」「書籍管理」を行</a:t>
            </a:r>
            <a:r>
              <a:rPr kumimoji="1" lang="ja-JP" altLang="en-US" sz="1200" kern="1200" dirty="0">
                <a:solidFill>
                  <a:schemeClr val="tx1"/>
                </a:solidFill>
                <a:effectLst/>
                <a:latin typeface="+mn-lt"/>
                <a:ea typeface="+mn-ea"/>
                <a:cs typeface="+mn-cs"/>
              </a:rPr>
              <a:t>っています。　　</a:t>
            </a:r>
            <a:endParaRPr lang="en-US" altLang="ja-JP" dirty="0"/>
          </a:p>
          <a:p>
            <a:r>
              <a:rPr lang="ja-JP" altLang="en-US" dirty="0"/>
              <a:t>理由としては</a:t>
            </a:r>
            <a:endParaRPr lang="en-US" altLang="ja-JP" dirty="0"/>
          </a:p>
          <a:p>
            <a:r>
              <a:rPr lang="ja-JP" altLang="en-US" dirty="0"/>
              <a:t>・導入しやすい</a:t>
            </a:r>
            <a:endParaRPr lang="en-US" altLang="ja-JP" dirty="0"/>
          </a:p>
          <a:p>
            <a:r>
              <a:rPr lang="en-US" altLang="ja-JP" dirty="0"/>
              <a:t>----Microsoft Office</a:t>
            </a:r>
            <a:r>
              <a:rPr lang="ja-JP" altLang="en-US" dirty="0"/>
              <a:t>が業界・職種を問わず広く使われているオフィスソフトであることを考えれば、</a:t>
            </a:r>
            <a:r>
              <a:rPr lang="en-US" altLang="ja-JP" dirty="0"/>
              <a:t>Excel</a:t>
            </a:r>
            <a:r>
              <a:rPr lang="ja-JP" altLang="en-US" dirty="0"/>
              <a:t>はあらゆるオフィスワーカー共通のツール。</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・業務</a:t>
            </a:r>
            <a:r>
              <a:rPr lang="ja-JP" altLang="en-US" dirty="0"/>
              <a:t>内容に合った分析が可能</a:t>
            </a:r>
          </a:p>
          <a:p>
            <a:r>
              <a:rPr kumimoji="1" lang="en-US" altLang="ja-JP" dirty="0"/>
              <a:t>----</a:t>
            </a:r>
            <a:r>
              <a:rPr kumimoji="1" lang="ja-JP" altLang="en-US" sz="1200" b="0" i="0" kern="1200" dirty="0">
                <a:solidFill>
                  <a:schemeClr val="tx1"/>
                </a:solidFill>
                <a:effectLst/>
                <a:latin typeface="+mn-lt"/>
                <a:ea typeface="+mn-ea"/>
                <a:cs typeface="+mn-cs"/>
              </a:rPr>
              <a:t>簡易的な関数・数式を使いこなすことにより、多少複雑な処理を組み込むことができます。</a:t>
            </a:r>
            <a:endParaRPr kumimoji="1" lang="ja-JP" altLang="en-US"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16</a:t>
            </a:fld>
            <a:endParaRPr kumimoji="1" lang="ja-JP" altLang="en-US"/>
          </a:p>
        </p:txBody>
      </p:sp>
    </p:spTree>
    <p:extLst>
      <p:ext uri="{BB962C8B-B14F-4D97-AF65-F5344CB8AC3E}">
        <p14:creationId xmlns:p14="http://schemas.microsoft.com/office/powerpoint/2010/main" val="36613447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a:t>
            </a:r>
            <a:r>
              <a:rPr lang="ja-JP" altLang="en-US" dirty="0">
                <a:latin typeface="HG丸ｺﾞｼｯｸM-PRO" panose="020F0600000000000000" pitchFamily="50" charset="-128"/>
                <a:ea typeface="HG丸ｺﾞｼｯｸM-PRO" panose="020F0600000000000000" pitchFamily="50" charset="-128"/>
              </a:rPr>
              <a:t>編集・更新の非効率性</a:t>
            </a:r>
            <a:endParaRPr lang="en-US" altLang="ja-JP" dirty="0">
              <a:latin typeface="HG丸ｺﾞｼｯｸM-PRO" panose="020F0600000000000000" pitchFamily="50" charset="-128"/>
              <a:ea typeface="HG丸ｺﾞｼｯｸM-PRO" panose="020F0600000000000000" pitchFamily="50" charset="-128"/>
            </a:endParaRPr>
          </a:p>
          <a:p>
            <a:r>
              <a:rPr lang="en-US" altLang="ja-JP" dirty="0"/>
              <a:t>----</a:t>
            </a:r>
            <a:r>
              <a:rPr kumimoji="1" lang="ja-JP" altLang="en-US" sz="1200" b="0" i="0" kern="1200" dirty="0">
                <a:solidFill>
                  <a:schemeClr val="tx1"/>
                </a:solidFill>
                <a:effectLst/>
                <a:latin typeface="+mn-lt"/>
                <a:ea typeface="+mn-ea"/>
                <a:cs typeface="+mn-cs"/>
              </a:rPr>
              <a:t>グループ内で</a:t>
            </a:r>
            <a:r>
              <a:rPr kumimoji="1" lang="en-US" altLang="ja-JP" sz="1200" b="0" i="0" kern="1200" dirty="0">
                <a:solidFill>
                  <a:schemeClr val="tx1"/>
                </a:solidFill>
                <a:effectLst/>
                <a:latin typeface="+mn-lt"/>
                <a:ea typeface="+mn-ea"/>
                <a:cs typeface="+mn-cs"/>
              </a:rPr>
              <a:t>Excel</a:t>
            </a:r>
            <a:r>
              <a:rPr kumimoji="1" lang="ja-JP" altLang="en-US" sz="1200" b="0" i="0" kern="1200" dirty="0">
                <a:solidFill>
                  <a:schemeClr val="tx1"/>
                </a:solidFill>
                <a:effectLst/>
                <a:latin typeface="+mn-lt"/>
                <a:ea typeface="+mn-ea"/>
                <a:cs typeface="+mn-cs"/>
              </a:rPr>
              <a:t>ファイルを共有・閲覧することは可能ですが、</a:t>
            </a:r>
            <a:endParaRPr kumimoji="1" lang="en-US" altLang="ja-JP" sz="1200" b="0" i="0" kern="1200" dirty="0">
              <a:solidFill>
                <a:schemeClr val="tx1"/>
              </a:solidFill>
              <a:effectLst/>
              <a:latin typeface="+mn-lt"/>
              <a:ea typeface="+mn-ea"/>
              <a:cs typeface="+mn-cs"/>
            </a:endParaRPr>
          </a:p>
          <a:p>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通常の使い方では複数人で同時に編集することはできません。</a:t>
            </a:r>
            <a:endParaRPr kumimoji="1" lang="en-US" altLang="ja-JP" sz="1200" b="0" i="0" kern="1200" dirty="0">
              <a:solidFill>
                <a:schemeClr val="tx1"/>
              </a:solidFill>
              <a:effectLst/>
              <a:latin typeface="+mn-lt"/>
              <a:ea typeface="+mn-ea"/>
              <a:cs typeface="+mn-cs"/>
            </a:endParaRPr>
          </a:p>
          <a:p>
            <a:endParaRPr kumimoji="1" lang="en-US" altLang="ja-JP" sz="1200" b="0" i="0" kern="1200" dirty="0">
              <a:solidFill>
                <a:schemeClr val="tx1"/>
              </a:solidFill>
              <a:effectLst/>
              <a:latin typeface="+mn-lt"/>
              <a:ea typeface="+mn-ea"/>
              <a:cs typeface="+mn-cs"/>
            </a:endParaRPr>
          </a:p>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a:t>
            </a:r>
            <a:r>
              <a:rPr lang="ja-JP" altLang="en-US" dirty="0">
                <a:latin typeface="HG丸ｺﾞｼｯｸM-PRO" panose="020F0600000000000000" pitchFamily="50" charset="-128"/>
                <a:ea typeface="HG丸ｺﾞｼｯｸM-PRO" panose="020F0600000000000000" pitchFamily="50" charset="-128"/>
              </a:rPr>
              <a:t>細かな権限設定ができず、管理にリスクが伴う</a:t>
            </a:r>
            <a:endParaRPr lang="ja-JP" altLang="en-US" dirty="0"/>
          </a:p>
          <a:p>
            <a:r>
              <a:rPr kumimoji="1" lang="en-US" altLang="ja-JP" dirty="0"/>
              <a:t>----</a:t>
            </a:r>
            <a:r>
              <a:rPr kumimoji="1" lang="ja-JP" altLang="en-US" sz="1200" b="0" i="0" kern="1200" dirty="0">
                <a:solidFill>
                  <a:schemeClr val="tx1"/>
                </a:solidFill>
                <a:effectLst/>
                <a:latin typeface="+mn-lt"/>
                <a:ea typeface="+mn-ea"/>
                <a:cs typeface="+mn-cs"/>
              </a:rPr>
              <a:t>複数人で</a:t>
            </a:r>
            <a:r>
              <a:rPr kumimoji="1" lang="en-US" altLang="ja-JP" sz="1200" b="0" i="0" kern="1200" dirty="0">
                <a:solidFill>
                  <a:schemeClr val="tx1"/>
                </a:solidFill>
                <a:effectLst/>
                <a:latin typeface="+mn-lt"/>
                <a:ea typeface="+mn-ea"/>
                <a:cs typeface="+mn-cs"/>
              </a:rPr>
              <a:t>Excel</a:t>
            </a:r>
            <a:r>
              <a:rPr kumimoji="1" lang="ja-JP" altLang="en-US" sz="1200" b="0" i="0" kern="1200" dirty="0">
                <a:solidFill>
                  <a:schemeClr val="tx1"/>
                </a:solidFill>
                <a:effectLst/>
                <a:latin typeface="+mn-lt"/>
                <a:ea typeface="+mn-ea"/>
                <a:cs typeface="+mn-cs"/>
              </a:rPr>
              <a:t>ファイルを更新する場合、「いつ・誰が・どの端末で」ファイルを編集したか履歴を追うことができません。</a:t>
            </a:r>
            <a:endParaRPr kumimoji="1" lang="en-US" altLang="ja-JP" sz="1200" b="0" i="0" kern="1200" dirty="0">
              <a:solidFill>
                <a:schemeClr val="tx1"/>
              </a:solidFill>
              <a:effectLst/>
              <a:latin typeface="+mn-lt"/>
              <a:ea typeface="+mn-ea"/>
              <a:cs typeface="+mn-cs"/>
            </a:endParaRPr>
          </a:p>
          <a:p>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そのため、誤った修正・削除などトラブルが発生した際に原因の特定が困難です。</a:t>
            </a:r>
            <a:endParaRPr kumimoji="1" lang="en-US" altLang="ja-JP" sz="1200" b="0" i="0" kern="1200" dirty="0">
              <a:solidFill>
                <a:schemeClr val="tx1"/>
              </a:solidFill>
              <a:effectLst/>
              <a:latin typeface="+mn-lt"/>
              <a:ea typeface="+mn-ea"/>
              <a:cs typeface="+mn-cs"/>
            </a:endParaRPr>
          </a:p>
          <a:p>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a:t>
            </a:r>
            <a:r>
              <a:rPr lang="ja-JP" altLang="en-US" dirty="0">
                <a:latin typeface="HG丸ｺﾞｼｯｸM-PRO" panose="020F0600000000000000" pitchFamily="50" charset="-128"/>
                <a:ea typeface="HG丸ｺﾞｼｯｸM-PRO" panose="020F0600000000000000" pitchFamily="50" charset="-128"/>
              </a:rPr>
              <a:t>担当者や専門性の知識がないと、メンテナンスが困難</a:t>
            </a:r>
            <a:endParaRPr lang="en-US" altLang="ja-JP" dirty="0">
              <a:latin typeface="HG丸ｺﾞｼｯｸM-PRO" panose="020F0600000000000000" pitchFamily="50" charset="-128"/>
              <a:ea typeface="HG丸ｺﾞｼｯｸM-PRO" panose="020F0600000000000000" pitchFamily="50" charset="-128"/>
            </a:endParaRPr>
          </a:p>
          <a:p>
            <a:r>
              <a:rPr kumimoji="1" lang="en-US" altLang="ja-JP" dirty="0">
                <a:latin typeface="HG丸ｺﾞｼｯｸM-PRO" panose="020F0600000000000000" pitchFamily="50" charset="-128"/>
                <a:ea typeface="HG丸ｺﾞｼｯｸM-PRO" panose="020F0600000000000000" pitchFamily="50" charset="-128"/>
              </a:rPr>
              <a:t>----</a:t>
            </a:r>
            <a:r>
              <a:rPr kumimoji="1" lang="en-US" altLang="ja-JP" sz="1200" b="0" i="0" kern="1200" dirty="0">
                <a:solidFill>
                  <a:schemeClr val="tx1"/>
                </a:solidFill>
                <a:effectLst/>
                <a:latin typeface="+mn-lt"/>
                <a:ea typeface="+mn-ea"/>
                <a:cs typeface="+mn-cs"/>
              </a:rPr>
              <a:t>Excel</a:t>
            </a:r>
            <a:r>
              <a:rPr kumimoji="1" lang="ja-JP" altLang="en-US" sz="1200" b="0" i="0" kern="1200" dirty="0">
                <a:solidFill>
                  <a:schemeClr val="tx1"/>
                </a:solidFill>
                <a:effectLst/>
                <a:latin typeface="+mn-lt"/>
                <a:ea typeface="+mn-ea"/>
                <a:cs typeface="+mn-cs"/>
              </a:rPr>
              <a:t>に複雑な処理やマクロが組まれている場合はメンテナンスが困難になることがあります。例えば前任者が作成したマクロを修正する場合、後任者のスキル不足や引継ぎの不十分さによって、メンテナンスができずにファイルが使われなくなる事態もある。</a:t>
            </a:r>
            <a:endParaRPr kumimoji="1" lang="ja-JP" altLang="en-US"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17</a:t>
            </a:fld>
            <a:endParaRPr kumimoji="1" lang="ja-JP" altLang="en-US"/>
          </a:p>
        </p:txBody>
      </p:sp>
    </p:spTree>
    <p:extLst>
      <p:ext uri="{BB962C8B-B14F-4D97-AF65-F5344CB8AC3E}">
        <p14:creationId xmlns:p14="http://schemas.microsoft.com/office/powerpoint/2010/main" val="30492928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書籍管理とは本屋での書籍注文管理の補助をするシステムです。</a:t>
            </a:r>
            <a:endParaRPr kumimoji="1" lang="en-US" altLang="ja-JP" dirty="0"/>
          </a:p>
          <a:p>
            <a:r>
              <a:rPr kumimoji="1" lang="ja-JP" altLang="en-US" dirty="0"/>
              <a:t>これらをデータベースで蓄積・管理することが目的です。</a:t>
            </a:r>
            <a:endParaRPr kumimoji="1" lang="en-US" altLang="ja-JP" dirty="0"/>
          </a:p>
          <a:p>
            <a:endParaRPr kumimoji="1" lang="en-US" altLang="ja-JP" dirty="0"/>
          </a:p>
          <a:p>
            <a:r>
              <a:rPr kumimoji="1" lang="ja-JP" altLang="en-US" dirty="0"/>
              <a:t>私たちは中小企業を対象とした書籍管理を作成・開発をしました</a:t>
            </a:r>
            <a:endParaRPr kumimoji="1" lang="en-US" altLang="ja-JP"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18</a:t>
            </a:fld>
            <a:endParaRPr kumimoji="1" lang="ja-JP" altLang="en-US"/>
          </a:p>
        </p:txBody>
      </p:sp>
    </p:spTree>
    <p:extLst>
      <p:ext uri="{BB962C8B-B14F-4D97-AF65-F5344CB8AC3E}">
        <p14:creationId xmlns:p14="http://schemas.microsoft.com/office/powerpoint/2010/main" val="25835830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a:t>
            </a:r>
            <a:r>
              <a:rPr lang="ja-JP" altLang="en-US" dirty="0">
                <a:latin typeface="HG丸ｺﾞｼｯｸM-PRO" panose="020F0600000000000000" pitchFamily="50" charset="-128"/>
                <a:ea typeface="HG丸ｺﾞｼｯｸM-PRO" panose="020F0600000000000000" pitchFamily="50" charset="-128"/>
              </a:rPr>
              <a:t>編集・更新の非効率性　　　</a:t>
            </a:r>
            <a:r>
              <a:rPr lang="en-US" altLang="ja-JP" dirty="0">
                <a:latin typeface="HG丸ｺﾞｼｯｸM-PRO" panose="020F0600000000000000" pitchFamily="50" charset="-128"/>
                <a:ea typeface="HG丸ｺﾞｼｯｸM-PRO" panose="020F0600000000000000" pitchFamily="50" charset="-128"/>
              </a:rPr>
              <a:t>※</a:t>
            </a:r>
            <a:r>
              <a:rPr lang="ja-JP" altLang="en-US" dirty="0">
                <a:latin typeface="HG丸ｺﾞｼｯｸM-PRO" panose="020F0600000000000000" pitchFamily="50" charset="-128"/>
                <a:ea typeface="HG丸ｺﾞｼｯｸM-PRO" panose="020F0600000000000000" pitchFamily="50" charset="-128"/>
              </a:rPr>
              <a:t>個別表示にするかは要相談</a:t>
            </a:r>
            <a:endParaRPr lang="en-US" altLang="ja-JP" dirty="0">
              <a:latin typeface="HG丸ｺﾞｼｯｸM-PRO" panose="020F0600000000000000" pitchFamily="50" charset="-128"/>
              <a:ea typeface="HG丸ｺﾞｼｯｸM-PRO" panose="020F0600000000000000" pitchFamily="50" charset="-128"/>
            </a:endParaRPr>
          </a:p>
          <a:p>
            <a:r>
              <a:rPr lang="en-US" altLang="ja-JP" dirty="0"/>
              <a:t>----</a:t>
            </a:r>
            <a:r>
              <a:rPr kumimoji="1" lang="ja-JP" altLang="en-US" sz="1200" b="0" i="0" kern="1200" dirty="0">
                <a:solidFill>
                  <a:schemeClr val="tx1"/>
                </a:solidFill>
                <a:effectLst/>
                <a:latin typeface="+mn-lt"/>
                <a:ea typeface="+mn-ea"/>
                <a:cs typeface="+mn-cs"/>
              </a:rPr>
              <a:t>グループ内で</a:t>
            </a:r>
            <a:r>
              <a:rPr kumimoji="1" lang="en-US" altLang="ja-JP" sz="1200" b="0" i="0" kern="1200" dirty="0">
                <a:solidFill>
                  <a:schemeClr val="tx1"/>
                </a:solidFill>
                <a:effectLst/>
                <a:latin typeface="+mn-lt"/>
                <a:ea typeface="+mn-ea"/>
                <a:cs typeface="+mn-cs"/>
              </a:rPr>
              <a:t>Excel</a:t>
            </a:r>
            <a:r>
              <a:rPr kumimoji="1" lang="ja-JP" altLang="en-US" sz="1200" b="0" i="0" kern="1200" dirty="0">
                <a:solidFill>
                  <a:schemeClr val="tx1"/>
                </a:solidFill>
                <a:effectLst/>
                <a:latin typeface="+mn-lt"/>
                <a:ea typeface="+mn-ea"/>
                <a:cs typeface="+mn-cs"/>
              </a:rPr>
              <a:t>ファイルを共有・閲覧することは可能ですが、</a:t>
            </a:r>
            <a:endParaRPr kumimoji="1" lang="en-US" altLang="ja-JP" sz="1200" b="0" i="0" kern="1200" dirty="0">
              <a:solidFill>
                <a:schemeClr val="tx1"/>
              </a:solidFill>
              <a:effectLst/>
              <a:latin typeface="+mn-lt"/>
              <a:ea typeface="+mn-ea"/>
              <a:cs typeface="+mn-cs"/>
            </a:endParaRPr>
          </a:p>
          <a:p>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通常の使い方では複数人で同時に編集することはできません。</a:t>
            </a:r>
            <a:endParaRPr kumimoji="1" lang="en-US" altLang="ja-JP" sz="1200" b="0" i="0" kern="1200" dirty="0">
              <a:solidFill>
                <a:schemeClr val="tx1"/>
              </a:solidFill>
              <a:effectLst/>
              <a:latin typeface="+mn-lt"/>
              <a:ea typeface="+mn-ea"/>
              <a:cs typeface="+mn-cs"/>
            </a:endParaRPr>
          </a:p>
          <a:p>
            <a:endParaRPr kumimoji="1" lang="en-US" altLang="ja-JP" sz="1200" b="0" i="0" kern="1200" dirty="0">
              <a:solidFill>
                <a:schemeClr val="tx1"/>
              </a:solidFill>
              <a:effectLst/>
              <a:latin typeface="+mn-lt"/>
              <a:ea typeface="+mn-ea"/>
              <a:cs typeface="+mn-cs"/>
            </a:endParaRPr>
          </a:p>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a:t>
            </a:r>
            <a:r>
              <a:rPr lang="ja-JP" altLang="en-US" dirty="0">
                <a:latin typeface="HG丸ｺﾞｼｯｸM-PRO" panose="020F0600000000000000" pitchFamily="50" charset="-128"/>
                <a:ea typeface="HG丸ｺﾞｼｯｸM-PRO" panose="020F0600000000000000" pitchFamily="50" charset="-128"/>
              </a:rPr>
              <a:t>細かな権限設定ができず、管理にリスクが伴う</a:t>
            </a:r>
            <a:endParaRPr lang="ja-JP" altLang="en-US" dirty="0"/>
          </a:p>
          <a:p>
            <a:r>
              <a:rPr kumimoji="1" lang="en-US" altLang="ja-JP" dirty="0"/>
              <a:t>----</a:t>
            </a:r>
            <a:r>
              <a:rPr kumimoji="1" lang="ja-JP" altLang="en-US" sz="1200" b="0" i="0" kern="1200" dirty="0">
                <a:solidFill>
                  <a:schemeClr val="tx1"/>
                </a:solidFill>
                <a:effectLst/>
                <a:latin typeface="+mn-lt"/>
                <a:ea typeface="+mn-ea"/>
                <a:cs typeface="+mn-cs"/>
              </a:rPr>
              <a:t>複数人で</a:t>
            </a:r>
            <a:r>
              <a:rPr kumimoji="1" lang="en-US" altLang="ja-JP" sz="1200" b="0" i="0" kern="1200" dirty="0">
                <a:solidFill>
                  <a:schemeClr val="tx1"/>
                </a:solidFill>
                <a:effectLst/>
                <a:latin typeface="+mn-lt"/>
                <a:ea typeface="+mn-ea"/>
                <a:cs typeface="+mn-cs"/>
              </a:rPr>
              <a:t>Excel</a:t>
            </a:r>
            <a:r>
              <a:rPr kumimoji="1" lang="ja-JP" altLang="en-US" sz="1200" b="0" i="0" kern="1200" dirty="0">
                <a:solidFill>
                  <a:schemeClr val="tx1"/>
                </a:solidFill>
                <a:effectLst/>
                <a:latin typeface="+mn-lt"/>
                <a:ea typeface="+mn-ea"/>
                <a:cs typeface="+mn-cs"/>
              </a:rPr>
              <a:t>ファイルを更新する場合、「いつ・誰が・どの端末で」ファイルを編集したか履歴を追うことができません。</a:t>
            </a:r>
            <a:endParaRPr kumimoji="1" lang="en-US" altLang="ja-JP" sz="1200" b="0" i="0" kern="1200" dirty="0">
              <a:solidFill>
                <a:schemeClr val="tx1"/>
              </a:solidFill>
              <a:effectLst/>
              <a:latin typeface="+mn-lt"/>
              <a:ea typeface="+mn-ea"/>
              <a:cs typeface="+mn-cs"/>
            </a:endParaRPr>
          </a:p>
          <a:p>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そのため、誤った修正・削除などトラブルが発生した際に原因の特定が困難です。</a:t>
            </a:r>
            <a:endParaRPr kumimoji="1" lang="en-US" altLang="ja-JP" sz="1200" b="0" i="0" kern="1200" dirty="0">
              <a:solidFill>
                <a:schemeClr val="tx1"/>
              </a:solidFill>
              <a:effectLst/>
              <a:latin typeface="+mn-lt"/>
              <a:ea typeface="+mn-ea"/>
              <a:cs typeface="+mn-cs"/>
            </a:endParaRPr>
          </a:p>
          <a:p>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a:t>
            </a:r>
            <a:r>
              <a:rPr lang="ja-JP" altLang="en-US" dirty="0">
                <a:latin typeface="HG丸ｺﾞｼｯｸM-PRO" panose="020F0600000000000000" pitchFamily="50" charset="-128"/>
                <a:ea typeface="HG丸ｺﾞｼｯｸM-PRO" panose="020F0600000000000000" pitchFamily="50" charset="-128"/>
              </a:rPr>
              <a:t>担当者や専門性の知識がないと、メンテナンスが困難</a:t>
            </a:r>
            <a:endParaRPr lang="en-US" altLang="ja-JP" dirty="0">
              <a:latin typeface="HG丸ｺﾞｼｯｸM-PRO" panose="020F0600000000000000" pitchFamily="50" charset="-128"/>
              <a:ea typeface="HG丸ｺﾞｼｯｸM-PRO" panose="020F0600000000000000" pitchFamily="50" charset="-128"/>
            </a:endParaRPr>
          </a:p>
          <a:p>
            <a:r>
              <a:rPr kumimoji="1" lang="en-US" altLang="ja-JP" dirty="0">
                <a:latin typeface="HG丸ｺﾞｼｯｸM-PRO" panose="020F0600000000000000" pitchFamily="50" charset="-128"/>
                <a:ea typeface="HG丸ｺﾞｼｯｸM-PRO" panose="020F0600000000000000" pitchFamily="50" charset="-128"/>
              </a:rPr>
              <a:t>----</a:t>
            </a:r>
            <a:r>
              <a:rPr kumimoji="1" lang="en-US" altLang="ja-JP" sz="1200" b="0" i="0" kern="1200" dirty="0">
                <a:solidFill>
                  <a:schemeClr val="tx1"/>
                </a:solidFill>
                <a:effectLst/>
                <a:latin typeface="+mn-lt"/>
                <a:ea typeface="+mn-ea"/>
                <a:cs typeface="+mn-cs"/>
              </a:rPr>
              <a:t>Excel</a:t>
            </a:r>
            <a:r>
              <a:rPr kumimoji="1" lang="ja-JP" altLang="en-US" sz="1200" b="0" i="0" kern="1200" dirty="0">
                <a:solidFill>
                  <a:schemeClr val="tx1"/>
                </a:solidFill>
                <a:effectLst/>
                <a:latin typeface="+mn-lt"/>
                <a:ea typeface="+mn-ea"/>
                <a:cs typeface="+mn-cs"/>
              </a:rPr>
              <a:t>に複雑な処理やマクロが組まれている場合はメンテナンスが困難になることがあります。例えば前任者が作成したマクロを修正する場合、後任者のスキル不足や引継ぎの不十分さによって、メンテナンスができずにファイルが使われなくなる事態もある。</a:t>
            </a:r>
            <a:endParaRPr kumimoji="1" lang="ja-JP" altLang="en-US"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19</a:t>
            </a:fld>
            <a:endParaRPr kumimoji="1" lang="ja-JP" altLang="en-US"/>
          </a:p>
        </p:txBody>
      </p:sp>
    </p:spTree>
    <p:extLst>
      <p:ext uri="{BB962C8B-B14F-4D97-AF65-F5344CB8AC3E}">
        <p14:creationId xmlns:p14="http://schemas.microsoft.com/office/powerpoint/2010/main" val="42729057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削除予定</a:t>
            </a:r>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20</a:t>
            </a:fld>
            <a:endParaRPr kumimoji="1" lang="ja-JP" altLang="en-US"/>
          </a:p>
        </p:txBody>
      </p:sp>
    </p:spTree>
    <p:extLst>
      <p:ext uri="{BB962C8B-B14F-4D97-AF65-F5344CB8AC3E}">
        <p14:creationId xmlns:p14="http://schemas.microsoft.com/office/powerpoint/2010/main" val="41556165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私たちが注目した主な機能は大きく分けて</a:t>
            </a:r>
            <a:r>
              <a:rPr kumimoji="1" lang="en-US" altLang="ja-JP" dirty="0"/>
              <a:t>4</a:t>
            </a:r>
            <a:r>
              <a:rPr kumimoji="1" lang="ja-JP" altLang="en-US" dirty="0"/>
              <a:t>つあります。</a:t>
            </a:r>
            <a:endParaRPr kumimoji="1" lang="en-US" altLang="ja-JP" dirty="0"/>
          </a:p>
          <a:p>
            <a:endParaRPr kumimoji="1" lang="en-US" altLang="ja-JP" dirty="0"/>
          </a:p>
          <a:p>
            <a:r>
              <a:rPr kumimoji="1" lang="ja-JP" altLang="en-US" i="1" dirty="0"/>
              <a:t>書籍の追加、書籍の管理、顧客の追加、顧客の管理です。</a:t>
            </a:r>
            <a:endParaRPr kumimoji="1" lang="en-US" altLang="ja-JP" i="1" dirty="0"/>
          </a:p>
          <a:p>
            <a:r>
              <a:rPr kumimoji="1" lang="ja-JP" altLang="en-US" i="1" dirty="0"/>
              <a:t>この４つのシンプルな機能を使うことで顧客管理と書籍管理できるようになります。</a:t>
            </a:r>
            <a:endParaRPr kumimoji="1" lang="en-US" altLang="ja-JP" i="1" dirty="0"/>
          </a:p>
          <a:p>
            <a:endParaRPr kumimoji="1" lang="en-US" altLang="ja-JP" i="1" dirty="0"/>
          </a:p>
          <a:p>
            <a:r>
              <a:rPr kumimoji="1" lang="ja-JP" altLang="en-US" i="1" dirty="0"/>
              <a:t>また、仕様については売上と年代別及び地域別のランキングを抽出し表示できるようになります。</a:t>
            </a:r>
            <a:endParaRPr kumimoji="1" lang="en-US" altLang="ja-JP" i="1" dirty="0"/>
          </a:p>
          <a:p>
            <a:endParaRPr kumimoji="1" lang="en-US" altLang="ja-JP" i="1" dirty="0"/>
          </a:p>
          <a:p>
            <a:endParaRPr kumimoji="1" lang="en-US" altLang="ja-JP" i="1"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21</a:t>
            </a:fld>
            <a:endParaRPr kumimoji="1" lang="ja-JP" altLang="en-US"/>
          </a:p>
        </p:txBody>
      </p:sp>
    </p:spTree>
    <p:extLst>
      <p:ext uri="{BB962C8B-B14F-4D97-AF65-F5344CB8AC3E}">
        <p14:creationId xmlns:p14="http://schemas.microsoft.com/office/powerpoint/2010/main" val="34477101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a:solidFill>
                  <a:schemeClr val="tx1"/>
                </a:solidFill>
                <a:effectLst/>
                <a:latin typeface="+mn-lt"/>
                <a:ea typeface="+mn-ea"/>
                <a:cs typeface="+mn-cs"/>
              </a:rPr>
              <a:t>・</a:t>
            </a:r>
            <a:r>
              <a:rPr kumimoji="1" lang="ja-JP" altLang="en-US" sz="1200" kern="1200" dirty="0">
                <a:solidFill>
                  <a:schemeClr val="tx1"/>
                </a:solidFill>
                <a:effectLst/>
                <a:latin typeface="+mn-lt"/>
                <a:ea typeface="+mn-ea"/>
                <a:cs typeface="+mn-cs"/>
              </a:rPr>
              <a:t>それらの機能、仕様をつかって</a:t>
            </a:r>
            <a:r>
              <a:rPr kumimoji="1" lang="ja-JP" altLang="ja-JP" sz="1200" kern="1200" dirty="0">
                <a:solidFill>
                  <a:schemeClr val="tx1"/>
                </a:solidFill>
                <a:effectLst/>
                <a:latin typeface="+mn-lt"/>
                <a:ea typeface="+mn-ea"/>
                <a:cs typeface="+mn-cs"/>
              </a:rPr>
              <a:t>書籍管理の補助を行う</a:t>
            </a:r>
            <a:r>
              <a:rPr kumimoji="1" lang="ja-JP" altLang="en-US" sz="1200" kern="1200" dirty="0">
                <a:solidFill>
                  <a:schemeClr val="tx1"/>
                </a:solidFill>
                <a:effectLst/>
                <a:latin typeface="+mn-lt"/>
                <a:ea typeface="+mn-ea"/>
                <a:cs typeface="+mn-cs"/>
              </a:rPr>
              <a:t>ことにより</a:t>
            </a:r>
            <a:endParaRPr kumimoji="1" lang="ja-JP" altLang="ja-JP" sz="1200" kern="1200" dirty="0">
              <a:solidFill>
                <a:schemeClr val="tx1"/>
              </a:solidFill>
              <a:effectLst/>
              <a:latin typeface="+mn-lt"/>
              <a:ea typeface="+mn-ea"/>
              <a:cs typeface="+mn-cs"/>
            </a:endParaRPr>
          </a:p>
          <a:p>
            <a:r>
              <a:rPr kumimoji="1" lang="ja-JP" altLang="ja-JP" sz="1200" kern="1200" dirty="0">
                <a:solidFill>
                  <a:schemeClr val="tx1"/>
                </a:solidFill>
                <a:effectLst/>
                <a:latin typeface="+mn-lt"/>
                <a:ea typeface="+mn-ea"/>
                <a:cs typeface="+mn-cs"/>
              </a:rPr>
              <a:t>データベースで蓄積・管理することで、</a:t>
            </a:r>
            <a:r>
              <a:rPr kumimoji="1" lang="ja-JP" altLang="en-US" sz="1200" kern="1200" dirty="0">
                <a:solidFill>
                  <a:schemeClr val="tx1"/>
                </a:solidFill>
                <a:effectLst/>
                <a:latin typeface="+mn-lt"/>
                <a:ea typeface="+mn-ea"/>
                <a:cs typeface="+mn-cs"/>
              </a:rPr>
              <a:t>作業</a:t>
            </a:r>
            <a:r>
              <a:rPr kumimoji="1" lang="ja-JP" altLang="ja-JP" sz="1200" kern="1200" dirty="0">
                <a:solidFill>
                  <a:schemeClr val="tx1"/>
                </a:solidFill>
                <a:effectLst/>
                <a:latin typeface="+mn-lt"/>
                <a:ea typeface="+mn-ea"/>
                <a:cs typeface="+mn-cs"/>
              </a:rPr>
              <a:t>時間の短縮、ミス軽減を図ること</a:t>
            </a:r>
            <a:r>
              <a:rPr kumimoji="1" lang="ja-JP" altLang="en-US" sz="1200" kern="1200" dirty="0">
                <a:solidFill>
                  <a:schemeClr val="tx1"/>
                </a:solidFill>
                <a:effectLst/>
                <a:latin typeface="+mn-lt"/>
                <a:ea typeface="+mn-ea"/>
                <a:cs typeface="+mn-cs"/>
              </a:rPr>
              <a:t>ができます。</a:t>
            </a:r>
            <a:endParaRPr kumimoji="1" lang="en-US" altLang="ja-JP" sz="1200" kern="1200" dirty="0">
              <a:solidFill>
                <a:schemeClr val="tx1"/>
              </a:solidFill>
              <a:effectLst/>
              <a:latin typeface="+mn-lt"/>
              <a:ea typeface="+mn-ea"/>
              <a:cs typeface="+mn-cs"/>
            </a:endParaRPr>
          </a:p>
          <a:p>
            <a:endParaRPr kumimoji="1" lang="en-US" altLang="ja-JP" sz="1200" kern="1200" dirty="0">
              <a:solidFill>
                <a:schemeClr val="tx1"/>
              </a:solidFill>
              <a:effectLst/>
              <a:latin typeface="+mn-lt"/>
              <a:ea typeface="+mn-ea"/>
              <a:cs typeface="+mn-cs"/>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22</a:t>
            </a:fld>
            <a:endParaRPr kumimoji="1" lang="ja-JP" altLang="en-US"/>
          </a:p>
        </p:txBody>
      </p:sp>
    </p:spTree>
    <p:extLst>
      <p:ext uri="{BB962C8B-B14F-4D97-AF65-F5344CB8AC3E}">
        <p14:creationId xmlns:p14="http://schemas.microsoft.com/office/powerpoint/2010/main" val="384261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発表者：赤嶺さん</a:t>
            </a:r>
            <a:endParaRPr kumimoji="1" lang="en-US" altLang="ja-JP" dirty="0"/>
          </a:p>
          <a:p>
            <a:endParaRPr kumimoji="1" lang="en-US" altLang="ja-JP" dirty="0"/>
          </a:p>
          <a:p>
            <a:r>
              <a:rPr kumimoji="1" lang="ja-JP" altLang="en-US" dirty="0"/>
              <a:t>このような流れで発表していきます。</a:t>
            </a:r>
            <a:endParaRPr kumimoji="1" lang="en-US" altLang="ja-JP" dirty="0"/>
          </a:p>
          <a:p>
            <a:endParaRPr kumimoji="1" lang="en-US" altLang="ja-JP" dirty="0"/>
          </a:p>
          <a:p>
            <a:endParaRPr kumimoji="1" lang="en-US" altLang="ja-JP" dirty="0"/>
          </a:p>
          <a:p>
            <a:r>
              <a:rPr kumimoji="1" lang="ja-JP" altLang="en-US" dirty="0"/>
              <a:t>以下</a:t>
            </a:r>
            <a:r>
              <a:rPr kumimoji="1" lang="ja-JP" altLang="en-US" dirty="0" err="1"/>
              <a:t>メモｰｰｰ</a:t>
            </a:r>
            <a:r>
              <a:rPr kumimoji="1" lang="ja-JP" altLang="en-US" dirty="0"/>
              <a:t>ｰｰｰｰｰｰｰｰｰｰｰｰｰｰｰｰｰｰｰｰｰｰ</a:t>
            </a:r>
            <a:endParaRPr kumimoji="1" lang="en-US" altLang="ja-JP" dirty="0"/>
          </a:p>
          <a:p>
            <a:endParaRPr kumimoji="1" lang="en-US" altLang="ja-JP" dirty="0"/>
          </a:p>
          <a:p>
            <a:endParaRPr kumimoji="1" lang="en-US" altLang="ja-JP" dirty="0"/>
          </a:p>
          <a:p>
            <a:endParaRPr kumimoji="1" lang="en-US" altLang="ja-JP" dirty="0"/>
          </a:p>
          <a:p>
            <a:r>
              <a:rPr kumimoji="1" lang="ja-JP" altLang="en-US" dirty="0"/>
              <a:t>・なぜ作ろうと思ったのか</a:t>
            </a:r>
            <a:endParaRPr kumimoji="1" lang="en-US" altLang="ja-JP" dirty="0"/>
          </a:p>
          <a:p>
            <a:r>
              <a:rPr kumimoji="1" lang="ja-JP" altLang="en-US" dirty="0"/>
              <a:t>今回私たちが作ったものは、本の購入者システムを作りました。</a:t>
            </a:r>
            <a:endParaRPr kumimoji="1" lang="en-US" altLang="ja-JP" dirty="0"/>
          </a:p>
          <a:p>
            <a:r>
              <a:rPr kumimoji="1" lang="ja-JP" altLang="en-US" dirty="0"/>
              <a:t>書籍管理とは？のスライドを入れる。</a:t>
            </a:r>
            <a:endParaRPr kumimoji="1" lang="en-US" altLang="ja-JP" dirty="0"/>
          </a:p>
          <a:p>
            <a:r>
              <a:rPr kumimoji="1" lang="ja-JP" altLang="en-US" dirty="0"/>
              <a:t>書籍管理を使うにあたってどう、現状があるのか？</a:t>
            </a:r>
            <a:endParaRPr kumimoji="1" lang="en-US" altLang="ja-JP" dirty="0"/>
          </a:p>
          <a:p>
            <a:r>
              <a:rPr kumimoji="1" lang="ja-JP" altLang="en-US" dirty="0"/>
              <a:t>→メリット、デメリット</a:t>
            </a:r>
            <a:endParaRPr kumimoji="1" lang="en-US" altLang="ja-JP" dirty="0"/>
          </a:p>
          <a:p>
            <a:r>
              <a:rPr kumimoji="1" lang="ja-JP" altLang="en-US" dirty="0"/>
              <a:t>→利用シーン</a:t>
            </a:r>
            <a:endParaRPr kumimoji="1" lang="en-US" altLang="ja-JP" dirty="0"/>
          </a:p>
          <a:p>
            <a:r>
              <a:rPr kumimoji="1" lang="ja-JP" altLang="en-US" dirty="0"/>
              <a:t>→アプリケーションで何ができるのか？</a:t>
            </a:r>
            <a:endParaRPr kumimoji="1" lang="en-US" altLang="ja-JP" dirty="0"/>
          </a:p>
          <a:p>
            <a:r>
              <a:rPr kumimoji="1" lang="ja-JP" altLang="en-US" dirty="0"/>
              <a:t>→これによって、どんな成果が得られたのか？</a:t>
            </a:r>
            <a:endParaRPr kumimoji="1" lang="en-US" altLang="ja-JP" dirty="0"/>
          </a:p>
          <a:p>
            <a:r>
              <a:rPr kumimoji="1" lang="ja-JP" altLang="en-US" dirty="0"/>
              <a:t>→内部的な構成を挟む</a:t>
            </a:r>
            <a:endParaRPr kumimoji="1" lang="en-US" altLang="ja-JP" dirty="0"/>
          </a:p>
          <a:p>
            <a:r>
              <a:rPr kumimoji="1" lang="ja-JP" altLang="en-US" dirty="0"/>
              <a:t>→各自のデモ</a:t>
            </a:r>
            <a:endParaRPr kumimoji="1" lang="en-US" altLang="ja-JP" dirty="0"/>
          </a:p>
          <a:p>
            <a:r>
              <a:rPr kumimoji="1" lang="ja-JP" altLang="en-US" dirty="0"/>
              <a:t>→こだわったコードの説明</a:t>
            </a:r>
            <a:endParaRPr kumimoji="1" lang="en-US" altLang="ja-JP" dirty="0"/>
          </a:p>
          <a:p>
            <a:r>
              <a:rPr kumimoji="1" lang="ja-JP" altLang="en-US" dirty="0"/>
              <a:t>　</a:t>
            </a:r>
            <a:r>
              <a:rPr kumimoji="1" lang="en-US" altLang="ja-JP" dirty="0"/>
              <a:t>※</a:t>
            </a:r>
            <a:r>
              <a:rPr kumimoji="1" lang="ja-JP" altLang="en-US" dirty="0"/>
              <a:t>とりあえず、デモを通したあとに、パワポに戻って、こだわったコードを説明する。</a:t>
            </a:r>
            <a:endParaRPr kumimoji="1" lang="en-US" altLang="ja-JP" dirty="0"/>
          </a:p>
          <a:p>
            <a:r>
              <a:rPr kumimoji="1" lang="ja-JP" altLang="en-US" dirty="0"/>
              <a:t>→最後に、まとめ、特徴と実装できなかった部分。</a:t>
            </a:r>
            <a:endParaRPr kumimoji="1" lang="en-US" altLang="ja-JP" dirty="0"/>
          </a:p>
          <a:p>
            <a:r>
              <a:rPr kumimoji="1" lang="ja-JP" altLang="en-US" dirty="0"/>
              <a:t>→質疑応答。</a:t>
            </a:r>
            <a:endParaRPr kumimoji="1" lang="en-US" altLang="ja-JP" dirty="0"/>
          </a:p>
          <a:p>
            <a:endParaRPr kumimoji="1" lang="en-US" altLang="ja-JP" dirty="0"/>
          </a:p>
          <a:p>
            <a:r>
              <a:rPr kumimoji="1" lang="en-US" altLang="ja-JP" dirty="0"/>
              <a:t>0</a:t>
            </a:r>
            <a:r>
              <a:rPr kumimoji="1" lang="ja-JP" altLang="en-US" dirty="0"/>
              <a:t>タイトル</a:t>
            </a:r>
            <a:endParaRPr kumimoji="1" lang="en-US" altLang="ja-JP" dirty="0"/>
          </a:p>
          <a:p>
            <a:r>
              <a:rPr kumimoji="1" lang="en-US" altLang="ja-JP" dirty="0"/>
              <a:t>1</a:t>
            </a:r>
            <a:r>
              <a:rPr kumimoji="1" lang="ja-JP" altLang="en-US" dirty="0"/>
              <a:t>概要</a:t>
            </a:r>
            <a:endParaRPr kumimoji="1" lang="en-US" altLang="ja-JP" dirty="0"/>
          </a:p>
          <a:p>
            <a:r>
              <a:rPr kumimoji="1" lang="en-US" altLang="ja-JP" dirty="0"/>
              <a:t>2</a:t>
            </a:r>
            <a:r>
              <a:rPr kumimoji="1" lang="ja-JP" altLang="en-US" dirty="0"/>
              <a:t>書籍管理とは</a:t>
            </a:r>
            <a:endParaRPr kumimoji="1" lang="en-US" altLang="ja-JP" dirty="0"/>
          </a:p>
          <a:p>
            <a:r>
              <a:rPr kumimoji="1" lang="en-US" altLang="ja-JP" dirty="0"/>
              <a:t>3</a:t>
            </a:r>
            <a:r>
              <a:rPr kumimoji="1" lang="ja-JP" altLang="en-US" dirty="0"/>
              <a:t>書籍管理のメリット・デメリット</a:t>
            </a:r>
            <a:endParaRPr kumimoji="1" lang="en-US" altLang="ja-JP" dirty="0"/>
          </a:p>
          <a:p>
            <a:r>
              <a:rPr kumimoji="1" lang="ja-JP" altLang="en-US" dirty="0"/>
              <a:t>　→利用シーン、何ができるのか？</a:t>
            </a:r>
            <a:endParaRPr kumimoji="1" lang="en-US" altLang="ja-JP" dirty="0"/>
          </a:p>
          <a:p>
            <a:r>
              <a:rPr kumimoji="1" lang="en-US" altLang="ja-JP" dirty="0"/>
              <a:t>4</a:t>
            </a:r>
            <a:r>
              <a:rPr kumimoji="1" lang="ja-JP" altLang="en-US" dirty="0"/>
              <a:t>内部構成</a:t>
            </a:r>
            <a:endParaRPr kumimoji="1" lang="en-US" altLang="ja-JP" dirty="0"/>
          </a:p>
          <a:p>
            <a:r>
              <a:rPr kumimoji="1" lang="en-US" altLang="ja-JP" dirty="0"/>
              <a:t>5</a:t>
            </a:r>
            <a:r>
              <a:rPr kumimoji="1" lang="ja-JP" altLang="en-US" dirty="0"/>
              <a:t>デモ</a:t>
            </a:r>
            <a:endParaRPr kumimoji="1" lang="en-US" altLang="ja-JP" dirty="0"/>
          </a:p>
          <a:p>
            <a:r>
              <a:rPr kumimoji="1" lang="ja-JP" altLang="en-US" dirty="0"/>
              <a:t>　→こだわったコード</a:t>
            </a: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2</a:t>
            </a:fld>
            <a:endParaRPr kumimoji="1" lang="ja-JP" altLang="en-US"/>
          </a:p>
        </p:txBody>
      </p:sp>
    </p:spTree>
    <p:extLst>
      <p:ext uri="{BB962C8B-B14F-4D97-AF65-F5344CB8AC3E}">
        <p14:creationId xmlns:p14="http://schemas.microsoft.com/office/powerpoint/2010/main" val="38873833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kumimoji="1" lang="ja-JP" altLang="en-US" dirty="0"/>
              <a:t>フロントエンドに</a:t>
            </a:r>
            <a:r>
              <a:rPr kumimoji="1" lang="en-US" altLang="ja-JP" sz="1200" b="0" i="0" u="none" strike="noStrike" kern="1200" cap="none" spc="0" normalizeH="0" baseline="0" noProof="0" dirty="0" err="1">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BrowserApplication</a:t>
            </a:r>
            <a:r>
              <a:rPr kumimoji="1" lang="ja-JP" altLang="en-US" dirty="0" err="1"/>
              <a:t>、</a:t>
            </a:r>
            <a:r>
              <a:rPr kumimoji="1" lang="ja-JP" altLang="en-US" dirty="0"/>
              <a:t>バックエンドに</a:t>
            </a:r>
            <a:r>
              <a:rPr kumimoji="1" lang="en-US" altLang="ja-JP" dirty="0"/>
              <a:t>XAMPP</a:t>
            </a:r>
            <a:r>
              <a:rPr kumimoji="1" lang="ja-JP" altLang="en-US" dirty="0"/>
              <a:t>を採用しています。</a:t>
            </a:r>
            <a:endParaRPr kumimoji="1" lang="en-US" altLang="ja-JP" dirty="0"/>
          </a:p>
          <a:p>
            <a:r>
              <a:rPr kumimoji="1" lang="ja-JP" altLang="en-US" dirty="0"/>
              <a:t>ざっとした内容　（参考データ　</a:t>
            </a:r>
            <a:r>
              <a:rPr lang="en-US" altLang="ja-JP" dirty="0"/>
              <a:t>https://qiita.com/goofmint/items/a4760fd4e3d04e7ffb58</a:t>
            </a:r>
            <a:r>
              <a:rPr lang="ja-JP" altLang="en-US" dirty="0"/>
              <a:t>）</a:t>
            </a:r>
            <a:endParaRPr kumimoji="1" lang="en-US" altLang="ja-JP" dirty="0"/>
          </a:p>
          <a:p>
            <a:r>
              <a:rPr kumimoji="1" lang="en-US" altLang="ja-JP" dirty="0"/>
              <a:t>PHP</a:t>
            </a:r>
            <a:r>
              <a:rPr kumimoji="1" lang="ja-JP" altLang="en-US" dirty="0"/>
              <a:t>でデータベースから情報をひっぱってきて、</a:t>
            </a:r>
            <a:r>
              <a:rPr kumimoji="1" lang="en-US" altLang="ja-JP" dirty="0"/>
              <a:t>HTML</a:t>
            </a:r>
            <a:r>
              <a:rPr kumimoji="1" lang="ja-JP" altLang="en-US" dirty="0"/>
              <a:t>や</a:t>
            </a:r>
            <a:r>
              <a:rPr kumimoji="1" lang="en-US" altLang="ja-JP" dirty="0"/>
              <a:t>CSS</a:t>
            </a:r>
            <a:r>
              <a:rPr kumimoji="1" lang="ja-JP" altLang="en-US" dirty="0"/>
              <a:t>でその情報に装飾をつけました。</a:t>
            </a:r>
            <a:endParaRPr kumimoji="1" lang="en-US" altLang="ja-JP" dirty="0"/>
          </a:p>
          <a:p>
            <a:r>
              <a:rPr kumimoji="1" lang="ja-JP" altLang="en-US" dirty="0"/>
              <a:t>別々で行うことにより、通信料の軽減や開発体制の分離を目的としました。</a:t>
            </a:r>
            <a:endParaRPr kumimoji="1" lang="en-US" altLang="ja-JP" dirty="0"/>
          </a:p>
          <a:p>
            <a:r>
              <a:rPr kumimoji="1" lang="ja-JP" altLang="en-US" dirty="0"/>
              <a:t>開発体制の分離をすることで、テストも各々で容易にできるのも効率の良さだと思います。</a:t>
            </a:r>
            <a:endParaRPr kumimoji="1" lang="en-US" altLang="ja-JP" dirty="0"/>
          </a:p>
          <a:p>
            <a:endParaRPr kumimoji="1" lang="en-US" altLang="ja-JP" dirty="0"/>
          </a:p>
          <a:p>
            <a:endParaRPr kumimoji="1" lang="en-US" altLang="ja-JP" dirty="0"/>
          </a:p>
          <a:p>
            <a:r>
              <a:rPr kumimoji="1" lang="ja-JP" altLang="en-US" dirty="0"/>
              <a:t>以下　事前にあった内容で削除予定</a:t>
            </a:r>
            <a:endParaRPr kumimoji="1" lang="en-US" altLang="ja-JP" dirty="0"/>
          </a:p>
          <a:p>
            <a:r>
              <a:rPr kumimoji="1" lang="ja-JP" altLang="en-US" dirty="0"/>
              <a:t>この図では</a:t>
            </a:r>
            <a:r>
              <a:rPr kumimoji="1" lang="en-US" altLang="ja-JP" dirty="0"/>
              <a:t>Web</a:t>
            </a:r>
            <a:r>
              <a:rPr kumimoji="1" lang="ja-JP" altLang="en-US" dirty="0"/>
              <a:t>上で動作させる場合の構成で、</a:t>
            </a:r>
            <a:r>
              <a:rPr kumimoji="1" lang="en-US" altLang="ja-JP" dirty="0"/>
              <a:t>Flutter</a:t>
            </a:r>
            <a:r>
              <a:rPr kumimoji="1" lang="ja-JP" altLang="en-US" dirty="0"/>
              <a:t>は静的サイトを出力します。クライアントがスマホの場合は</a:t>
            </a:r>
            <a:r>
              <a:rPr kumimoji="1" lang="en-US" altLang="ja-JP" dirty="0"/>
              <a:t>APK</a:t>
            </a:r>
            <a:r>
              <a:rPr kumimoji="1" lang="ja-JP" altLang="en-US" dirty="0"/>
              <a:t>や</a:t>
            </a:r>
            <a:r>
              <a:rPr kumimoji="1" lang="en-US" altLang="ja-JP" dirty="0"/>
              <a:t>IPA</a:t>
            </a:r>
            <a:r>
              <a:rPr kumimoji="1" lang="ja-JP" altLang="en-US" dirty="0"/>
              <a:t>にビルドし</a:t>
            </a:r>
            <a:r>
              <a:rPr kumimoji="1" lang="en-US" altLang="ja-JP" dirty="0"/>
              <a:t>Windows</a:t>
            </a:r>
            <a:r>
              <a:rPr kumimoji="1" lang="ja-JP" altLang="en-US" dirty="0"/>
              <a:t>の場合は</a:t>
            </a:r>
            <a:r>
              <a:rPr kumimoji="1" lang="en-US" altLang="ja-JP" dirty="0"/>
              <a:t>exe</a:t>
            </a:r>
            <a:r>
              <a:rPr kumimoji="1" lang="ja-JP" altLang="en-US" dirty="0"/>
              <a:t>にビルドします。</a:t>
            </a:r>
            <a:endParaRPr kumimoji="1" lang="en-US" altLang="ja-JP" dirty="0"/>
          </a:p>
          <a:p>
            <a:r>
              <a:rPr kumimoji="1" lang="ja-JP" altLang="en-US" dirty="0"/>
              <a:t>今回の構成ではしていませんが生成された静的サイトは</a:t>
            </a:r>
            <a:r>
              <a:rPr kumimoji="1" lang="en-US" altLang="ja-JP" dirty="0"/>
              <a:t>CDN</a:t>
            </a:r>
            <a:r>
              <a:rPr kumimoji="1" lang="ja-JP" altLang="en-US" dirty="0" err="1"/>
              <a:t>で提</a:t>
            </a:r>
            <a:r>
              <a:rPr kumimoji="1" lang="ja-JP" altLang="en-US" dirty="0"/>
              <a:t>供することが可能なため</a:t>
            </a:r>
            <a:r>
              <a:rPr kumimoji="1" lang="ja-JP" altLang="en-US" sz="1200" b="0" i="0" kern="1200" dirty="0">
                <a:solidFill>
                  <a:schemeClr val="tx1"/>
                </a:solidFill>
                <a:effectLst/>
                <a:latin typeface="+mn-lt"/>
                <a:ea typeface="+mn-ea"/>
                <a:cs typeface="+mn-cs"/>
              </a:rPr>
              <a:t>スケールアウトも容易に可能です。</a:t>
            </a:r>
            <a:endParaRPr kumimoji="1" lang="en-US" altLang="ja-JP" sz="1200" b="0" i="0" kern="1200" dirty="0">
              <a:solidFill>
                <a:schemeClr val="tx1"/>
              </a:solidFill>
              <a:effectLst/>
              <a:latin typeface="+mn-lt"/>
              <a:ea typeface="+mn-ea"/>
              <a:cs typeface="+mn-cs"/>
            </a:endParaRPr>
          </a:p>
          <a:p>
            <a:r>
              <a:rPr kumimoji="1" lang="ja-JP" altLang="en-US" sz="1200" b="0" i="0" kern="1200" dirty="0" err="1">
                <a:solidFill>
                  <a:schemeClr val="tx1"/>
                </a:solidFill>
                <a:effectLst/>
                <a:latin typeface="+mn-lt"/>
                <a:ea typeface="+mn-ea"/>
                <a:cs typeface="+mn-cs"/>
              </a:rPr>
              <a:t>ー</a:t>
            </a:r>
            <a:r>
              <a:rPr kumimoji="1" lang="ja-JP" altLang="en-US" sz="1200" b="0" i="0" kern="1200" dirty="0">
                <a:solidFill>
                  <a:schemeClr val="tx1"/>
                </a:solidFill>
                <a:effectLst/>
                <a:latin typeface="+mn-lt"/>
                <a:ea typeface="+mn-ea"/>
                <a:cs typeface="+mn-cs"/>
              </a:rPr>
              <a:t>ーー</a:t>
            </a:r>
            <a:r>
              <a:rPr kumimoji="1" lang="ja-JP" altLang="en-US" sz="1200" b="0" i="0" kern="1200" dirty="0" err="1">
                <a:solidFill>
                  <a:schemeClr val="tx1"/>
                </a:solidFill>
                <a:effectLst/>
                <a:latin typeface="+mn-lt"/>
                <a:ea typeface="+mn-ea"/>
                <a:cs typeface="+mn-cs"/>
              </a:rPr>
              <a:t>ーーーーーーーーーーーーーーーーーーーーーーーーーーーーーーーーーーーーーーーーーーーーーーーー</a:t>
            </a:r>
            <a:r>
              <a:rPr kumimoji="1" lang="ja-JP" altLang="en-US" sz="1200" b="0" i="0" kern="1200" dirty="0">
                <a:solidFill>
                  <a:schemeClr val="tx1"/>
                </a:solidFill>
                <a:effectLst/>
                <a:latin typeface="+mn-lt"/>
                <a:ea typeface="+mn-ea"/>
                <a:cs typeface="+mn-cs"/>
              </a:rPr>
              <a:t>ー↓馬場</a:t>
            </a:r>
            <a:endParaRPr kumimoji="1" lang="en-US" altLang="ja-JP" sz="1200" b="0" i="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923049-BC65-4DC7-A277-572485E61E08}"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8882356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バックエンドに</a:t>
            </a:r>
            <a:r>
              <a:rPr kumimoji="1" lang="en-US" altLang="ja-JP" dirty="0"/>
              <a:t>PHP</a:t>
            </a:r>
            <a:r>
              <a:rPr kumimoji="1" lang="ja-JP" altLang="en-US" dirty="0"/>
              <a:t>を採用しているもののバックエンドとフロントエンドを分離させていることが大きな特徴です。</a:t>
            </a:r>
            <a:endParaRPr kumimoji="1" lang="en-US" altLang="ja-JP" dirty="0"/>
          </a:p>
          <a:p>
            <a:r>
              <a:rPr kumimoji="1" lang="ja-JP" altLang="en-US" dirty="0"/>
              <a:t>これにより</a:t>
            </a:r>
            <a:r>
              <a:rPr kumimoji="1" lang="ja-JP" altLang="en-US" sz="1200" b="0" i="0" kern="1200" dirty="0">
                <a:solidFill>
                  <a:schemeClr val="tx1"/>
                </a:solidFill>
                <a:effectLst/>
                <a:latin typeface="+mn-lt"/>
                <a:ea typeface="+mn-ea"/>
                <a:cs typeface="+mn-cs"/>
              </a:rPr>
              <a:t>ロード時間の短縮やトラフィックの軽減、</a:t>
            </a:r>
            <a:r>
              <a:rPr kumimoji="1" lang="ja-JP" altLang="en-US" dirty="0"/>
              <a:t>マルチプラットフォーム化、スケールアウトが容易に可能になります。</a:t>
            </a:r>
            <a:endParaRPr kumimoji="1" lang="en-US" altLang="ja-JP"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923049-BC65-4DC7-A277-572485E61E08}"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6362805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赤嶺</a:t>
            </a:r>
            <a:endParaRPr kumimoji="1" lang="en-US" altLang="ja-JP" dirty="0"/>
          </a:p>
          <a:p>
            <a:r>
              <a:rPr kumimoji="1" lang="ja-JP" altLang="en-US" dirty="0"/>
              <a:t>それでは、私たちが開発しました管理システムの動作確認を行っていきたいと思います。</a:t>
            </a:r>
          </a:p>
          <a:p>
            <a:r>
              <a:rPr kumimoji="1" lang="ja-JP" altLang="en-US" dirty="0"/>
              <a:t>最初にログイン画面が表示されます。こちらの画面にデータベースに管理された</a:t>
            </a:r>
          </a:p>
          <a:p>
            <a:r>
              <a:rPr kumimoji="1" lang="en-US" altLang="ja-JP" dirty="0"/>
              <a:t>ID</a:t>
            </a:r>
            <a:r>
              <a:rPr kumimoji="1" lang="ja-JP" altLang="en-US" dirty="0"/>
              <a:t>とパスワードを入力してログインボタンをクリックするとログインができます。</a:t>
            </a:r>
          </a:p>
          <a:p>
            <a:endParaRPr kumimoji="1" lang="ja-JP" altLang="en-US" dirty="0"/>
          </a:p>
          <a:p>
            <a:r>
              <a:rPr kumimoji="1" lang="ja-JP" altLang="en-US" dirty="0"/>
              <a:t>ログイン後、顧客管理、書籍管理、データ分析の選択項目が表示されます。</a:t>
            </a:r>
          </a:p>
          <a:p>
            <a:endParaRPr kumimoji="1" lang="ja-JP" altLang="en-US" dirty="0"/>
          </a:p>
          <a:p>
            <a:r>
              <a:rPr kumimoji="1" lang="ja-JP" altLang="en-US" dirty="0"/>
              <a:t>●顧客管理を選択してみます。</a:t>
            </a:r>
          </a:p>
          <a:p>
            <a:r>
              <a:rPr kumimoji="1" lang="ja-JP" altLang="en-US" dirty="0"/>
              <a:t>顧客管理を選択すると、このような画面が表示されます。</a:t>
            </a:r>
          </a:p>
          <a:p>
            <a:r>
              <a:rPr kumimoji="1" lang="ja-JP" altLang="en-US" dirty="0"/>
              <a:t>表示されている一覧は、データベースに管理されているデータを抽出して表示しています。</a:t>
            </a:r>
          </a:p>
          <a:p>
            <a:endParaRPr kumimoji="1" lang="ja-JP" altLang="en-US" dirty="0"/>
          </a:p>
          <a:p>
            <a:endParaRPr kumimoji="1" lang="ja-JP" altLang="en-US" dirty="0"/>
          </a:p>
          <a:p>
            <a:r>
              <a:rPr kumimoji="1" lang="ja-JP" altLang="en-US" dirty="0"/>
              <a:t>・検索では、顧客</a:t>
            </a:r>
            <a:r>
              <a:rPr kumimoji="1" lang="en-US" altLang="ja-JP" dirty="0"/>
              <a:t>ID</a:t>
            </a:r>
            <a:r>
              <a:rPr kumimoji="1" lang="ja-JP" altLang="en-US" dirty="0"/>
              <a:t>と顧客名を検索できるようにしています。</a:t>
            </a:r>
          </a:p>
          <a:p>
            <a:r>
              <a:rPr kumimoji="1" lang="ja-JP" altLang="en-US" dirty="0"/>
              <a:t>・顧客</a:t>
            </a:r>
            <a:r>
              <a:rPr kumimoji="1" lang="en-US" altLang="ja-JP" dirty="0"/>
              <a:t>ID</a:t>
            </a:r>
            <a:r>
              <a:rPr kumimoji="1" lang="ja-JP" altLang="en-US" dirty="0"/>
              <a:t>の一致検索をしてみます</a:t>
            </a:r>
          </a:p>
          <a:p>
            <a:r>
              <a:rPr kumimoji="1" lang="ja-JP" altLang="en-US" dirty="0"/>
              <a:t>検索欄に</a:t>
            </a:r>
            <a:r>
              <a:rPr kumimoji="1" lang="en-US" altLang="ja-JP" dirty="0"/>
              <a:t>1101</a:t>
            </a:r>
            <a:r>
              <a:rPr kumimoji="1" lang="ja-JP" altLang="en-US" dirty="0"/>
              <a:t>と入力して、一致検索を選択して、検索ボタンをクリックすると顧客</a:t>
            </a:r>
            <a:r>
              <a:rPr kumimoji="1" lang="en-US" altLang="ja-JP" dirty="0"/>
              <a:t>ID1101</a:t>
            </a:r>
            <a:r>
              <a:rPr kumimoji="1" lang="ja-JP" altLang="en-US" dirty="0"/>
              <a:t>のコードが表示されます。</a:t>
            </a:r>
          </a:p>
          <a:p>
            <a:endParaRPr kumimoji="1" lang="ja-JP" altLang="en-US" dirty="0"/>
          </a:p>
          <a:p>
            <a:r>
              <a:rPr kumimoji="1" lang="ja-JP" altLang="en-US" dirty="0"/>
              <a:t>・次に顧客名のあいまい検索をしてみます。</a:t>
            </a:r>
          </a:p>
          <a:p>
            <a:r>
              <a:rPr kumimoji="1" lang="ja-JP" altLang="en-US" dirty="0" err="1"/>
              <a:t>検索検索</a:t>
            </a:r>
            <a:r>
              <a:rPr kumimoji="1" lang="ja-JP" altLang="en-US" dirty="0"/>
              <a:t>欄に「赤」を入力して、あいまい検索を選択して、検索ボタンをクリックすると「赤」という文字が含まれているコードが表示されます。</a:t>
            </a:r>
          </a:p>
          <a:p>
            <a:endParaRPr kumimoji="1" lang="ja-JP" altLang="en-US" dirty="0"/>
          </a:p>
          <a:p>
            <a:r>
              <a:rPr kumimoji="1" lang="ja-JP" altLang="en-US" dirty="0"/>
              <a:t>・次に新規登録をしてみます。</a:t>
            </a:r>
          </a:p>
          <a:p>
            <a:r>
              <a:rPr kumimoji="1" lang="ja-JP" altLang="en-US" dirty="0"/>
              <a:t>新規登録ボタンをクリックします。新規登録フォームが表示されるので</a:t>
            </a:r>
          </a:p>
          <a:p>
            <a:r>
              <a:rPr kumimoji="1" lang="ja-JP" altLang="en-US" dirty="0"/>
              <a:t>各項目に入力していきます。登録ボタンをクリックします。</a:t>
            </a:r>
          </a:p>
          <a:p>
            <a:r>
              <a:rPr kumimoji="1" lang="ja-JP" altLang="en-US" dirty="0"/>
              <a:t>登録すると、データベースに情報が登録されて、リストの一覧に表示されます。</a:t>
            </a:r>
          </a:p>
          <a:p>
            <a:endParaRPr kumimoji="1" lang="ja-JP" altLang="en-US" dirty="0"/>
          </a:p>
          <a:p>
            <a:r>
              <a:rPr kumimoji="1" lang="ja-JP" altLang="en-US" dirty="0"/>
              <a:t>・次に編集をしてみます。</a:t>
            </a:r>
          </a:p>
          <a:p>
            <a:r>
              <a:rPr kumimoji="1" lang="ja-JP" altLang="en-US" dirty="0"/>
              <a:t>先ほど登録したコードの編集をクリックします。</a:t>
            </a:r>
          </a:p>
          <a:p>
            <a:r>
              <a:rPr kumimoji="1" lang="ja-JP" altLang="en-US" dirty="0"/>
              <a:t>編集画面が表示されますので、編集したい個所を編集していきます。</a:t>
            </a:r>
          </a:p>
          <a:p>
            <a:r>
              <a:rPr kumimoji="1" lang="ja-JP" altLang="en-US" dirty="0"/>
              <a:t>更新ボタンをクリックすると編集した内容がリストに表示されます。</a:t>
            </a:r>
          </a:p>
          <a:p>
            <a:endParaRPr kumimoji="1" lang="ja-JP" altLang="en-US" dirty="0"/>
          </a:p>
          <a:p>
            <a:r>
              <a:rPr kumimoji="1" lang="ja-JP" altLang="en-US" dirty="0"/>
              <a:t>・次に削除をします。</a:t>
            </a:r>
          </a:p>
          <a:p>
            <a:r>
              <a:rPr kumimoji="1" lang="ja-JP" altLang="en-US" dirty="0"/>
              <a:t>先ほど編集したコードの削除をクリックすると、確認アラートが表示されますので</a:t>
            </a:r>
          </a:p>
          <a:p>
            <a:r>
              <a:rPr kumimoji="1" lang="ja-JP" altLang="en-US" dirty="0"/>
              <a:t>「</a:t>
            </a:r>
            <a:r>
              <a:rPr kumimoji="1" lang="en-US" altLang="ja-JP" dirty="0"/>
              <a:t>OK</a:t>
            </a:r>
            <a:r>
              <a:rPr kumimoji="1" lang="ja-JP" altLang="en-US" dirty="0"/>
              <a:t>」をクリックすると、対象のコードが削除されます。</a:t>
            </a:r>
          </a:p>
          <a:p>
            <a:endParaRPr kumimoji="1" lang="ja-JP" altLang="en-US" dirty="0"/>
          </a:p>
          <a:p>
            <a:r>
              <a:rPr kumimoji="1" lang="ja-JP" altLang="en-US" dirty="0"/>
              <a:t>・顧客</a:t>
            </a:r>
            <a:r>
              <a:rPr kumimoji="1" lang="en-US" altLang="ja-JP" dirty="0"/>
              <a:t>ID</a:t>
            </a:r>
            <a:r>
              <a:rPr kumimoji="1" lang="ja-JP" altLang="en-US" dirty="0" err="1"/>
              <a:t>、</a:t>
            </a:r>
            <a:r>
              <a:rPr kumimoji="1" lang="ja-JP" altLang="en-US" dirty="0"/>
              <a:t>顧客名などの隣にある矢印ボタンをクリックすると昇順、降順に並び替えもできます。</a:t>
            </a:r>
          </a:p>
          <a:p>
            <a:endParaRPr kumimoji="1" lang="ja-JP" altLang="en-US" dirty="0"/>
          </a:p>
          <a:p>
            <a:r>
              <a:rPr kumimoji="1" lang="ja-JP" altLang="en-US" dirty="0"/>
              <a:t>戻るボタンをクリックすると</a:t>
            </a:r>
            <a:r>
              <a:rPr kumimoji="1" lang="en-US" altLang="ja-JP" dirty="0"/>
              <a:t>3</a:t>
            </a:r>
            <a:r>
              <a:rPr kumimoji="1" lang="ja-JP" altLang="en-US" dirty="0"/>
              <a:t>項目の選択画面に戻ります。</a:t>
            </a:r>
          </a:p>
          <a:p>
            <a:r>
              <a:rPr kumimoji="1" lang="ja-JP" altLang="en-US" dirty="0"/>
              <a:t>●書籍管理は、顧客管理と同じようなコードになりますので軽く流していきます。</a:t>
            </a:r>
          </a:p>
          <a:p>
            <a:endParaRPr kumimoji="1" lang="ja-JP" altLang="en-US" dirty="0"/>
          </a:p>
          <a:p>
            <a:endParaRPr kumimoji="1" lang="ja-JP" altLang="en-US" dirty="0"/>
          </a:p>
          <a:p>
            <a:r>
              <a:rPr kumimoji="1" lang="ja-JP" altLang="en-US" dirty="0"/>
              <a:t>●次にデータ分析です。</a:t>
            </a:r>
          </a:p>
          <a:p>
            <a:r>
              <a:rPr kumimoji="1" lang="ja-JP" altLang="en-US" dirty="0"/>
              <a:t>データ分析のボタンをクリックするとランキング画面に遷移し、データベースに登録されているデータから</a:t>
            </a:r>
            <a:r>
              <a:rPr kumimoji="1" lang="en-US" altLang="ja-JP" dirty="0"/>
              <a:t>SQL</a:t>
            </a:r>
            <a:r>
              <a:rPr kumimoji="1" lang="ja-JP" altLang="en-US" dirty="0"/>
              <a:t>文を実行して、それぞれ売上、年代別、地域別ランキングを表示しています。こちらも同様に項目ごとに昇順、降順に並べ替えることができます。</a:t>
            </a:r>
          </a:p>
          <a:p>
            <a:endParaRPr kumimoji="1" lang="ja-JP" altLang="en-US" dirty="0"/>
          </a:p>
          <a:p>
            <a:r>
              <a:rPr kumimoji="1" lang="ja-JP" altLang="en-US" dirty="0"/>
              <a:t>●最後にログインボタンをクリックすると、ログイン画面に戻ります。</a:t>
            </a:r>
          </a:p>
          <a:p>
            <a:endParaRPr kumimoji="1" lang="ja-JP" altLang="en-US" dirty="0"/>
          </a:p>
          <a:p>
            <a:r>
              <a:rPr kumimoji="1" lang="ja-JP" altLang="en-US" dirty="0"/>
              <a:t>以上で動作確認を終わります。</a:t>
            </a:r>
            <a:endParaRPr kumimoji="1" lang="en-US" altLang="ja-JP"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923049-BC65-4DC7-A277-572485E61E08}"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3011432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学校のインターネットにつながっている場合、この</a:t>
            </a:r>
            <a:r>
              <a:rPr kumimoji="1" lang="en-US" altLang="ja-JP" dirty="0"/>
              <a:t>QR</a:t>
            </a:r>
            <a:r>
              <a:rPr kumimoji="1" lang="ja-JP" altLang="en-US" dirty="0"/>
              <a:t>コードか</a:t>
            </a:r>
            <a:r>
              <a:rPr kumimoji="1" lang="en-US" altLang="ja-JP" dirty="0"/>
              <a:t>URL</a:t>
            </a:r>
            <a:r>
              <a:rPr kumimoji="1" lang="ja-JP" altLang="en-US" dirty="0"/>
              <a:t>からデモにアクセスできます。</a:t>
            </a:r>
            <a:endParaRPr kumimoji="1" lang="en-US" altLang="ja-JP" dirty="0"/>
          </a:p>
          <a:p>
            <a:r>
              <a:rPr kumimoji="1" lang="ja-JP" altLang="en-US">
                <a:ea typeface="游ゴシック"/>
              </a:rPr>
              <a:t>続いて質疑応答に移ります。</a:t>
            </a:r>
            <a:endParaRPr lang="en-US" altLang="ja-JP">
              <a:ea typeface="游ゴシック"/>
            </a:endParaRPr>
          </a:p>
          <a:p>
            <a:endParaRPr lang="ja-JP" altLang="en-US" dirty="0">
              <a:ea typeface="游ゴシック"/>
            </a:endParaRPr>
          </a:p>
          <a:p>
            <a:r>
              <a:rPr lang="ja-JP" altLang="en-US">
                <a:ea typeface="游ゴシック"/>
              </a:rPr>
              <a:t>き丁なご意見ありがとうございました。</a:t>
            </a:r>
          </a:p>
          <a:p>
            <a:r>
              <a:rPr lang="ja-JP" altLang="en-US">
                <a:ea typeface="游ゴシック"/>
              </a:rPr>
              <a:t>これで発表を終わります。</a:t>
            </a:r>
            <a:endParaRPr lang="ja-JP" altLang="en-US" dirty="0">
              <a:ea typeface="游ゴシック"/>
            </a:endParaRPr>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26</a:t>
            </a:fld>
            <a:endParaRPr kumimoji="1" lang="ja-JP" altLang="en-US"/>
          </a:p>
        </p:txBody>
      </p:sp>
    </p:spTree>
    <p:extLst>
      <p:ext uri="{BB962C8B-B14F-4D97-AF65-F5344CB8AC3E}">
        <p14:creationId xmlns:p14="http://schemas.microsoft.com/office/powerpoint/2010/main" val="25185452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ご清聴ありがとうございました。</a:t>
            </a:r>
            <a:endParaRPr kumimoji="1" lang="en-US" altLang="ja-JP"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27</a:t>
            </a:fld>
            <a:endParaRPr kumimoji="1" lang="ja-JP" altLang="en-US"/>
          </a:p>
        </p:txBody>
      </p:sp>
    </p:spTree>
    <p:extLst>
      <p:ext uri="{BB962C8B-B14F-4D97-AF65-F5344CB8AC3E}">
        <p14:creationId xmlns:p14="http://schemas.microsoft.com/office/powerpoint/2010/main" val="3243316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発表者：鹿島さん</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dirty="0">
              <a:solidFill>
                <a:schemeClr val="tx1"/>
              </a:solidFill>
              <a:effectLst/>
              <a:latin typeface="+mn-lt"/>
              <a:ea typeface="+mn-ea"/>
              <a:cs typeface="+mn-cs"/>
            </a:endParaRPr>
          </a:p>
          <a:p>
            <a:r>
              <a:rPr kumimoji="1" lang="ja-JP" altLang="ja-JP" sz="1200" kern="1200" dirty="0">
                <a:solidFill>
                  <a:schemeClr val="tx1"/>
                </a:solidFill>
                <a:effectLst/>
                <a:latin typeface="+mn-lt"/>
                <a:ea typeface="+mn-ea"/>
                <a:cs typeface="+mn-cs"/>
              </a:rPr>
              <a:t>私たちのチームは、本屋</a:t>
            </a:r>
            <a:r>
              <a:rPr kumimoji="1" lang="ja-JP" altLang="en-US" sz="1200" kern="1200" dirty="0">
                <a:solidFill>
                  <a:schemeClr val="tx1"/>
                </a:solidFill>
                <a:effectLst/>
                <a:latin typeface="+mn-lt"/>
                <a:ea typeface="+mn-ea"/>
                <a:cs typeface="+mn-cs"/>
              </a:rPr>
              <a:t>の書籍管理</a:t>
            </a:r>
            <a:r>
              <a:rPr kumimoji="1" lang="ja-JP" altLang="ja-JP" sz="1200" kern="1200" dirty="0">
                <a:solidFill>
                  <a:schemeClr val="tx1"/>
                </a:solidFill>
                <a:effectLst/>
                <a:latin typeface="+mn-lt"/>
                <a:ea typeface="+mn-ea"/>
                <a:cs typeface="+mn-cs"/>
              </a:rPr>
              <a:t>を開発しました。</a:t>
            </a:r>
            <a:endParaRPr kumimoji="1" lang="en-US" altLang="ja-JP" dirty="0"/>
          </a:p>
          <a:p>
            <a:endParaRPr kumimoji="1" lang="en-US" altLang="ja-JP" dirty="0"/>
          </a:p>
          <a:p>
            <a:r>
              <a:rPr kumimoji="1" lang="ja-JP" altLang="en-US" dirty="0"/>
              <a:t>書籍管理とは本屋で書籍を一元管理するシステムで</a:t>
            </a:r>
            <a:endParaRPr kumimoji="1" lang="en-US" altLang="ja-JP" dirty="0"/>
          </a:p>
          <a:p>
            <a:r>
              <a:rPr kumimoji="1" lang="ja-JP" altLang="en-US" dirty="0"/>
              <a:t>情報をデータベースに蓄積・管理します。</a:t>
            </a:r>
            <a:endParaRPr kumimoji="1" lang="en-US" altLang="ja-JP" dirty="0"/>
          </a:p>
          <a:p>
            <a:endParaRPr kumimoji="1" lang="en-US" altLang="ja-JP" dirty="0"/>
          </a:p>
          <a:p>
            <a:r>
              <a:rPr kumimoji="1" lang="ja-JP" altLang="ja-JP" sz="1200" kern="1200" dirty="0">
                <a:solidFill>
                  <a:schemeClr val="tx1"/>
                </a:solidFill>
                <a:effectLst/>
                <a:latin typeface="+mn-lt"/>
                <a:ea typeface="+mn-ea"/>
                <a:cs typeface="+mn-cs"/>
              </a:rPr>
              <a:t>テーマは書籍管理システムと決まって</a:t>
            </a:r>
            <a:r>
              <a:rPr kumimoji="1" lang="ja-JP" altLang="en-US" sz="1200" kern="1200" dirty="0">
                <a:solidFill>
                  <a:schemeClr val="tx1"/>
                </a:solidFill>
                <a:effectLst/>
                <a:latin typeface="+mn-lt"/>
                <a:ea typeface="+mn-ea"/>
                <a:cs typeface="+mn-cs"/>
              </a:rPr>
              <a:t>いましたが、</a:t>
            </a:r>
            <a:r>
              <a:rPr kumimoji="1" lang="ja-JP" altLang="ja-JP" sz="1200" kern="1200" dirty="0">
                <a:solidFill>
                  <a:schemeClr val="tx1"/>
                </a:solidFill>
                <a:effectLst/>
                <a:latin typeface="+mn-lt"/>
                <a:ea typeface="+mn-ea"/>
                <a:cs typeface="+mn-cs"/>
              </a:rPr>
              <a:t>詳細機能について</a:t>
            </a:r>
            <a:r>
              <a:rPr kumimoji="1" lang="ja-JP" altLang="en-US" sz="1200" kern="1200" dirty="0">
                <a:solidFill>
                  <a:schemeClr val="tx1"/>
                </a:solidFill>
                <a:effectLst/>
                <a:latin typeface="+mn-lt"/>
                <a:ea typeface="+mn-ea"/>
                <a:cs typeface="+mn-cs"/>
              </a:rPr>
              <a:t>は</a:t>
            </a:r>
            <a:r>
              <a:rPr kumimoji="1" lang="ja-JP" altLang="ja-JP" sz="1200" kern="1200" dirty="0">
                <a:solidFill>
                  <a:schemeClr val="tx1"/>
                </a:solidFill>
                <a:effectLst/>
                <a:latin typeface="+mn-lt"/>
                <a:ea typeface="+mn-ea"/>
                <a:cs typeface="+mn-cs"/>
              </a:rPr>
              <a:t>チームで話し合って</a:t>
            </a:r>
            <a:r>
              <a:rPr kumimoji="1" lang="ja-JP" altLang="en-US" sz="1200" kern="1200" dirty="0">
                <a:solidFill>
                  <a:schemeClr val="tx1"/>
                </a:solidFill>
                <a:effectLst/>
                <a:latin typeface="+mn-lt"/>
                <a:ea typeface="+mn-ea"/>
                <a:cs typeface="+mn-cs"/>
              </a:rPr>
              <a:t>決めました。</a:t>
            </a:r>
            <a:endParaRPr kumimoji="1" lang="ja-JP" altLang="ja-JP" sz="1200" kern="1200" dirty="0">
              <a:solidFill>
                <a:schemeClr val="tx1"/>
              </a:solidFill>
              <a:effectLst/>
              <a:latin typeface="+mn-lt"/>
              <a:ea typeface="+mn-ea"/>
              <a:cs typeface="+mn-cs"/>
            </a:endParaRPr>
          </a:p>
          <a:p>
            <a:r>
              <a:rPr kumimoji="1" lang="ja-JP" altLang="en-US" sz="1200" kern="1200" dirty="0">
                <a:solidFill>
                  <a:schemeClr val="tx1"/>
                </a:solidFill>
                <a:effectLst/>
                <a:latin typeface="+mn-lt"/>
                <a:ea typeface="+mn-ea"/>
                <a:cs typeface="+mn-cs"/>
              </a:rPr>
              <a:t>データベース</a:t>
            </a:r>
            <a:r>
              <a:rPr kumimoji="1" lang="ja-JP" altLang="ja-JP" sz="1200" kern="1200" dirty="0">
                <a:solidFill>
                  <a:schemeClr val="tx1"/>
                </a:solidFill>
                <a:effectLst/>
                <a:latin typeface="+mn-lt"/>
                <a:ea typeface="+mn-ea"/>
                <a:cs typeface="+mn-cs"/>
              </a:rPr>
              <a:t>に接続して、追加・編集・削除だけでなく</a:t>
            </a:r>
          </a:p>
          <a:p>
            <a:r>
              <a:rPr kumimoji="1" lang="ja-JP" altLang="ja-JP" sz="1200" kern="1200" dirty="0">
                <a:solidFill>
                  <a:schemeClr val="tx1"/>
                </a:solidFill>
                <a:effectLst/>
                <a:latin typeface="+mn-lt"/>
                <a:ea typeface="+mn-ea"/>
                <a:cs typeface="+mn-cs"/>
              </a:rPr>
              <a:t>ランキング機能も追加することで実用的なスキル向上</a:t>
            </a:r>
            <a:r>
              <a:rPr kumimoji="1" lang="ja-JP" altLang="en-US" sz="1200" kern="1200" dirty="0">
                <a:solidFill>
                  <a:schemeClr val="tx1"/>
                </a:solidFill>
                <a:effectLst/>
                <a:latin typeface="+mn-lt"/>
                <a:ea typeface="+mn-ea"/>
                <a:cs typeface="+mn-cs"/>
              </a:rPr>
              <a:t>を意識しました。</a:t>
            </a:r>
            <a:endParaRPr kumimoji="1" lang="en-US" altLang="ja-JP" sz="1200" kern="1200" dirty="0">
              <a:solidFill>
                <a:schemeClr val="tx1"/>
              </a:solidFill>
              <a:effectLst/>
              <a:latin typeface="+mn-lt"/>
              <a:ea typeface="+mn-ea"/>
              <a:cs typeface="+mn-cs"/>
            </a:endParaRPr>
          </a:p>
          <a:p>
            <a:endParaRPr kumimoji="1" lang="en-US" altLang="ja-JP" sz="1200" kern="1200" dirty="0">
              <a:solidFill>
                <a:schemeClr val="tx1"/>
              </a:solidFill>
              <a:effectLst/>
              <a:latin typeface="+mn-lt"/>
              <a:ea typeface="+mn-ea"/>
              <a:cs typeface="+mn-cs"/>
            </a:endParaRPr>
          </a:p>
          <a:p>
            <a:endParaRPr kumimoji="1" lang="en-US" altLang="ja-JP"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3</a:t>
            </a:fld>
            <a:endParaRPr kumimoji="1" lang="ja-JP" altLang="en-US"/>
          </a:p>
        </p:txBody>
      </p:sp>
    </p:spTree>
    <p:extLst>
      <p:ext uri="{BB962C8B-B14F-4D97-AF65-F5344CB8AC3E}">
        <p14:creationId xmlns:p14="http://schemas.microsoft.com/office/powerpoint/2010/main" val="33598447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発表者：鹿島さん</a:t>
            </a:r>
            <a:endParaRPr lang="en-US" altLang="ja-JP" dirty="0"/>
          </a:p>
          <a:p>
            <a:endParaRPr lang="en-US" altLang="ja-JP" dirty="0"/>
          </a:p>
          <a:p>
            <a:r>
              <a:rPr lang="ja-JP" altLang="en-US" dirty="0"/>
              <a:t>☆</a:t>
            </a:r>
            <a:r>
              <a:rPr lang="ja-JP" altLang="en-US" dirty="0">
                <a:latin typeface="HG丸ｺﾞｼｯｸM-PRO" panose="020F0600000000000000" pitchFamily="50" charset="-128"/>
                <a:ea typeface="HG丸ｺﾞｼｯｸM-PRO" panose="020F0600000000000000" pitchFamily="50" charset="-128"/>
              </a:rPr>
              <a:t>編集・更新の非効率性　　　</a:t>
            </a:r>
            <a:r>
              <a:rPr lang="en-US" altLang="ja-JP" dirty="0">
                <a:latin typeface="HG丸ｺﾞｼｯｸM-PRO" panose="020F0600000000000000" pitchFamily="50" charset="-128"/>
                <a:ea typeface="HG丸ｺﾞｼｯｸM-PRO" panose="020F0600000000000000" pitchFamily="50" charset="-128"/>
              </a:rPr>
              <a:t>※</a:t>
            </a:r>
            <a:r>
              <a:rPr lang="ja-JP" altLang="en-US" dirty="0">
                <a:latin typeface="HG丸ｺﾞｼｯｸM-PRO" panose="020F0600000000000000" pitchFamily="50" charset="-128"/>
                <a:ea typeface="HG丸ｺﾞｼｯｸM-PRO" panose="020F0600000000000000" pitchFamily="50" charset="-128"/>
              </a:rPr>
              <a:t>個別表示にするかは要相談</a:t>
            </a:r>
            <a:endParaRPr lang="en-US" altLang="ja-JP" dirty="0">
              <a:latin typeface="HG丸ｺﾞｼｯｸM-PRO" panose="020F0600000000000000" pitchFamily="50" charset="-128"/>
              <a:ea typeface="HG丸ｺﾞｼｯｸM-PRO" panose="020F0600000000000000" pitchFamily="50" charset="-128"/>
            </a:endParaRPr>
          </a:p>
          <a:p>
            <a:r>
              <a:rPr lang="en-US" altLang="ja-JP" dirty="0"/>
              <a:t>----</a:t>
            </a:r>
            <a:r>
              <a:rPr kumimoji="1" lang="ja-JP" altLang="en-US" sz="1200" b="0" i="0" kern="1200" dirty="0">
                <a:solidFill>
                  <a:schemeClr val="tx1"/>
                </a:solidFill>
                <a:effectLst/>
                <a:latin typeface="+mn-lt"/>
                <a:ea typeface="+mn-ea"/>
                <a:cs typeface="+mn-cs"/>
              </a:rPr>
              <a:t>グループ内で</a:t>
            </a:r>
            <a:r>
              <a:rPr kumimoji="1" lang="en-US" altLang="ja-JP" sz="1200" b="0" i="0" kern="1200" dirty="0">
                <a:solidFill>
                  <a:schemeClr val="tx1"/>
                </a:solidFill>
                <a:effectLst/>
                <a:latin typeface="+mn-lt"/>
                <a:ea typeface="+mn-ea"/>
                <a:cs typeface="+mn-cs"/>
              </a:rPr>
              <a:t>Excel</a:t>
            </a:r>
            <a:r>
              <a:rPr kumimoji="1" lang="ja-JP" altLang="en-US" sz="1200" b="0" i="0" kern="1200" dirty="0">
                <a:solidFill>
                  <a:schemeClr val="tx1"/>
                </a:solidFill>
                <a:effectLst/>
                <a:latin typeface="+mn-lt"/>
                <a:ea typeface="+mn-ea"/>
                <a:cs typeface="+mn-cs"/>
              </a:rPr>
              <a:t>ファイルを共有・閲覧することは可能ですが、</a:t>
            </a:r>
            <a:endParaRPr kumimoji="1" lang="en-US" altLang="ja-JP" sz="1200" b="0" i="0" kern="1200" dirty="0">
              <a:solidFill>
                <a:schemeClr val="tx1"/>
              </a:solidFill>
              <a:effectLst/>
              <a:latin typeface="+mn-lt"/>
              <a:ea typeface="+mn-ea"/>
              <a:cs typeface="+mn-cs"/>
            </a:endParaRPr>
          </a:p>
          <a:p>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通常の使い方では複数人で同時に編集することはできません。</a:t>
            </a:r>
            <a:endParaRPr kumimoji="1" lang="en-US" altLang="ja-JP" sz="1200" b="0" i="0" kern="1200" dirty="0">
              <a:solidFill>
                <a:schemeClr val="tx1"/>
              </a:solidFill>
              <a:effectLst/>
              <a:latin typeface="+mn-lt"/>
              <a:ea typeface="+mn-ea"/>
              <a:cs typeface="+mn-cs"/>
            </a:endParaRPr>
          </a:p>
          <a:p>
            <a:endParaRPr kumimoji="1" lang="en-US" altLang="ja-JP" sz="1200" b="0" i="0" kern="1200" dirty="0">
              <a:solidFill>
                <a:schemeClr val="tx1"/>
              </a:solidFill>
              <a:effectLst/>
              <a:latin typeface="+mn-lt"/>
              <a:ea typeface="+mn-ea"/>
              <a:cs typeface="+mn-cs"/>
            </a:endParaRPr>
          </a:p>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a:t>
            </a:r>
            <a:r>
              <a:rPr lang="ja-JP" altLang="en-US" dirty="0">
                <a:latin typeface="HG丸ｺﾞｼｯｸM-PRO" panose="020F0600000000000000" pitchFamily="50" charset="-128"/>
                <a:ea typeface="HG丸ｺﾞｼｯｸM-PRO" panose="020F0600000000000000" pitchFamily="50" charset="-128"/>
              </a:rPr>
              <a:t>細かな権限設定ができず、管理にリスクが伴う</a:t>
            </a:r>
            <a:endParaRPr lang="ja-JP" altLang="en-US" dirty="0"/>
          </a:p>
          <a:p>
            <a:r>
              <a:rPr kumimoji="1" lang="en-US" altLang="ja-JP" dirty="0"/>
              <a:t>----</a:t>
            </a:r>
            <a:r>
              <a:rPr kumimoji="1" lang="ja-JP" altLang="en-US" sz="1200" b="0" i="0" kern="1200" dirty="0">
                <a:solidFill>
                  <a:schemeClr val="tx1"/>
                </a:solidFill>
                <a:effectLst/>
                <a:latin typeface="+mn-lt"/>
                <a:ea typeface="+mn-ea"/>
                <a:cs typeface="+mn-cs"/>
              </a:rPr>
              <a:t>複数人で</a:t>
            </a:r>
            <a:r>
              <a:rPr kumimoji="1" lang="en-US" altLang="ja-JP" sz="1200" b="0" i="0" kern="1200" dirty="0">
                <a:solidFill>
                  <a:schemeClr val="tx1"/>
                </a:solidFill>
                <a:effectLst/>
                <a:latin typeface="+mn-lt"/>
                <a:ea typeface="+mn-ea"/>
                <a:cs typeface="+mn-cs"/>
              </a:rPr>
              <a:t>Excel</a:t>
            </a:r>
            <a:r>
              <a:rPr kumimoji="1" lang="ja-JP" altLang="en-US" sz="1200" b="0" i="0" kern="1200" dirty="0">
                <a:solidFill>
                  <a:schemeClr val="tx1"/>
                </a:solidFill>
                <a:effectLst/>
                <a:latin typeface="+mn-lt"/>
                <a:ea typeface="+mn-ea"/>
                <a:cs typeface="+mn-cs"/>
              </a:rPr>
              <a:t>ファイルを更新する場合、「いつ・誰が・どの端末で」ファイルを編集したか履歴を追うことができません。</a:t>
            </a:r>
            <a:endParaRPr kumimoji="1" lang="en-US" altLang="ja-JP" sz="1200" b="0" i="0" kern="1200" dirty="0">
              <a:solidFill>
                <a:schemeClr val="tx1"/>
              </a:solidFill>
              <a:effectLst/>
              <a:latin typeface="+mn-lt"/>
              <a:ea typeface="+mn-ea"/>
              <a:cs typeface="+mn-cs"/>
            </a:endParaRPr>
          </a:p>
          <a:p>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そのため、誤った修正・削除などトラブルが発生した際に原因の特定が困難です。</a:t>
            </a:r>
            <a:endParaRPr kumimoji="1" lang="en-US" altLang="ja-JP" sz="1200" b="0" i="0" kern="1200" dirty="0">
              <a:solidFill>
                <a:schemeClr val="tx1"/>
              </a:solidFill>
              <a:effectLst/>
              <a:latin typeface="+mn-lt"/>
              <a:ea typeface="+mn-ea"/>
              <a:cs typeface="+mn-cs"/>
            </a:endParaRPr>
          </a:p>
          <a:p>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a:t>
            </a:r>
            <a:r>
              <a:rPr lang="ja-JP" altLang="en-US" dirty="0">
                <a:latin typeface="HG丸ｺﾞｼｯｸM-PRO" panose="020F0600000000000000" pitchFamily="50" charset="-128"/>
                <a:ea typeface="HG丸ｺﾞｼｯｸM-PRO" panose="020F0600000000000000" pitchFamily="50" charset="-128"/>
              </a:rPr>
              <a:t>担当者や専門性の知識がないと、メンテナンスが困難</a:t>
            </a:r>
            <a:endParaRPr lang="en-US" altLang="ja-JP" dirty="0">
              <a:latin typeface="HG丸ｺﾞｼｯｸM-PRO" panose="020F0600000000000000" pitchFamily="50" charset="-128"/>
              <a:ea typeface="HG丸ｺﾞｼｯｸM-PRO" panose="020F0600000000000000" pitchFamily="50" charset="-128"/>
            </a:endParaRPr>
          </a:p>
          <a:p>
            <a:r>
              <a:rPr kumimoji="1" lang="en-US" altLang="ja-JP" dirty="0">
                <a:latin typeface="HG丸ｺﾞｼｯｸM-PRO" panose="020F0600000000000000" pitchFamily="50" charset="-128"/>
                <a:ea typeface="HG丸ｺﾞｼｯｸM-PRO" panose="020F0600000000000000" pitchFamily="50" charset="-128"/>
              </a:rPr>
              <a:t>----</a:t>
            </a:r>
            <a:r>
              <a:rPr kumimoji="1" lang="en-US" altLang="ja-JP" sz="1200" b="0" i="0" kern="1200" dirty="0">
                <a:solidFill>
                  <a:schemeClr val="tx1"/>
                </a:solidFill>
                <a:effectLst/>
                <a:latin typeface="+mn-lt"/>
                <a:ea typeface="+mn-ea"/>
                <a:cs typeface="+mn-cs"/>
              </a:rPr>
              <a:t>Excel</a:t>
            </a:r>
            <a:r>
              <a:rPr kumimoji="1" lang="ja-JP" altLang="en-US" sz="1200" b="0" i="0" kern="1200" dirty="0">
                <a:solidFill>
                  <a:schemeClr val="tx1"/>
                </a:solidFill>
                <a:effectLst/>
                <a:latin typeface="+mn-lt"/>
                <a:ea typeface="+mn-ea"/>
                <a:cs typeface="+mn-cs"/>
              </a:rPr>
              <a:t>に複雑な処理やマクロが組まれている場合はメンテナンスが困難になることがあります。例えば前任者が作成したマクロを修正する場合、後任者のスキル不足や引継ぎの不十分さによって、メンテナンスができずにファイルが使われなくなる事態もある。</a:t>
            </a:r>
            <a:endParaRPr kumimoji="1" lang="ja-JP" altLang="en-US"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4</a:t>
            </a:fld>
            <a:endParaRPr kumimoji="1" lang="ja-JP" altLang="en-US"/>
          </a:p>
        </p:txBody>
      </p:sp>
    </p:spTree>
    <p:extLst>
      <p:ext uri="{BB962C8B-B14F-4D97-AF65-F5344CB8AC3E}">
        <p14:creationId xmlns:p14="http://schemas.microsoft.com/office/powerpoint/2010/main" val="6912342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発表者：堤さん</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tx1"/>
                </a:solidFill>
                <a:effectLst/>
                <a:latin typeface="+mn-lt"/>
                <a:ea typeface="+mn-ea"/>
                <a:cs typeface="+mn-cs"/>
              </a:rPr>
              <a:t>本屋で購入者情報を登録する際に利用し、</a:t>
            </a:r>
            <a:r>
              <a:rPr kumimoji="1" lang="en-US" altLang="ja-JP" sz="1200" kern="1200" dirty="0">
                <a:solidFill>
                  <a:schemeClr val="tx1"/>
                </a:solidFill>
                <a:effectLst/>
                <a:latin typeface="+mn-lt"/>
                <a:ea typeface="+mn-ea"/>
                <a:cs typeface="+mn-cs"/>
              </a:rPr>
              <a:t>Excel</a:t>
            </a:r>
            <a:r>
              <a:rPr kumimoji="1" lang="ja-JP" altLang="en-US" sz="1200" kern="1200" dirty="0">
                <a:solidFill>
                  <a:schemeClr val="tx1"/>
                </a:solidFill>
                <a:effectLst/>
                <a:latin typeface="+mn-lt"/>
                <a:ea typeface="+mn-ea"/>
                <a:cs typeface="+mn-cs"/>
              </a:rPr>
              <a:t>で行っていたデータをアプリケーションを通してデータの蓄積・管理ができます。</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tx1"/>
                </a:solidFill>
                <a:effectLst/>
                <a:latin typeface="+mn-lt"/>
                <a:ea typeface="+mn-ea"/>
                <a:cs typeface="+mn-cs"/>
              </a:rPr>
              <a:t>そうすることで、作業時間の短縮に、ヒューマンエラーが軽減します。</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tx1"/>
                </a:solidFill>
                <a:effectLst/>
                <a:latin typeface="+mn-lt"/>
                <a:ea typeface="+mn-ea"/>
                <a:cs typeface="+mn-cs"/>
              </a:rPr>
              <a:t>以下</a:t>
            </a:r>
            <a:r>
              <a:rPr kumimoji="1" lang="ja-JP" altLang="en-US" sz="1200" kern="1200" dirty="0" err="1">
                <a:solidFill>
                  <a:schemeClr val="tx1"/>
                </a:solidFill>
                <a:effectLst/>
                <a:latin typeface="+mn-lt"/>
                <a:ea typeface="+mn-ea"/>
                <a:cs typeface="+mn-cs"/>
              </a:rPr>
              <a:t>メモーーーーーーーーーーーーーーーーーーーーーーーーーーーーーーー</a:t>
            </a:r>
            <a:r>
              <a:rPr kumimoji="1" lang="ja-JP" altLang="en-US" sz="1200" kern="1200" dirty="0">
                <a:solidFill>
                  <a:schemeClr val="tx1"/>
                </a:solidFill>
                <a:effectLst/>
                <a:latin typeface="+mn-lt"/>
                <a:ea typeface="+mn-ea"/>
                <a:cs typeface="+mn-cs"/>
              </a:rPr>
              <a:t>ー</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dirty="0">
              <a:solidFill>
                <a:schemeClr val="tx1"/>
              </a:solidFill>
              <a:effectLst/>
              <a:latin typeface="+mn-lt"/>
              <a:ea typeface="+mn-ea"/>
              <a:cs typeface="+mn-cs"/>
            </a:endParaRPr>
          </a:p>
          <a:p>
            <a:r>
              <a:rPr kumimoji="1" lang="en-US" altLang="ja-JP" dirty="0"/>
              <a:t>※</a:t>
            </a:r>
            <a:r>
              <a:rPr kumimoji="1" lang="ja-JP" altLang="en-US" dirty="0"/>
              <a:t>利用シーンと何ができるのか？どんな成果が得られるのか？の内容を追記する。</a:t>
            </a:r>
            <a:endParaRPr kumimoji="1" lang="en-US" altLang="ja-JP" dirty="0"/>
          </a:p>
          <a:p>
            <a:endParaRPr kumimoji="1" lang="en-US" altLang="ja-JP" dirty="0"/>
          </a:p>
          <a:p>
            <a:r>
              <a:rPr kumimoji="1" lang="ja-JP" altLang="en-US" dirty="0"/>
              <a:t>・利用場面</a:t>
            </a:r>
            <a:endParaRPr kumimoji="1" lang="en-US" altLang="ja-JP" dirty="0"/>
          </a:p>
          <a:p>
            <a:r>
              <a:rPr kumimoji="1" lang="ja-JP" altLang="en-US" dirty="0"/>
              <a:t>本屋で購入者情報を登録する際に利用する。</a:t>
            </a:r>
            <a:endParaRPr kumimoji="1" lang="en-US" altLang="ja-JP" dirty="0"/>
          </a:p>
          <a:p>
            <a:r>
              <a:rPr kumimoji="1" lang="ja-JP" altLang="en-US" dirty="0"/>
              <a:t>・何ができるか？</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エクセルで行っていた「購入者情報」をデータベースで蓄積、管理できる。</a:t>
            </a:r>
            <a:endParaRPr kumimoji="1" lang="en-US" altLang="ja-JP" dirty="0"/>
          </a:p>
          <a:p>
            <a:r>
              <a:rPr kumimoji="1" lang="ja-JP" altLang="en-US" dirty="0"/>
              <a:t>・どんな成果が得られるのか</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tx1"/>
                </a:solidFill>
                <a:effectLst/>
                <a:latin typeface="+mn-lt"/>
                <a:ea typeface="+mn-ea"/>
                <a:cs typeface="+mn-cs"/>
              </a:rPr>
              <a:t>作業</a:t>
            </a:r>
            <a:r>
              <a:rPr kumimoji="1" lang="ja-JP" altLang="ja-JP" sz="1200" kern="1200" dirty="0">
                <a:solidFill>
                  <a:schemeClr val="tx1"/>
                </a:solidFill>
                <a:effectLst/>
                <a:latin typeface="+mn-lt"/>
                <a:ea typeface="+mn-ea"/>
                <a:cs typeface="+mn-cs"/>
              </a:rPr>
              <a:t>時間の短縮、ミス軽減を図ること</a:t>
            </a:r>
            <a:r>
              <a:rPr kumimoji="1" lang="ja-JP" altLang="en-US" sz="1200" kern="1200" dirty="0">
                <a:solidFill>
                  <a:schemeClr val="tx1"/>
                </a:solidFill>
                <a:effectLst/>
                <a:latin typeface="+mn-lt"/>
                <a:ea typeface="+mn-ea"/>
                <a:cs typeface="+mn-cs"/>
              </a:rPr>
              <a:t>ができます。</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dirty="0">
              <a:solidFill>
                <a:schemeClr val="tx1"/>
              </a:solidFill>
              <a:effectLst/>
              <a:latin typeface="+mn-lt"/>
              <a:ea typeface="+mn-ea"/>
              <a:cs typeface="+mn-cs"/>
            </a:endParaRPr>
          </a:p>
          <a:p>
            <a:endParaRPr kumimoji="1" lang="en-US" altLang="ja-JP" dirty="0"/>
          </a:p>
          <a:p>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5</a:t>
            </a:fld>
            <a:endParaRPr kumimoji="1" lang="ja-JP" altLang="en-US"/>
          </a:p>
        </p:txBody>
      </p:sp>
    </p:spTree>
    <p:extLst>
      <p:ext uri="{BB962C8B-B14F-4D97-AF65-F5344CB8AC3E}">
        <p14:creationId xmlns:p14="http://schemas.microsoft.com/office/powerpoint/2010/main" val="455902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発表者：堤さん</a:t>
            </a:r>
            <a:endParaRPr kumimoji="1" lang="en-US" altLang="ja-JP" dirty="0"/>
          </a:p>
          <a:p>
            <a:endParaRPr kumimoji="1" lang="en-US" altLang="ja-JP" dirty="0"/>
          </a:p>
          <a:p>
            <a:r>
              <a:rPr kumimoji="1" lang="ja-JP" altLang="en-US" dirty="0"/>
              <a:t>開発環境はこのようになります。</a:t>
            </a:r>
            <a:endParaRPr kumimoji="1" lang="en-US" altLang="ja-JP" dirty="0"/>
          </a:p>
          <a:p>
            <a:r>
              <a:rPr lang="ja-JP" altLang="en-US" dirty="0"/>
              <a:t>開発ツールには</a:t>
            </a:r>
            <a:r>
              <a:rPr lang="en-US" altLang="ja-JP" dirty="0"/>
              <a:t>XAMPP</a:t>
            </a:r>
            <a:r>
              <a:rPr lang="ja-JP" altLang="en-US" dirty="0"/>
              <a:t>を使用し、使用言語として</a:t>
            </a:r>
            <a:r>
              <a:rPr lang="en-US" altLang="ja-JP" dirty="0"/>
              <a:t>HTML</a:t>
            </a:r>
            <a:r>
              <a:rPr lang="ja-JP" altLang="en-US" dirty="0" err="1"/>
              <a:t>、</a:t>
            </a:r>
            <a:r>
              <a:rPr lang="en-US" altLang="ja-JP" dirty="0"/>
              <a:t>CSS</a:t>
            </a:r>
            <a:r>
              <a:rPr lang="ja-JP" altLang="en-US" dirty="0" err="1"/>
              <a:t>、</a:t>
            </a:r>
            <a:r>
              <a:rPr lang="en-US" altLang="ja-JP" dirty="0"/>
              <a:t>PHP</a:t>
            </a:r>
            <a:r>
              <a:rPr lang="ja-JP" altLang="en-US" dirty="0"/>
              <a:t>を採用しました。</a:t>
            </a:r>
            <a:endParaRPr lang="en-US" altLang="ja-JP" dirty="0"/>
          </a:p>
          <a:p>
            <a:r>
              <a:rPr lang="ja-JP" altLang="en-US" dirty="0"/>
              <a:t>ソースコードの共有には</a:t>
            </a:r>
            <a:r>
              <a:rPr lang="en-US" altLang="ja-JP" dirty="0"/>
              <a:t>SourceTree</a:t>
            </a:r>
            <a:r>
              <a:rPr lang="ja-JP" altLang="en-US" dirty="0"/>
              <a:t>を活用しています。</a:t>
            </a:r>
            <a:endParaRPr kumimoji="1" lang="ja-JP" altLang="en-US"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6</a:t>
            </a:fld>
            <a:endParaRPr kumimoji="1" lang="ja-JP" altLang="en-US"/>
          </a:p>
        </p:txBody>
      </p:sp>
    </p:spTree>
    <p:extLst>
      <p:ext uri="{BB962C8B-B14F-4D97-AF65-F5344CB8AC3E}">
        <p14:creationId xmlns:p14="http://schemas.microsoft.com/office/powerpoint/2010/main" val="11515586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発表者：堤さん</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内部構成はこのようになっています。</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ブラウザから要求をして、ＭｙＳＱＬから返答されたデータを画面表示するような流れになります。</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補足で</a:t>
            </a:r>
            <a:r>
              <a:rPr kumimoji="1" lang="en-US" altLang="ja-JP" dirty="0"/>
              <a:t>XAMPP</a:t>
            </a:r>
            <a:r>
              <a:rPr kumimoji="1" lang="ja-JP" altLang="en-US" dirty="0"/>
              <a:t>とは</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a:t>
            </a:r>
            <a:r>
              <a:rPr kumimoji="1" lang="en-US" altLang="ja-JP" dirty="0"/>
              <a:t>Web</a:t>
            </a:r>
            <a:r>
              <a:rPr kumimoji="1" lang="ja-JP" altLang="en-US" dirty="0"/>
              <a:t>アプリケーションを開発するためのテスト環境」を整えるために、必要なアプリケーションを一式パッケージにしたものになります。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開発体制はフロントエンドとバックエンドに分け、フロントエンドでは</a:t>
            </a:r>
            <a:r>
              <a:rPr lang="en-US" altLang="ja-JP" dirty="0"/>
              <a:t>HTML</a:t>
            </a:r>
            <a:r>
              <a:rPr lang="ja-JP" altLang="en-US" dirty="0"/>
              <a:t>と</a:t>
            </a:r>
            <a:r>
              <a:rPr lang="en-US" altLang="ja-JP" dirty="0"/>
              <a:t>CSS</a:t>
            </a:r>
            <a:r>
              <a:rPr lang="ja-JP" altLang="en-US" dirty="0"/>
              <a:t>を、バックエンドでは</a:t>
            </a:r>
            <a:r>
              <a:rPr lang="en-US" altLang="ja-JP" dirty="0"/>
              <a:t>PHP</a:t>
            </a:r>
            <a:r>
              <a:rPr lang="ja-JP" altLang="en-US" dirty="0"/>
              <a:t>を使用して開発を進めました。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以下、修正前内容</a:t>
            </a:r>
            <a:r>
              <a:rPr kumimoji="1" lang="en-US" altLang="ja-JP" dirty="0"/>
              <a:t>---------------------------------------------------</a:t>
            </a:r>
          </a:p>
          <a:p>
            <a:endParaRPr kumimoji="1" lang="en-US" altLang="ja-JP" dirty="0"/>
          </a:p>
          <a:p>
            <a:r>
              <a:rPr kumimoji="1" lang="ja-JP" altLang="en-US" dirty="0"/>
              <a:t>内部構成について説明します。</a:t>
            </a:r>
            <a:endParaRPr kumimoji="1" lang="en-US" altLang="ja-JP" dirty="0"/>
          </a:p>
          <a:p>
            <a:r>
              <a:rPr kumimoji="1" lang="ja-JP" altLang="en-US" dirty="0"/>
              <a:t>フロントエンドに</a:t>
            </a:r>
            <a:r>
              <a:rPr kumimoji="1" lang="en-US" altLang="ja-JP" sz="1200" b="0" i="0" u="none" strike="noStrike" kern="1200" cap="none" spc="0" normalizeH="0" baseline="0" noProof="0" dirty="0" err="1">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BrowserApplication</a:t>
            </a:r>
            <a:r>
              <a:rPr kumimoji="1" lang="ja-JP" altLang="en-US" dirty="0" err="1"/>
              <a:t>、</a:t>
            </a:r>
            <a:r>
              <a:rPr kumimoji="1" lang="ja-JP" altLang="en-US" dirty="0"/>
              <a:t>バックエンドに</a:t>
            </a:r>
            <a:r>
              <a:rPr kumimoji="1" lang="en-US" altLang="ja-JP" dirty="0"/>
              <a:t>XAMPP</a:t>
            </a:r>
            <a:r>
              <a:rPr kumimoji="1" lang="ja-JP" altLang="en-US" dirty="0"/>
              <a:t>を採用しています。</a:t>
            </a:r>
            <a:endParaRPr kumimoji="1" lang="en-US" altLang="ja-JP" dirty="0"/>
          </a:p>
          <a:p>
            <a:r>
              <a:rPr kumimoji="1" lang="ja-JP" altLang="en-US" dirty="0"/>
              <a:t>ざっとした内容　（参考データ　</a:t>
            </a:r>
            <a:r>
              <a:rPr lang="en-US" altLang="ja-JP" dirty="0"/>
              <a:t>https://qiita.com/goofmint/items/a4760fd4e3d04e7ffb58</a:t>
            </a:r>
            <a:r>
              <a:rPr lang="ja-JP" altLang="en-US" dirty="0"/>
              <a:t>）</a:t>
            </a:r>
            <a:endParaRPr kumimoji="1" lang="en-US" altLang="ja-JP" dirty="0"/>
          </a:p>
          <a:p>
            <a:r>
              <a:rPr kumimoji="1" lang="en-US" altLang="ja-JP" dirty="0"/>
              <a:t>PHP</a:t>
            </a:r>
            <a:r>
              <a:rPr kumimoji="1" lang="ja-JP" altLang="en-US" dirty="0"/>
              <a:t>でデータベースから情報をひっぱってきて、</a:t>
            </a:r>
            <a:r>
              <a:rPr kumimoji="1" lang="en-US" altLang="ja-JP" dirty="0"/>
              <a:t>HTML</a:t>
            </a:r>
            <a:r>
              <a:rPr kumimoji="1" lang="ja-JP" altLang="en-US" dirty="0"/>
              <a:t>や</a:t>
            </a:r>
            <a:r>
              <a:rPr kumimoji="1" lang="en-US" altLang="ja-JP" dirty="0"/>
              <a:t>CSS</a:t>
            </a:r>
            <a:r>
              <a:rPr kumimoji="1" lang="ja-JP" altLang="en-US" dirty="0"/>
              <a:t>でその情報に装飾をつけました。</a:t>
            </a:r>
            <a:endParaRPr kumimoji="1" lang="en-US" altLang="ja-JP" dirty="0"/>
          </a:p>
          <a:p>
            <a:r>
              <a:rPr kumimoji="1" lang="ja-JP" altLang="en-US" dirty="0"/>
              <a:t>別々で行うことにより、通信料の軽減や開発体制の分離を目的としました。</a:t>
            </a:r>
            <a:endParaRPr kumimoji="1" lang="en-US" altLang="ja-JP" dirty="0"/>
          </a:p>
          <a:p>
            <a:r>
              <a:rPr kumimoji="1" lang="ja-JP" altLang="en-US" dirty="0"/>
              <a:t>開発体制の分離をすることで、テストも各々で容易にできるのも効率の良さだと思います。</a:t>
            </a:r>
            <a:endParaRPr kumimoji="1" lang="en-US" altLang="ja-JP" dirty="0"/>
          </a:p>
          <a:p>
            <a:endParaRPr kumimoji="1" lang="en-US" altLang="ja-JP" dirty="0"/>
          </a:p>
          <a:p>
            <a:endParaRPr kumimoji="1" lang="en-US" altLang="ja-JP" dirty="0"/>
          </a:p>
          <a:p>
            <a:r>
              <a:rPr kumimoji="1" lang="ja-JP" altLang="en-US" dirty="0"/>
              <a:t>以下メモｰｰｰｰｰｰｰｰｰｰｰｰｰｰｰｰｰ</a:t>
            </a:r>
            <a:endParaRPr kumimoji="1" lang="en-US" altLang="ja-JP" dirty="0"/>
          </a:p>
          <a:p>
            <a:r>
              <a:rPr kumimoji="1" lang="ja-JP" altLang="en-US" dirty="0"/>
              <a:t>吉武先生に内部構成について、確認質問。</a:t>
            </a:r>
            <a:endParaRPr kumimoji="1" lang="en-US" altLang="ja-JP" dirty="0"/>
          </a:p>
          <a:p>
            <a:r>
              <a:rPr kumimoji="1" lang="en-US" altLang="ja-JP" sz="1200" b="0" i="0" u="none" strike="noStrike" kern="1200" cap="none" spc="0" normalizeH="0" baseline="0" noProof="0" dirty="0" err="1">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BrowserApplication</a:t>
            </a:r>
            <a:r>
              <a:rPr kumimoji="1" lang="ja-JP" altLang="en-US" sz="1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は</a:t>
            </a:r>
            <a:r>
              <a:rPr kumimoji="1" lang="en-US" altLang="ja-JP" sz="1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Google</a:t>
            </a:r>
            <a:r>
              <a:rPr kumimoji="1" lang="ja-JP" altLang="en-US" sz="1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のこと？</a:t>
            </a:r>
            <a:endParaRPr kumimoji="1" lang="en-US" altLang="ja-JP" sz="1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a:p>
            <a:r>
              <a:rPr kumimoji="1" lang="ja-JP" altLang="en-US" sz="1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フロントエンドは、</a:t>
            </a:r>
            <a:r>
              <a:rPr kumimoji="1" lang="en-US" altLang="ja-JP" sz="1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We</a:t>
            </a:r>
            <a:r>
              <a:rPr kumimoji="1" lang="ja-JP" altLang="en-US" sz="1200" b="0" i="0" u="none" strike="noStrike" kern="1200" cap="none" spc="0" normalizeH="0" baseline="0" noProof="0" dirty="0" err="1">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ｂ</a:t>
            </a:r>
            <a:r>
              <a:rPr kumimoji="1" lang="ja-JP" altLang="en-US" sz="1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ページのことで、今回の開発プロジェクトでは、静的サイトのところ？</a:t>
            </a:r>
            <a:endParaRPr kumimoji="1" lang="ja-JP" altLang="en-US"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7</a:t>
            </a:fld>
            <a:endParaRPr kumimoji="1" lang="ja-JP" altLang="en-US"/>
          </a:p>
        </p:txBody>
      </p:sp>
    </p:spTree>
    <p:extLst>
      <p:ext uri="{BB962C8B-B14F-4D97-AF65-F5344CB8AC3E}">
        <p14:creationId xmlns:p14="http://schemas.microsoft.com/office/powerpoint/2010/main" val="32787024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発表者：尾中さん、垣迫さん</a:t>
            </a:r>
            <a:endParaRPr kumimoji="1" lang="en-US" altLang="ja-JP" dirty="0"/>
          </a:p>
          <a:p>
            <a:endParaRPr kumimoji="1" lang="en-US" altLang="ja-JP" dirty="0"/>
          </a:p>
          <a:p>
            <a:endParaRPr kumimoji="1" lang="en-US" altLang="ja-JP" dirty="0"/>
          </a:p>
          <a:p>
            <a:r>
              <a:rPr kumimoji="1" lang="ja-JP" altLang="en-US" dirty="0"/>
              <a:t>それでは、私たちが開発しました管理システムの動作確認を行っていきたいと思います。</a:t>
            </a:r>
          </a:p>
          <a:p>
            <a:r>
              <a:rPr kumimoji="1" lang="ja-JP" altLang="en-US" dirty="0"/>
              <a:t>最初にログイン画面が表示されます。こちらの画面にデータベースに管理された</a:t>
            </a:r>
          </a:p>
          <a:p>
            <a:r>
              <a:rPr kumimoji="1" lang="en-US" altLang="ja-JP" dirty="0"/>
              <a:t>ID</a:t>
            </a:r>
            <a:r>
              <a:rPr kumimoji="1" lang="ja-JP" altLang="en-US" dirty="0"/>
              <a:t>とパスワードを入力してログインボタンをクリックするとログインができます。</a:t>
            </a:r>
          </a:p>
          <a:p>
            <a:endParaRPr kumimoji="1" lang="ja-JP" altLang="en-US" dirty="0"/>
          </a:p>
          <a:p>
            <a:r>
              <a:rPr kumimoji="1" lang="ja-JP" altLang="en-US" dirty="0"/>
              <a:t>ログイン後、顧客管理、書籍管理、データ分析の選択項目が表示されます。</a:t>
            </a:r>
          </a:p>
          <a:p>
            <a:endParaRPr kumimoji="1" lang="ja-JP" altLang="en-US" dirty="0"/>
          </a:p>
          <a:p>
            <a:r>
              <a:rPr kumimoji="1" lang="ja-JP" altLang="en-US" dirty="0"/>
              <a:t>●顧客管理を選択してみます。</a:t>
            </a:r>
          </a:p>
          <a:p>
            <a:r>
              <a:rPr kumimoji="1" lang="ja-JP" altLang="en-US" dirty="0"/>
              <a:t>顧客管理を選択すると、このような画面が表示されます。</a:t>
            </a:r>
          </a:p>
          <a:p>
            <a:r>
              <a:rPr kumimoji="1" lang="ja-JP" altLang="en-US" dirty="0"/>
              <a:t>表示されている一覧は、データベースに管理されているデータを抽出して表示しています。</a:t>
            </a:r>
          </a:p>
          <a:p>
            <a:endParaRPr kumimoji="1" lang="ja-JP" altLang="en-US" dirty="0"/>
          </a:p>
          <a:p>
            <a:endParaRPr kumimoji="1" lang="ja-JP" altLang="en-US" dirty="0"/>
          </a:p>
          <a:p>
            <a:r>
              <a:rPr kumimoji="1" lang="ja-JP" altLang="en-US" dirty="0"/>
              <a:t>・検索では、顧客</a:t>
            </a:r>
            <a:r>
              <a:rPr kumimoji="1" lang="en-US" altLang="ja-JP" dirty="0"/>
              <a:t>ID</a:t>
            </a:r>
            <a:r>
              <a:rPr kumimoji="1" lang="ja-JP" altLang="en-US" dirty="0"/>
              <a:t>と顧客名を検索できるようにしています。</a:t>
            </a:r>
          </a:p>
          <a:p>
            <a:r>
              <a:rPr kumimoji="1" lang="ja-JP" altLang="en-US" dirty="0"/>
              <a:t>・顧客</a:t>
            </a:r>
            <a:r>
              <a:rPr kumimoji="1" lang="en-US" altLang="ja-JP" dirty="0"/>
              <a:t>ID</a:t>
            </a:r>
            <a:r>
              <a:rPr kumimoji="1" lang="ja-JP" altLang="en-US" dirty="0"/>
              <a:t>の一致検索をしてみます</a:t>
            </a:r>
          </a:p>
          <a:p>
            <a:r>
              <a:rPr kumimoji="1" lang="ja-JP" altLang="en-US" dirty="0"/>
              <a:t>検索欄に</a:t>
            </a:r>
            <a:r>
              <a:rPr kumimoji="1" lang="en-US" altLang="ja-JP" dirty="0"/>
              <a:t>1101</a:t>
            </a:r>
            <a:r>
              <a:rPr kumimoji="1" lang="ja-JP" altLang="en-US" dirty="0"/>
              <a:t>と入力して、一致検索を選択して、検索ボタンをクリックすると顧客</a:t>
            </a:r>
            <a:r>
              <a:rPr kumimoji="1" lang="en-US" altLang="ja-JP" dirty="0"/>
              <a:t>ID1101</a:t>
            </a:r>
            <a:r>
              <a:rPr kumimoji="1" lang="ja-JP" altLang="en-US" dirty="0"/>
              <a:t>のコードが表示されます。</a:t>
            </a:r>
          </a:p>
          <a:p>
            <a:endParaRPr kumimoji="1" lang="ja-JP" altLang="en-US" dirty="0"/>
          </a:p>
          <a:p>
            <a:r>
              <a:rPr kumimoji="1" lang="ja-JP" altLang="en-US" dirty="0"/>
              <a:t>・次に顧客名のあいまい検索をしてみます。</a:t>
            </a:r>
          </a:p>
          <a:p>
            <a:r>
              <a:rPr kumimoji="1" lang="ja-JP" altLang="en-US" dirty="0"/>
              <a:t>検索欄に「赤」を入力して、あいまい検索を選択して、検索ボタンをクリックすると「赤」という文字が含まれているコードが表示されます。</a:t>
            </a:r>
          </a:p>
          <a:p>
            <a:endParaRPr kumimoji="1" lang="ja-JP" altLang="en-US" dirty="0"/>
          </a:p>
          <a:p>
            <a:r>
              <a:rPr kumimoji="1" lang="ja-JP" altLang="en-US" dirty="0"/>
              <a:t>・次に新規登録をしてみます。</a:t>
            </a:r>
          </a:p>
          <a:p>
            <a:r>
              <a:rPr kumimoji="1" lang="ja-JP" altLang="en-US" dirty="0"/>
              <a:t>新規登録ボタンをクリックします。新規登録フォームが表示されるので</a:t>
            </a:r>
          </a:p>
          <a:p>
            <a:r>
              <a:rPr kumimoji="1" lang="ja-JP" altLang="en-US" dirty="0"/>
              <a:t>各項目に入力していきます。登録ボタンをクリックします。</a:t>
            </a:r>
          </a:p>
          <a:p>
            <a:r>
              <a:rPr kumimoji="1" lang="ja-JP" altLang="en-US" dirty="0"/>
              <a:t>登録すると、データベースに情報が登録されて、リストの一覧に表示されます。</a:t>
            </a:r>
          </a:p>
          <a:p>
            <a:endParaRPr kumimoji="1" lang="ja-JP" altLang="en-US" dirty="0"/>
          </a:p>
          <a:p>
            <a:r>
              <a:rPr kumimoji="1" lang="ja-JP" altLang="en-US" dirty="0"/>
              <a:t>・次に編集をしてみます。</a:t>
            </a:r>
          </a:p>
          <a:p>
            <a:r>
              <a:rPr kumimoji="1" lang="ja-JP" altLang="en-US" dirty="0"/>
              <a:t>先ほど登録したコードの編集をクリックします。</a:t>
            </a:r>
          </a:p>
          <a:p>
            <a:r>
              <a:rPr kumimoji="1" lang="ja-JP" altLang="en-US" dirty="0"/>
              <a:t>編集画面が表示されますので、編集したい個所を編集していきます。</a:t>
            </a:r>
          </a:p>
          <a:p>
            <a:r>
              <a:rPr kumimoji="1" lang="ja-JP" altLang="en-US" dirty="0"/>
              <a:t>更新ボタンをクリックすると編集した内容がリストに表示されます。</a:t>
            </a:r>
          </a:p>
          <a:p>
            <a:endParaRPr kumimoji="1" lang="ja-JP" altLang="en-US" dirty="0"/>
          </a:p>
          <a:p>
            <a:r>
              <a:rPr kumimoji="1" lang="ja-JP" altLang="en-US" dirty="0"/>
              <a:t>・次に削除をします。</a:t>
            </a:r>
          </a:p>
          <a:p>
            <a:r>
              <a:rPr kumimoji="1" lang="ja-JP" altLang="en-US" dirty="0"/>
              <a:t>先ほど編集したコードの削除をクリックすると、確認アラートが表示されますので</a:t>
            </a:r>
          </a:p>
          <a:p>
            <a:r>
              <a:rPr kumimoji="1" lang="ja-JP" altLang="en-US" dirty="0"/>
              <a:t>「</a:t>
            </a:r>
            <a:r>
              <a:rPr kumimoji="1" lang="en-US" altLang="ja-JP" dirty="0"/>
              <a:t>OK</a:t>
            </a:r>
            <a:r>
              <a:rPr kumimoji="1" lang="ja-JP" altLang="en-US" dirty="0"/>
              <a:t>」をクリックすると、対象のコードが削除されます。</a:t>
            </a:r>
          </a:p>
          <a:p>
            <a:endParaRPr kumimoji="1" lang="ja-JP" altLang="en-US" dirty="0"/>
          </a:p>
          <a:p>
            <a:r>
              <a:rPr kumimoji="1" lang="ja-JP" altLang="en-US" dirty="0"/>
              <a:t>・顧客</a:t>
            </a:r>
            <a:r>
              <a:rPr kumimoji="1" lang="en-US" altLang="ja-JP" dirty="0"/>
              <a:t>ID</a:t>
            </a:r>
            <a:r>
              <a:rPr kumimoji="1" lang="ja-JP" altLang="en-US" dirty="0" err="1"/>
              <a:t>、</a:t>
            </a:r>
            <a:r>
              <a:rPr kumimoji="1" lang="ja-JP" altLang="en-US" dirty="0"/>
              <a:t>顧客名などの隣にある矢印ボタンをクリックすると昇順、降順に並び替えもできます。</a:t>
            </a:r>
          </a:p>
          <a:p>
            <a:endParaRPr kumimoji="1" lang="ja-JP" altLang="en-US" dirty="0"/>
          </a:p>
          <a:p>
            <a:r>
              <a:rPr kumimoji="1" lang="ja-JP" altLang="en-US" dirty="0"/>
              <a:t>戻るボタンをクリックすると</a:t>
            </a:r>
            <a:r>
              <a:rPr kumimoji="1" lang="en-US" altLang="ja-JP" dirty="0"/>
              <a:t>3</a:t>
            </a:r>
            <a:r>
              <a:rPr kumimoji="1" lang="ja-JP" altLang="en-US" dirty="0"/>
              <a:t>項目の選択画面に戻ります。</a:t>
            </a:r>
          </a:p>
          <a:p>
            <a:r>
              <a:rPr kumimoji="1" lang="ja-JP" altLang="en-US" dirty="0"/>
              <a:t>●書籍管理は、顧客管理と同じようなコードになりますので軽く流していきます。</a:t>
            </a:r>
          </a:p>
          <a:p>
            <a:endParaRPr kumimoji="1" lang="ja-JP" altLang="en-US" dirty="0"/>
          </a:p>
          <a:p>
            <a:endParaRPr kumimoji="1" lang="ja-JP" altLang="en-US" dirty="0"/>
          </a:p>
          <a:p>
            <a:r>
              <a:rPr kumimoji="1" lang="ja-JP" altLang="en-US" dirty="0"/>
              <a:t>●次にデータ分析です。</a:t>
            </a:r>
          </a:p>
          <a:p>
            <a:r>
              <a:rPr kumimoji="1" lang="ja-JP" altLang="en-US" dirty="0"/>
              <a:t>データ分析のボタンをクリックするとランキング画面に遷移し、データベースに登録されているデータから</a:t>
            </a:r>
            <a:r>
              <a:rPr kumimoji="1" lang="en-US" altLang="ja-JP" dirty="0"/>
              <a:t>SQL</a:t>
            </a:r>
            <a:r>
              <a:rPr kumimoji="1" lang="ja-JP" altLang="en-US" dirty="0"/>
              <a:t>文を実行して、それぞれ売上、年代別、地域別ランキングを表示しています。こちらも同様に項目ごとに昇順、降順に並べ替えることができます。</a:t>
            </a:r>
          </a:p>
          <a:p>
            <a:endParaRPr kumimoji="1" lang="ja-JP" altLang="en-US" dirty="0"/>
          </a:p>
          <a:p>
            <a:r>
              <a:rPr kumimoji="1" lang="ja-JP" altLang="en-US" dirty="0"/>
              <a:t>●最後にログインボタンをクリックすると、ログイン画面に戻ります。</a:t>
            </a:r>
          </a:p>
          <a:p>
            <a:endParaRPr kumimoji="1" lang="ja-JP" altLang="en-US" dirty="0"/>
          </a:p>
          <a:p>
            <a:r>
              <a:rPr kumimoji="1" lang="ja-JP" altLang="en-US" dirty="0"/>
              <a:t>以上で動作確認を終わります。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8</a:t>
            </a:fld>
            <a:endParaRPr kumimoji="1" lang="ja-JP" altLang="en-US"/>
          </a:p>
        </p:txBody>
      </p:sp>
    </p:spTree>
    <p:extLst>
      <p:ext uri="{BB962C8B-B14F-4D97-AF65-F5344CB8AC3E}">
        <p14:creationId xmlns:p14="http://schemas.microsoft.com/office/powerpoint/2010/main" val="25097721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発表者：板井</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あいまい検索のコード説明をします。</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プログラムの流れは①～③の順になっています。</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①は、検索バーに入力されたデータを取得して、そのデータを変数に格納しています。</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②では、</a:t>
            </a:r>
            <a:r>
              <a:rPr kumimoji="1" lang="en-US" altLang="ja-JP" dirty="0"/>
              <a:t>SQL</a:t>
            </a:r>
            <a:r>
              <a:rPr kumimoji="1" lang="ja-JP" altLang="en-US" dirty="0"/>
              <a:t>文を作成して、必要なデータをデータベースから取得して、そのデータを変数に格納しています。</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③では、</a:t>
            </a:r>
            <a:r>
              <a:rPr kumimoji="1" lang="en-US" altLang="ja-JP" dirty="0"/>
              <a:t>IF</a:t>
            </a:r>
            <a:r>
              <a:rPr kumimoji="1" lang="ja-JP" altLang="en-US" dirty="0"/>
              <a:t>文で、検索バー入力したデータから該当するコードを一覧表示するようにしています。</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以上であいまい検索のコード説明を終わります。</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メモ</a:t>
            </a:r>
            <a:r>
              <a:rPr kumimoji="1"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①</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$_POST </a:t>
            </a:r>
            <a:r>
              <a:rPr lang="ja-JP" altLang="en-US" dirty="0"/>
              <a:t>はフォームのデータを取得するために使われる</a:t>
            </a:r>
            <a:r>
              <a:rPr lang="en-US" altLang="ja-JP" dirty="0"/>
              <a:t>PHP</a:t>
            </a:r>
            <a:r>
              <a:rPr lang="ja-JP" altLang="en-US" dirty="0"/>
              <a:t>のスーパーグローバル変数です。この部分では、フォームから送信された検索条件（</a:t>
            </a:r>
            <a:r>
              <a:rPr lang="en-US" altLang="ja-JP" dirty="0" err="1"/>
              <a:t>searchChoice</a:t>
            </a:r>
            <a:r>
              <a:rPr lang="ja-JP" altLang="en-US" dirty="0"/>
              <a:t>）と検索キーワード（</a:t>
            </a:r>
            <a:r>
              <a:rPr lang="en-US" altLang="ja-JP" dirty="0" err="1"/>
              <a:t>kensaku</a:t>
            </a:r>
            <a:r>
              <a:rPr lang="ja-JP" altLang="en-US" dirty="0"/>
              <a:t>）を取得しています。</a:t>
            </a:r>
            <a:r>
              <a:rPr lang="en-US" altLang="ja-JP" dirty="0" err="1"/>
              <a:t>isset</a:t>
            </a:r>
            <a:r>
              <a:rPr lang="en-US" altLang="ja-JP" dirty="0"/>
              <a:t>() </a:t>
            </a:r>
            <a:r>
              <a:rPr lang="ja-JP" altLang="en-US" dirty="0"/>
              <a:t>は変数がセットされているかを確認する関数で、未設定または空の場合は空文字列 </a:t>
            </a:r>
            <a:r>
              <a:rPr lang="en-US" altLang="ja-JP" dirty="0"/>
              <a:t>'' </a:t>
            </a:r>
            <a:r>
              <a:rPr lang="ja-JP" altLang="en-US" dirty="0"/>
              <a:t>を代入しています。これにより、ユーザーがフォームで選んだ検索タイプと検索キーワードが取得され、それに応じて後続の処理が行われます。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②</a:t>
            </a:r>
            <a:endParaRPr kumimoji="1" lang="en-US" altLang="ja-JP" dirty="0"/>
          </a:p>
          <a:p>
            <a:r>
              <a:rPr lang="ja-JP" altLang="en-US" dirty="0"/>
              <a:t>この部分では基本となる</a:t>
            </a:r>
            <a:r>
              <a:rPr lang="en-US" altLang="ja-JP" dirty="0"/>
              <a:t>SQL</a:t>
            </a:r>
            <a:r>
              <a:rPr lang="ja-JP" altLang="en-US" dirty="0"/>
              <a:t>クエリを作成しています。</a:t>
            </a:r>
            <a:r>
              <a:rPr lang="en-US" altLang="ja-JP" dirty="0"/>
              <a:t>SELECT </a:t>
            </a:r>
            <a:r>
              <a:rPr lang="ja-JP" altLang="en-US" dirty="0"/>
              <a:t>文は、特定のカラムを選択しています。この場合、</a:t>
            </a:r>
            <a:r>
              <a:rPr lang="en-US" altLang="ja-JP" dirty="0"/>
              <a:t>customers </a:t>
            </a:r>
            <a:r>
              <a:rPr lang="ja-JP" altLang="en-US" dirty="0"/>
              <a:t>テーブルと </a:t>
            </a:r>
            <a:r>
              <a:rPr lang="en-US" altLang="ja-JP" dirty="0"/>
              <a:t>state </a:t>
            </a:r>
            <a:r>
              <a:rPr lang="ja-JP" altLang="en-US" dirty="0"/>
              <a:t>テーブルからカラムを選択しています。</a:t>
            </a:r>
          </a:p>
          <a:p>
            <a:r>
              <a:rPr lang="en-US" altLang="ja-JP" dirty="0"/>
              <a:t>INNER JOIN </a:t>
            </a:r>
            <a:r>
              <a:rPr lang="ja-JP" altLang="en-US" dirty="0"/>
              <a:t>は、</a:t>
            </a:r>
            <a:r>
              <a:rPr lang="en-US" altLang="ja-JP" dirty="0"/>
              <a:t>customers </a:t>
            </a:r>
            <a:r>
              <a:rPr lang="ja-JP" altLang="en-US" dirty="0"/>
              <a:t>テーブルと </a:t>
            </a:r>
            <a:r>
              <a:rPr lang="en-US" altLang="ja-JP" dirty="0"/>
              <a:t>state </a:t>
            </a:r>
            <a:r>
              <a:rPr lang="ja-JP" altLang="en-US" dirty="0"/>
              <a:t>テーブルを </a:t>
            </a:r>
            <a:r>
              <a:rPr lang="en-US" altLang="ja-JP" dirty="0" err="1"/>
              <a:t>State_id</a:t>
            </a:r>
            <a:r>
              <a:rPr lang="en-US" altLang="ja-JP" dirty="0"/>
              <a:t> </a:t>
            </a:r>
            <a:r>
              <a:rPr lang="ja-JP" altLang="en-US" dirty="0" err="1"/>
              <a:t>で結</a:t>
            </a:r>
            <a:r>
              <a:rPr lang="ja-JP" altLang="en-US" dirty="0"/>
              <a:t>合しています。これにより、顧客の州の情報を結びつけた結果を取得できます。</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⓷</a:t>
            </a:r>
            <a:endParaRPr kumimoji="1" lang="en-US" altLang="ja-JP" dirty="0"/>
          </a:p>
          <a:p>
            <a:r>
              <a:rPr lang="ja-JP" altLang="en-US" dirty="0"/>
              <a:t>ここでは、検索キーワード（</a:t>
            </a:r>
            <a:r>
              <a:rPr lang="en-US" altLang="ja-JP" dirty="0" err="1"/>
              <a:t>kensaku</a:t>
            </a:r>
            <a:r>
              <a:rPr lang="ja-JP" altLang="en-US" dirty="0"/>
              <a:t>）が空でない場合に検索条件を追加する処理が行われています。もし </a:t>
            </a:r>
            <a:r>
              <a:rPr lang="en-US" altLang="ja-JP" dirty="0" err="1"/>
              <a:t>searchChoice</a:t>
            </a:r>
            <a:r>
              <a:rPr lang="en-US" altLang="ja-JP" dirty="0"/>
              <a:t> </a:t>
            </a:r>
            <a:r>
              <a:rPr lang="ja-JP" altLang="en-US" dirty="0"/>
              <a:t>が </a:t>
            </a:r>
            <a:r>
              <a:rPr lang="en-US" altLang="ja-JP" dirty="0"/>
              <a:t>'</a:t>
            </a:r>
            <a:r>
              <a:rPr lang="en-US" altLang="ja-JP" dirty="0" err="1"/>
              <a:t>aimai</a:t>
            </a:r>
            <a:r>
              <a:rPr lang="en-US" altLang="ja-JP" dirty="0"/>
              <a:t>'</a:t>
            </a:r>
            <a:r>
              <a:rPr lang="ja-JP" altLang="en-US" dirty="0"/>
              <a:t>（曖昧検索）ならば、</a:t>
            </a:r>
            <a:r>
              <a:rPr lang="en-US" altLang="ja-JP" dirty="0"/>
              <a:t>LIKE </a:t>
            </a:r>
            <a:r>
              <a:rPr lang="ja-JP" altLang="en-US" dirty="0"/>
              <a:t>文を使って部分一致検索を行います。</a:t>
            </a:r>
            <a:r>
              <a:rPr lang="en-US" altLang="ja-JP" dirty="0" err="1"/>
              <a:t>real_escape_string</a:t>
            </a:r>
            <a:r>
              <a:rPr lang="en-US" altLang="ja-JP" dirty="0"/>
              <a:t>() </a:t>
            </a:r>
            <a:r>
              <a:rPr lang="ja-JP" altLang="en-US" dirty="0"/>
              <a:t>は</a:t>
            </a:r>
            <a:r>
              <a:rPr lang="en-US" altLang="ja-JP" dirty="0"/>
              <a:t>SQL</a:t>
            </a:r>
            <a:r>
              <a:rPr lang="ja-JP" altLang="en-US" dirty="0"/>
              <a:t>インジェクションを防ぐため、キーワードに含まれる特殊文字をエスケープしています。</a:t>
            </a:r>
          </a:p>
          <a:p>
            <a:r>
              <a:rPr lang="en-US" altLang="ja-JP" dirty="0"/>
              <a:t>% </a:t>
            </a:r>
            <a:r>
              <a:rPr lang="ja-JP" altLang="en-US" dirty="0"/>
              <a:t>は</a:t>
            </a:r>
            <a:r>
              <a:rPr lang="en-US" altLang="ja-JP" dirty="0"/>
              <a:t>SQL</a:t>
            </a:r>
            <a:r>
              <a:rPr lang="ja-JP" altLang="en-US" dirty="0"/>
              <a:t>でワイルドカードを表し、前後に付けることで部分一致検索が可能になります。</a:t>
            </a:r>
          </a:p>
          <a:p>
            <a:r>
              <a:rPr lang="ja-JP" altLang="en-US" dirty="0"/>
              <a:t>この例では、顧客名（</a:t>
            </a:r>
            <a:r>
              <a:rPr lang="en-US" altLang="ja-JP" dirty="0"/>
              <a:t>Name</a:t>
            </a:r>
            <a:r>
              <a:rPr lang="ja-JP" altLang="en-US" dirty="0"/>
              <a:t>）</a:t>
            </a:r>
            <a:r>
              <a:rPr lang="ja-JP" altLang="en-US" dirty="0" err="1"/>
              <a:t>か</a:t>
            </a:r>
            <a:r>
              <a:rPr lang="ja-JP" altLang="en-US" dirty="0"/>
              <a:t>顧客</a:t>
            </a:r>
            <a:r>
              <a:rPr lang="en-US" altLang="ja-JP" dirty="0"/>
              <a:t>ID</a:t>
            </a:r>
            <a:r>
              <a:rPr lang="ja-JP" altLang="en-US" dirty="0"/>
              <a:t>（</a:t>
            </a:r>
            <a:r>
              <a:rPr lang="en-US" altLang="ja-JP" dirty="0" err="1"/>
              <a:t>Cust_id</a:t>
            </a:r>
            <a:r>
              <a:rPr lang="ja-JP" altLang="en-US" dirty="0"/>
              <a:t>）のいずれかに部分一致するデータを検索します。</a:t>
            </a:r>
          </a:p>
          <a:p>
            <a:r>
              <a:rPr lang="ja-JP" altLang="en-US" dirty="0"/>
              <a:t>そうでない場合（正確な検索の場合）は、</a:t>
            </a:r>
            <a:r>
              <a:rPr lang="en-US" altLang="ja-JP" dirty="0"/>
              <a:t>Name </a:t>
            </a:r>
            <a:r>
              <a:rPr lang="ja-JP" altLang="en-US" dirty="0"/>
              <a:t>または </a:t>
            </a:r>
            <a:r>
              <a:rPr lang="en-US" altLang="ja-JP" dirty="0" err="1"/>
              <a:t>Cust_id</a:t>
            </a:r>
            <a:r>
              <a:rPr lang="en-US" altLang="ja-JP" dirty="0"/>
              <a:t> </a:t>
            </a:r>
            <a:r>
              <a:rPr lang="ja-JP" altLang="en-US" dirty="0"/>
              <a:t>に完全一致するデータを検索します。</a:t>
            </a:r>
            <a:endParaRPr kumimoji="1" lang="en-US" altLang="ja-JP"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9</a:t>
            </a:fld>
            <a:endParaRPr kumimoji="1" lang="ja-JP" altLang="en-US"/>
          </a:p>
        </p:txBody>
      </p:sp>
    </p:spTree>
    <p:extLst>
      <p:ext uri="{BB962C8B-B14F-4D97-AF65-F5344CB8AC3E}">
        <p14:creationId xmlns:p14="http://schemas.microsoft.com/office/powerpoint/2010/main" val="1337280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B1C955-640F-42A2-9B85-C7A91B46FB5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D8B2E8D-8FC6-4052-A23C-EACD578D8A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903DDE1-5569-4B5A-A591-72681C957414}"/>
              </a:ext>
            </a:extLst>
          </p:cNvPr>
          <p:cNvSpPr>
            <a:spLocks noGrp="1"/>
          </p:cNvSpPr>
          <p:nvPr>
            <p:ph type="dt" sz="half" idx="10"/>
          </p:nvPr>
        </p:nvSpPr>
        <p:spPr/>
        <p:txBody>
          <a:bodyPr/>
          <a:lstStyle/>
          <a:p>
            <a:fld id="{54490762-D966-4A64-B839-39FF825004B9}" type="datetimeFigureOut">
              <a:rPr kumimoji="1" lang="ja-JP" altLang="en-US" smtClean="0"/>
              <a:t>2024/9/11</a:t>
            </a:fld>
            <a:endParaRPr kumimoji="1" lang="ja-JP" altLang="en-US"/>
          </a:p>
        </p:txBody>
      </p:sp>
      <p:sp>
        <p:nvSpPr>
          <p:cNvPr id="5" name="フッター プレースホルダー 4">
            <a:extLst>
              <a:ext uri="{FF2B5EF4-FFF2-40B4-BE49-F238E27FC236}">
                <a16:creationId xmlns:a16="http://schemas.microsoft.com/office/drawing/2014/main" id="{2AA48ED4-F709-4575-A6D9-7B601CFFFD8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DF7F66E-9A44-4342-9FB2-A85C3DF2CA26}"/>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447825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039CBC-7466-41EB-819D-7FC8781F9F0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C51DB62-3C43-4384-8E52-7AE8D373764E}"/>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8967CE5-7D07-4E48-AB2A-CC0E69399AFC}"/>
              </a:ext>
            </a:extLst>
          </p:cNvPr>
          <p:cNvSpPr>
            <a:spLocks noGrp="1"/>
          </p:cNvSpPr>
          <p:nvPr>
            <p:ph type="dt" sz="half" idx="10"/>
          </p:nvPr>
        </p:nvSpPr>
        <p:spPr/>
        <p:txBody>
          <a:bodyPr/>
          <a:lstStyle/>
          <a:p>
            <a:fld id="{54490762-D966-4A64-B839-39FF825004B9}" type="datetimeFigureOut">
              <a:rPr kumimoji="1" lang="ja-JP" altLang="en-US" smtClean="0"/>
              <a:t>2024/9/11</a:t>
            </a:fld>
            <a:endParaRPr kumimoji="1" lang="ja-JP" altLang="en-US"/>
          </a:p>
        </p:txBody>
      </p:sp>
      <p:sp>
        <p:nvSpPr>
          <p:cNvPr id="5" name="フッター プレースホルダー 4">
            <a:extLst>
              <a:ext uri="{FF2B5EF4-FFF2-40B4-BE49-F238E27FC236}">
                <a16:creationId xmlns:a16="http://schemas.microsoft.com/office/drawing/2014/main" id="{CFE88630-7956-4C08-9A5F-1C21D6E0166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637C390-7EC2-4781-9859-CAEA62E59442}"/>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374232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E634B66-997E-46B6-B5FB-5BB24A0D3C2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9B76092-212A-47C9-A86A-EADD3E6E7DF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8649961-9309-4F6A-85C4-47D731B2F4F2}"/>
              </a:ext>
            </a:extLst>
          </p:cNvPr>
          <p:cNvSpPr>
            <a:spLocks noGrp="1"/>
          </p:cNvSpPr>
          <p:nvPr>
            <p:ph type="dt" sz="half" idx="10"/>
          </p:nvPr>
        </p:nvSpPr>
        <p:spPr/>
        <p:txBody>
          <a:bodyPr/>
          <a:lstStyle/>
          <a:p>
            <a:fld id="{54490762-D966-4A64-B839-39FF825004B9}" type="datetimeFigureOut">
              <a:rPr kumimoji="1" lang="ja-JP" altLang="en-US" smtClean="0"/>
              <a:t>2024/9/11</a:t>
            </a:fld>
            <a:endParaRPr kumimoji="1" lang="ja-JP" altLang="en-US"/>
          </a:p>
        </p:txBody>
      </p:sp>
      <p:sp>
        <p:nvSpPr>
          <p:cNvPr id="5" name="フッター プレースホルダー 4">
            <a:extLst>
              <a:ext uri="{FF2B5EF4-FFF2-40B4-BE49-F238E27FC236}">
                <a16:creationId xmlns:a16="http://schemas.microsoft.com/office/drawing/2014/main" id="{81FCDCED-909C-474C-82C1-F4745D345FA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45CCCBD-61A7-4405-A626-86D80C393110}"/>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98727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54490762-D966-4A64-B839-39FF825004B9}" type="datetimeFigureOut">
              <a:rPr kumimoji="1" lang="ja-JP" altLang="en-US" smtClean="0"/>
              <a:t>2024/9/11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597657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4490762-D966-4A64-B839-39FF825004B9}" type="datetimeFigureOut">
              <a:rPr kumimoji="1" lang="ja-JP" altLang="en-US" smtClean="0"/>
              <a:t>2024/9/11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775191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54490762-D966-4A64-B839-39FF825004B9}" type="datetimeFigureOut">
              <a:rPr kumimoji="1" lang="ja-JP" altLang="en-US" smtClean="0"/>
              <a:t>2024/9/11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518930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54490762-D966-4A64-B839-39FF825004B9}" type="datetimeFigureOut">
              <a:rPr kumimoji="1" lang="ja-JP" altLang="en-US" smtClean="0"/>
              <a:t>2024/9/11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3602503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54490762-D966-4A64-B839-39FF825004B9}" type="datetimeFigureOut">
              <a:rPr kumimoji="1" lang="ja-JP" altLang="en-US" smtClean="0"/>
              <a:t>2024/9/11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3201643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54490762-D966-4A64-B839-39FF825004B9}" type="datetimeFigureOut">
              <a:rPr kumimoji="1" lang="ja-JP" altLang="en-US" smtClean="0"/>
              <a:t>2024/9/11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486929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4490762-D966-4A64-B839-39FF825004B9}" type="datetimeFigureOut">
              <a:rPr kumimoji="1" lang="ja-JP" altLang="en-US" smtClean="0"/>
              <a:t>2024/9/11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91219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4490762-D966-4A64-B839-39FF825004B9}" type="datetimeFigureOut">
              <a:rPr kumimoji="1" lang="ja-JP" altLang="en-US" smtClean="0"/>
              <a:t>2024/9/11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596481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E20A24-E256-43A6-9305-E573AE4299E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7024C34-E314-4AFC-98EA-B729C6810D76}"/>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4FBFAE3-F02D-421E-BFB5-D05C1C04AA78}"/>
              </a:ext>
            </a:extLst>
          </p:cNvPr>
          <p:cNvSpPr>
            <a:spLocks noGrp="1"/>
          </p:cNvSpPr>
          <p:nvPr>
            <p:ph type="dt" sz="half" idx="10"/>
          </p:nvPr>
        </p:nvSpPr>
        <p:spPr/>
        <p:txBody>
          <a:bodyPr/>
          <a:lstStyle/>
          <a:p>
            <a:fld id="{54490762-D966-4A64-B839-39FF825004B9}" type="datetimeFigureOut">
              <a:rPr kumimoji="1" lang="ja-JP" altLang="en-US" smtClean="0"/>
              <a:t>2024/9/11</a:t>
            </a:fld>
            <a:endParaRPr kumimoji="1" lang="ja-JP" altLang="en-US"/>
          </a:p>
        </p:txBody>
      </p:sp>
      <p:sp>
        <p:nvSpPr>
          <p:cNvPr id="5" name="フッター プレースホルダー 4">
            <a:extLst>
              <a:ext uri="{FF2B5EF4-FFF2-40B4-BE49-F238E27FC236}">
                <a16:creationId xmlns:a16="http://schemas.microsoft.com/office/drawing/2014/main" id="{1BC53602-49DB-4D11-95CE-936794A3D52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BFF735A-7C81-4096-8BAA-0E3A3D03F90F}"/>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751449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4490762-D966-4A64-B839-39FF825004B9}" type="datetimeFigureOut">
              <a:rPr kumimoji="1" lang="ja-JP" altLang="en-US" smtClean="0"/>
              <a:t>2024/9/11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641507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4490762-D966-4A64-B839-39FF825004B9}" type="datetimeFigureOut">
              <a:rPr kumimoji="1" lang="ja-JP" altLang="en-US" smtClean="0"/>
              <a:t>2024/9/11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149174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4490762-D966-4A64-B839-39FF825004B9}" type="datetimeFigureOut">
              <a:rPr kumimoji="1" lang="ja-JP" altLang="en-US" smtClean="0"/>
              <a:t>2024/9/11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3812254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497C54-D7E8-4B77-AEB6-4FD47CED3814}"/>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ACD5AB7-0983-475A-B56C-9BAD472D36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2C50E1C-50AA-4477-BB2A-2A3B6DFC3DE2}"/>
              </a:ext>
            </a:extLst>
          </p:cNvPr>
          <p:cNvSpPr>
            <a:spLocks noGrp="1"/>
          </p:cNvSpPr>
          <p:nvPr>
            <p:ph type="dt" sz="half" idx="10"/>
          </p:nvPr>
        </p:nvSpPr>
        <p:spPr/>
        <p:txBody>
          <a:bodyPr/>
          <a:lstStyle/>
          <a:p>
            <a:fld id="{54490762-D966-4A64-B839-39FF825004B9}" type="datetimeFigureOut">
              <a:rPr kumimoji="1" lang="ja-JP" altLang="en-US" smtClean="0"/>
              <a:t>2024/9/11</a:t>
            </a:fld>
            <a:endParaRPr kumimoji="1" lang="ja-JP" altLang="en-US"/>
          </a:p>
        </p:txBody>
      </p:sp>
      <p:sp>
        <p:nvSpPr>
          <p:cNvPr id="5" name="フッター プレースホルダー 4">
            <a:extLst>
              <a:ext uri="{FF2B5EF4-FFF2-40B4-BE49-F238E27FC236}">
                <a16:creationId xmlns:a16="http://schemas.microsoft.com/office/drawing/2014/main" id="{F0C20035-E3F9-4B9B-9E20-2CB04180AB9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84852B0-1A21-45CF-B253-BEE978C47F8F}"/>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981524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815059-C037-4D80-86ED-006050FE643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1536333-7090-483F-9074-E13971608DC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55FFF4C-D0FA-407A-A079-66FF60CE416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3B4E6A5-98B6-4194-993C-BFDD42D2B59F}"/>
              </a:ext>
            </a:extLst>
          </p:cNvPr>
          <p:cNvSpPr>
            <a:spLocks noGrp="1"/>
          </p:cNvSpPr>
          <p:nvPr>
            <p:ph type="dt" sz="half" idx="10"/>
          </p:nvPr>
        </p:nvSpPr>
        <p:spPr/>
        <p:txBody>
          <a:bodyPr/>
          <a:lstStyle/>
          <a:p>
            <a:fld id="{54490762-D966-4A64-B839-39FF825004B9}" type="datetimeFigureOut">
              <a:rPr kumimoji="1" lang="ja-JP" altLang="en-US" smtClean="0"/>
              <a:t>2024/9/11</a:t>
            </a:fld>
            <a:endParaRPr kumimoji="1" lang="ja-JP" altLang="en-US"/>
          </a:p>
        </p:txBody>
      </p:sp>
      <p:sp>
        <p:nvSpPr>
          <p:cNvPr id="6" name="フッター プレースホルダー 5">
            <a:extLst>
              <a:ext uri="{FF2B5EF4-FFF2-40B4-BE49-F238E27FC236}">
                <a16:creationId xmlns:a16="http://schemas.microsoft.com/office/drawing/2014/main" id="{F70372BF-A6C1-46AF-B0A2-4B8D7FD5955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68BA0B2-38AB-4297-80D9-01693EBD7DCD}"/>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799981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3F471C-0AD0-4A4A-8061-A21B43EF115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1FFF9CF-7619-4071-8A49-4CD6059ACB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3033A71-5AAD-4DFF-8C38-EE02479B3669}"/>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ECD706E-4DF7-48DA-ACDD-7FBBABEACB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9A6242F-C369-4E0D-802E-CA5BD256ADD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9E6C141C-0893-4ED3-94F0-59293DB223CA}"/>
              </a:ext>
            </a:extLst>
          </p:cNvPr>
          <p:cNvSpPr>
            <a:spLocks noGrp="1"/>
          </p:cNvSpPr>
          <p:nvPr>
            <p:ph type="dt" sz="half" idx="10"/>
          </p:nvPr>
        </p:nvSpPr>
        <p:spPr/>
        <p:txBody>
          <a:bodyPr/>
          <a:lstStyle/>
          <a:p>
            <a:fld id="{54490762-D966-4A64-B839-39FF825004B9}" type="datetimeFigureOut">
              <a:rPr kumimoji="1" lang="ja-JP" altLang="en-US" smtClean="0"/>
              <a:t>2024/9/11</a:t>
            </a:fld>
            <a:endParaRPr kumimoji="1" lang="ja-JP" altLang="en-US"/>
          </a:p>
        </p:txBody>
      </p:sp>
      <p:sp>
        <p:nvSpPr>
          <p:cNvPr id="8" name="フッター プレースホルダー 7">
            <a:extLst>
              <a:ext uri="{FF2B5EF4-FFF2-40B4-BE49-F238E27FC236}">
                <a16:creationId xmlns:a16="http://schemas.microsoft.com/office/drawing/2014/main" id="{438ECC9F-971F-40E9-8992-76A51183109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CD143C1-0E1C-4E7D-B636-87EA2A412FA8}"/>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3107315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462C55-0A42-42FE-9EC5-CC3B8D29ACD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C32942B-2081-4822-8509-2F3C421C0C6F}"/>
              </a:ext>
            </a:extLst>
          </p:cNvPr>
          <p:cNvSpPr>
            <a:spLocks noGrp="1"/>
          </p:cNvSpPr>
          <p:nvPr>
            <p:ph type="dt" sz="half" idx="10"/>
          </p:nvPr>
        </p:nvSpPr>
        <p:spPr/>
        <p:txBody>
          <a:bodyPr/>
          <a:lstStyle/>
          <a:p>
            <a:fld id="{54490762-D966-4A64-B839-39FF825004B9}" type="datetimeFigureOut">
              <a:rPr kumimoji="1" lang="ja-JP" altLang="en-US" smtClean="0"/>
              <a:t>2024/9/11</a:t>
            </a:fld>
            <a:endParaRPr kumimoji="1" lang="ja-JP" altLang="en-US"/>
          </a:p>
        </p:txBody>
      </p:sp>
      <p:sp>
        <p:nvSpPr>
          <p:cNvPr id="4" name="フッター プレースホルダー 3">
            <a:extLst>
              <a:ext uri="{FF2B5EF4-FFF2-40B4-BE49-F238E27FC236}">
                <a16:creationId xmlns:a16="http://schemas.microsoft.com/office/drawing/2014/main" id="{4FB4809F-5BC8-4FCD-BE85-E596F61A62F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96163E0-FB3B-4A3E-AFC9-E0E8EC0650DE}"/>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780679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93541B0-691A-409F-985A-DBB701A82DA2}"/>
              </a:ext>
            </a:extLst>
          </p:cNvPr>
          <p:cNvSpPr>
            <a:spLocks noGrp="1"/>
          </p:cNvSpPr>
          <p:nvPr>
            <p:ph type="dt" sz="half" idx="10"/>
          </p:nvPr>
        </p:nvSpPr>
        <p:spPr/>
        <p:txBody>
          <a:bodyPr/>
          <a:lstStyle/>
          <a:p>
            <a:fld id="{54490762-D966-4A64-B839-39FF825004B9}" type="datetimeFigureOut">
              <a:rPr kumimoji="1" lang="ja-JP" altLang="en-US" smtClean="0"/>
              <a:t>2024/9/11</a:t>
            </a:fld>
            <a:endParaRPr kumimoji="1" lang="ja-JP" altLang="en-US"/>
          </a:p>
        </p:txBody>
      </p:sp>
      <p:sp>
        <p:nvSpPr>
          <p:cNvPr id="3" name="フッター プレースホルダー 2">
            <a:extLst>
              <a:ext uri="{FF2B5EF4-FFF2-40B4-BE49-F238E27FC236}">
                <a16:creationId xmlns:a16="http://schemas.microsoft.com/office/drawing/2014/main" id="{9C12540B-6FC4-4EE7-AC0D-CCEE987060EA}"/>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C13317A-9BB9-40D8-A052-84E4350F442F}"/>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399402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5EA4F8-82F0-4533-B537-ADFAFB64BC8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29C1660-C1C0-427D-AA04-3553318797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F725FD8-5636-4AA8-B99B-69166F3C98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665BA0E-EC72-4BB0-8902-60CB8571D0DA}"/>
              </a:ext>
            </a:extLst>
          </p:cNvPr>
          <p:cNvSpPr>
            <a:spLocks noGrp="1"/>
          </p:cNvSpPr>
          <p:nvPr>
            <p:ph type="dt" sz="half" idx="10"/>
          </p:nvPr>
        </p:nvSpPr>
        <p:spPr/>
        <p:txBody>
          <a:bodyPr/>
          <a:lstStyle/>
          <a:p>
            <a:fld id="{54490762-D966-4A64-B839-39FF825004B9}" type="datetimeFigureOut">
              <a:rPr kumimoji="1" lang="ja-JP" altLang="en-US" smtClean="0"/>
              <a:t>2024/9/11</a:t>
            </a:fld>
            <a:endParaRPr kumimoji="1" lang="ja-JP" altLang="en-US"/>
          </a:p>
        </p:txBody>
      </p:sp>
      <p:sp>
        <p:nvSpPr>
          <p:cNvPr id="6" name="フッター プレースホルダー 5">
            <a:extLst>
              <a:ext uri="{FF2B5EF4-FFF2-40B4-BE49-F238E27FC236}">
                <a16:creationId xmlns:a16="http://schemas.microsoft.com/office/drawing/2014/main" id="{A0563C92-C06A-4B71-9B43-BC42A49E01E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FB6714A-E60A-4A2C-ACBD-C0A432269893}"/>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522632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D38102-FE74-4622-AAC1-ED457634C03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938888A-43D9-4DB5-A24E-942CD4A604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3997110-81A9-456F-BCC2-39DC861DFD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4D56110-42AB-4F56-9EFE-D8EA64FE75C2}"/>
              </a:ext>
            </a:extLst>
          </p:cNvPr>
          <p:cNvSpPr>
            <a:spLocks noGrp="1"/>
          </p:cNvSpPr>
          <p:nvPr>
            <p:ph type="dt" sz="half" idx="10"/>
          </p:nvPr>
        </p:nvSpPr>
        <p:spPr/>
        <p:txBody>
          <a:bodyPr/>
          <a:lstStyle/>
          <a:p>
            <a:fld id="{54490762-D966-4A64-B839-39FF825004B9}" type="datetimeFigureOut">
              <a:rPr kumimoji="1" lang="ja-JP" altLang="en-US" smtClean="0"/>
              <a:t>2024/9/11</a:t>
            </a:fld>
            <a:endParaRPr kumimoji="1" lang="ja-JP" altLang="en-US"/>
          </a:p>
        </p:txBody>
      </p:sp>
      <p:sp>
        <p:nvSpPr>
          <p:cNvPr id="6" name="フッター プレースホルダー 5">
            <a:extLst>
              <a:ext uri="{FF2B5EF4-FFF2-40B4-BE49-F238E27FC236}">
                <a16:creationId xmlns:a16="http://schemas.microsoft.com/office/drawing/2014/main" id="{5A49B1F0-80D7-4B99-8698-7519600DB36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4FCE745-D692-46E7-BCCD-BE30D0357CA1}"/>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744623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03BCF0B-FFE7-4288-8078-0493FCBD53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6DAAE04-4B81-4682-8F16-9E490AE8A5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B1A76D5-C6E6-45EB-AFEF-D5B7F64519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490762-D966-4A64-B839-39FF825004B9}" type="datetimeFigureOut">
              <a:rPr kumimoji="1" lang="ja-JP" altLang="en-US" smtClean="0"/>
              <a:t>2024/9/11</a:t>
            </a:fld>
            <a:endParaRPr kumimoji="1" lang="ja-JP" altLang="en-US"/>
          </a:p>
        </p:txBody>
      </p:sp>
      <p:sp>
        <p:nvSpPr>
          <p:cNvPr id="5" name="フッター プレースホルダー 4">
            <a:extLst>
              <a:ext uri="{FF2B5EF4-FFF2-40B4-BE49-F238E27FC236}">
                <a16:creationId xmlns:a16="http://schemas.microsoft.com/office/drawing/2014/main" id="{C6737BE0-ED49-4863-A6B9-E014341724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E858906-3236-48AC-A9AB-531863CCD4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3828992418"/>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490762-D966-4A64-B839-39FF825004B9}" type="datetimeFigureOut">
              <a:rPr kumimoji="1" lang="ja-JP" altLang="en-US" smtClean="0"/>
              <a:t>2024/9/11</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884547679"/>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16.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6.jpg"/><Relationship Id="rId7"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9.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047A55AB-7A29-4232-9181-AD47A23235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524000" y="1041400"/>
            <a:ext cx="9144000" cy="1391602"/>
          </a:xfrm>
        </p:spPr>
        <p:txBody>
          <a:bodyPr>
            <a:normAutofit/>
          </a:bodyPr>
          <a:lstStyle/>
          <a:p>
            <a:r>
              <a:rPr lang="ja-JP" altLang="en-US" sz="72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本屋管理システム</a:t>
            </a:r>
            <a:endParaRPr kumimoji="1" lang="ja-JP" altLang="en-US" sz="72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3" name="サブタイトル 2"/>
          <p:cNvSpPr>
            <a:spLocks noGrp="1"/>
          </p:cNvSpPr>
          <p:nvPr>
            <p:ph type="subTitle" idx="1"/>
          </p:nvPr>
        </p:nvSpPr>
        <p:spPr>
          <a:xfrm>
            <a:off x="1524000" y="4424998"/>
            <a:ext cx="9893808" cy="1655762"/>
          </a:xfrm>
        </p:spPr>
        <p:txBody>
          <a:bodyPr>
            <a:normAutofit fontScale="85000" lnSpcReduction="10000"/>
          </a:bodyPr>
          <a:lstStyle/>
          <a:p>
            <a:pPr algn="l"/>
            <a:r>
              <a:rPr kumimoji="1" lang="ja-JP" altLang="en-US"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日付　　　月　日</a:t>
            </a:r>
            <a:endParaRPr lang="en-US" altLang="ja-JP"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r>
              <a:rPr lang="ja-JP" altLang="en-US"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班名　　アイビクション</a:t>
            </a:r>
            <a:endParaRPr lang="en-US" altLang="ja-JP"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r>
              <a:rPr lang="ja-JP" altLang="en-US"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班員名　リーダー：赤嶺昂太　サブリーダー：鹿島翔太　上原芙沙</a:t>
            </a:r>
            <a:endParaRPr lang="en-US" altLang="ja-JP"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r>
              <a:rPr lang="en-US" altLang="ja-JP"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	</a:t>
            </a:r>
            <a:r>
              <a:rPr lang="ja-JP" altLang="en-US"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　メンバー：板井駿佳　牧紫　堤慎吾</a:t>
            </a:r>
            <a:endParaRPr lang="en-US" altLang="ja-JP"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endParaRPr kumimoji="1" lang="ja-JP" altLang="en-US" dirty="0">
              <a:solidFill>
                <a:schemeClr val="tx1">
                  <a:lumMod val="65000"/>
                  <a:lumOff val="35000"/>
                </a:schemeClr>
              </a:solidFill>
            </a:endParaRPr>
          </a:p>
        </p:txBody>
      </p:sp>
      <p:pic>
        <p:nvPicPr>
          <p:cNvPr id="6" name="図 5">
            <a:extLst>
              <a:ext uri="{FF2B5EF4-FFF2-40B4-BE49-F238E27FC236}">
                <a16:creationId xmlns:a16="http://schemas.microsoft.com/office/drawing/2014/main" id="{5BEBC48A-EC81-40B6-BD33-47BF104E416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23396" y="2173870"/>
            <a:ext cx="1975113" cy="2084552"/>
          </a:xfrm>
          <a:prstGeom prst="rect">
            <a:avLst/>
          </a:prstGeom>
        </p:spPr>
      </p:pic>
      <p:pic>
        <p:nvPicPr>
          <p:cNvPr id="8" name="図 7">
            <a:extLst>
              <a:ext uri="{FF2B5EF4-FFF2-40B4-BE49-F238E27FC236}">
                <a16:creationId xmlns:a16="http://schemas.microsoft.com/office/drawing/2014/main" id="{1FF99579-3DDE-437F-992E-22A5C751994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79523" y="2707758"/>
            <a:ext cx="2050382" cy="2250076"/>
          </a:xfrm>
          <a:prstGeom prst="rect">
            <a:avLst/>
          </a:prstGeom>
        </p:spPr>
      </p:pic>
      <p:pic>
        <p:nvPicPr>
          <p:cNvPr id="10" name="図 9">
            <a:extLst>
              <a:ext uri="{FF2B5EF4-FFF2-40B4-BE49-F238E27FC236}">
                <a16:creationId xmlns:a16="http://schemas.microsoft.com/office/drawing/2014/main" id="{AC245BBC-E29A-4297-BBC0-A2F75D1834A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459226" y="4723040"/>
            <a:ext cx="1975114" cy="2266863"/>
          </a:xfrm>
          <a:prstGeom prst="rect">
            <a:avLst/>
          </a:prstGeom>
        </p:spPr>
      </p:pic>
      <p:pic>
        <p:nvPicPr>
          <p:cNvPr id="12" name="図 11">
            <a:extLst>
              <a:ext uri="{FF2B5EF4-FFF2-40B4-BE49-F238E27FC236}">
                <a16:creationId xmlns:a16="http://schemas.microsoft.com/office/drawing/2014/main" id="{E4EC061D-A020-4943-97ED-FBFB73A2E8BB}"/>
              </a:ext>
            </a:extLst>
          </p:cNvPr>
          <p:cNvPicPr>
            <a:picLocks noChangeAspect="1"/>
          </p:cNvPicPr>
          <p:nvPr/>
        </p:nvPicPr>
        <p:blipFill>
          <a:blip r:embed="rId7" cstate="print">
            <a:extLst>
              <a:ext uri="{BEBA8EAE-BF5A-486C-A8C5-ECC9F3942E4B}">
                <a14:imgProps xmlns:a14="http://schemas.microsoft.com/office/drawing/2010/main">
                  <a14:imgLayer r:embed="rId8">
                    <a14:imgEffect>
                      <a14:colorTemperature colorTemp="6200"/>
                    </a14:imgEffect>
                  </a14:imgLayer>
                </a14:imgProps>
              </a:ext>
              <a:ext uri="{28A0092B-C50C-407E-A947-70E740481C1C}">
                <a14:useLocalDpi xmlns:a14="http://schemas.microsoft.com/office/drawing/2010/main" val="0"/>
              </a:ext>
            </a:extLst>
          </a:blip>
          <a:stretch>
            <a:fillRect/>
          </a:stretch>
        </p:blipFill>
        <p:spPr>
          <a:xfrm flipH="1">
            <a:off x="496078" y="4777672"/>
            <a:ext cx="950102" cy="2084552"/>
          </a:xfrm>
          <a:prstGeom prst="rect">
            <a:avLst/>
          </a:prstGeom>
        </p:spPr>
      </p:pic>
    </p:spTree>
    <p:extLst>
      <p:ext uri="{BB962C8B-B14F-4D97-AF65-F5344CB8AC3E}">
        <p14:creationId xmlns:p14="http://schemas.microsoft.com/office/powerpoint/2010/main" val="4096156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500" fill="hold"/>
                                        <p:tgtEl>
                                          <p:spTgt spid="8"/>
                                        </p:tgtEl>
                                        <p:attrNameLst>
                                          <p:attrName>ppt_x</p:attrName>
                                        </p:attrNameLst>
                                      </p:cBhvr>
                                      <p:tavLst>
                                        <p:tav tm="0">
                                          <p:val>
                                            <p:strVal val="1+#ppt_w/2"/>
                                          </p:val>
                                        </p:tav>
                                        <p:tav tm="100000">
                                          <p:val>
                                            <p:strVal val="#ppt_x"/>
                                          </p:val>
                                        </p:tav>
                                      </p:tavLst>
                                    </p:anim>
                                    <p:anim calcmode="lin" valueType="num">
                                      <p:cBhvr additive="base">
                                        <p:cTn id="8" dur="1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1500"/>
                            </p:stCondLst>
                            <p:childTnLst>
                              <p:par>
                                <p:cTn id="10" presetID="2" presetClass="entr" presetSubtype="2"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1000" fill="hold"/>
                                        <p:tgtEl>
                                          <p:spTgt spid="6"/>
                                        </p:tgtEl>
                                        <p:attrNameLst>
                                          <p:attrName>ppt_x</p:attrName>
                                        </p:attrNameLst>
                                      </p:cBhvr>
                                      <p:tavLst>
                                        <p:tav tm="0">
                                          <p:val>
                                            <p:strVal val="1+#ppt_w/2"/>
                                          </p:val>
                                        </p:tav>
                                        <p:tav tm="100000">
                                          <p:val>
                                            <p:strVal val="#ppt_x"/>
                                          </p:val>
                                        </p:tav>
                                      </p:tavLst>
                                    </p:anim>
                                    <p:anim calcmode="lin" valueType="num">
                                      <p:cBhvr additive="base">
                                        <p:cTn id="13" dur="1000" fill="hold"/>
                                        <p:tgtEl>
                                          <p:spTgt spid="6"/>
                                        </p:tgtEl>
                                        <p:attrNameLst>
                                          <p:attrName>ppt_y</p:attrName>
                                        </p:attrNameLst>
                                      </p:cBhvr>
                                      <p:tavLst>
                                        <p:tav tm="0">
                                          <p:val>
                                            <p:strVal val="#ppt_y"/>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1350" fill="hold"/>
                                        <p:tgtEl>
                                          <p:spTgt spid="10"/>
                                        </p:tgtEl>
                                        <p:attrNameLst>
                                          <p:attrName>ppt_x</p:attrName>
                                        </p:attrNameLst>
                                      </p:cBhvr>
                                      <p:tavLst>
                                        <p:tav tm="0">
                                          <p:val>
                                            <p:strVal val="#ppt_x"/>
                                          </p:val>
                                        </p:tav>
                                        <p:tav tm="100000">
                                          <p:val>
                                            <p:strVal val="#ppt_x"/>
                                          </p:val>
                                        </p:tav>
                                      </p:tavLst>
                                    </p:anim>
                                    <p:anim calcmode="lin" valueType="num">
                                      <p:cBhvr additive="base">
                                        <p:cTn id="17" dur="1350" fill="hold"/>
                                        <p:tgtEl>
                                          <p:spTgt spid="10"/>
                                        </p:tgtEl>
                                        <p:attrNameLst>
                                          <p:attrName>ppt_y</p:attrName>
                                        </p:attrNameLst>
                                      </p:cBhvr>
                                      <p:tavLst>
                                        <p:tav tm="0">
                                          <p:val>
                                            <p:strVal val="1+#ppt_h/2"/>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5000" fill="hold"/>
                                        <p:tgtEl>
                                          <p:spTgt spid="12"/>
                                        </p:tgtEl>
                                        <p:attrNameLst>
                                          <p:attrName>ppt_x</p:attrName>
                                        </p:attrNameLst>
                                      </p:cBhvr>
                                      <p:tavLst>
                                        <p:tav tm="0">
                                          <p:val>
                                            <p:strVal val="0-#ppt_w/2"/>
                                          </p:val>
                                        </p:tav>
                                        <p:tav tm="100000">
                                          <p:val>
                                            <p:strVal val="#ppt_x"/>
                                          </p:val>
                                        </p:tav>
                                      </p:tavLst>
                                    </p:anim>
                                    <p:anim calcmode="lin" valueType="num">
                                      <p:cBhvr additive="base">
                                        <p:cTn id="21" dur="50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86D5A063-95D6-41D9-A2DC-9089C89CEF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a:extLst>
              <a:ext uri="{FF2B5EF4-FFF2-40B4-BE49-F238E27FC236}">
                <a16:creationId xmlns:a16="http://schemas.microsoft.com/office/drawing/2014/main" id="{24C048CA-823A-48CB-A12D-193F97762E61}"/>
              </a:ext>
            </a:extLst>
          </p:cNvPr>
          <p:cNvSpPr>
            <a:spLocks noGrp="1"/>
          </p:cNvSpPr>
          <p:nvPr>
            <p:ph type="title"/>
          </p:nvPr>
        </p:nvSpPr>
        <p:spPr>
          <a:xfrm>
            <a:off x="838200" y="2766218"/>
            <a:ext cx="10515600" cy="1325563"/>
          </a:xfrm>
        </p:spPr>
        <p:txBody>
          <a:bodyPr/>
          <a:lstStyle/>
          <a:p>
            <a:pPr algn="ctr"/>
            <a:r>
              <a:rPr kumimoji="1" lang="ja-JP" altLang="en-US" dirty="0">
                <a:latin typeface="HG丸ｺﾞｼｯｸM-PRO" panose="020F0600000000000000" pitchFamily="50" charset="-128"/>
                <a:ea typeface="HG丸ｺﾞｼｯｸM-PRO" panose="020F0600000000000000" pitchFamily="50" charset="-128"/>
              </a:rPr>
              <a:t>質疑応答</a:t>
            </a:r>
          </a:p>
        </p:txBody>
      </p:sp>
    </p:spTree>
    <p:extLst>
      <p:ext uri="{BB962C8B-B14F-4D97-AF65-F5344CB8AC3E}">
        <p14:creationId xmlns:p14="http://schemas.microsoft.com/office/powerpoint/2010/main" val="3822059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B6AC6B-9349-4171-895E-F7F8E5DBDA04}"/>
              </a:ext>
            </a:extLst>
          </p:cNvPr>
          <p:cNvSpPr>
            <a:spLocks noGrp="1"/>
          </p:cNvSpPr>
          <p:nvPr>
            <p:ph type="title"/>
          </p:nvPr>
        </p:nvSpPr>
        <p:spPr/>
        <p:txBody>
          <a:bodyPr/>
          <a:lstStyle/>
          <a:p>
            <a:endParaRPr kumimoji="1" lang="ja-JP" altLang="en-US" dirty="0"/>
          </a:p>
        </p:txBody>
      </p:sp>
      <p:sp>
        <p:nvSpPr>
          <p:cNvPr id="3" name="コンテンツ プレースホルダー 2">
            <a:extLst>
              <a:ext uri="{FF2B5EF4-FFF2-40B4-BE49-F238E27FC236}">
                <a16:creationId xmlns:a16="http://schemas.microsoft.com/office/drawing/2014/main" id="{744DD950-77ED-4C91-ACC0-876F9ED6BAA0}"/>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238622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86D5A063-95D6-41D9-A2DC-9089C89CEF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40" y="0"/>
            <a:ext cx="12192000" cy="6858000"/>
          </a:xfrm>
          <a:prstGeom prst="rect">
            <a:avLst/>
          </a:prstGeom>
        </p:spPr>
      </p:pic>
      <p:sp>
        <p:nvSpPr>
          <p:cNvPr id="2" name="タイトル 1">
            <a:extLst>
              <a:ext uri="{FF2B5EF4-FFF2-40B4-BE49-F238E27FC236}">
                <a16:creationId xmlns:a16="http://schemas.microsoft.com/office/drawing/2014/main" id="{24C048CA-823A-48CB-A12D-193F97762E61}"/>
              </a:ext>
            </a:extLst>
          </p:cNvPr>
          <p:cNvSpPr>
            <a:spLocks noGrp="1"/>
          </p:cNvSpPr>
          <p:nvPr>
            <p:ph type="title"/>
          </p:nvPr>
        </p:nvSpPr>
        <p:spPr/>
        <p:txBody>
          <a:bodyPr>
            <a:normAutofit/>
          </a:bodyPr>
          <a:lstStyle/>
          <a:p>
            <a:r>
              <a:rPr lang="ja-JP" altLang="en-US" sz="7200" dirty="0">
                <a:latin typeface="HG丸ｺﾞｼｯｸM-PRO" panose="020F0600000000000000" pitchFamily="50" charset="-128"/>
                <a:ea typeface="HG丸ｺﾞｼｯｸM-PRO" panose="020F0600000000000000" pitchFamily="50" charset="-128"/>
              </a:rPr>
              <a:t>書籍管理のデメリット</a:t>
            </a:r>
            <a:endParaRPr kumimoji="1" lang="ja-JP" altLang="en-US" sz="7200" dirty="0">
              <a:latin typeface="HG丸ｺﾞｼｯｸM-PRO" panose="020F0600000000000000" pitchFamily="50" charset="-128"/>
              <a:ea typeface="HG丸ｺﾞｼｯｸM-PRO" panose="020F0600000000000000" pitchFamily="50" charset="-128"/>
            </a:endParaRPr>
          </a:p>
        </p:txBody>
      </p:sp>
      <p:sp>
        <p:nvSpPr>
          <p:cNvPr id="3" name="コンテンツ プレースホルダー 2">
            <a:extLst>
              <a:ext uri="{FF2B5EF4-FFF2-40B4-BE49-F238E27FC236}">
                <a16:creationId xmlns:a16="http://schemas.microsoft.com/office/drawing/2014/main" id="{DA76FF33-FC0E-4808-A804-DD37C98108B6}"/>
              </a:ext>
            </a:extLst>
          </p:cNvPr>
          <p:cNvSpPr>
            <a:spLocks noGrp="1"/>
          </p:cNvSpPr>
          <p:nvPr>
            <p:ph idx="1"/>
          </p:nvPr>
        </p:nvSpPr>
        <p:spPr>
          <a:xfrm>
            <a:off x="1181100" y="1825625"/>
            <a:ext cx="10172700" cy="4351338"/>
          </a:xfrm>
        </p:spPr>
        <p:txBody>
          <a:bodyPr>
            <a:normAutofit/>
          </a:bodyPr>
          <a:lstStyle/>
          <a:p>
            <a:pPr marL="0" indent="0">
              <a:lnSpc>
                <a:spcPct val="200000"/>
              </a:lnSpc>
              <a:buNone/>
            </a:pPr>
            <a:r>
              <a:rPr kumimoji="1" lang="ja-JP" altLang="en-US" sz="4000" dirty="0">
                <a:latin typeface="HG丸ｺﾞｼｯｸM-PRO" panose="020F0600000000000000" pitchFamily="50" charset="-128"/>
                <a:ea typeface="HG丸ｺﾞｼｯｸM-PRO" panose="020F0600000000000000" pitchFamily="50" charset="-128"/>
              </a:rPr>
              <a:t>・</a:t>
            </a:r>
            <a:r>
              <a:rPr kumimoji="1" lang="en-US" altLang="ja-JP" sz="4000" dirty="0">
                <a:latin typeface="HG丸ｺﾞｼｯｸM-PRO" panose="020F0600000000000000" pitchFamily="50" charset="-128"/>
                <a:ea typeface="HG丸ｺﾞｼｯｸM-PRO" panose="020F0600000000000000" pitchFamily="50" charset="-128"/>
              </a:rPr>
              <a:t>IT</a:t>
            </a:r>
            <a:r>
              <a:rPr kumimoji="1" lang="ja-JP" altLang="en-US" sz="4000" dirty="0">
                <a:latin typeface="HG丸ｺﾞｼｯｸM-PRO" panose="020F0600000000000000" pitchFamily="50" charset="-128"/>
                <a:ea typeface="HG丸ｺﾞｼｯｸM-PRO" panose="020F0600000000000000" pitchFamily="50" charset="-128"/>
              </a:rPr>
              <a:t>コストが発生する</a:t>
            </a:r>
            <a:endParaRPr lang="en-US" altLang="ja-JP" sz="4000" dirty="0">
              <a:latin typeface="HG丸ｺﾞｼｯｸM-PRO" panose="020F0600000000000000" pitchFamily="50" charset="-128"/>
              <a:ea typeface="HG丸ｺﾞｼｯｸM-PRO" panose="020F0600000000000000" pitchFamily="50" charset="-128"/>
            </a:endParaRPr>
          </a:p>
          <a:p>
            <a:pPr marL="0" indent="0">
              <a:lnSpc>
                <a:spcPct val="200000"/>
              </a:lnSpc>
              <a:buNone/>
            </a:pPr>
            <a:r>
              <a:rPr lang="ja-JP" altLang="en-US" sz="4000" dirty="0">
                <a:latin typeface="HG丸ｺﾞｼｯｸM-PRO" panose="020F0600000000000000" pitchFamily="50" charset="-128"/>
                <a:ea typeface="HG丸ｺﾞｼｯｸM-PRO" panose="020F0600000000000000" pitchFamily="50" charset="-128"/>
              </a:rPr>
              <a:t>・使いこなすのに労力がかかる</a:t>
            </a:r>
            <a:endParaRPr lang="en-US" altLang="ja-JP" sz="4000" dirty="0">
              <a:latin typeface="HG丸ｺﾞｼｯｸM-PRO" panose="020F0600000000000000" pitchFamily="50" charset="-128"/>
              <a:ea typeface="HG丸ｺﾞｼｯｸM-PRO" panose="020F0600000000000000" pitchFamily="50" charset="-128"/>
            </a:endParaRPr>
          </a:p>
        </p:txBody>
      </p:sp>
      <p:pic>
        <p:nvPicPr>
          <p:cNvPr id="7" name="図 6">
            <a:extLst>
              <a:ext uri="{FF2B5EF4-FFF2-40B4-BE49-F238E27FC236}">
                <a16:creationId xmlns:a16="http://schemas.microsoft.com/office/drawing/2014/main" id="{A1A2A553-BF58-4B41-8276-819E2CCE51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1100" y="7320300"/>
            <a:ext cx="9764488" cy="6535062"/>
          </a:xfrm>
          <a:prstGeom prst="rect">
            <a:avLst/>
          </a:prstGeom>
        </p:spPr>
      </p:pic>
    </p:spTree>
    <p:extLst>
      <p:ext uri="{BB962C8B-B14F-4D97-AF65-F5344CB8AC3E}">
        <p14:creationId xmlns:p14="http://schemas.microsoft.com/office/powerpoint/2010/main" val="2209731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86D5A063-95D6-41D9-A2DC-9089C89CEF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a:extLst>
              <a:ext uri="{FF2B5EF4-FFF2-40B4-BE49-F238E27FC236}">
                <a16:creationId xmlns:a16="http://schemas.microsoft.com/office/drawing/2014/main" id="{24C048CA-823A-48CB-A12D-193F97762E61}"/>
              </a:ext>
            </a:extLst>
          </p:cNvPr>
          <p:cNvSpPr>
            <a:spLocks noGrp="1"/>
          </p:cNvSpPr>
          <p:nvPr>
            <p:ph type="title"/>
          </p:nvPr>
        </p:nvSpPr>
        <p:spPr>
          <a:xfrm>
            <a:off x="838200" y="365125"/>
            <a:ext cx="10515600" cy="1482725"/>
          </a:xfrm>
        </p:spPr>
        <p:txBody>
          <a:bodyPr>
            <a:normAutofit/>
          </a:bodyPr>
          <a:lstStyle/>
          <a:p>
            <a:r>
              <a:rPr lang="ja-JP" altLang="en-US" sz="7200" dirty="0">
                <a:latin typeface="HG丸ｺﾞｼｯｸM-PRO" panose="020F0600000000000000" pitchFamily="50" charset="-128"/>
                <a:ea typeface="HG丸ｺﾞｼｯｸM-PRO" panose="020F0600000000000000" pitchFamily="50" charset="-128"/>
              </a:rPr>
              <a:t>書籍管理のメリット</a:t>
            </a:r>
            <a:endParaRPr kumimoji="1" lang="ja-JP" altLang="en-US" sz="7200" dirty="0">
              <a:latin typeface="HG丸ｺﾞｼｯｸM-PRO" panose="020F0600000000000000" pitchFamily="50" charset="-128"/>
              <a:ea typeface="HG丸ｺﾞｼｯｸM-PRO" panose="020F0600000000000000" pitchFamily="50" charset="-128"/>
            </a:endParaRPr>
          </a:p>
        </p:txBody>
      </p:sp>
      <p:sp>
        <p:nvSpPr>
          <p:cNvPr id="3" name="コンテンツ プレースホルダー 2">
            <a:extLst>
              <a:ext uri="{FF2B5EF4-FFF2-40B4-BE49-F238E27FC236}">
                <a16:creationId xmlns:a16="http://schemas.microsoft.com/office/drawing/2014/main" id="{DA76FF33-FC0E-4808-A804-DD37C98108B6}"/>
              </a:ext>
            </a:extLst>
          </p:cNvPr>
          <p:cNvSpPr>
            <a:spLocks noGrp="1"/>
          </p:cNvSpPr>
          <p:nvPr>
            <p:ph idx="1"/>
          </p:nvPr>
        </p:nvSpPr>
        <p:spPr>
          <a:xfrm>
            <a:off x="3251200" y="2212975"/>
            <a:ext cx="4673600" cy="4121150"/>
          </a:xfrm>
        </p:spPr>
        <p:txBody>
          <a:bodyPr>
            <a:noAutofit/>
          </a:bodyPr>
          <a:lstStyle/>
          <a:p>
            <a:pPr marL="0" indent="0">
              <a:lnSpc>
                <a:spcPct val="200000"/>
              </a:lnSpc>
              <a:buNone/>
            </a:pPr>
            <a:r>
              <a:rPr lang="ja-JP" altLang="en-US" sz="4000" dirty="0">
                <a:latin typeface="HG丸ｺﾞｼｯｸM-PRO" panose="020F0600000000000000" pitchFamily="50" charset="-128"/>
                <a:ea typeface="HG丸ｺﾞｼｯｸM-PRO" panose="020F0600000000000000" pitchFamily="50" charset="-128"/>
              </a:rPr>
              <a:t>　・効率的な検索　</a:t>
            </a:r>
            <a:endParaRPr lang="en-US" altLang="ja-JP" sz="4000" dirty="0">
              <a:latin typeface="HG丸ｺﾞｼｯｸM-PRO" panose="020F0600000000000000" pitchFamily="50" charset="-128"/>
              <a:ea typeface="HG丸ｺﾞｼｯｸM-PRO" panose="020F0600000000000000" pitchFamily="50" charset="-128"/>
            </a:endParaRPr>
          </a:p>
          <a:p>
            <a:pPr marL="0" indent="0">
              <a:lnSpc>
                <a:spcPct val="200000"/>
              </a:lnSpc>
              <a:buNone/>
            </a:pPr>
            <a:r>
              <a:rPr lang="ja-JP" altLang="en-US" sz="4000" dirty="0">
                <a:latin typeface="HG丸ｺﾞｼｯｸM-PRO" panose="020F0600000000000000" pitchFamily="50" charset="-128"/>
                <a:ea typeface="HG丸ｺﾞｼｯｸM-PRO" panose="020F0600000000000000" pitchFamily="50" charset="-128"/>
              </a:rPr>
              <a:t>　・利益の最大化</a:t>
            </a:r>
            <a:endParaRPr lang="en-US" altLang="ja-JP" sz="4000" dirty="0">
              <a:latin typeface="HG丸ｺﾞｼｯｸM-PRO" panose="020F0600000000000000" pitchFamily="50" charset="-128"/>
              <a:ea typeface="HG丸ｺﾞｼｯｸM-PRO" panose="020F0600000000000000" pitchFamily="50" charset="-128"/>
            </a:endParaRPr>
          </a:p>
          <a:p>
            <a:pPr marL="0" indent="0">
              <a:lnSpc>
                <a:spcPct val="200000"/>
              </a:lnSpc>
              <a:buNone/>
            </a:pPr>
            <a:r>
              <a:rPr lang="ja-JP" altLang="en-US" sz="4000" dirty="0">
                <a:latin typeface="HG丸ｺﾞｼｯｸM-PRO" panose="020F0600000000000000" pitchFamily="50" charset="-128"/>
                <a:ea typeface="HG丸ｺﾞｼｯｸM-PRO" panose="020F0600000000000000" pitchFamily="50" charset="-128"/>
              </a:rPr>
              <a:t>　・情報の共有</a:t>
            </a:r>
          </a:p>
          <a:p>
            <a:pPr marL="0" indent="0">
              <a:lnSpc>
                <a:spcPct val="200000"/>
              </a:lnSpc>
              <a:buNone/>
            </a:pPr>
            <a:r>
              <a:rPr lang="ja-JP" altLang="en-US" sz="4000" dirty="0">
                <a:latin typeface="HG丸ｺﾞｼｯｸM-PRO" panose="020F0600000000000000" pitchFamily="50" charset="-128"/>
                <a:ea typeface="HG丸ｺﾞｼｯｸM-PRO" panose="020F0600000000000000" pitchFamily="50" charset="-128"/>
              </a:rPr>
              <a:t>　</a:t>
            </a:r>
            <a:endParaRPr lang="en-US" altLang="ja-JP" sz="4000"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210048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32D5CE-2E74-46F7-9372-4FC33A825FB8}"/>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C8E06C28-44C7-4762-9D46-7F920439EAB9}"/>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202329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3E4B32-CA5C-49F0-A8ED-77F7D396ECAC}"/>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31FCE9D3-9857-43C6-9662-54278399D77A}"/>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410372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C8C1130E-9335-4B61-8ED7-3C41829FCE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586854" y="1122363"/>
            <a:ext cx="11163868" cy="1090485"/>
          </a:xfrm>
        </p:spPr>
        <p:txBody>
          <a:bodyPr anchor="t">
            <a:normAutofit/>
          </a:bodyPr>
          <a:lstStyle/>
          <a:p>
            <a:r>
              <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エクセルで管理すればえぇんやないの？</a:t>
            </a:r>
            <a:endParaRPr kumimoji="1"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3" name="サブタイトル 2"/>
          <p:cNvSpPr>
            <a:spLocks noGrp="1"/>
          </p:cNvSpPr>
          <p:nvPr>
            <p:ph type="subTitle" idx="1"/>
          </p:nvPr>
        </p:nvSpPr>
        <p:spPr>
          <a:xfrm>
            <a:off x="2349689" y="3418930"/>
            <a:ext cx="7492621" cy="2432304"/>
          </a:xfrm>
        </p:spPr>
        <p:txBody>
          <a:bodyPr>
            <a:normAutofit fontScale="92500" lnSpcReduction="10000"/>
          </a:bodyPr>
          <a:lstStyle/>
          <a:p>
            <a:pPr algn="l">
              <a:lnSpc>
                <a:spcPct val="200000"/>
              </a:lnSpc>
            </a:pPr>
            <a:r>
              <a:rPr lang="ja-JP" altLang="en-US" sz="40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・導入しやすい</a:t>
            </a:r>
            <a:endParaRPr lang="en-US" altLang="ja-JP" sz="40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200000"/>
              </a:lnSpc>
            </a:pPr>
            <a:r>
              <a:rPr lang="ja-JP" altLang="en-US" sz="40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・業務内容に合った分析が可能</a:t>
            </a:r>
          </a:p>
          <a:p>
            <a:pPr algn="l">
              <a:lnSpc>
                <a:spcPct val="200000"/>
              </a:lnSpc>
            </a:pPr>
            <a:endParaRPr lang="ja-JP" altLang="en-US" sz="40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200000"/>
              </a:lnSpc>
            </a:pPr>
            <a:endParaRPr kumimoji="1" lang="en-US" altLang="ja-JP" sz="40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8" name="テキスト ボックス 7">
            <a:extLst>
              <a:ext uri="{FF2B5EF4-FFF2-40B4-BE49-F238E27FC236}">
                <a16:creationId xmlns:a16="http://schemas.microsoft.com/office/drawing/2014/main" id="{8A779AD7-BE45-4C88-B365-DCD6507F153E}"/>
              </a:ext>
            </a:extLst>
          </p:cNvPr>
          <p:cNvSpPr txBox="1"/>
          <p:nvPr/>
        </p:nvSpPr>
        <p:spPr>
          <a:xfrm>
            <a:off x="4694830" y="2212848"/>
            <a:ext cx="2947916" cy="923330"/>
          </a:xfrm>
          <a:prstGeom prst="rect">
            <a:avLst/>
          </a:prstGeom>
          <a:noFill/>
        </p:spPr>
        <p:txBody>
          <a:bodyPr wrap="square" rtlCol="0">
            <a:spAutoFit/>
          </a:bodyPr>
          <a:lstStyle/>
          <a:p>
            <a:r>
              <a:rPr kumimoji="1" lang="ja-JP" altLang="en-US" sz="54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メリット</a:t>
            </a:r>
          </a:p>
        </p:txBody>
      </p:sp>
    </p:spTree>
    <p:extLst>
      <p:ext uri="{BB962C8B-B14F-4D97-AF65-F5344CB8AC3E}">
        <p14:creationId xmlns:p14="http://schemas.microsoft.com/office/powerpoint/2010/main" val="3213940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C8C1130E-9335-4B61-8ED7-3C41829FCE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586854" y="1122363"/>
            <a:ext cx="11163868" cy="1090485"/>
          </a:xfrm>
        </p:spPr>
        <p:txBody>
          <a:bodyPr anchor="t">
            <a:normAutofit/>
          </a:bodyPr>
          <a:lstStyle/>
          <a:p>
            <a:r>
              <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エクセルで管理すればえぇんやないの？</a:t>
            </a:r>
            <a:endParaRPr kumimoji="1"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3" name="サブタイトル 2"/>
          <p:cNvSpPr>
            <a:spLocks noGrp="1"/>
          </p:cNvSpPr>
          <p:nvPr>
            <p:ph type="subTitle" idx="1"/>
          </p:nvPr>
        </p:nvSpPr>
        <p:spPr>
          <a:xfrm>
            <a:off x="1487605" y="3449637"/>
            <a:ext cx="9362365" cy="3439070"/>
          </a:xfrm>
        </p:spPr>
        <p:txBody>
          <a:bodyPr>
            <a:normAutofit/>
          </a:bodyPr>
          <a:lstStyle/>
          <a:p>
            <a:pPr algn="l">
              <a:lnSpc>
                <a:spcPct val="120000"/>
              </a:lnSpc>
            </a:pPr>
            <a:r>
              <a:rPr lang="ja-JP" altLang="en-US" sz="32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・編集、更新の非効率性</a:t>
            </a:r>
            <a:endParaRPr lang="en-US" altLang="ja-JP" sz="32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120000"/>
              </a:lnSpc>
            </a:pPr>
            <a:r>
              <a:rPr lang="ja-JP" altLang="en-US" sz="32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・共有管理にリスクが伴う</a:t>
            </a:r>
            <a:endParaRPr lang="en-US" altLang="ja-JP" sz="32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120000"/>
              </a:lnSpc>
            </a:pPr>
            <a:r>
              <a:rPr lang="ja-JP" altLang="en-US" sz="32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・担当者や知識がないと、詳細な管理が困難</a:t>
            </a:r>
          </a:p>
          <a:p>
            <a:pPr algn="l">
              <a:lnSpc>
                <a:spcPct val="120000"/>
              </a:lnSpc>
            </a:pPr>
            <a:endParaRPr lang="ja-JP" altLang="en-US" sz="32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120000"/>
              </a:lnSpc>
            </a:pPr>
            <a:endParaRPr lang="ja-JP" altLang="en-US" sz="32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120000"/>
              </a:lnSpc>
            </a:pPr>
            <a:endParaRPr lang="ja-JP" altLang="en-US" sz="32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120000"/>
              </a:lnSpc>
            </a:pPr>
            <a:endParaRPr kumimoji="1" lang="en-US" altLang="ja-JP" sz="32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8" name="テキスト ボックス 7">
            <a:extLst>
              <a:ext uri="{FF2B5EF4-FFF2-40B4-BE49-F238E27FC236}">
                <a16:creationId xmlns:a16="http://schemas.microsoft.com/office/drawing/2014/main" id="{8A779AD7-BE45-4C88-B365-DCD6507F153E}"/>
              </a:ext>
            </a:extLst>
          </p:cNvPr>
          <p:cNvSpPr txBox="1"/>
          <p:nvPr/>
        </p:nvSpPr>
        <p:spPr>
          <a:xfrm>
            <a:off x="4239903" y="2212848"/>
            <a:ext cx="3712191" cy="923330"/>
          </a:xfrm>
          <a:prstGeom prst="rect">
            <a:avLst/>
          </a:prstGeom>
          <a:noFill/>
        </p:spPr>
        <p:txBody>
          <a:bodyPr wrap="square" rtlCol="0">
            <a:spAutoFit/>
          </a:bodyPr>
          <a:lstStyle/>
          <a:p>
            <a:r>
              <a:rPr kumimoji="1" lang="ja-JP" altLang="en-US" sz="54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デメリット</a:t>
            </a:r>
          </a:p>
        </p:txBody>
      </p:sp>
      <p:pic>
        <p:nvPicPr>
          <p:cNvPr id="6" name="図 5">
            <a:extLst>
              <a:ext uri="{FF2B5EF4-FFF2-40B4-BE49-F238E27FC236}">
                <a16:creationId xmlns:a16="http://schemas.microsoft.com/office/drawing/2014/main" id="{F9A5ACAE-5220-41C5-9C77-5C77B558BD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2148" y="-201356"/>
            <a:ext cx="9764488" cy="4828407"/>
          </a:xfrm>
          <a:prstGeom prst="rect">
            <a:avLst/>
          </a:prstGeom>
        </p:spPr>
      </p:pic>
    </p:spTree>
    <p:extLst>
      <p:ext uri="{BB962C8B-B14F-4D97-AF65-F5344CB8AC3E}">
        <p14:creationId xmlns:p14="http://schemas.microsoft.com/office/powerpoint/2010/main" val="835834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C8C1130E-9335-4B61-8ED7-3C41829FCE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524000" y="1122363"/>
            <a:ext cx="9144000" cy="1090485"/>
          </a:xfrm>
        </p:spPr>
        <p:txBody>
          <a:bodyPr anchor="t">
            <a:normAutofit/>
          </a:bodyPr>
          <a:lstStyle/>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書籍管理とは？</a:t>
            </a:r>
            <a:endPar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3" name="サブタイトル 2"/>
          <p:cNvSpPr>
            <a:spLocks noGrp="1"/>
          </p:cNvSpPr>
          <p:nvPr>
            <p:ph type="subTitle" idx="1"/>
          </p:nvPr>
        </p:nvSpPr>
        <p:spPr>
          <a:xfrm>
            <a:off x="3104563" y="2337267"/>
            <a:ext cx="5982874" cy="2414616"/>
          </a:xfrm>
        </p:spPr>
        <p:txBody>
          <a:bodyPr>
            <a:normAutofit/>
          </a:bodyPr>
          <a:lstStyle/>
          <a:p>
            <a:r>
              <a:rPr kumimoji="1" lang="ja-JP" altLang="en-US" sz="44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本屋での</a:t>
            </a:r>
            <a:endParaRPr kumimoji="1" lang="en-US" altLang="ja-JP" sz="44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r>
              <a:rPr kumimoji="1" lang="ja-JP" altLang="en-US" sz="44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書籍管理の補助</a:t>
            </a:r>
            <a:endParaRPr kumimoji="1" lang="en-US" altLang="ja-JP" sz="44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r>
              <a:rPr lang="ja-JP" altLang="en-US" sz="44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をするシステム</a:t>
            </a:r>
            <a:endParaRPr kumimoji="1" lang="en-US" altLang="ja-JP" sz="44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endParaRPr kumimoji="1" lang="en-US" altLang="ja-JP" sz="4400" dirty="0">
              <a:solidFill>
                <a:schemeClr val="tx1">
                  <a:lumMod val="65000"/>
                  <a:lumOff val="35000"/>
                </a:schemeClr>
              </a:solidFill>
            </a:endParaRPr>
          </a:p>
        </p:txBody>
      </p:sp>
      <p:pic>
        <p:nvPicPr>
          <p:cNvPr id="7" name="図 6">
            <a:extLst>
              <a:ext uri="{FF2B5EF4-FFF2-40B4-BE49-F238E27FC236}">
                <a16:creationId xmlns:a16="http://schemas.microsoft.com/office/drawing/2014/main" id="{7721923F-8816-430A-962D-21F3BB5C988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37013" y="4132195"/>
            <a:ext cx="2126765" cy="2287344"/>
          </a:xfrm>
          <a:prstGeom prst="rect">
            <a:avLst/>
          </a:prstGeom>
        </p:spPr>
      </p:pic>
      <p:pic>
        <p:nvPicPr>
          <p:cNvPr id="9" name="図 8">
            <a:extLst>
              <a:ext uri="{FF2B5EF4-FFF2-40B4-BE49-F238E27FC236}">
                <a16:creationId xmlns:a16="http://schemas.microsoft.com/office/drawing/2014/main" id="{83A1CFCC-CABB-4E07-B20A-A797B5B017BA}"/>
              </a:ext>
            </a:extLst>
          </p:cNvPr>
          <p:cNvPicPr>
            <a:picLocks noChangeAspect="1"/>
          </p:cNvPicPr>
          <p:nvPr/>
        </p:nvPicPr>
        <p:blipFill rotWithShape="1">
          <a:blip r:embed="rId5">
            <a:extLst>
              <a:ext uri="{28A0092B-C50C-407E-A947-70E740481C1C}">
                <a14:useLocalDpi xmlns:a14="http://schemas.microsoft.com/office/drawing/2010/main" val="0"/>
              </a:ext>
            </a:extLst>
          </a:blip>
          <a:srcRect l="59914"/>
          <a:stretch/>
        </p:blipFill>
        <p:spPr>
          <a:xfrm>
            <a:off x="-991214" y="4761797"/>
            <a:ext cx="577905" cy="1441637"/>
          </a:xfrm>
          <a:prstGeom prst="rect">
            <a:avLst/>
          </a:prstGeom>
        </p:spPr>
      </p:pic>
      <p:pic>
        <p:nvPicPr>
          <p:cNvPr id="6" name="図 5">
            <a:extLst>
              <a:ext uri="{FF2B5EF4-FFF2-40B4-BE49-F238E27FC236}">
                <a16:creationId xmlns:a16="http://schemas.microsoft.com/office/drawing/2014/main" id="{9D939150-E505-4FCE-9F62-E49CFF3B23F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9257" y="4100892"/>
            <a:ext cx="2385306" cy="2282845"/>
          </a:xfrm>
          <a:prstGeom prst="rect">
            <a:avLst/>
          </a:prstGeom>
        </p:spPr>
      </p:pic>
    </p:spTree>
    <p:extLst>
      <p:ext uri="{BB962C8B-B14F-4D97-AF65-F5344CB8AC3E}">
        <p14:creationId xmlns:p14="http://schemas.microsoft.com/office/powerpoint/2010/main" val="2743385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par>
                          <p:cTn id="27" fill="hold">
                            <p:stCondLst>
                              <p:cond delay="1500"/>
                            </p:stCondLst>
                            <p:childTnLst>
                              <p:par>
                                <p:cTn id="28" presetID="42" presetClass="path" presetSubtype="0" accel="50000" decel="50000" fill="hold" nodeType="afterEffect">
                                  <p:stCondLst>
                                    <p:cond delay="0"/>
                                  </p:stCondLst>
                                  <p:childTnLst>
                                    <p:animMotion origin="layout" path="M 0.23568 -0.05139 L 0.32734 -0.05324 " pathEditMode="relative" rAng="0" ptsTypes="AA">
                                      <p:cBhvr>
                                        <p:cTn id="29" dur="9000" fill="hold"/>
                                        <p:tgtEl>
                                          <p:spTgt spid="9"/>
                                        </p:tgtEl>
                                        <p:attrNameLst>
                                          <p:attrName>ppt_x</p:attrName>
                                          <p:attrName>ppt_y</p:attrName>
                                        </p:attrNameLst>
                                      </p:cBhvr>
                                      <p:rCtr x="4583" y="-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C8C1130E-9335-4B61-8ED7-3C41829FCE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210"/>
            <a:ext cx="12192000" cy="6858000"/>
          </a:xfrm>
          <a:prstGeom prst="rect">
            <a:avLst/>
          </a:prstGeom>
        </p:spPr>
      </p:pic>
      <p:sp>
        <p:nvSpPr>
          <p:cNvPr id="2" name="タイトル 1"/>
          <p:cNvSpPr>
            <a:spLocks noGrp="1"/>
          </p:cNvSpPr>
          <p:nvPr>
            <p:ph type="ctrTitle"/>
          </p:nvPr>
        </p:nvSpPr>
        <p:spPr>
          <a:xfrm>
            <a:off x="586854" y="1122363"/>
            <a:ext cx="11163868" cy="1090485"/>
          </a:xfrm>
        </p:spPr>
        <p:txBody>
          <a:bodyPr anchor="t">
            <a:normAutofit/>
          </a:bodyPr>
          <a:lstStyle/>
          <a:p>
            <a:r>
              <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書籍管理ソフトにあたって</a:t>
            </a:r>
            <a:endParaRPr kumimoji="1"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3" name="サブタイトル 2"/>
          <p:cNvSpPr>
            <a:spLocks noGrp="1"/>
          </p:cNvSpPr>
          <p:nvPr>
            <p:ph type="subTitle" idx="1"/>
          </p:nvPr>
        </p:nvSpPr>
        <p:spPr>
          <a:xfrm>
            <a:off x="477673" y="2997832"/>
            <a:ext cx="5102687" cy="4077618"/>
          </a:xfrm>
        </p:spPr>
        <p:txBody>
          <a:bodyPr>
            <a:noAutofit/>
          </a:bodyPr>
          <a:lstStyle/>
          <a:p>
            <a:pPr algn="l">
              <a:lnSpc>
                <a:spcPct val="300000"/>
              </a:lnSpc>
            </a:pPr>
            <a:r>
              <a:rPr lang="ja-JP" altLang="en-US"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・編集・更新の非効率性</a:t>
            </a:r>
            <a:endParaRPr lang="en-US" altLang="ja-JP"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200000"/>
              </a:lnSpc>
            </a:pPr>
            <a:r>
              <a:rPr lang="ja-JP" altLang="en-US"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・いつ・誰がファイルを編集</a:t>
            </a:r>
            <a:endParaRPr lang="en-US" altLang="ja-JP"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100000"/>
              </a:lnSpc>
            </a:pPr>
            <a:r>
              <a:rPr lang="ja-JP" altLang="en-US"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　したか履歴を追えない</a:t>
            </a:r>
            <a:endParaRPr lang="en-US" altLang="ja-JP"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300000"/>
              </a:lnSpc>
            </a:pPr>
            <a:r>
              <a:rPr lang="ja-JP" altLang="en-US"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・担当者や知識がないと、管理が困難</a:t>
            </a:r>
          </a:p>
        </p:txBody>
      </p:sp>
      <p:sp>
        <p:nvSpPr>
          <p:cNvPr id="8" name="テキスト ボックス 7">
            <a:extLst>
              <a:ext uri="{FF2B5EF4-FFF2-40B4-BE49-F238E27FC236}">
                <a16:creationId xmlns:a16="http://schemas.microsoft.com/office/drawing/2014/main" id="{8A779AD7-BE45-4C88-B365-DCD6507F153E}"/>
              </a:ext>
            </a:extLst>
          </p:cNvPr>
          <p:cNvSpPr txBox="1"/>
          <p:nvPr/>
        </p:nvSpPr>
        <p:spPr>
          <a:xfrm>
            <a:off x="586854" y="2025698"/>
            <a:ext cx="3712191" cy="1200329"/>
          </a:xfrm>
          <a:prstGeom prst="rect">
            <a:avLst/>
          </a:prstGeom>
          <a:noFill/>
        </p:spPr>
        <p:txBody>
          <a:bodyPr wrap="square" rtlCol="0">
            <a:spAutoFit/>
          </a:bodyPr>
          <a:lstStyle/>
          <a:p>
            <a:pPr algn="ctr"/>
            <a:r>
              <a:rPr kumimoji="1" lang="ja-JP" altLang="en-US" sz="36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エクセル</a:t>
            </a:r>
            <a:endParaRPr kumimoji="1" lang="en-US" altLang="ja-JP" sz="36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ctr"/>
            <a:r>
              <a:rPr kumimoji="1" lang="ja-JP" altLang="en-US" sz="36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デメリット</a:t>
            </a:r>
          </a:p>
        </p:txBody>
      </p:sp>
      <p:sp>
        <p:nvSpPr>
          <p:cNvPr id="6" name="テキスト ボックス 5">
            <a:extLst>
              <a:ext uri="{FF2B5EF4-FFF2-40B4-BE49-F238E27FC236}">
                <a16:creationId xmlns:a16="http://schemas.microsoft.com/office/drawing/2014/main" id="{57807B11-8ACD-4B1C-B087-C6104293B102}"/>
              </a:ext>
            </a:extLst>
          </p:cNvPr>
          <p:cNvSpPr txBox="1"/>
          <p:nvPr/>
        </p:nvSpPr>
        <p:spPr>
          <a:xfrm>
            <a:off x="7740555" y="2228671"/>
            <a:ext cx="3712191" cy="646331"/>
          </a:xfrm>
          <a:prstGeom prst="rect">
            <a:avLst/>
          </a:prstGeom>
          <a:noFill/>
        </p:spPr>
        <p:txBody>
          <a:bodyPr wrap="square" rtlCol="0">
            <a:spAutoFit/>
          </a:bodyPr>
          <a:lstStyle/>
          <a:p>
            <a:pPr algn="ctr"/>
            <a:r>
              <a:rPr kumimoji="1" lang="ja-JP" altLang="en-US" sz="36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書籍管理ソフト</a:t>
            </a:r>
          </a:p>
        </p:txBody>
      </p:sp>
      <p:pic>
        <p:nvPicPr>
          <p:cNvPr id="7" name="図 6">
            <a:extLst>
              <a:ext uri="{FF2B5EF4-FFF2-40B4-BE49-F238E27FC236}">
                <a16:creationId xmlns:a16="http://schemas.microsoft.com/office/drawing/2014/main" id="{8EF11E96-90D4-4AE9-8CDD-191E11DFBC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5700432" y="2553711"/>
            <a:ext cx="1517616" cy="2160195"/>
          </a:xfrm>
          <a:prstGeom prst="rect">
            <a:avLst/>
          </a:prstGeom>
        </p:spPr>
      </p:pic>
      <p:pic>
        <p:nvPicPr>
          <p:cNvPr id="9" name="図 8">
            <a:extLst>
              <a:ext uri="{FF2B5EF4-FFF2-40B4-BE49-F238E27FC236}">
                <a16:creationId xmlns:a16="http://schemas.microsoft.com/office/drawing/2014/main" id="{2351D268-52AE-44D0-9E89-E290C09057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5700432" y="3717706"/>
            <a:ext cx="1517616" cy="2160195"/>
          </a:xfrm>
          <a:prstGeom prst="rect">
            <a:avLst/>
          </a:prstGeom>
        </p:spPr>
      </p:pic>
      <p:pic>
        <p:nvPicPr>
          <p:cNvPr id="10" name="図 9">
            <a:extLst>
              <a:ext uri="{FF2B5EF4-FFF2-40B4-BE49-F238E27FC236}">
                <a16:creationId xmlns:a16="http://schemas.microsoft.com/office/drawing/2014/main" id="{7E86537A-CDD0-4B89-B5D8-4552CFF2B7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5700432" y="4951924"/>
            <a:ext cx="1517616" cy="2160195"/>
          </a:xfrm>
          <a:prstGeom prst="rect">
            <a:avLst/>
          </a:prstGeom>
        </p:spPr>
      </p:pic>
      <p:sp>
        <p:nvSpPr>
          <p:cNvPr id="12" name="サブタイトル 2">
            <a:extLst>
              <a:ext uri="{FF2B5EF4-FFF2-40B4-BE49-F238E27FC236}">
                <a16:creationId xmlns:a16="http://schemas.microsoft.com/office/drawing/2014/main" id="{1854AB80-7F64-4499-A38A-0F36555B2C5C}"/>
              </a:ext>
            </a:extLst>
          </p:cNvPr>
          <p:cNvSpPr txBox="1">
            <a:spLocks/>
          </p:cNvSpPr>
          <p:nvPr/>
        </p:nvSpPr>
        <p:spPr>
          <a:xfrm>
            <a:off x="7338120" y="3024900"/>
            <a:ext cx="5102687" cy="407761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lnSpc>
                <a:spcPct val="300000"/>
              </a:lnSpc>
            </a:pPr>
            <a:r>
              <a:rPr lang="ja-JP" altLang="en-US"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・編集・更新が容易</a:t>
            </a:r>
            <a:endParaRPr lang="en-US" altLang="ja-JP"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200000"/>
              </a:lnSpc>
            </a:pPr>
            <a:r>
              <a:rPr lang="ja-JP" altLang="en-US"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a:t>
            </a:r>
            <a:r>
              <a:rPr lang="en-US" altLang="ja-JP"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DB</a:t>
            </a:r>
            <a:r>
              <a:rPr lang="ja-JP" altLang="en-US"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権限設定ができず、</a:t>
            </a:r>
            <a:endParaRPr lang="en-US" altLang="ja-JP"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50000"/>
              </a:lnSpc>
            </a:pPr>
            <a:r>
              <a:rPr lang="ja-JP" altLang="en-US"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　管理にリスクが伴う</a:t>
            </a:r>
            <a:endParaRPr lang="en-US" altLang="ja-JP"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300000"/>
              </a:lnSpc>
            </a:pPr>
            <a:r>
              <a:rPr lang="ja-JP" altLang="en-US"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・メンテナンスがしやすい</a:t>
            </a:r>
          </a:p>
        </p:txBody>
      </p:sp>
    </p:spTree>
    <p:extLst>
      <p:ext uri="{BB962C8B-B14F-4D97-AF65-F5344CB8AC3E}">
        <p14:creationId xmlns:p14="http://schemas.microsoft.com/office/powerpoint/2010/main" val="796371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par>
                          <p:cTn id="28" fill="hold">
                            <p:stCondLst>
                              <p:cond delay="500"/>
                            </p:stCondLst>
                            <p:childTnLst>
                              <p:par>
                                <p:cTn id="29" presetID="10" presetClass="entr" presetSubtype="0" fill="hold" nodeType="afterEffect">
                                  <p:stCondLst>
                                    <p:cond delay="100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childTnLst>
                          </p:cTn>
                        </p:par>
                        <p:par>
                          <p:cTn id="32" fill="hold">
                            <p:stCondLst>
                              <p:cond delay="2000"/>
                            </p:stCondLst>
                            <p:childTnLst>
                              <p:par>
                                <p:cTn id="33" presetID="10" presetClass="entr" presetSubtype="0" fill="hold" nodeType="afterEffect">
                                  <p:stCondLst>
                                    <p:cond delay="100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childTnLst>
                          </p:cTn>
                        </p:par>
                        <p:par>
                          <p:cTn id="36" fill="hold">
                            <p:stCondLst>
                              <p:cond delay="3500"/>
                            </p:stCondLst>
                            <p:childTnLst>
                              <p:par>
                                <p:cTn id="37" presetID="10" presetClass="entr" presetSubtype="0" fill="hold" nodeType="afterEffect">
                                  <p:stCondLst>
                                    <p:cond delay="100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2">
                                            <p:txEl>
                                              <p:pRg st="0" end="0"/>
                                            </p:txEl>
                                          </p:spTgt>
                                        </p:tgtEl>
                                        <p:attrNameLst>
                                          <p:attrName>style.visibility</p:attrName>
                                        </p:attrNameLst>
                                      </p:cBhvr>
                                      <p:to>
                                        <p:strVal val="visible"/>
                                      </p:to>
                                    </p:set>
                                    <p:animEffect transition="in" filter="fade">
                                      <p:cBhvr>
                                        <p:cTn id="44" dur="500"/>
                                        <p:tgtEl>
                                          <p:spTgt spid="12">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2">
                                            <p:txEl>
                                              <p:pRg st="1" end="1"/>
                                            </p:txEl>
                                          </p:spTgt>
                                        </p:tgtEl>
                                        <p:attrNameLst>
                                          <p:attrName>style.visibility</p:attrName>
                                        </p:attrNameLst>
                                      </p:cBhvr>
                                      <p:to>
                                        <p:strVal val="visible"/>
                                      </p:to>
                                    </p:set>
                                    <p:animEffect transition="in" filter="fade">
                                      <p:cBhvr>
                                        <p:cTn id="49" dur="500"/>
                                        <p:tgtEl>
                                          <p:spTgt spid="12">
                                            <p:txEl>
                                              <p:pRg st="1" end="1"/>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2">
                                            <p:txEl>
                                              <p:pRg st="2" end="2"/>
                                            </p:txEl>
                                          </p:spTgt>
                                        </p:tgtEl>
                                        <p:attrNameLst>
                                          <p:attrName>style.visibility</p:attrName>
                                        </p:attrNameLst>
                                      </p:cBhvr>
                                      <p:to>
                                        <p:strVal val="visible"/>
                                      </p:to>
                                    </p:set>
                                    <p:animEffect transition="in" filter="fade">
                                      <p:cBhvr>
                                        <p:cTn id="54" dur="500"/>
                                        <p:tgtEl>
                                          <p:spTgt spid="12">
                                            <p:txEl>
                                              <p:pRg st="2" end="2"/>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2">
                                            <p:txEl>
                                              <p:pRg st="3" end="3"/>
                                            </p:txEl>
                                          </p:spTgt>
                                        </p:tgtEl>
                                        <p:attrNameLst>
                                          <p:attrName>style.visibility</p:attrName>
                                        </p:attrNameLst>
                                      </p:cBhvr>
                                      <p:to>
                                        <p:strVal val="visible"/>
                                      </p:to>
                                    </p:set>
                                    <p:animEffect transition="in" filter="fade">
                                      <p:cBhvr>
                                        <p:cTn id="59" dur="500"/>
                                        <p:tgtEl>
                                          <p:spTgt spid="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12"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86D5A063-95D6-41D9-A2DC-9089C89CEF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40" y="0"/>
            <a:ext cx="12192000" cy="6858000"/>
          </a:xfrm>
          <a:prstGeom prst="rect">
            <a:avLst/>
          </a:prstGeom>
        </p:spPr>
      </p:pic>
      <p:sp>
        <p:nvSpPr>
          <p:cNvPr id="2" name="タイトル 1">
            <a:extLst>
              <a:ext uri="{FF2B5EF4-FFF2-40B4-BE49-F238E27FC236}">
                <a16:creationId xmlns:a16="http://schemas.microsoft.com/office/drawing/2014/main" id="{24C048CA-823A-48CB-A12D-193F97762E61}"/>
              </a:ext>
            </a:extLst>
          </p:cNvPr>
          <p:cNvSpPr>
            <a:spLocks noGrp="1"/>
          </p:cNvSpPr>
          <p:nvPr>
            <p:ph type="title"/>
          </p:nvPr>
        </p:nvSpPr>
        <p:spPr/>
        <p:txBody>
          <a:bodyPr>
            <a:normAutofit/>
          </a:bodyPr>
          <a:lstStyle/>
          <a:p>
            <a:r>
              <a:rPr kumimoji="1" lang="ja-JP" altLang="en-US" sz="7200" dirty="0">
                <a:latin typeface="HG丸ｺﾞｼｯｸM-PRO" panose="020F0600000000000000" pitchFamily="50" charset="-128"/>
                <a:ea typeface="HG丸ｺﾞｼｯｸM-PRO" panose="020F0600000000000000" pitchFamily="50" charset="-128"/>
              </a:rPr>
              <a:t>概要</a:t>
            </a:r>
          </a:p>
        </p:txBody>
      </p:sp>
      <p:sp>
        <p:nvSpPr>
          <p:cNvPr id="3" name="コンテンツ プレースホルダー 2">
            <a:extLst>
              <a:ext uri="{FF2B5EF4-FFF2-40B4-BE49-F238E27FC236}">
                <a16:creationId xmlns:a16="http://schemas.microsoft.com/office/drawing/2014/main" id="{DA76FF33-FC0E-4808-A804-DD37C98108B6}"/>
              </a:ext>
            </a:extLst>
          </p:cNvPr>
          <p:cNvSpPr>
            <a:spLocks noGrp="1"/>
          </p:cNvSpPr>
          <p:nvPr>
            <p:ph idx="1"/>
          </p:nvPr>
        </p:nvSpPr>
        <p:spPr/>
        <p:txBody>
          <a:bodyPr>
            <a:normAutofit/>
          </a:bodyPr>
          <a:lstStyle/>
          <a:p>
            <a:pPr marL="0" indent="0">
              <a:buNone/>
            </a:pPr>
            <a:r>
              <a:rPr lang="ja-JP" altLang="en-US" sz="4400" dirty="0">
                <a:latin typeface="HG丸ｺﾞｼｯｸM-PRO" panose="020F0600000000000000" pitchFamily="50" charset="-128"/>
                <a:ea typeface="HG丸ｺﾞｼｯｸM-PRO" panose="020F0600000000000000" pitchFamily="50" charset="-128"/>
              </a:rPr>
              <a:t>１．書籍管理とは</a:t>
            </a:r>
            <a:endParaRPr lang="en-US" altLang="ja-JP" sz="4400" dirty="0">
              <a:latin typeface="HG丸ｺﾞｼｯｸM-PRO" panose="020F0600000000000000" pitchFamily="50" charset="-128"/>
              <a:ea typeface="HG丸ｺﾞｼｯｸM-PRO" panose="020F0600000000000000" pitchFamily="50" charset="-128"/>
            </a:endParaRPr>
          </a:p>
          <a:p>
            <a:pPr marL="0" indent="0">
              <a:buNone/>
            </a:pPr>
            <a:r>
              <a:rPr lang="ja-JP" altLang="en-US" sz="4400" dirty="0">
                <a:latin typeface="HG丸ｺﾞｼｯｸM-PRO" panose="020F0600000000000000" pitchFamily="50" charset="-128"/>
                <a:ea typeface="HG丸ｺﾞｼｯｸM-PRO" panose="020F0600000000000000" pitchFamily="50" charset="-128"/>
              </a:rPr>
              <a:t>２．書籍管理のメリット</a:t>
            </a:r>
            <a:endParaRPr lang="en-US" altLang="ja-JP" sz="4400" dirty="0">
              <a:latin typeface="HG丸ｺﾞｼｯｸM-PRO" panose="020F0600000000000000" pitchFamily="50" charset="-128"/>
              <a:ea typeface="HG丸ｺﾞｼｯｸM-PRO" panose="020F0600000000000000" pitchFamily="50" charset="-128"/>
            </a:endParaRPr>
          </a:p>
          <a:p>
            <a:pPr marL="0" indent="0">
              <a:buNone/>
            </a:pPr>
            <a:r>
              <a:rPr lang="ja-JP" altLang="en-US" sz="4400" dirty="0">
                <a:latin typeface="HG丸ｺﾞｼｯｸM-PRO" panose="020F0600000000000000" pitchFamily="50" charset="-128"/>
                <a:ea typeface="HG丸ｺﾞｼｯｸM-PRO" panose="020F0600000000000000" pitchFamily="50" charset="-128"/>
              </a:rPr>
              <a:t>３．内部構成</a:t>
            </a:r>
            <a:endParaRPr lang="en-US" altLang="ja-JP" sz="4400" dirty="0">
              <a:latin typeface="HG丸ｺﾞｼｯｸM-PRO" panose="020F0600000000000000" pitchFamily="50" charset="-128"/>
              <a:ea typeface="HG丸ｺﾞｼｯｸM-PRO" panose="020F0600000000000000" pitchFamily="50" charset="-128"/>
            </a:endParaRPr>
          </a:p>
          <a:p>
            <a:pPr marL="0" indent="0">
              <a:buNone/>
            </a:pPr>
            <a:r>
              <a:rPr lang="ja-JP" altLang="en-US" sz="4400" dirty="0">
                <a:latin typeface="HG丸ｺﾞｼｯｸM-PRO" panose="020F0600000000000000" pitchFamily="50" charset="-128"/>
                <a:ea typeface="HG丸ｺﾞｼｯｸM-PRO" panose="020F0600000000000000" pitchFamily="50" charset="-128"/>
              </a:rPr>
              <a:t>４．製品デモ</a:t>
            </a:r>
            <a:endParaRPr lang="en-US" altLang="ja-JP" sz="4400" dirty="0">
              <a:latin typeface="HG丸ｺﾞｼｯｸM-PRO" panose="020F0600000000000000" pitchFamily="50" charset="-128"/>
              <a:ea typeface="HG丸ｺﾞｼｯｸM-PRO" panose="020F0600000000000000" pitchFamily="50" charset="-128"/>
            </a:endParaRPr>
          </a:p>
          <a:p>
            <a:pPr marL="0" indent="0">
              <a:buNone/>
            </a:pPr>
            <a:r>
              <a:rPr kumimoji="1" lang="ja-JP" altLang="en-US" sz="4400" dirty="0">
                <a:latin typeface="HG丸ｺﾞｼｯｸM-PRO" panose="020F0600000000000000" pitchFamily="50" charset="-128"/>
                <a:ea typeface="HG丸ｺﾞｼｯｸM-PRO" panose="020F0600000000000000" pitchFamily="50" charset="-128"/>
              </a:rPr>
              <a:t>５</a:t>
            </a:r>
            <a:r>
              <a:rPr lang="ja-JP" altLang="en-US" sz="4400" dirty="0">
                <a:latin typeface="HG丸ｺﾞｼｯｸM-PRO" panose="020F0600000000000000" pitchFamily="50" charset="-128"/>
                <a:ea typeface="HG丸ｺﾞｼｯｸM-PRO" panose="020F0600000000000000" pitchFamily="50" charset="-128"/>
              </a:rPr>
              <a:t>．質疑応答</a:t>
            </a:r>
            <a:endParaRPr kumimoji="1" lang="en-US" altLang="ja-JP" sz="4400"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825099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C16CB462-6C2A-4EA2-8177-FF8ED597E3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3551177" y="599456"/>
            <a:ext cx="5089646" cy="1090485"/>
          </a:xfrm>
        </p:spPr>
        <p:txBody>
          <a:bodyPr anchor="t">
            <a:noAutofit/>
          </a:bodyPr>
          <a:lstStyle/>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利用シーン</a:t>
            </a:r>
            <a:br>
              <a:rPr lang="en-US" altLang="ja-JP" dirty="0">
                <a:solidFill>
                  <a:schemeClr val="tx1">
                    <a:lumMod val="65000"/>
                    <a:lumOff val="35000"/>
                  </a:schemeClr>
                </a:solidFill>
              </a:rPr>
            </a:br>
            <a:endParaRPr kumimoji="1" lang="ja-JP" altLang="en-US" dirty="0">
              <a:solidFill>
                <a:schemeClr val="tx1">
                  <a:lumMod val="65000"/>
                  <a:lumOff val="35000"/>
                </a:schemeClr>
              </a:solidFill>
            </a:endParaRPr>
          </a:p>
        </p:txBody>
      </p:sp>
      <p:sp>
        <p:nvSpPr>
          <p:cNvPr id="3" name="サブタイトル 2"/>
          <p:cNvSpPr>
            <a:spLocks noGrp="1"/>
          </p:cNvSpPr>
          <p:nvPr>
            <p:ph type="subTitle" idx="1"/>
          </p:nvPr>
        </p:nvSpPr>
        <p:spPr>
          <a:xfrm>
            <a:off x="807466" y="995265"/>
            <a:ext cx="10577068" cy="2805406"/>
          </a:xfrm>
        </p:spPr>
        <p:txBody>
          <a:bodyPr>
            <a:normAutofit fontScale="92500" lnSpcReduction="10000"/>
          </a:bodyPr>
          <a:lstStyle/>
          <a:p>
            <a:endParaRPr lang="en-US" altLang="ja-JP" sz="4800" dirty="0">
              <a:solidFill>
                <a:schemeClr val="tx1">
                  <a:lumMod val="65000"/>
                  <a:lumOff val="35000"/>
                </a:schemeClr>
              </a:solidFill>
            </a:endParaRPr>
          </a:p>
          <a:p>
            <a:r>
              <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エクセルで行っていた</a:t>
            </a:r>
            <a:endParaRPr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r>
              <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「顧客管理」「書籍管理」を</a:t>
            </a:r>
            <a:endParaRPr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r>
              <a:rPr kumimoji="1" lang="ja-JP" altLang="en-US" sz="48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データベース</a:t>
            </a:r>
            <a:r>
              <a:rPr kumimoji="1"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で蓄積、管理</a:t>
            </a:r>
            <a:endParaRPr kumimoji="1"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pic>
        <p:nvPicPr>
          <p:cNvPr id="8" name="図 7">
            <a:extLst>
              <a:ext uri="{FF2B5EF4-FFF2-40B4-BE49-F238E27FC236}">
                <a16:creationId xmlns:a16="http://schemas.microsoft.com/office/drawing/2014/main" id="{847D8F7A-6B63-405E-9801-3B6C5223957A}"/>
              </a:ext>
            </a:extLst>
          </p:cNvPr>
          <p:cNvPicPr>
            <a:picLocks noChangeAspect="1"/>
          </p:cNvPicPr>
          <p:nvPr/>
        </p:nvPicPr>
        <p:blipFill rotWithShape="1">
          <a:blip r:embed="rId4">
            <a:extLst>
              <a:ext uri="{28A0092B-C50C-407E-A947-70E740481C1C}">
                <a14:useLocalDpi xmlns:a14="http://schemas.microsoft.com/office/drawing/2010/main" val="0"/>
              </a:ext>
            </a:extLst>
          </a:blip>
          <a:srcRect r="58012"/>
          <a:stretch/>
        </p:blipFill>
        <p:spPr>
          <a:xfrm>
            <a:off x="2917339" y="3251665"/>
            <a:ext cx="3048746" cy="3606335"/>
          </a:xfrm>
          <a:prstGeom prst="rect">
            <a:avLst/>
          </a:prstGeom>
        </p:spPr>
      </p:pic>
      <p:pic>
        <p:nvPicPr>
          <p:cNvPr id="7" name="図 6">
            <a:extLst>
              <a:ext uri="{FF2B5EF4-FFF2-40B4-BE49-F238E27FC236}">
                <a16:creationId xmlns:a16="http://schemas.microsoft.com/office/drawing/2014/main" id="{17306BAF-E98E-44A1-83C5-A05807A3CA6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98804" y="3320486"/>
            <a:ext cx="3537514" cy="3537514"/>
          </a:xfrm>
          <a:prstGeom prst="rect">
            <a:avLst/>
          </a:prstGeom>
        </p:spPr>
      </p:pic>
      <p:pic>
        <p:nvPicPr>
          <p:cNvPr id="5" name="図 4">
            <a:extLst>
              <a:ext uri="{FF2B5EF4-FFF2-40B4-BE49-F238E27FC236}">
                <a16:creationId xmlns:a16="http://schemas.microsoft.com/office/drawing/2014/main" id="{B80AB50A-E2AF-4FB8-8425-7BE188E8EA1E}"/>
              </a:ext>
            </a:extLst>
          </p:cNvPr>
          <p:cNvPicPr>
            <a:picLocks noChangeAspect="1"/>
          </p:cNvPicPr>
          <p:nvPr/>
        </p:nvPicPr>
        <p:blipFill rotWithShape="1">
          <a:blip r:embed="rId4">
            <a:extLst>
              <a:ext uri="{28A0092B-C50C-407E-A947-70E740481C1C}">
                <a14:useLocalDpi xmlns:a14="http://schemas.microsoft.com/office/drawing/2010/main" val="0"/>
              </a:ext>
            </a:extLst>
          </a:blip>
          <a:srcRect l="43254"/>
          <a:stretch/>
        </p:blipFill>
        <p:spPr>
          <a:xfrm>
            <a:off x="6311023" y="3147788"/>
            <a:ext cx="3537515" cy="3797946"/>
          </a:xfrm>
          <a:prstGeom prst="rect">
            <a:avLst/>
          </a:prstGeom>
        </p:spPr>
      </p:pic>
      <p:pic>
        <p:nvPicPr>
          <p:cNvPr id="9" name="図 8">
            <a:extLst>
              <a:ext uri="{FF2B5EF4-FFF2-40B4-BE49-F238E27FC236}">
                <a16:creationId xmlns:a16="http://schemas.microsoft.com/office/drawing/2014/main" id="{5B1DBF59-62CF-441A-81FE-CBF9053CAE8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1804162" y="5143500"/>
            <a:ext cx="1714500" cy="1714500"/>
          </a:xfrm>
          <a:prstGeom prst="rect">
            <a:avLst/>
          </a:prstGeom>
        </p:spPr>
      </p:pic>
      <p:pic>
        <p:nvPicPr>
          <p:cNvPr id="11" name="図 10">
            <a:extLst>
              <a:ext uri="{FF2B5EF4-FFF2-40B4-BE49-F238E27FC236}">
                <a16:creationId xmlns:a16="http://schemas.microsoft.com/office/drawing/2014/main" id="{2BDC3517-06AB-4DFE-96E5-611EB1F58C6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526592">
            <a:off x="6935935" y="3498181"/>
            <a:ext cx="2682261" cy="2682261"/>
          </a:xfrm>
          <a:prstGeom prst="rect">
            <a:avLst/>
          </a:prstGeom>
        </p:spPr>
      </p:pic>
    </p:spTree>
    <p:extLst>
      <p:ext uri="{BB962C8B-B14F-4D97-AF65-F5344CB8AC3E}">
        <p14:creationId xmlns:p14="http://schemas.microsoft.com/office/powerpoint/2010/main" val="2331371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childTnLst>
                          </p:cTn>
                        </p:par>
                        <p:par>
                          <p:cTn id="36" fill="hold">
                            <p:stCondLst>
                              <p:cond delay="500"/>
                            </p:stCondLst>
                            <p:childTnLst>
                              <p:par>
                                <p:cTn id="37" presetID="2" presetClass="entr" presetSubtype="8" fill="hold" nodeType="after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1500" fill="hold"/>
                                        <p:tgtEl>
                                          <p:spTgt spid="9"/>
                                        </p:tgtEl>
                                        <p:attrNameLst>
                                          <p:attrName>ppt_x</p:attrName>
                                        </p:attrNameLst>
                                      </p:cBhvr>
                                      <p:tavLst>
                                        <p:tav tm="0">
                                          <p:val>
                                            <p:strVal val="0-#ppt_w/2"/>
                                          </p:val>
                                        </p:tav>
                                        <p:tav tm="100000">
                                          <p:val>
                                            <p:strVal val="#ppt_x"/>
                                          </p:val>
                                        </p:tav>
                                      </p:tavLst>
                                    </p:anim>
                                    <p:anim calcmode="lin" valueType="num">
                                      <p:cBhvr additive="base">
                                        <p:cTn id="40" dur="1500" fill="hold"/>
                                        <p:tgtEl>
                                          <p:spTgt spid="9"/>
                                        </p:tgtEl>
                                        <p:attrNameLst>
                                          <p:attrName>ppt_y</p:attrName>
                                        </p:attrNameLst>
                                      </p:cBhvr>
                                      <p:tavLst>
                                        <p:tav tm="0">
                                          <p:val>
                                            <p:strVal val="#ppt_y"/>
                                          </p:val>
                                        </p:tav>
                                        <p:tav tm="100000">
                                          <p:val>
                                            <p:strVal val="#ppt_y"/>
                                          </p:val>
                                        </p:tav>
                                      </p:tavLst>
                                    </p:anim>
                                  </p:childTnLst>
                                </p:cTn>
                              </p:par>
                            </p:childTnLst>
                          </p:cTn>
                        </p:par>
                        <p:par>
                          <p:cTn id="41" fill="hold">
                            <p:stCondLst>
                              <p:cond delay="2000"/>
                            </p:stCondLst>
                            <p:childTnLst>
                              <p:par>
                                <p:cTn id="42" presetID="10" presetClass="exit" presetSubtype="0" fill="hold" nodeType="afterEffect">
                                  <p:stCondLst>
                                    <p:cond delay="0"/>
                                  </p:stCondLst>
                                  <p:childTnLst>
                                    <p:animEffect transition="out" filter="fade">
                                      <p:cBhvr>
                                        <p:cTn id="43" dur="500"/>
                                        <p:tgtEl>
                                          <p:spTgt spid="7"/>
                                        </p:tgtEl>
                                      </p:cBhvr>
                                    </p:animEffect>
                                    <p:set>
                                      <p:cBhvr>
                                        <p:cTn id="44" dur="1" fill="hold">
                                          <p:stCondLst>
                                            <p:cond delay="499"/>
                                          </p:stCondLst>
                                        </p:cTn>
                                        <p:tgtEl>
                                          <p:spTgt spid="7"/>
                                        </p:tgtEl>
                                        <p:attrNameLst>
                                          <p:attrName>style.visibility</p:attrName>
                                        </p:attrNameLst>
                                      </p:cBhvr>
                                      <p:to>
                                        <p:strVal val="hidden"/>
                                      </p:to>
                                    </p:set>
                                  </p:childTnLst>
                                </p:cTn>
                              </p:par>
                              <p:par>
                                <p:cTn id="45" presetID="10" presetClass="exit" presetSubtype="0" fill="hold" nodeType="withEffect">
                                  <p:stCondLst>
                                    <p:cond delay="0"/>
                                  </p:stCondLst>
                                  <p:childTnLst>
                                    <p:animEffect transition="out" filter="fade">
                                      <p:cBhvr>
                                        <p:cTn id="46" dur="500"/>
                                        <p:tgtEl>
                                          <p:spTgt spid="8"/>
                                        </p:tgtEl>
                                      </p:cBhvr>
                                    </p:animEffect>
                                    <p:set>
                                      <p:cBhvr>
                                        <p:cTn id="47" dur="1" fill="hold">
                                          <p:stCondLst>
                                            <p:cond delay="499"/>
                                          </p:stCondLst>
                                        </p:cTn>
                                        <p:tgtEl>
                                          <p:spTgt spid="8"/>
                                        </p:tgtEl>
                                        <p:attrNameLst>
                                          <p:attrName>style.visibility</p:attrName>
                                        </p:attrNameLst>
                                      </p:cBhvr>
                                      <p:to>
                                        <p:strVal val="hidden"/>
                                      </p:to>
                                    </p:set>
                                  </p:childTnLst>
                                </p:cTn>
                              </p:par>
                            </p:childTnLst>
                          </p:cTn>
                        </p:par>
                        <p:par>
                          <p:cTn id="48" fill="hold">
                            <p:stCondLst>
                              <p:cond delay="2500"/>
                            </p:stCondLst>
                            <p:childTnLst>
                              <p:par>
                                <p:cTn id="49" presetID="2" presetClass="exit" presetSubtype="8" fill="hold" nodeType="afterEffect">
                                  <p:stCondLst>
                                    <p:cond delay="0"/>
                                  </p:stCondLst>
                                  <p:childTnLst>
                                    <p:anim calcmode="lin" valueType="num">
                                      <p:cBhvr additive="base">
                                        <p:cTn id="50" dur="500"/>
                                        <p:tgtEl>
                                          <p:spTgt spid="9"/>
                                        </p:tgtEl>
                                        <p:attrNameLst>
                                          <p:attrName>ppt_x</p:attrName>
                                        </p:attrNameLst>
                                      </p:cBhvr>
                                      <p:tavLst>
                                        <p:tav tm="0">
                                          <p:val>
                                            <p:strVal val="ppt_x"/>
                                          </p:val>
                                        </p:tav>
                                        <p:tav tm="100000">
                                          <p:val>
                                            <p:strVal val="0-ppt_w/2"/>
                                          </p:val>
                                        </p:tav>
                                      </p:tavLst>
                                    </p:anim>
                                    <p:anim calcmode="lin" valueType="num">
                                      <p:cBhvr additive="base">
                                        <p:cTn id="51" dur="500"/>
                                        <p:tgtEl>
                                          <p:spTgt spid="9"/>
                                        </p:tgtEl>
                                        <p:attrNameLst>
                                          <p:attrName>ppt_y</p:attrName>
                                        </p:attrNameLst>
                                      </p:cBhvr>
                                      <p:tavLst>
                                        <p:tav tm="0">
                                          <p:val>
                                            <p:strVal val="ppt_y"/>
                                          </p:val>
                                        </p:tav>
                                        <p:tav tm="100000">
                                          <p:val>
                                            <p:strVal val="ppt_y"/>
                                          </p:val>
                                        </p:tav>
                                      </p:tavLst>
                                    </p:anim>
                                    <p:set>
                                      <p:cBhvr>
                                        <p:cTn id="52" dur="1" fill="hold">
                                          <p:stCondLst>
                                            <p:cond delay="499"/>
                                          </p:stCondLst>
                                        </p:cTn>
                                        <p:tgtEl>
                                          <p:spTgt spid="9"/>
                                        </p:tgtEl>
                                        <p:attrNameLst>
                                          <p:attrName>style.visibility</p:attrName>
                                        </p:attrNameLst>
                                      </p:cBhvr>
                                      <p:to>
                                        <p:strVal val="hidden"/>
                                      </p:to>
                                    </p:set>
                                  </p:childTnLst>
                                </p:cTn>
                              </p:par>
                              <p:par>
                                <p:cTn id="53" presetID="42" presetClass="path" presetSubtype="0" accel="50000" decel="50000" fill="hold" nodeType="withEffect">
                                  <p:stCondLst>
                                    <p:cond delay="0"/>
                                  </p:stCondLst>
                                  <p:childTnLst>
                                    <p:animMotion origin="layout" path="M -2.08333E-7 3.7037E-7 L -0.18021 -0.00602 " pathEditMode="relative" rAng="0" ptsTypes="AA">
                                      <p:cBhvr>
                                        <p:cTn id="54" dur="1000" fill="hold"/>
                                        <p:tgtEl>
                                          <p:spTgt spid="5"/>
                                        </p:tgtEl>
                                        <p:attrNameLst>
                                          <p:attrName>ppt_x</p:attrName>
                                          <p:attrName>ppt_y</p:attrName>
                                        </p:attrNameLst>
                                      </p:cBhvr>
                                      <p:rCtr x="-9010" y="-301"/>
                                    </p:animMotion>
                                  </p:childTnLst>
                                </p:cTn>
                              </p:par>
                            </p:childTnLst>
                          </p:cTn>
                        </p:par>
                        <p:par>
                          <p:cTn id="55" fill="hold">
                            <p:stCondLst>
                              <p:cond delay="3500"/>
                            </p:stCondLst>
                            <p:childTnLst>
                              <p:par>
                                <p:cTn id="56" presetID="10" presetClass="entr" presetSubtype="0" fill="hold" nodeType="afterEffect">
                                  <p:stCondLst>
                                    <p:cond delay="0"/>
                                  </p:stCondLst>
                                  <p:childTnLst>
                                    <p:set>
                                      <p:cBhvr>
                                        <p:cTn id="57" dur="1" fill="hold">
                                          <p:stCondLst>
                                            <p:cond delay="0"/>
                                          </p:stCondLst>
                                        </p:cTn>
                                        <p:tgtEl>
                                          <p:spTgt spid="11"/>
                                        </p:tgtEl>
                                        <p:attrNameLst>
                                          <p:attrName>style.visibility</p:attrName>
                                        </p:attrNameLst>
                                      </p:cBhvr>
                                      <p:to>
                                        <p:strVal val="visible"/>
                                      </p:to>
                                    </p:set>
                                    <p:animEffect transition="in" filter="fade">
                                      <p:cBhvr>
                                        <p:cTn id="5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78B275C8-A550-41E0-BAA7-2300DDBD99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10"/>
            <a:ext cx="12192000" cy="6858000"/>
          </a:xfrm>
          <a:prstGeom prst="rect">
            <a:avLst/>
          </a:prstGeom>
        </p:spPr>
      </p:pic>
      <p:sp>
        <p:nvSpPr>
          <p:cNvPr id="18" name="四角形: 角を丸くする 17">
            <a:extLst>
              <a:ext uri="{FF2B5EF4-FFF2-40B4-BE49-F238E27FC236}">
                <a16:creationId xmlns:a16="http://schemas.microsoft.com/office/drawing/2014/main" id="{EF2C5514-6D50-4D13-82D6-482EF4656400}"/>
              </a:ext>
            </a:extLst>
          </p:cNvPr>
          <p:cNvSpPr/>
          <p:nvPr/>
        </p:nvSpPr>
        <p:spPr>
          <a:xfrm>
            <a:off x="6989068" y="914121"/>
            <a:ext cx="3167921" cy="5222452"/>
          </a:xfrm>
          <a:prstGeom prst="roundRect">
            <a:avLst/>
          </a:prstGeom>
          <a:gradFill flip="none" rotWithShape="1">
            <a:gsLst>
              <a:gs pos="0">
                <a:schemeClr val="accent1">
                  <a:lumMod val="7000"/>
                  <a:lumOff val="93000"/>
                </a:schemeClr>
              </a:gs>
              <a:gs pos="65000">
                <a:srgbClr val="BCFFBC"/>
              </a:gs>
              <a:gs pos="100000">
                <a:srgbClr val="DDFFBC"/>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BE7F55CB-7E1A-4019-82AA-21691BA71E6F}"/>
              </a:ext>
            </a:extLst>
          </p:cNvPr>
          <p:cNvSpPr/>
          <p:nvPr/>
        </p:nvSpPr>
        <p:spPr>
          <a:xfrm>
            <a:off x="2041160" y="914121"/>
            <a:ext cx="3167921" cy="5222452"/>
          </a:xfrm>
          <a:prstGeom prst="roundRect">
            <a:avLst/>
          </a:prstGeom>
          <a:gradFill flip="none" rotWithShape="1">
            <a:gsLst>
              <a:gs pos="0">
                <a:schemeClr val="accent1">
                  <a:lumMod val="7000"/>
                  <a:lumOff val="93000"/>
                </a:schemeClr>
              </a:gs>
              <a:gs pos="65000">
                <a:srgbClr val="FFB7DB"/>
              </a:gs>
              <a:gs pos="100000">
                <a:srgbClr val="FFB7B7"/>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ctrTitle"/>
          </p:nvPr>
        </p:nvSpPr>
        <p:spPr>
          <a:xfrm>
            <a:off x="2377092" y="1122362"/>
            <a:ext cx="2478374" cy="1090485"/>
          </a:xfrm>
        </p:spPr>
        <p:txBody>
          <a:bodyPr anchor="t"/>
          <a:lstStyle/>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機能</a:t>
            </a:r>
            <a:endPar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3" name="サブタイトル 2"/>
          <p:cNvSpPr>
            <a:spLocks noGrp="1"/>
          </p:cNvSpPr>
          <p:nvPr>
            <p:ph type="subTitle" idx="1"/>
          </p:nvPr>
        </p:nvSpPr>
        <p:spPr>
          <a:xfrm>
            <a:off x="7040381" y="2421088"/>
            <a:ext cx="3167921" cy="2662931"/>
          </a:xfrm>
        </p:spPr>
        <p:txBody>
          <a:bodyPr>
            <a:normAutofit/>
          </a:bodyPr>
          <a:lstStyle/>
          <a:p>
            <a:pPr>
              <a:lnSpc>
                <a:spcPct val="125000"/>
              </a:lnSpc>
            </a:pPr>
            <a:r>
              <a:rPr lang="ja-JP" altLang="en-US"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顧客管理</a:t>
            </a:r>
            <a:br>
              <a:rPr lang="en-US" altLang="ja-JP"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br>
            <a:r>
              <a:rPr lang="ja-JP" altLang="en-US"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書籍管理</a:t>
            </a:r>
            <a:endParaRPr lang="en-US" altLang="ja-JP"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nSpc>
                <a:spcPct val="125000"/>
              </a:lnSpc>
            </a:pPr>
            <a:r>
              <a:rPr lang="ja-JP" altLang="en-US"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ランキング</a:t>
            </a:r>
            <a:endParaRPr lang="en-US" altLang="ja-JP" sz="4000" dirty="0">
              <a:solidFill>
                <a:schemeClr val="tx1">
                  <a:lumMod val="65000"/>
                  <a:lumOff val="35000"/>
                </a:schemeClr>
              </a:solidFill>
            </a:endParaRPr>
          </a:p>
        </p:txBody>
      </p:sp>
      <p:sp>
        <p:nvSpPr>
          <p:cNvPr id="10" name="タイトル 1">
            <a:extLst>
              <a:ext uri="{FF2B5EF4-FFF2-40B4-BE49-F238E27FC236}">
                <a16:creationId xmlns:a16="http://schemas.microsoft.com/office/drawing/2014/main" id="{D19A5965-467F-4DAE-B926-EC489A613771}"/>
              </a:ext>
            </a:extLst>
          </p:cNvPr>
          <p:cNvSpPr txBox="1">
            <a:spLocks/>
          </p:cNvSpPr>
          <p:nvPr/>
        </p:nvSpPr>
        <p:spPr>
          <a:xfrm>
            <a:off x="7318851" y="1122362"/>
            <a:ext cx="2478374" cy="1090485"/>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仕様</a:t>
            </a:r>
          </a:p>
        </p:txBody>
      </p:sp>
      <p:sp>
        <p:nvSpPr>
          <p:cNvPr id="14" name="サブタイトル 2">
            <a:extLst>
              <a:ext uri="{FF2B5EF4-FFF2-40B4-BE49-F238E27FC236}">
                <a16:creationId xmlns:a16="http://schemas.microsoft.com/office/drawing/2014/main" id="{DADF4485-7293-4EB2-8DD9-1B607AD2D08F}"/>
              </a:ext>
            </a:extLst>
          </p:cNvPr>
          <p:cNvSpPr txBox="1">
            <a:spLocks/>
          </p:cNvSpPr>
          <p:nvPr/>
        </p:nvSpPr>
        <p:spPr>
          <a:xfrm>
            <a:off x="2521836" y="2212847"/>
            <a:ext cx="2188885" cy="352279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ct val="125000"/>
              </a:lnSpc>
            </a:pPr>
            <a:r>
              <a:rPr lang="ja-JP" altLang="en-US"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検索</a:t>
            </a:r>
            <a:br>
              <a:rPr lang="en-US" altLang="ja-JP"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br>
            <a:r>
              <a:rPr lang="ja-JP" altLang="en-US"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追加</a:t>
            </a:r>
            <a:br>
              <a:rPr lang="en-US" altLang="ja-JP"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br>
            <a:r>
              <a:rPr lang="ja-JP" altLang="en-US"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編集</a:t>
            </a:r>
            <a:br>
              <a:rPr lang="en-US" altLang="ja-JP"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br>
            <a:r>
              <a:rPr lang="ja-JP" altLang="en-US"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削除</a:t>
            </a:r>
            <a:br>
              <a:rPr lang="en-US" altLang="ja-JP"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br>
            <a:endParaRPr lang="en-US" altLang="ja-JP"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r">
              <a:lnSpc>
                <a:spcPct val="125000"/>
              </a:lnSpc>
            </a:pPr>
            <a:endParaRPr lang="en-US" altLang="ja-JP" sz="4000" dirty="0">
              <a:solidFill>
                <a:schemeClr val="tx1">
                  <a:lumMod val="65000"/>
                  <a:lumOff val="35000"/>
                </a:schemeClr>
              </a:solidFill>
            </a:endParaRPr>
          </a:p>
        </p:txBody>
      </p:sp>
      <p:pic>
        <p:nvPicPr>
          <p:cNvPr id="9" name="図 8">
            <a:extLst>
              <a:ext uri="{FF2B5EF4-FFF2-40B4-BE49-F238E27FC236}">
                <a16:creationId xmlns:a16="http://schemas.microsoft.com/office/drawing/2014/main" id="{0F6BE385-7E8F-48D4-BC3B-4BCBE503F7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589" y="4621181"/>
            <a:ext cx="2870780" cy="2397102"/>
          </a:xfrm>
          <a:prstGeom prst="rect">
            <a:avLst/>
          </a:prstGeom>
        </p:spPr>
      </p:pic>
      <p:pic>
        <p:nvPicPr>
          <p:cNvPr id="11" name="図 10">
            <a:extLst>
              <a:ext uri="{FF2B5EF4-FFF2-40B4-BE49-F238E27FC236}">
                <a16:creationId xmlns:a16="http://schemas.microsoft.com/office/drawing/2014/main" id="{6306A171-52FB-4C33-A27B-466041BA0C0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07491" y="4634744"/>
            <a:ext cx="2299443" cy="2299443"/>
          </a:xfrm>
          <a:prstGeom prst="rect">
            <a:avLst/>
          </a:prstGeom>
        </p:spPr>
      </p:pic>
    </p:spTree>
    <p:extLst>
      <p:ext uri="{BB962C8B-B14F-4D97-AF65-F5344CB8AC3E}">
        <p14:creationId xmlns:p14="http://schemas.microsoft.com/office/powerpoint/2010/main" val="3906942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3E20AD51-C972-443C-AF82-98D90BB54D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524000" y="972463"/>
            <a:ext cx="9144000" cy="1090485"/>
          </a:xfrm>
        </p:spPr>
        <p:txBody>
          <a:bodyPr anchor="t">
            <a:normAutofit/>
          </a:bodyPr>
          <a:lstStyle/>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メリット</a:t>
            </a:r>
            <a:endPar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3" name="サブタイトル 2"/>
          <p:cNvSpPr>
            <a:spLocks noGrp="1"/>
          </p:cNvSpPr>
          <p:nvPr>
            <p:ph type="subTitle" idx="1"/>
          </p:nvPr>
        </p:nvSpPr>
        <p:spPr>
          <a:xfrm>
            <a:off x="987552" y="2487168"/>
            <a:ext cx="10430256" cy="1090485"/>
          </a:xfrm>
        </p:spPr>
        <p:txBody>
          <a:bodyPr>
            <a:normAutofit/>
          </a:bodyPr>
          <a:lstStyle/>
          <a:p>
            <a:r>
              <a:rPr kumimoji="1" lang="ja-JP" altLang="en-US" sz="44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作業時間の短縮、</a:t>
            </a:r>
            <a:r>
              <a:rPr lang="ja-JP" altLang="en-US" sz="44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ミス軽減を図る</a:t>
            </a:r>
            <a:endParaRPr kumimoji="1" lang="en-US" altLang="ja-JP" sz="44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pic>
        <p:nvPicPr>
          <p:cNvPr id="7" name="図 6">
            <a:extLst>
              <a:ext uri="{FF2B5EF4-FFF2-40B4-BE49-F238E27FC236}">
                <a16:creationId xmlns:a16="http://schemas.microsoft.com/office/drawing/2014/main" id="{59591115-3853-4248-9919-F3B5EC775E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4104" y="3562662"/>
            <a:ext cx="3049223" cy="3116769"/>
          </a:xfrm>
          <a:prstGeom prst="rect">
            <a:avLst/>
          </a:prstGeom>
        </p:spPr>
      </p:pic>
      <p:pic>
        <p:nvPicPr>
          <p:cNvPr id="8" name="図 7">
            <a:extLst>
              <a:ext uri="{FF2B5EF4-FFF2-40B4-BE49-F238E27FC236}">
                <a16:creationId xmlns:a16="http://schemas.microsoft.com/office/drawing/2014/main" id="{952462E8-9C54-4F73-B6CE-5138D6846A2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5008905" y="4079184"/>
            <a:ext cx="1847911" cy="2630342"/>
          </a:xfrm>
          <a:prstGeom prst="rect">
            <a:avLst/>
          </a:prstGeom>
        </p:spPr>
      </p:pic>
      <p:grpSp>
        <p:nvGrpSpPr>
          <p:cNvPr id="9" name="グループ化 8">
            <a:extLst>
              <a:ext uri="{FF2B5EF4-FFF2-40B4-BE49-F238E27FC236}">
                <a16:creationId xmlns:a16="http://schemas.microsoft.com/office/drawing/2014/main" id="{1C9885A3-7E0C-4931-AFC0-44E604891A8D}"/>
              </a:ext>
            </a:extLst>
          </p:cNvPr>
          <p:cNvGrpSpPr/>
          <p:nvPr/>
        </p:nvGrpSpPr>
        <p:grpSpPr>
          <a:xfrm>
            <a:off x="6874040" y="2906887"/>
            <a:ext cx="4091506" cy="4621880"/>
            <a:chOff x="6846390" y="2682493"/>
            <a:chExt cx="4091506" cy="4621880"/>
          </a:xfrm>
        </p:grpSpPr>
        <p:pic>
          <p:nvPicPr>
            <p:cNvPr id="10" name="図 9">
              <a:extLst>
                <a:ext uri="{FF2B5EF4-FFF2-40B4-BE49-F238E27FC236}">
                  <a16:creationId xmlns:a16="http://schemas.microsoft.com/office/drawing/2014/main" id="{18AD1E98-462B-48E2-B8CE-857957781EC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82705" y="3335211"/>
              <a:ext cx="3255191" cy="3255191"/>
            </a:xfrm>
            <a:prstGeom prst="rect">
              <a:avLst/>
            </a:prstGeom>
          </p:spPr>
        </p:pic>
        <p:pic>
          <p:nvPicPr>
            <p:cNvPr id="11" name="図 10">
              <a:extLst>
                <a:ext uri="{FF2B5EF4-FFF2-40B4-BE49-F238E27FC236}">
                  <a16:creationId xmlns:a16="http://schemas.microsoft.com/office/drawing/2014/main" id="{2125430B-885B-4DC9-8D84-247CC02CEF01}"/>
                </a:ext>
              </a:extLst>
            </p:cNvPr>
            <p:cNvPicPr>
              <a:picLocks noChangeAspect="1"/>
            </p:cNvPicPr>
            <p:nvPr/>
          </p:nvPicPr>
          <p:blipFill rotWithShape="1">
            <a:blip r:embed="rId7">
              <a:extLst>
                <a:ext uri="{28A0092B-C50C-407E-A947-70E740481C1C}">
                  <a14:useLocalDpi xmlns:a14="http://schemas.microsoft.com/office/drawing/2010/main" val="0"/>
                </a:ext>
              </a:extLst>
            </a:blip>
            <a:srcRect r="61753"/>
            <a:stretch/>
          </p:blipFill>
          <p:spPr>
            <a:xfrm>
              <a:off x="6846390" y="2682493"/>
              <a:ext cx="1672630" cy="4621880"/>
            </a:xfrm>
            <a:prstGeom prst="rect">
              <a:avLst/>
            </a:prstGeom>
          </p:spPr>
        </p:pic>
        <p:pic>
          <p:nvPicPr>
            <p:cNvPr id="5" name="図 4">
              <a:extLst>
                <a:ext uri="{FF2B5EF4-FFF2-40B4-BE49-F238E27FC236}">
                  <a16:creationId xmlns:a16="http://schemas.microsoft.com/office/drawing/2014/main" id="{BCEF960B-5A63-4BAA-8F2C-5CD40AE49D71}"/>
                </a:ext>
              </a:extLst>
            </p:cNvPr>
            <p:cNvPicPr>
              <a:picLocks noChangeAspect="1"/>
            </p:cNvPicPr>
            <p:nvPr/>
          </p:nvPicPr>
          <p:blipFill rotWithShape="1">
            <a:blip r:embed="rId7">
              <a:extLst>
                <a:ext uri="{28A0092B-C50C-407E-A947-70E740481C1C}">
                  <a14:useLocalDpi xmlns:a14="http://schemas.microsoft.com/office/drawing/2010/main" val="0"/>
                </a:ext>
              </a:extLst>
            </a:blip>
            <a:srcRect l="62957"/>
            <a:stretch/>
          </p:blipFill>
          <p:spPr>
            <a:xfrm>
              <a:off x="9446054" y="3255717"/>
              <a:ext cx="1154532" cy="3116769"/>
            </a:xfrm>
            <a:prstGeom prst="rect">
              <a:avLst/>
            </a:prstGeom>
          </p:spPr>
        </p:pic>
      </p:grpSp>
      <p:pic>
        <p:nvPicPr>
          <p:cNvPr id="12" name="図 11">
            <a:extLst>
              <a:ext uri="{FF2B5EF4-FFF2-40B4-BE49-F238E27FC236}">
                <a16:creationId xmlns:a16="http://schemas.microsoft.com/office/drawing/2014/main" id="{4336CAAA-8AC9-447B-9E0B-833601D1987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287000" y="4998915"/>
            <a:ext cx="1905000" cy="1905000"/>
          </a:xfrm>
          <a:prstGeom prst="rect">
            <a:avLst/>
          </a:prstGeom>
        </p:spPr>
      </p:pic>
      <p:pic>
        <p:nvPicPr>
          <p:cNvPr id="13" name="図 12">
            <a:extLst>
              <a:ext uri="{FF2B5EF4-FFF2-40B4-BE49-F238E27FC236}">
                <a16:creationId xmlns:a16="http://schemas.microsoft.com/office/drawing/2014/main" id="{57C8379B-883E-4C67-99F6-BB9C4E62325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610987" y="4998915"/>
            <a:ext cx="1905000" cy="1905000"/>
          </a:xfrm>
          <a:prstGeom prst="rect">
            <a:avLst/>
          </a:prstGeom>
        </p:spPr>
      </p:pic>
      <p:pic>
        <p:nvPicPr>
          <p:cNvPr id="14" name="図 13">
            <a:extLst>
              <a:ext uri="{FF2B5EF4-FFF2-40B4-BE49-F238E27FC236}">
                <a16:creationId xmlns:a16="http://schemas.microsoft.com/office/drawing/2014/main" id="{44E83D13-1836-438C-8D57-5DED4E290CC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934974" y="4989290"/>
            <a:ext cx="1905000" cy="1905000"/>
          </a:xfrm>
          <a:prstGeom prst="rect">
            <a:avLst/>
          </a:prstGeom>
        </p:spPr>
      </p:pic>
    </p:spTree>
    <p:extLst>
      <p:ext uri="{BB962C8B-B14F-4D97-AF65-F5344CB8AC3E}">
        <p14:creationId xmlns:p14="http://schemas.microsoft.com/office/powerpoint/2010/main" val="336959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500"/>
                            </p:stCondLst>
                            <p:childTnLst>
                              <p:par>
                                <p:cTn id="17" presetID="10" presetClass="entr" presetSubtype="0" fill="hold" nodeType="afterEffect">
                                  <p:stCondLst>
                                    <p:cond delay="100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nodeType="afterEffect">
                                  <p:stCondLst>
                                    <p:cond delay="200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par>
                          <p:cTn id="24" fill="hold">
                            <p:stCondLst>
                              <p:cond delay="4500"/>
                            </p:stCondLst>
                            <p:childTnLst>
                              <p:par>
                                <p:cTn id="25" presetID="2" presetClass="entr" presetSubtype="2" fill="hold" nodeType="after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1+#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childTnLst>
                          </p:cTn>
                        </p:par>
                        <p:par>
                          <p:cTn id="29" fill="hold">
                            <p:stCondLst>
                              <p:cond delay="5000"/>
                            </p:stCondLst>
                            <p:childTnLst>
                              <p:par>
                                <p:cTn id="30" presetID="2" presetClass="entr" presetSubtype="2" fill="hold"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1+#ppt_w/2"/>
                                          </p:val>
                                        </p:tav>
                                        <p:tav tm="100000">
                                          <p:val>
                                            <p:strVal val="#ppt_x"/>
                                          </p:val>
                                        </p:tav>
                                      </p:tavLst>
                                    </p:anim>
                                    <p:anim calcmode="lin" valueType="num">
                                      <p:cBhvr additive="base">
                                        <p:cTn id="33" dur="500" fill="hold"/>
                                        <p:tgtEl>
                                          <p:spTgt spid="13"/>
                                        </p:tgtEl>
                                        <p:attrNameLst>
                                          <p:attrName>ppt_y</p:attrName>
                                        </p:attrNameLst>
                                      </p:cBhvr>
                                      <p:tavLst>
                                        <p:tav tm="0">
                                          <p:val>
                                            <p:strVal val="#ppt_y"/>
                                          </p:val>
                                        </p:tav>
                                        <p:tav tm="100000">
                                          <p:val>
                                            <p:strVal val="#ppt_y"/>
                                          </p:val>
                                        </p:tav>
                                      </p:tavLst>
                                    </p:anim>
                                  </p:childTnLst>
                                </p:cTn>
                              </p:par>
                            </p:childTnLst>
                          </p:cTn>
                        </p:par>
                        <p:par>
                          <p:cTn id="34" fill="hold">
                            <p:stCondLst>
                              <p:cond delay="5500"/>
                            </p:stCondLst>
                            <p:childTnLst>
                              <p:par>
                                <p:cTn id="35" presetID="2" presetClass="entr" presetSubtype="2" fill="hold" nodeType="after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1+#ppt_w/2"/>
                                          </p:val>
                                        </p:tav>
                                        <p:tav tm="100000">
                                          <p:val>
                                            <p:strVal val="#ppt_x"/>
                                          </p:val>
                                        </p:tav>
                                      </p:tavLst>
                                    </p:anim>
                                    <p:anim calcmode="lin" valueType="num">
                                      <p:cBhvr additive="base">
                                        <p:cTn id="3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9D5693D8-B2F2-4710-877C-599C8AE652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696"/>
            <a:ext cx="12192000" cy="6858000"/>
          </a:xfrm>
          <a:prstGeom prst="rect">
            <a:avLst/>
          </a:prstGeom>
        </p:spPr>
      </p:pic>
      <p:sp>
        <p:nvSpPr>
          <p:cNvPr id="3" name="四角形: 角を丸くする 2">
            <a:extLst>
              <a:ext uri="{FF2B5EF4-FFF2-40B4-BE49-F238E27FC236}">
                <a16:creationId xmlns:a16="http://schemas.microsoft.com/office/drawing/2014/main" id="{957373ED-851A-4A93-A7C4-3C68C24B99AD}"/>
              </a:ext>
            </a:extLst>
          </p:cNvPr>
          <p:cNvSpPr/>
          <p:nvPr/>
        </p:nvSpPr>
        <p:spPr>
          <a:xfrm>
            <a:off x="3327816" y="1853084"/>
            <a:ext cx="8496187" cy="4742588"/>
          </a:xfrm>
          <a:prstGeom prst="roundRect">
            <a:avLst/>
          </a:prstGeom>
          <a:gradFill flip="none" rotWithShape="1">
            <a:gsLst>
              <a:gs pos="14000">
                <a:srgbClr val="B7DBFF"/>
              </a:gs>
              <a:gs pos="69000">
                <a:srgbClr val="BCFFBC"/>
              </a:gs>
              <a:gs pos="95000">
                <a:srgbClr val="E2FFC7"/>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1"/>
          <p:cNvSpPr>
            <a:spLocks noGrp="1"/>
          </p:cNvSpPr>
          <p:nvPr>
            <p:ph type="ctrTitle"/>
          </p:nvPr>
        </p:nvSpPr>
        <p:spPr>
          <a:xfrm>
            <a:off x="1524000" y="762599"/>
            <a:ext cx="9144000" cy="1090485"/>
          </a:xfrm>
        </p:spPr>
        <p:txBody>
          <a:bodyPr anchor="t"/>
          <a:lstStyle/>
          <a:p>
            <a:r>
              <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構成</a:t>
            </a:r>
          </a:p>
        </p:txBody>
      </p:sp>
      <p:sp>
        <p:nvSpPr>
          <p:cNvPr id="6" name="正方形/長方形 5">
            <a:extLst>
              <a:ext uri="{FF2B5EF4-FFF2-40B4-BE49-F238E27FC236}">
                <a16:creationId xmlns:a16="http://schemas.microsoft.com/office/drawing/2014/main" id="{F01499A4-0445-4EEA-93CA-5B10EBD68551}"/>
              </a:ext>
            </a:extLst>
          </p:cNvPr>
          <p:cNvSpPr/>
          <p:nvPr/>
        </p:nvSpPr>
        <p:spPr>
          <a:xfrm>
            <a:off x="-1958" y="2935555"/>
            <a:ext cx="2667709" cy="9775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 Browser</a:t>
            </a:r>
            <a:br>
              <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br>
            <a:r>
              <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Application</a:t>
            </a:r>
            <a:endParaRPr kumimoji="1" lang="ja-JP" altLang="en-US"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sp>
        <p:nvSpPr>
          <p:cNvPr id="8" name="正方形/長方形 7">
            <a:extLst>
              <a:ext uri="{FF2B5EF4-FFF2-40B4-BE49-F238E27FC236}">
                <a16:creationId xmlns:a16="http://schemas.microsoft.com/office/drawing/2014/main" id="{2F6F413F-E905-432C-B796-1D87A65D04B9}"/>
              </a:ext>
            </a:extLst>
          </p:cNvPr>
          <p:cNvSpPr/>
          <p:nvPr/>
        </p:nvSpPr>
        <p:spPr>
          <a:xfrm>
            <a:off x="8677199" y="2938177"/>
            <a:ext cx="2565400" cy="812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PHP</a:t>
            </a:r>
            <a:endParaRPr kumimoji="1" lang="ja-JP" altLang="en-US"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sp>
        <p:nvSpPr>
          <p:cNvPr id="9" name="正方形/長方形 8">
            <a:extLst>
              <a:ext uri="{FF2B5EF4-FFF2-40B4-BE49-F238E27FC236}">
                <a16:creationId xmlns:a16="http://schemas.microsoft.com/office/drawing/2014/main" id="{F5C92CD3-BB93-4F25-BFD8-652E62669152}"/>
              </a:ext>
            </a:extLst>
          </p:cNvPr>
          <p:cNvSpPr/>
          <p:nvPr/>
        </p:nvSpPr>
        <p:spPr>
          <a:xfrm>
            <a:off x="8677199" y="5604061"/>
            <a:ext cx="2565401" cy="812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MySQL</a:t>
            </a:r>
            <a:endParaRPr kumimoji="1" lang="ja-JP" altLang="en-US"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sp>
        <p:nvSpPr>
          <p:cNvPr id="12" name="正方形/長方形 11">
            <a:extLst>
              <a:ext uri="{FF2B5EF4-FFF2-40B4-BE49-F238E27FC236}">
                <a16:creationId xmlns:a16="http://schemas.microsoft.com/office/drawing/2014/main" id="{1887E240-3263-46C6-91D1-C40E273492CA}"/>
              </a:ext>
            </a:extLst>
          </p:cNvPr>
          <p:cNvSpPr/>
          <p:nvPr/>
        </p:nvSpPr>
        <p:spPr>
          <a:xfrm>
            <a:off x="4441577" y="2958559"/>
            <a:ext cx="2243668" cy="812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静的サイト</a:t>
            </a:r>
            <a:endPar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sp>
        <p:nvSpPr>
          <p:cNvPr id="15" name="矢印: 右 14">
            <a:extLst>
              <a:ext uri="{FF2B5EF4-FFF2-40B4-BE49-F238E27FC236}">
                <a16:creationId xmlns:a16="http://schemas.microsoft.com/office/drawing/2014/main" id="{314289F8-54AA-44A9-BB33-863BA15EB9BD}"/>
              </a:ext>
            </a:extLst>
          </p:cNvPr>
          <p:cNvSpPr/>
          <p:nvPr/>
        </p:nvSpPr>
        <p:spPr>
          <a:xfrm>
            <a:off x="2754673" y="3001942"/>
            <a:ext cx="1510768" cy="844814"/>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ビルド</a:t>
            </a:r>
          </a:p>
        </p:txBody>
      </p:sp>
      <p:sp>
        <p:nvSpPr>
          <p:cNvPr id="19" name="矢印: 左右 18">
            <a:extLst>
              <a:ext uri="{FF2B5EF4-FFF2-40B4-BE49-F238E27FC236}">
                <a16:creationId xmlns:a16="http://schemas.microsoft.com/office/drawing/2014/main" id="{9AD92F1C-4CA8-4763-8070-BC7614109E66}"/>
              </a:ext>
            </a:extLst>
          </p:cNvPr>
          <p:cNvSpPr/>
          <p:nvPr/>
        </p:nvSpPr>
        <p:spPr>
          <a:xfrm>
            <a:off x="7022072" y="3054338"/>
            <a:ext cx="1478991" cy="740022"/>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2400" b="0" i="0" u="none" strike="noStrike" kern="1200" cap="none" spc="0" normalizeH="0" baseline="0" noProof="0" dirty="0">
              <a:ln>
                <a:noFill/>
              </a:ln>
              <a:solidFill>
                <a:schemeClr val="tx1">
                  <a:lumMod val="65000"/>
                  <a:lumOff val="35000"/>
                </a:schemeClr>
              </a:solidFill>
              <a:effectLst/>
              <a:uLnTx/>
              <a:uFillTx/>
              <a:latin typeface="游ゴシック" panose="020F0502020204030204"/>
              <a:ea typeface="游ゴシック" panose="020B0400000000000000" pitchFamily="50" charset="-128"/>
              <a:cs typeface="+mn-cs"/>
            </a:endParaRPr>
          </a:p>
        </p:txBody>
      </p:sp>
      <p:sp>
        <p:nvSpPr>
          <p:cNvPr id="20" name="矢印: 上下 19">
            <a:extLst>
              <a:ext uri="{FF2B5EF4-FFF2-40B4-BE49-F238E27FC236}">
                <a16:creationId xmlns:a16="http://schemas.microsoft.com/office/drawing/2014/main" id="{360DC448-F849-4111-A0D9-CCB0C73E4558}"/>
              </a:ext>
            </a:extLst>
          </p:cNvPr>
          <p:cNvSpPr/>
          <p:nvPr/>
        </p:nvSpPr>
        <p:spPr>
          <a:xfrm>
            <a:off x="9514867" y="4038814"/>
            <a:ext cx="890063" cy="1395698"/>
          </a:xfrm>
          <a:prstGeom prst="up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SQL</a:t>
            </a:r>
            <a:endParaRPr kumimoji="1" lang="ja-JP" altLang="en-US" sz="24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sp>
        <p:nvSpPr>
          <p:cNvPr id="17" name="タイトル 1">
            <a:extLst>
              <a:ext uri="{FF2B5EF4-FFF2-40B4-BE49-F238E27FC236}">
                <a16:creationId xmlns:a16="http://schemas.microsoft.com/office/drawing/2014/main" id="{B0BABBB1-6F67-45DE-94A4-896A036B9826}"/>
              </a:ext>
            </a:extLst>
          </p:cNvPr>
          <p:cNvSpPr txBox="1">
            <a:spLocks/>
          </p:cNvSpPr>
          <p:nvPr/>
        </p:nvSpPr>
        <p:spPr>
          <a:xfrm>
            <a:off x="6197313" y="1992631"/>
            <a:ext cx="2956530" cy="1090485"/>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en-US" altLang="ja-JP" sz="40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XAMPP</a:t>
            </a:r>
            <a:endParaRPr lang="ja-JP" altLang="en-US" sz="40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3604497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9" grpId="0" animBg="1"/>
      <p:bldP spid="12" grpId="0" animBg="1"/>
      <p:bldP spid="15" grpId="0" animBg="1"/>
      <p:bldP spid="19" grpId="0" animBg="1"/>
      <p:bldP spid="20" grpId="0" animBg="1"/>
      <p:bldP spid="1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60A5A09C-3A8F-4436-A8AC-98C4F133DD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524000" y="709383"/>
            <a:ext cx="9144000" cy="1090485"/>
          </a:xfrm>
        </p:spPr>
        <p:txBody>
          <a:bodyPr anchor="t"/>
          <a:lstStyle/>
          <a:p>
            <a:r>
              <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特徴</a:t>
            </a:r>
          </a:p>
        </p:txBody>
      </p:sp>
      <p:sp>
        <p:nvSpPr>
          <p:cNvPr id="3" name="サブタイトル 2"/>
          <p:cNvSpPr>
            <a:spLocks noGrp="1"/>
          </p:cNvSpPr>
          <p:nvPr>
            <p:ph type="subTitle" idx="1"/>
          </p:nvPr>
        </p:nvSpPr>
        <p:spPr>
          <a:xfrm>
            <a:off x="719667" y="2487168"/>
            <a:ext cx="10698141" cy="3593592"/>
          </a:xfrm>
        </p:spPr>
        <p:txBody>
          <a:bodyPr>
            <a:normAutofit/>
          </a:bodyPr>
          <a:lstStyle/>
          <a:p>
            <a:r>
              <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フロントエンドと</a:t>
            </a:r>
            <a:r>
              <a:rPr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DB</a:t>
            </a:r>
            <a:r>
              <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の統合性</a:t>
            </a:r>
            <a:endParaRPr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r>
              <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しん</a:t>
            </a:r>
            <a:r>
              <a:rPr lang="ja-JP" altLang="en-US" sz="4800" dirty="0" err="1">
                <a:solidFill>
                  <a:schemeClr val="tx1">
                    <a:lumMod val="65000"/>
                    <a:lumOff val="35000"/>
                  </a:schemeClr>
                </a:solidFill>
                <a:latin typeface="HG丸ｺﾞｼｯｸM-PRO" panose="020F0600000000000000" pitchFamily="50" charset="-128"/>
                <a:ea typeface="HG丸ｺﾞｼｯｸM-PRO" panose="020F0600000000000000" pitchFamily="50" charset="-128"/>
              </a:rPr>
              <a:t>ぷる</a:t>
            </a:r>
            <a:r>
              <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いずべすと</a:t>
            </a:r>
            <a:endParaRPr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r>
              <a:rPr kumimoji="1"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UI</a:t>
            </a:r>
            <a:r>
              <a:rPr kumimoji="1"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の見やすさ</a:t>
            </a:r>
            <a:endParaRPr kumimoji="1"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4146459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BB2963D3-19FB-42FA-B982-7D14FEA6FB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524000" y="2338515"/>
            <a:ext cx="9144000" cy="1090485"/>
          </a:xfrm>
        </p:spPr>
        <p:txBody>
          <a:bodyPr anchor="t"/>
          <a:lstStyle/>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製品  デモ</a:t>
            </a:r>
            <a:endPar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3" name="字幕 2">
            <a:extLst>
              <a:ext uri="{FF2B5EF4-FFF2-40B4-BE49-F238E27FC236}">
                <a16:creationId xmlns:a16="http://schemas.microsoft.com/office/drawing/2014/main" id="{F6BDBC29-AB16-45C3-B528-57AFAD873FDE}"/>
              </a:ext>
            </a:extLst>
          </p:cNvPr>
          <p:cNvSpPr>
            <a:spLocks noGrp="1"/>
          </p:cNvSpPr>
          <p:nvPr>
            <p:ph type="subTitle" idx="1"/>
          </p:nvPr>
        </p:nvSpPr>
        <p:spPr/>
        <p:txBody>
          <a:bodyPr/>
          <a:lstStyle/>
          <a:p>
            <a:endParaRPr kumimoji="1" lang="ja-JP" altLang="en-US" dirty="0">
              <a:solidFill>
                <a:schemeClr val="tx1">
                  <a:lumMod val="65000"/>
                  <a:lumOff val="35000"/>
                </a:schemeClr>
              </a:solidFill>
            </a:endParaRPr>
          </a:p>
        </p:txBody>
      </p:sp>
    </p:spTree>
    <p:extLst>
      <p:ext uri="{BB962C8B-B14F-4D97-AF65-F5344CB8AC3E}">
        <p14:creationId xmlns:p14="http://schemas.microsoft.com/office/powerpoint/2010/main" val="1803666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973A7DD7-ED0B-4BEF-9CA4-D704076E01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621622" y="0"/>
            <a:ext cx="9144000" cy="2387600"/>
          </a:xfrm>
        </p:spPr>
        <p:txBody>
          <a:bodyPr anchor="ctr"/>
          <a:lstStyle/>
          <a:p>
            <a:r>
              <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質疑応答</a:t>
            </a:r>
          </a:p>
        </p:txBody>
      </p:sp>
      <p:sp>
        <p:nvSpPr>
          <p:cNvPr id="4" name="サブタイトル 2">
            <a:extLst>
              <a:ext uri="{FF2B5EF4-FFF2-40B4-BE49-F238E27FC236}">
                <a16:creationId xmlns:a16="http://schemas.microsoft.com/office/drawing/2014/main" id="{2B4B452D-548E-4D31-9564-61C1920C08B4}"/>
              </a:ext>
            </a:extLst>
          </p:cNvPr>
          <p:cNvSpPr txBox="1">
            <a:spLocks/>
          </p:cNvSpPr>
          <p:nvPr/>
        </p:nvSpPr>
        <p:spPr>
          <a:xfrm>
            <a:off x="1979931" y="5590539"/>
            <a:ext cx="8427381" cy="70643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defRPr/>
            </a:pPr>
            <a:r>
              <a:rPr kumimoji="1" lang="en-US" altLang="ja-JP" sz="48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http://</a:t>
            </a:r>
            <a:r>
              <a:rPr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172.16.3.136/</a:t>
            </a:r>
            <a:endPar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en-US" altLang="ja-JP" sz="48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pic>
        <p:nvPicPr>
          <p:cNvPr id="8" name="図 7">
            <a:extLst>
              <a:ext uri="{FF2B5EF4-FFF2-40B4-BE49-F238E27FC236}">
                <a16:creationId xmlns:a16="http://schemas.microsoft.com/office/drawing/2014/main" id="{5E368D69-3651-4766-9182-D62926C6C3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77547" y="1690291"/>
            <a:ext cx="3632148" cy="363214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47446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74B1C0F4-C433-4ABA-8637-CD3E810BE1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524000" y="1658517"/>
            <a:ext cx="9144000" cy="3218688"/>
          </a:xfrm>
        </p:spPr>
        <p:txBody>
          <a:bodyPr anchor="ctr"/>
          <a:lstStyle/>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ご清聴</a:t>
            </a:r>
            <a:br>
              <a:rPr lang="en-US" altLang="ja-JP"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br>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ありがとうございました</a:t>
            </a:r>
            <a:endPar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3472083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86D5A063-95D6-41D9-A2DC-9089C89CEF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40" y="0"/>
            <a:ext cx="12192000" cy="6858000"/>
          </a:xfrm>
          <a:prstGeom prst="rect">
            <a:avLst/>
          </a:prstGeom>
        </p:spPr>
      </p:pic>
      <p:sp>
        <p:nvSpPr>
          <p:cNvPr id="2" name="タイトル 1">
            <a:extLst>
              <a:ext uri="{FF2B5EF4-FFF2-40B4-BE49-F238E27FC236}">
                <a16:creationId xmlns:a16="http://schemas.microsoft.com/office/drawing/2014/main" id="{24C048CA-823A-48CB-A12D-193F97762E61}"/>
              </a:ext>
            </a:extLst>
          </p:cNvPr>
          <p:cNvSpPr>
            <a:spLocks noGrp="1"/>
          </p:cNvSpPr>
          <p:nvPr>
            <p:ph type="title"/>
          </p:nvPr>
        </p:nvSpPr>
        <p:spPr/>
        <p:txBody>
          <a:bodyPr>
            <a:normAutofit/>
          </a:bodyPr>
          <a:lstStyle/>
          <a:p>
            <a:r>
              <a:rPr lang="ja-JP" altLang="en-US" sz="7200" dirty="0">
                <a:latin typeface="HG丸ｺﾞｼｯｸM-PRO" panose="020F0600000000000000" pitchFamily="50" charset="-128"/>
                <a:ea typeface="HG丸ｺﾞｼｯｸM-PRO" panose="020F0600000000000000" pitchFamily="50" charset="-128"/>
              </a:rPr>
              <a:t>書籍管理とは</a:t>
            </a:r>
            <a:endParaRPr kumimoji="1" lang="ja-JP" altLang="en-US" sz="7200" dirty="0">
              <a:latin typeface="HG丸ｺﾞｼｯｸM-PRO" panose="020F0600000000000000" pitchFamily="50" charset="-128"/>
              <a:ea typeface="HG丸ｺﾞｼｯｸM-PRO" panose="020F0600000000000000" pitchFamily="50" charset="-128"/>
            </a:endParaRPr>
          </a:p>
        </p:txBody>
      </p:sp>
      <p:sp>
        <p:nvSpPr>
          <p:cNvPr id="3" name="コンテンツ プレースホルダー 2">
            <a:extLst>
              <a:ext uri="{FF2B5EF4-FFF2-40B4-BE49-F238E27FC236}">
                <a16:creationId xmlns:a16="http://schemas.microsoft.com/office/drawing/2014/main" id="{DA76FF33-FC0E-4808-A804-DD37C98108B6}"/>
              </a:ext>
            </a:extLst>
          </p:cNvPr>
          <p:cNvSpPr>
            <a:spLocks noGrp="1"/>
          </p:cNvSpPr>
          <p:nvPr>
            <p:ph idx="1"/>
          </p:nvPr>
        </p:nvSpPr>
        <p:spPr>
          <a:xfrm>
            <a:off x="838200" y="2695146"/>
            <a:ext cx="10515600" cy="931483"/>
          </a:xfrm>
        </p:spPr>
        <p:txBody>
          <a:bodyPr>
            <a:normAutofit/>
          </a:bodyPr>
          <a:lstStyle/>
          <a:p>
            <a:pPr marL="0" indent="0">
              <a:buNone/>
            </a:pPr>
            <a:r>
              <a:rPr lang="ja-JP" altLang="en-US" sz="4400" dirty="0">
                <a:latin typeface="HG丸ｺﾞｼｯｸM-PRO" panose="020F0600000000000000" pitchFamily="50" charset="-128"/>
                <a:ea typeface="HG丸ｺﾞｼｯｸM-PRO" panose="020F0600000000000000" pitchFamily="50" charset="-128"/>
              </a:rPr>
              <a:t>  　本屋で書籍を管理するシステム</a:t>
            </a:r>
            <a:endParaRPr kumimoji="1" lang="en-US" altLang="ja-JP" sz="4400" dirty="0">
              <a:latin typeface="HG丸ｺﾞｼｯｸM-PRO" panose="020F0600000000000000" pitchFamily="50" charset="-128"/>
              <a:ea typeface="HG丸ｺﾞｼｯｸM-PRO" panose="020F0600000000000000" pitchFamily="50" charset="-128"/>
            </a:endParaRPr>
          </a:p>
        </p:txBody>
      </p:sp>
      <p:pic>
        <p:nvPicPr>
          <p:cNvPr id="6" name="図 5">
            <a:extLst>
              <a:ext uri="{FF2B5EF4-FFF2-40B4-BE49-F238E27FC236}">
                <a16:creationId xmlns:a16="http://schemas.microsoft.com/office/drawing/2014/main" id="{49C21424-1263-4551-A6A2-DF29D4EA8EC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37013" y="4132195"/>
            <a:ext cx="2126765" cy="2287344"/>
          </a:xfrm>
          <a:prstGeom prst="rect">
            <a:avLst/>
          </a:prstGeom>
        </p:spPr>
      </p:pic>
      <p:pic>
        <p:nvPicPr>
          <p:cNvPr id="7" name="図 6">
            <a:extLst>
              <a:ext uri="{FF2B5EF4-FFF2-40B4-BE49-F238E27FC236}">
                <a16:creationId xmlns:a16="http://schemas.microsoft.com/office/drawing/2014/main" id="{D00426BB-4FFE-4D8C-94A5-0EB9CB1EA13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9257" y="4100892"/>
            <a:ext cx="2385306" cy="2282845"/>
          </a:xfrm>
          <a:prstGeom prst="rect">
            <a:avLst/>
          </a:prstGeom>
        </p:spPr>
      </p:pic>
    </p:spTree>
    <p:extLst>
      <p:ext uri="{BB962C8B-B14F-4D97-AF65-F5344CB8AC3E}">
        <p14:creationId xmlns:p14="http://schemas.microsoft.com/office/powerpoint/2010/main" val="2868055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C8C1130E-9335-4B61-8ED7-3C41829FCE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210"/>
            <a:ext cx="12192000" cy="6858000"/>
          </a:xfrm>
          <a:prstGeom prst="rect">
            <a:avLst/>
          </a:prstGeom>
        </p:spPr>
      </p:pic>
      <p:sp>
        <p:nvSpPr>
          <p:cNvPr id="2" name="タイトル 1"/>
          <p:cNvSpPr>
            <a:spLocks noGrp="1"/>
          </p:cNvSpPr>
          <p:nvPr>
            <p:ph type="ctrTitle"/>
          </p:nvPr>
        </p:nvSpPr>
        <p:spPr>
          <a:xfrm>
            <a:off x="586854" y="1122363"/>
            <a:ext cx="11163868" cy="1090485"/>
          </a:xfrm>
        </p:spPr>
        <p:txBody>
          <a:bodyPr anchor="t">
            <a:normAutofit/>
          </a:bodyPr>
          <a:lstStyle/>
          <a:p>
            <a:r>
              <a:rPr kumimoji="1"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書籍管理のメリット</a:t>
            </a:r>
          </a:p>
        </p:txBody>
      </p:sp>
      <p:sp>
        <p:nvSpPr>
          <p:cNvPr id="3" name="サブタイトル 2"/>
          <p:cNvSpPr>
            <a:spLocks noGrp="1"/>
          </p:cNvSpPr>
          <p:nvPr>
            <p:ph type="subTitle" idx="1"/>
          </p:nvPr>
        </p:nvSpPr>
        <p:spPr>
          <a:xfrm>
            <a:off x="477673" y="2997832"/>
            <a:ext cx="5102687" cy="4077618"/>
          </a:xfrm>
        </p:spPr>
        <p:txBody>
          <a:bodyPr>
            <a:noAutofit/>
          </a:bodyPr>
          <a:lstStyle/>
          <a:p>
            <a:pPr algn="l">
              <a:lnSpc>
                <a:spcPct val="300000"/>
              </a:lnSpc>
            </a:pPr>
            <a:r>
              <a:rPr lang="ja-JP" altLang="en-US"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・編集・更新の非効率性</a:t>
            </a:r>
            <a:endParaRPr lang="en-US" altLang="ja-JP"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200000"/>
              </a:lnSpc>
            </a:pPr>
            <a:r>
              <a:rPr lang="ja-JP" altLang="en-US"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・いつ・誰がファイルを編集</a:t>
            </a:r>
            <a:endParaRPr lang="en-US" altLang="ja-JP"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100000"/>
              </a:lnSpc>
            </a:pPr>
            <a:r>
              <a:rPr lang="ja-JP" altLang="en-US"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　したか履歴を追えない</a:t>
            </a:r>
            <a:endParaRPr lang="en-US" altLang="ja-JP"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300000"/>
              </a:lnSpc>
            </a:pPr>
            <a:r>
              <a:rPr lang="ja-JP" altLang="en-US"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・担当者や知識がないと、管理が困難</a:t>
            </a:r>
          </a:p>
        </p:txBody>
      </p:sp>
      <p:sp>
        <p:nvSpPr>
          <p:cNvPr id="8" name="テキスト ボックス 7">
            <a:extLst>
              <a:ext uri="{FF2B5EF4-FFF2-40B4-BE49-F238E27FC236}">
                <a16:creationId xmlns:a16="http://schemas.microsoft.com/office/drawing/2014/main" id="{8A779AD7-BE45-4C88-B365-DCD6507F153E}"/>
              </a:ext>
            </a:extLst>
          </p:cNvPr>
          <p:cNvSpPr txBox="1"/>
          <p:nvPr/>
        </p:nvSpPr>
        <p:spPr>
          <a:xfrm>
            <a:off x="586854" y="2025698"/>
            <a:ext cx="3712191" cy="1200329"/>
          </a:xfrm>
          <a:prstGeom prst="rect">
            <a:avLst/>
          </a:prstGeom>
          <a:noFill/>
        </p:spPr>
        <p:txBody>
          <a:bodyPr wrap="square" rtlCol="0">
            <a:spAutoFit/>
          </a:bodyPr>
          <a:lstStyle/>
          <a:p>
            <a:pPr algn="ctr"/>
            <a:r>
              <a:rPr kumimoji="1" lang="ja-JP" altLang="en-US" sz="36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エクセル</a:t>
            </a:r>
            <a:endParaRPr kumimoji="1" lang="en-US" altLang="ja-JP" sz="36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ctr"/>
            <a:r>
              <a:rPr kumimoji="1" lang="ja-JP" altLang="en-US" sz="36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デメリット</a:t>
            </a:r>
          </a:p>
        </p:txBody>
      </p:sp>
      <p:sp>
        <p:nvSpPr>
          <p:cNvPr id="6" name="テキスト ボックス 5">
            <a:extLst>
              <a:ext uri="{FF2B5EF4-FFF2-40B4-BE49-F238E27FC236}">
                <a16:creationId xmlns:a16="http://schemas.microsoft.com/office/drawing/2014/main" id="{57807B11-8ACD-4B1C-B087-C6104293B102}"/>
              </a:ext>
            </a:extLst>
          </p:cNvPr>
          <p:cNvSpPr txBox="1"/>
          <p:nvPr/>
        </p:nvSpPr>
        <p:spPr>
          <a:xfrm>
            <a:off x="7740555" y="2228671"/>
            <a:ext cx="3712191" cy="646331"/>
          </a:xfrm>
          <a:prstGeom prst="rect">
            <a:avLst/>
          </a:prstGeom>
          <a:noFill/>
        </p:spPr>
        <p:txBody>
          <a:bodyPr wrap="square" rtlCol="0">
            <a:spAutoFit/>
          </a:bodyPr>
          <a:lstStyle/>
          <a:p>
            <a:pPr algn="ctr"/>
            <a:r>
              <a:rPr kumimoji="1" lang="ja-JP" altLang="en-US" sz="36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書籍管理</a:t>
            </a:r>
          </a:p>
        </p:txBody>
      </p:sp>
      <p:pic>
        <p:nvPicPr>
          <p:cNvPr id="7" name="図 6">
            <a:extLst>
              <a:ext uri="{FF2B5EF4-FFF2-40B4-BE49-F238E27FC236}">
                <a16:creationId xmlns:a16="http://schemas.microsoft.com/office/drawing/2014/main" id="{8EF11E96-90D4-4AE9-8CDD-191E11DFBC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5700432" y="2553711"/>
            <a:ext cx="1517616" cy="2160195"/>
          </a:xfrm>
          <a:prstGeom prst="rect">
            <a:avLst/>
          </a:prstGeom>
        </p:spPr>
      </p:pic>
      <p:pic>
        <p:nvPicPr>
          <p:cNvPr id="9" name="図 8">
            <a:extLst>
              <a:ext uri="{FF2B5EF4-FFF2-40B4-BE49-F238E27FC236}">
                <a16:creationId xmlns:a16="http://schemas.microsoft.com/office/drawing/2014/main" id="{2351D268-52AE-44D0-9E89-E290C09057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5700432" y="3717706"/>
            <a:ext cx="1517616" cy="2160195"/>
          </a:xfrm>
          <a:prstGeom prst="rect">
            <a:avLst/>
          </a:prstGeom>
        </p:spPr>
      </p:pic>
      <p:pic>
        <p:nvPicPr>
          <p:cNvPr id="10" name="図 9">
            <a:extLst>
              <a:ext uri="{FF2B5EF4-FFF2-40B4-BE49-F238E27FC236}">
                <a16:creationId xmlns:a16="http://schemas.microsoft.com/office/drawing/2014/main" id="{7E86537A-CDD0-4B89-B5D8-4552CFF2B7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5700432" y="4951924"/>
            <a:ext cx="1517616" cy="2160195"/>
          </a:xfrm>
          <a:prstGeom prst="rect">
            <a:avLst/>
          </a:prstGeom>
        </p:spPr>
      </p:pic>
      <p:sp>
        <p:nvSpPr>
          <p:cNvPr id="12" name="サブタイトル 2">
            <a:extLst>
              <a:ext uri="{FF2B5EF4-FFF2-40B4-BE49-F238E27FC236}">
                <a16:creationId xmlns:a16="http://schemas.microsoft.com/office/drawing/2014/main" id="{1854AB80-7F64-4499-A38A-0F36555B2C5C}"/>
              </a:ext>
            </a:extLst>
          </p:cNvPr>
          <p:cNvSpPr txBox="1">
            <a:spLocks/>
          </p:cNvSpPr>
          <p:nvPr/>
        </p:nvSpPr>
        <p:spPr>
          <a:xfrm>
            <a:off x="7338120" y="3024900"/>
            <a:ext cx="5102687" cy="407761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lnSpc>
                <a:spcPct val="300000"/>
              </a:lnSpc>
            </a:pPr>
            <a:r>
              <a:rPr lang="ja-JP" altLang="en-US"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・編集・更新が容易</a:t>
            </a:r>
            <a:endParaRPr lang="en-US" altLang="ja-JP"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200000"/>
              </a:lnSpc>
            </a:pPr>
            <a:r>
              <a:rPr lang="ja-JP" altLang="en-US"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a:t>
            </a:r>
            <a:r>
              <a:rPr lang="en-US" altLang="ja-JP"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DB</a:t>
            </a:r>
            <a:r>
              <a:rPr lang="ja-JP" altLang="en-US"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権限設定ができず、</a:t>
            </a:r>
            <a:endParaRPr lang="en-US" altLang="ja-JP"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50000"/>
              </a:lnSpc>
            </a:pPr>
            <a:r>
              <a:rPr lang="ja-JP" altLang="en-US"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　管理にリスクが伴う</a:t>
            </a:r>
            <a:endParaRPr lang="en-US" altLang="ja-JP"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300000"/>
              </a:lnSpc>
            </a:pPr>
            <a:r>
              <a:rPr lang="ja-JP" altLang="en-US"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・メンテナンスがしやすい</a:t>
            </a:r>
          </a:p>
        </p:txBody>
      </p:sp>
    </p:spTree>
    <p:extLst>
      <p:ext uri="{BB962C8B-B14F-4D97-AF65-F5344CB8AC3E}">
        <p14:creationId xmlns:p14="http://schemas.microsoft.com/office/powerpoint/2010/main" val="516795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par>
                          <p:cTn id="28" fill="hold">
                            <p:stCondLst>
                              <p:cond delay="500"/>
                            </p:stCondLst>
                            <p:childTnLst>
                              <p:par>
                                <p:cTn id="29" presetID="10" presetClass="entr" presetSubtype="0" fill="hold" nodeType="afterEffect">
                                  <p:stCondLst>
                                    <p:cond delay="100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childTnLst>
                          </p:cTn>
                        </p:par>
                        <p:par>
                          <p:cTn id="32" fill="hold">
                            <p:stCondLst>
                              <p:cond delay="2000"/>
                            </p:stCondLst>
                            <p:childTnLst>
                              <p:par>
                                <p:cTn id="33" presetID="10" presetClass="entr" presetSubtype="0" fill="hold" nodeType="afterEffect">
                                  <p:stCondLst>
                                    <p:cond delay="100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childTnLst>
                          </p:cTn>
                        </p:par>
                        <p:par>
                          <p:cTn id="36" fill="hold">
                            <p:stCondLst>
                              <p:cond delay="3500"/>
                            </p:stCondLst>
                            <p:childTnLst>
                              <p:par>
                                <p:cTn id="37" presetID="10" presetClass="entr" presetSubtype="0" fill="hold" nodeType="afterEffect">
                                  <p:stCondLst>
                                    <p:cond delay="100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2">
                                            <p:txEl>
                                              <p:pRg st="0" end="0"/>
                                            </p:txEl>
                                          </p:spTgt>
                                        </p:tgtEl>
                                        <p:attrNameLst>
                                          <p:attrName>style.visibility</p:attrName>
                                        </p:attrNameLst>
                                      </p:cBhvr>
                                      <p:to>
                                        <p:strVal val="visible"/>
                                      </p:to>
                                    </p:set>
                                    <p:animEffect transition="in" filter="fade">
                                      <p:cBhvr>
                                        <p:cTn id="44" dur="500"/>
                                        <p:tgtEl>
                                          <p:spTgt spid="12">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2">
                                            <p:txEl>
                                              <p:pRg st="1" end="1"/>
                                            </p:txEl>
                                          </p:spTgt>
                                        </p:tgtEl>
                                        <p:attrNameLst>
                                          <p:attrName>style.visibility</p:attrName>
                                        </p:attrNameLst>
                                      </p:cBhvr>
                                      <p:to>
                                        <p:strVal val="visible"/>
                                      </p:to>
                                    </p:set>
                                    <p:animEffect transition="in" filter="fade">
                                      <p:cBhvr>
                                        <p:cTn id="49" dur="500"/>
                                        <p:tgtEl>
                                          <p:spTgt spid="12">
                                            <p:txEl>
                                              <p:pRg st="1" end="1"/>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2">
                                            <p:txEl>
                                              <p:pRg st="2" end="2"/>
                                            </p:txEl>
                                          </p:spTgt>
                                        </p:tgtEl>
                                        <p:attrNameLst>
                                          <p:attrName>style.visibility</p:attrName>
                                        </p:attrNameLst>
                                      </p:cBhvr>
                                      <p:to>
                                        <p:strVal val="visible"/>
                                      </p:to>
                                    </p:set>
                                    <p:animEffect transition="in" filter="fade">
                                      <p:cBhvr>
                                        <p:cTn id="54" dur="500"/>
                                        <p:tgtEl>
                                          <p:spTgt spid="12">
                                            <p:txEl>
                                              <p:pRg st="2" end="2"/>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2">
                                            <p:txEl>
                                              <p:pRg st="3" end="3"/>
                                            </p:txEl>
                                          </p:spTgt>
                                        </p:tgtEl>
                                        <p:attrNameLst>
                                          <p:attrName>style.visibility</p:attrName>
                                        </p:attrNameLst>
                                      </p:cBhvr>
                                      <p:to>
                                        <p:strVal val="visible"/>
                                      </p:to>
                                    </p:set>
                                    <p:animEffect transition="in" filter="fade">
                                      <p:cBhvr>
                                        <p:cTn id="59" dur="500"/>
                                        <p:tgtEl>
                                          <p:spTgt spid="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12"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86D5A063-95D6-41D9-A2DC-9089C89CEF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a:extLst>
              <a:ext uri="{FF2B5EF4-FFF2-40B4-BE49-F238E27FC236}">
                <a16:creationId xmlns:a16="http://schemas.microsoft.com/office/drawing/2014/main" id="{24C048CA-823A-48CB-A12D-193F97762E61}"/>
              </a:ext>
            </a:extLst>
          </p:cNvPr>
          <p:cNvSpPr>
            <a:spLocks noGrp="1"/>
          </p:cNvSpPr>
          <p:nvPr>
            <p:ph type="title"/>
          </p:nvPr>
        </p:nvSpPr>
        <p:spPr>
          <a:xfrm>
            <a:off x="807466" y="365125"/>
            <a:ext cx="10546334" cy="1463675"/>
          </a:xfrm>
        </p:spPr>
        <p:txBody>
          <a:bodyPr>
            <a:normAutofit/>
          </a:bodyPr>
          <a:lstStyle/>
          <a:p>
            <a:r>
              <a:rPr lang="ja-JP" altLang="en-US" sz="7200" dirty="0">
                <a:latin typeface="HG丸ｺﾞｼｯｸM-PRO" panose="020F0600000000000000" pitchFamily="50" charset="-128"/>
                <a:ea typeface="HG丸ｺﾞｼｯｸM-PRO" panose="020F0600000000000000" pitchFamily="50" charset="-128"/>
              </a:rPr>
              <a:t>書籍管理の利用場面</a:t>
            </a:r>
            <a:endParaRPr kumimoji="1" lang="ja-JP" altLang="en-US" sz="7200" dirty="0">
              <a:latin typeface="HG丸ｺﾞｼｯｸM-PRO" panose="020F0600000000000000" pitchFamily="50" charset="-128"/>
              <a:ea typeface="HG丸ｺﾞｼｯｸM-PRO" panose="020F0600000000000000" pitchFamily="50" charset="-128"/>
            </a:endParaRPr>
          </a:p>
        </p:txBody>
      </p:sp>
      <p:pic>
        <p:nvPicPr>
          <p:cNvPr id="7" name="図 6">
            <a:extLst>
              <a:ext uri="{FF2B5EF4-FFF2-40B4-BE49-F238E27FC236}">
                <a16:creationId xmlns:a16="http://schemas.microsoft.com/office/drawing/2014/main" id="{CF29232C-B0BC-4F48-953F-55136D6AD20E}"/>
              </a:ext>
            </a:extLst>
          </p:cNvPr>
          <p:cNvPicPr>
            <a:picLocks noChangeAspect="1"/>
          </p:cNvPicPr>
          <p:nvPr/>
        </p:nvPicPr>
        <p:blipFill rotWithShape="1">
          <a:blip r:embed="rId4">
            <a:extLst>
              <a:ext uri="{28A0092B-C50C-407E-A947-70E740481C1C}">
                <a14:useLocalDpi xmlns:a14="http://schemas.microsoft.com/office/drawing/2010/main" val="0"/>
              </a:ext>
            </a:extLst>
          </a:blip>
          <a:srcRect l="43254"/>
          <a:stretch/>
        </p:blipFill>
        <p:spPr>
          <a:xfrm>
            <a:off x="6260223" y="2996715"/>
            <a:ext cx="3713716" cy="3987119"/>
          </a:xfrm>
          <a:prstGeom prst="rect">
            <a:avLst/>
          </a:prstGeom>
        </p:spPr>
      </p:pic>
      <p:pic>
        <p:nvPicPr>
          <p:cNvPr id="10" name="コンテンツ プレースホルダー 9">
            <a:extLst>
              <a:ext uri="{FF2B5EF4-FFF2-40B4-BE49-F238E27FC236}">
                <a16:creationId xmlns:a16="http://schemas.microsoft.com/office/drawing/2014/main" id="{42D7271C-621A-4CAA-883D-462D773275D8}"/>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r="58012"/>
          <a:stretch/>
        </p:blipFill>
        <p:spPr>
          <a:xfrm>
            <a:off x="3278548" y="3429000"/>
            <a:ext cx="2199646" cy="2971800"/>
          </a:xfrm>
          <a:prstGeom prst="rect">
            <a:avLst/>
          </a:prstGeom>
        </p:spPr>
      </p:pic>
      <p:pic>
        <p:nvPicPr>
          <p:cNvPr id="6" name="図 5">
            <a:extLst>
              <a:ext uri="{FF2B5EF4-FFF2-40B4-BE49-F238E27FC236}">
                <a16:creationId xmlns:a16="http://schemas.microsoft.com/office/drawing/2014/main" id="{05071C60-CF5D-480B-AB76-49F2AC78FD5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73509" y="3320486"/>
            <a:ext cx="3537514" cy="3537514"/>
          </a:xfrm>
          <a:prstGeom prst="rect">
            <a:avLst/>
          </a:prstGeom>
        </p:spPr>
      </p:pic>
      <p:pic>
        <p:nvPicPr>
          <p:cNvPr id="8" name="図 7">
            <a:extLst>
              <a:ext uri="{FF2B5EF4-FFF2-40B4-BE49-F238E27FC236}">
                <a16:creationId xmlns:a16="http://schemas.microsoft.com/office/drawing/2014/main" id="{C3595345-A47F-4C21-AC6D-7460867B1EB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1804162" y="5143500"/>
            <a:ext cx="1714500" cy="1714500"/>
          </a:xfrm>
          <a:prstGeom prst="rect">
            <a:avLst/>
          </a:prstGeom>
        </p:spPr>
      </p:pic>
      <p:pic>
        <p:nvPicPr>
          <p:cNvPr id="9" name="図 8">
            <a:extLst>
              <a:ext uri="{FF2B5EF4-FFF2-40B4-BE49-F238E27FC236}">
                <a16:creationId xmlns:a16="http://schemas.microsoft.com/office/drawing/2014/main" id="{D2F4421D-4D77-4E39-B744-E0A36C61977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526592">
            <a:off x="6935935" y="3498181"/>
            <a:ext cx="2682261" cy="2682261"/>
          </a:xfrm>
          <a:prstGeom prst="rect">
            <a:avLst/>
          </a:prstGeom>
        </p:spPr>
      </p:pic>
      <p:sp>
        <p:nvSpPr>
          <p:cNvPr id="11" name="サブタイトル 2">
            <a:extLst>
              <a:ext uri="{FF2B5EF4-FFF2-40B4-BE49-F238E27FC236}">
                <a16:creationId xmlns:a16="http://schemas.microsoft.com/office/drawing/2014/main" id="{75446B47-D885-4D92-90F8-CA88FB9EA343}"/>
              </a:ext>
            </a:extLst>
          </p:cNvPr>
          <p:cNvSpPr txBox="1">
            <a:spLocks/>
          </p:cNvSpPr>
          <p:nvPr/>
        </p:nvSpPr>
        <p:spPr>
          <a:xfrm>
            <a:off x="1145806" y="1493312"/>
            <a:ext cx="10330434" cy="1714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marL="0" indent="0">
              <a:buNone/>
            </a:pPr>
            <a:r>
              <a:rPr lang="ja-JP" altLang="en-US" sz="3900" dirty="0">
                <a:latin typeface="HG丸ｺﾞｼｯｸM-PRO" panose="020F0600000000000000" pitchFamily="50" charset="-128"/>
                <a:ea typeface="HG丸ｺﾞｼｯｸM-PRO" panose="020F0600000000000000" pitchFamily="50" charset="-128"/>
              </a:rPr>
              <a:t>・本屋で購入者情報を登録する時に利用</a:t>
            </a:r>
            <a:endParaRPr lang="en-US" altLang="ja-JP" sz="3900"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3350213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86D5A063-95D6-41D9-A2DC-9089C89CEF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a:extLst>
              <a:ext uri="{FF2B5EF4-FFF2-40B4-BE49-F238E27FC236}">
                <a16:creationId xmlns:a16="http://schemas.microsoft.com/office/drawing/2014/main" id="{24C048CA-823A-48CB-A12D-193F97762E61}"/>
              </a:ext>
            </a:extLst>
          </p:cNvPr>
          <p:cNvSpPr>
            <a:spLocks noGrp="1"/>
          </p:cNvSpPr>
          <p:nvPr>
            <p:ph type="title"/>
          </p:nvPr>
        </p:nvSpPr>
        <p:spPr>
          <a:xfrm>
            <a:off x="807466" y="365125"/>
            <a:ext cx="10546334" cy="1463675"/>
          </a:xfrm>
        </p:spPr>
        <p:txBody>
          <a:bodyPr>
            <a:normAutofit/>
          </a:bodyPr>
          <a:lstStyle/>
          <a:p>
            <a:r>
              <a:rPr kumimoji="1" lang="ja-JP" altLang="en-US" sz="7200" dirty="0">
                <a:latin typeface="HG丸ｺﾞｼｯｸM-PRO" panose="020F0600000000000000" pitchFamily="50" charset="-128"/>
                <a:ea typeface="HG丸ｺﾞｼｯｸM-PRO" panose="020F0600000000000000" pitchFamily="50" charset="-128"/>
              </a:rPr>
              <a:t>開発環境</a:t>
            </a:r>
          </a:p>
        </p:txBody>
      </p:sp>
      <p:sp>
        <p:nvSpPr>
          <p:cNvPr id="11" name="サブタイトル 2">
            <a:extLst>
              <a:ext uri="{FF2B5EF4-FFF2-40B4-BE49-F238E27FC236}">
                <a16:creationId xmlns:a16="http://schemas.microsoft.com/office/drawing/2014/main" id="{75446B47-D885-4D92-90F8-CA88FB9EA343}"/>
              </a:ext>
            </a:extLst>
          </p:cNvPr>
          <p:cNvSpPr txBox="1">
            <a:spLocks/>
          </p:cNvSpPr>
          <p:nvPr/>
        </p:nvSpPr>
        <p:spPr>
          <a:xfrm>
            <a:off x="1145806" y="1493311"/>
            <a:ext cx="10330434" cy="4999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250000"/>
              </a:lnSpc>
              <a:buNone/>
            </a:pPr>
            <a:r>
              <a:rPr lang="ja-JP" altLang="en-US" sz="3900" dirty="0">
                <a:latin typeface="HG丸ｺﾞｼｯｸM-PRO" panose="020F0600000000000000" pitchFamily="50" charset="-128"/>
                <a:ea typeface="HG丸ｺﾞｼｯｸM-PRO" panose="020F0600000000000000" pitchFamily="50" charset="-128"/>
              </a:rPr>
              <a:t>・開発ツール　：</a:t>
            </a:r>
            <a:r>
              <a:rPr lang="en-US" altLang="ja-JP" sz="3900" dirty="0">
                <a:latin typeface="HG丸ｺﾞｼｯｸM-PRO" panose="020F0600000000000000" pitchFamily="50" charset="-128"/>
                <a:ea typeface="HG丸ｺﾞｼｯｸM-PRO" panose="020F0600000000000000" pitchFamily="50" charset="-128"/>
              </a:rPr>
              <a:t>XAMPP</a:t>
            </a:r>
          </a:p>
          <a:p>
            <a:pPr marL="0" indent="0">
              <a:lnSpc>
                <a:spcPct val="250000"/>
              </a:lnSpc>
              <a:buNone/>
            </a:pPr>
            <a:r>
              <a:rPr lang="ja-JP" altLang="en-US" sz="3900" dirty="0">
                <a:latin typeface="HG丸ｺﾞｼｯｸM-PRO" panose="020F0600000000000000" pitchFamily="50" charset="-128"/>
                <a:ea typeface="HG丸ｺﾞｼｯｸM-PRO" panose="020F0600000000000000" pitchFamily="50" charset="-128"/>
              </a:rPr>
              <a:t>・使用言語　　：</a:t>
            </a:r>
            <a:r>
              <a:rPr lang="en-US" altLang="ja-JP" sz="3900" dirty="0">
                <a:latin typeface="HG丸ｺﾞｼｯｸM-PRO" panose="020F0600000000000000" pitchFamily="50" charset="-128"/>
                <a:ea typeface="HG丸ｺﾞｼｯｸM-PRO" panose="020F0600000000000000" pitchFamily="50" charset="-128"/>
              </a:rPr>
              <a:t>HTML</a:t>
            </a:r>
            <a:r>
              <a:rPr lang="ja-JP" altLang="en-US" sz="3900" dirty="0" err="1">
                <a:latin typeface="HG丸ｺﾞｼｯｸM-PRO" panose="020F0600000000000000" pitchFamily="50" charset="-128"/>
                <a:ea typeface="HG丸ｺﾞｼｯｸM-PRO" panose="020F0600000000000000" pitchFamily="50" charset="-128"/>
              </a:rPr>
              <a:t>、</a:t>
            </a:r>
            <a:r>
              <a:rPr lang="en-US" altLang="ja-JP" sz="3900" dirty="0">
                <a:latin typeface="HG丸ｺﾞｼｯｸM-PRO" panose="020F0600000000000000" pitchFamily="50" charset="-128"/>
                <a:ea typeface="HG丸ｺﾞｼｯｸM-PRO" panose="020F0600000000000000" pitchFamily="50" charset="-128"/>
              </a:rPr>
              <a:t>CSS</a:t>
            </a:r>
            <a:r>
              <a:rPr lang="ja-JP" altLang="en-US" sz="3900" dirty="0" err="1">
                <a:latin typeface="HG丸ｺﾞｼｯｸM-PRO" panose="020F0600000000000000" pitchFamily="50" charset="-128"/>
                <a:ea typeface="HG丸ｺﾞｼｯｸM-PRO" panose="020F0600000000000000" pitchFamily="50" charset="-128"/>
              </a:rPr>
              <a:t>、</a:t>
            </a:r>
            <a:r>
              <a:rPr lang="en-US" altLang="ja-JP" sz="3900" dirty="0">
                <a:latin typeface="HG丸ｺﾞｼｯｸM-PRO" panose="020F0600000000000000" pitchFamily="50" charset="-128"/>
                <a:ea typeface="HG丸ｺﾞｼｯｸM-PRO" panose="020F0600000000000000" pitchFamily="50" charset="-128"/>
              </a:rPr>
              <a:t>PHP</a:t>
            </a:r>
          </a:p>
          <a:p>
            <a:pPr marL="0" indent="0">
              <a:lnSpc>
                <a:spcPct val="250000"/>
              </a:lnSpc>
              <a:buNone/>
            </a:pPr>
            <a:r>
              <a:rPr lang="ja-JP" altLang="en-US" sz="3900" dirty="0">
                <a:latin typeface="HG丸ｺﾞｼｯｸM-PRO" panose="020F0600000000000000" pitchFamily="50" charset="-128"/>
                <a:ea typeface="HG丸ｺﾞｼｯｸM-PRO" panose="020F0600000000000000" pitchFamily="50" charset="-128"/>
              </a:rPr>
              <a:t>・ソースコード：</a:t>
            </a:r>
            <a:r>
              <a:rPr lang="en-US" altLang="ja-JP" sz="3900" dirty="0">
                <a:latin typeface="HG丸ｺﾞｼｯｸM-PRO" panose="020F0600000000000000" pitchFamily="50" charset="-128"/>
                <a:ea typeface="HG丸ｺﾞｼｯｸM-PRO" panose="020F0600000000000000" pitchFamily="50" charset="-128"/>
              </a:rPr>
              <a:t>SourceTree</a:t>
            </a:r>
          </a:p>
          <a:p>
            <a:pPr marL="0" indent="0">
              <a:buNone/>
            </a:pPr>
            <a:endParaRPr lang="en-US" altLang="ja-JP" sz="3900"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2168068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FED9EA-F39C-43D5-9EB4-4B70B01A04D8}"/>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2D929402-0628-4AF6-A521-0EB588F07646}"/>
              </a:ext>
            </a:extLst>
          </p:cNvPr>
          <p:cNvSpPr>
            <a:spLocks noGrp="1"/>
          </p:cNvSpPr>
          <p:nvPr>
            <p:ph idx="1"/>
          </p:nvPr>
        </p:nvSpPr>
        <p:spPr/>
        <p:txBody>
          <a:bodyPr/>
          <a:lstStyle/>
          <a:p>
            <a:endParaRPr kumimoji="1" lang="ja-JP" altLang="en-US" dirty="0"/>
          </a:p>
        </p:txBody>
      </p:sp>
      <p:pic>
        <p:nvPicPr>
          <p:cNvPr id="4" name="図 3">
            <a:extLst>
              <a:ext uri="{FF2B5EF4-FFF2-40B4-BE49-F238E27FC236}">
                <a16:creationId xmlns:a16="http://schemas.microsoft.com/office/drawing/2014/main" id="{9295132B-0541-4F2B-BE4D-369AC5B518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57" y="-4651"/>
            <a:ext cx="12192000" cy="6858000"/>
          </a:xfrm>
          <a:prstGeom prst="rect">
            <a:avLst/>
          </a:prstGeom>
        </p:spPr>
      </p:pic>
      <p:sp>
        <p:nvSpPr>
          <p:cNvPr id="5" name="四角形: 角を丸くする 4">
            <a:extLst>
              <a:ext uri="{FF2B5EF4-FFF2-40B4-BE49-F238E27FC236}">
                <a16:creationId xmlns:a16="http://schemas.microsoft.com/office/drawing/2014/main" id="{912E1C9D-DA07-43C0-9B8D-143DDEE5EBF4}"/>
              </a:ext>
            </a:extLst>
          </p:cNvPr>
          <p:cNvSpPr/>
          <p:nvPr/>
        </p:nvSpPr>
        <p:spPr>
          <a:xfrm>
            <a:off x="3427484" y="1843088"/>
            <a:ext cx="8496187" cy="4742588"/>
          </a:xfrm>
          <a:prstGeom prst="roundRect">
            <a:avLst/>
          </a:prstGeom>
          <a:gradFill flip="none" rotWithShape="1">
            <a:gsLst>
              <a:gs pos="14000">
                <a:srgbClr val="B7DBFF"/>
              </a:gs>
              <a:gs pos="69000">
                <a:srgbClr val="BCFFBC"/>
              </a:gs>
              <a:gs pos="95000">
                <a:srgbClr val="E2FFC7"/>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正方形/長方形 5">
            <a:extLst>
              <a:ext uri="{FF2B5EF4-FFF2-40B4-BE49-F238E27FC236}">
                <a16:creationId xmlns:a16="http://schemas.microsoft.com/office/drawing/2014/main" id="{4C068CB2-AC26-4FF0-8A9A-46F5B45D3AFC}"/>
              </a:ext>
            </a:extLst>
          </p:cNvPr>
          <p:cNvSpPr/>
          <p:nvPr/>
        </p:nvSpPr>
        <p:spPr>
          <a:xfrm>
            <a:off x="109357" y="2935555"/>
            <a:ext cx="2645294" cy="9775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 W</a:t>
            </a:r>
            <a:r>
              <a:rPr lang="en-US" altLang="ja-JP" sz="32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eb</a:t>
            </a:r>
          </a:p>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32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ブラウザ</a:t>
            </a:r>
            <a:endParaRPr kumimoji="1" lang="ja-JP" altLang="en-US"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sp>
        <p:nvSpPr>
          <p:cNvPr id="7" name="正方形/長方形 6">
            <a:extLst>
              <a:ext uri="{FF2B5EF4-FFF2-40B4-BE49-F238E27FC236}">
                <a16:creationId xmlns:a16="http://schemas.microsoft.com/office/drawing/2014/main" id="{698B4EDC-98EF-42DC-975C-1A75E4285520}"/>
              </a:ext>
            </a:extLst>
          </p:cNvPr>
          <p:cNvSpPr/>
          <p:nvPr/>
        </p:nvSpPr>
        <p:spPr>
          <a:xfrm>
            <a:off x="8677199" y="2938177"/>
            <a:ext cx="2565400" cy="812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PHP</a:t>
            </a:r>
            <a:endParaRPr kumimoji="1" lang="ja-JP" altLang="en-US"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sp>
        <p:nvSpPr>
          <p:cNvPr id="8" name="正方形/長方形 7">
            <a:extLst>
              <a:ext uri="{FF2B5EF4-FFF2-40B4-BE49-F238E27FC236}">
                <a16:creationId xmlns:a16="http://schemas.microsoft.com/office/drawing/2014/main" id="{60A4BBFA-808B-4072-80D5-E411781A83C5}"/>
              </a:ext>
            </a:extLst>
          </p:cNvPr>
          <p:cNvSpPr/>
          <p:nvPr/>
        </p:nvSpPr>
        <p:spPr>
          <a:xfrm>
            <a:off x="8677199" y="5604061"/>
            <a:ext cx="2565401" cy="812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MySQL</a:t>
            </a:r>
            <a:endParaRPr kumimoji="1" lang="ja-JP" altLang="en-US"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sp>
        <p:nvSpPr>
          <p:cNvPr id="9" name="正方形/長方形 8">
            <a:extLst>
              <a:ext uri="{FF2B5EF4-FFF2-40B4-BE49-F238E27FC236}">
                <a16:creationId xmlns:a16="http://schemas.microsoft.com/office/drawing/2014/main" id="{3D0156A2-FE96-4F3F-86E4-14EDEBDEC60A}"/>
              </a:ext>
            </a:extLst>
          </p:cNvPr>
          <p:cNvSpPr/>
          <p:nvPr/>
        </p:nvSpPr>
        <p:spPr>
          <a:xfrm>
            <a:off x="4555877" y="2958559"/>
            <a:ext cx="2243668" cy="812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Apache</a:t>
            </a:r>
          </a:p>
        </p:txBody>
      </p:sp>
      <p:sp>
        <p:nvSpPr>
          <p:cNvPr id="11" name="矢印: 左右 10">
            <a:extLst>
              <a:ext uri="{FF2B5EF4-FFF2-40B4-BE49-F238E27FC236}">
                <a16:creationId xmlns:a16="http://schemas.microsoft.com/office/drawing/2014/main" id="{94945A6F-663C-4DDF-9DB3-9416827CA74A}"/>
              </a:ext>
            </a:extLst>
          </p:cNvPr>
          <p:cNvSpPr/>
          <p:nvPr/>
        </p:nvSpPr>
        <p:spPr>
          <a:xfrm>
            <a:off x="7022072" y="3054338"/>
            <a:ext cx="1478991" cy="740022"/>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2400" b="0" i="0" u="none" strike="noStrike" kern="1200" cap="none" spc="0" normalizeH="0" baseline="0" noProof="0" dirty="0">
              <a:ln>
                <a:noFill/>
              </a:ln>
              <a:solidFill>
                <a:schemeClr val="tx1">
                  <a:lumMod val="65000"/>
                  <a:lumOff val="35000"/>
                </a:schemeClr>
              </a:solidFill>
              <a:effectLst/>
              <a:uLnTx/>
              <a:uFillTx/>
              <a:latin typeface="游ゴシック" panose="020F0502020204030204"/>
              <a:ea typeface="游ゴシック" panose="020B0400000000000000" pitchFamily="50" charset="-128"/>
              <a:cs typeface="+mn-cs"/>
            </a:endParaRPr>
          </a:p>
        </p:txBody>
      </p:sp>
      <p:sp>
        <p:nvSpPr>
          <p:cNvPr id="12" name="矢印: 上下 11">
            <a:extLst>
              <a:ext uri="{FF2B5EF4-FFF2-40B4-BE49-F238E27FC236}">
                <a16:creationId xmlns:a16="http://schemas.microsoft.com/office/drawing/2014/main" id="{F7DE1F94-56BD-468A-AB7F-1C89CAF31557}"/>
              </a:ext>
            </a:extLst>
          </p:cNvPr>
          <p:cNvSpPr/>
          <p:nvPr/>
        </p:nvSpPr>
        <p:spPr>
          <a:xfrm>
            <a:off x="9514867" y="4038814"/>
            <a:ext cx="890063" cy="1395698"/>
          </a:xfrm>
          <a:prstGeom prst="up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24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sp>
        <p:nvSpPr>
          <p:cNvPr id="13" name="タイトル 1">
            <a:extLst>
              <a:ext uri="{FF2B5EF4-FFF2-40B4-BE49-F238E27FC236}">
                <a16:creationId xmlns:a16="http://schemas.microsoft.com/office/drawing/2014/main" id="{DB0EE8CE-E167-46B6-9C23-01D42D4E24E5}"/>
              </a:ext>
            </a:extLst>
          </p:cNvPr>
          <p:cNvSpPr txBox="1">
            <a:spLocks/>
          </p:cNvSpPr>
          <p:nvPr/>
        </p:nvSpPr>
        <p:spPr>
          <a:xfrm>
            <a:off x="6197313" y="1992631"/>
            <a:ext cx="2956530" cy="1090485"/>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en-US" altLang="ja-JP" sz="40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XAMPP</a:t>
            </a:r>
            <a:endParaRPr lang="ja-JP" altLang="en-US" sz="40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14" name="タイトル 1">
            <a:extLst>
              <a:ext uri="{FF2B5EF4-FFF2-40B4-BE49-F238E27FC236}">
                <a16:creationId xmlns:a16="http://schemas.microsoft.com/office/drawing/2014/main" id="{27C5F6F1-DD7E-45D5-9D29-A55A635D089F}"/>
              </a:ext>
            </a:extLst>
          </p:cNvPr>
          <p:cNvSpPr txBox="1">
            <a:spLocks/>
          </p:cNvSpPr>
          <p:nvPr/>
        </p:nvSpPr>
        <p:spPr>
          <a:xfrm>
            <a:off x="990600" y="41592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7200" dirty="0">
                <a:latin typeface="HG丸ｺﾞｼｯｸM-PRO" panose="020F0600000000000000" pitchFamily="50" charset="-128"/>
                <a:ea typeface="HG丸ｺﾞｼｯｸM-PRO" panose="020F0600000000000000" pitchFamily="50" charset="-128"/>
              </a:rPr>
              <a:t>内部構成</a:t>
            </a:r>
          </a:p>
        </p:txBody>
      </p:sp>
      <p:sp>
        <p:nvSpPr>
          <p:cNvPr id="15" name="矢印: 左右 14">
            <a:extLst>
              <a:ext uri="{FF2B5EF4-FFF2-40B4-BE49-F238E27FC236}">
                <a16:creationId xmlns:a16="http://schemas.microsoft.com/office/drawing/2014/main" id="{F760A5BE-895F-4B3F-9586-29AC35DA3DF3}"/>
              </a:ext>
            </a:extLst>
          </p:cNvPr>
          <p:cNvSpPr/>
          <p:nvPr/>
        </p:nvSpPr>
        <p:spPr>
          <a:xfrm>
            <a:off x="2884465" y="3007591"/>
            <a:ext cx="1478991" cy="740022"/>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2400" b="0" i="0" u="none" strike="noStrike" kern="1200" cap="none" spc="0" normalizeH="0" baseline="0" noProof="0" dirty="0">
              <a:ln>
                <a:noFill/>
              </a:ln>
              <a:solidFill>
                <a:schemeClr val="tx1">
                  <a:lumMod val="65000"/>
                  <a:lumOff val="35000"/>
                </a:schemeClr>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283277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childTnLst>
                          </p:cTn>
                        </p:par>
                        <p:par>
                          <p:cTn id="31" fill="hold">
                            <p:stCondLst>
                              <p:cond delay="3000"/>
                            </p:stCondLst>
                            <p:childTnLst>
                              <p:par>
                                <p:cTn id="32" presetID="10" presetClass="entr" presetSubtype="0" fill="hold" grpId="0"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1" grpId="0" animBg="1"/>
      <p:bldP spid="12" grpId="0" animBg="1"/>
      <p:bldP spid="13" grpId="0"/>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86D5A063-95D6-41D9-A2DC-9089C89CEF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タイトル 1">
            <a:extLst>
              <a:ext uri="{FF2B5EF4-FFF2-40B4-BE49-F238E27FC236}">
                <a16:creationId xmlns:a16="http://schemas.microsoft.com/office/drawing/2014/main" id="{DE4E4957-CA2A-4456-889A-A3D804A0F28C}"/>
              </a:ext>
            </a:extLst>
          </p:cNvPr>
          <p:cNvSpPr txBox="1">
            <a:spLocks/>
          </p:cNvSpPr>
          <p:nvPr/>
        </p:nvSpPr>
        <p:spPr>
          <a:xfrm>
            <a:off x="1524000" y="2972657"/>
            <a:ext cx="9144000" cy="912685"/>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72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製品  デモ</a:t>
            </a:r>
          </a:p>
        </p:txBody>
      </p:sp>
      <p:sp>
        <p:nvSpPr>
          <p:cNvPr id="7" name="タイトル 6">
            <a:extLst>
              <a:ext uri="{FF2B5EF4-FFF2-40B4-BE49-F238E27FC236}">
                <a16:creationId xmlns:a16="http://schemas.microsoft.com/office/drawing/2014/main" id="{C99D89A6-CAE9-4E13-B729-10B253C2DC9F}"/>
              </a:ext>
            </a:extLst>
          </p:cNvPr>
          <p:cNvSpPr>
            <a:spLocks noGrp="1"/>
          </p:cNvSpPr>
          <p:nvPr>
            <p:ph type="title"/>
          </p:nvPr>
        </p:nvSpPr>
        <p:spPr/>
        <p:txBody>
          <a:bodyPr/>
          <a:lstStyle/>
          <a:p>
            <a:endParaRPr lang="ja-JP" altLang="en-US"/>
          </a:p>
        </p:txBody>
      </p:sp>
    </p:spTree>
    <p:extLst>
      <p:ext uri="{BB962C8B-B14F-4D97-AF65-F5344CB8AC3E}">
        <p14:creationId xmlns:p14="http://schemas.microsoft.com/office/powerpoint/2010/main" val="3704043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86D5A063-95D6-41D9-A2DC-9089C89CEF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19" y="-79712"/>
            <a:ext cx="12192000" cy="6858000"/>
          </a:xfrm>
          <a:prstGeom prst="rect">
            <a:avLst/>
          </a:prstGeom>
        </p:spPr>
      </p:pic>
      <p:sp>
        <p:nvSpPr>
          <p:cNvPr id="2" name="タイトル 1">
            <a:extLst>
              <a:ext uri="{FF2B5EF4-FFF2-40B4-BE49-F238E27FC236}">
                <a16:creationId xmlns:a16="http://schemas.microsoft.com/office/drawing/2014/main" id="{24C048CA-823A-48CB-A12D-193F97762E61}"/>
              </a:ext>
            </a:extLst>
          </p:cNvPr>
          <p:cNvSpPr>
            <a:spLocks noGrp="1"/>
          </p:cNvSpPr>
          <p:nvPr>
            <p:ph type="title"/>
          </p:nvPr>
        </p:nvSpPr>
        <p:spPr>
          <a:xfrm>
            <a:off x="2831735" y="37507"/>
            <a:ext cx="6496050" cy="1325563"/>
          </a:xfrm>
        </p:spPr>
        <p:txBody>
          <a:bodyPr/>
          <a:lstStyle/>
          <a:p>
            <a:r>
              <a:rPr kumimoji="1" lang="ja-JP" altLang="en-US" dirty="0">
                <a:latin typeface="HG丸ｺﾞｼｯｸM-PRO" panose="020F0600000000000000" pitchFamily="50" charset="-128"/>
                <a:ea typeface="HG丸ｺﾞｼｯｸM-PRO" panose="020F0600000000000000" pitchFamily="50" charset="-128"/>
              </a:rPr>
              <a:t>あいまい検索コード紹介</a:t>
            </a:r>
          </a:p>
        </p:txBody>
      </p:sp>
      <p:pic>
        <p:nvPicPr>
          <p:cNvPr id="4" name="コンテンツ プレースホルダー 3">
            <a:extLst>
              <a:ext uri="{FF2B5EF4-FFF2-40B4-BE49-F238E27FC236}">
                <a16:creationId xmlns:a16="http://schemas.microsoft.com/office/drawing/2014/main" id="{9FB5C6D9-E8F4-437E-89CE-453DBBC71452}"/>
              </a:ext>
            </a:extLst>
          </p:cNvPr>
          <p:cNvPicPr>
            <a:picLocks noGrp="1" noChangeAspect="1"/>
          </p:cNvPicPr>
          <p:nvPr>
            <p:ph idx="1"/>
          </p:nvPr>
        </p:nvPicPr>
        <p:blipFill>
          <a:blip r:embed="rId4"/>
          <a:stretch>
            <a:fillRect/>
          </a:stretch>
        </p:blipFill>
        <p:spPr>
          <a:xfrm>
            <a:off x="76200" y="1363070"/>
            <a:ext cx="12118259" cy="5318718"/>
          </a:xfrm>
          <a:prstGeom prst="rect">
            <a:avLst/>
          </a:prstGeom>
        </p:spPr>
      </p:pic>
      <p:sp>
        <p:nvSpPr>
          <p:cNvPr id="6" name="正方形/長方形 5">
            <a:extLst>
              <a:ext uri="{FF2B5EF4-FFF2-40B4-BE49-F238E27FC236}">
                <a16:creationId xmlns:a16="http://schemas.microsoft.com/office/drawing/2014/main" id="{7B17530D-4242-4EF0-B4BC-D1FDF7ACBEF8}"/>
              </a:ext>
            </a:extLst>
          </p:cNvPr>
          <p:cNvSpPr/>
          <p:nvPr/>
        </p:nvSpPr>
        <p:spPr>
          <a:xfrm>
            <a:off x="76200" y="4385187"/>
            <a:ext cx="8212393" cy="1907458"/>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FEB65A8B-D9D1-4872-BE29-AAF7DFD3E3F5}"/>
              </a:ext>
            </a:extLst>
          </p:cNvPr>
          <p:cNvSpPr/>
          <p:nvPr/>
        </p:nvSpPr>
        <p:spPr>
          <a:xfrm>
            <a:off x="76193" y="3283973"/>
            <a:ext cx="11980621" cy="1101213"/>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C23CA9FA-6BD7-4624-9083-975365D57567}"/>
              </a:ext>
            </a:extLst>
          </p:cNvPr>
          <p:cNvSpPr/>
          <p:nvPr/>
        </p:nvSpPr>
        <p:spPr>
          <a:xfrm>
            <a:off x="86020" y="1370443"/>
            <a:ext cx="11980621" cy="1101213"/>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7ECDF6D4-4E1D-4077-BCE4-987D21A74088}"/>
              </a:ext>
            </a:extLst>
          </p:cNvPr>
          <p:cNvSpPr txBox="1"/>
          <p:nvPr/>
        </p:nvSpPr>
        <p:spPr>
          <a:xfrm>
            <a:off x="10127226" y="1521856"/>
            <a:ext cx="757084" cy="707886"/>
          </a:xfrm>
          <a:prstGeom prst="rect">
            <a:avLst/>
          </a:prstGeom>
          <a:noFill/>
        </p:spPr>
        <p:txBody>
          <a:bodyPr wrap="square" rtlCol="0">
            <a:spAutoFit/>
          </a:bodyPr>
          <a:lstStyle/>
          <a:p>
            <a:r>
              <a:rPr kumimoji="1" lang="ja-JP" altLang="en-US" sz="4000" b="1" dirty="0">
                <a:solidFill>
                  <a:srgbClr val="FF0000"/>
                </a:solidFill>
                <a:latin typeface="HG丸ｺﾞｼｯｸM-PRO" panose="020F0600000000000000" pitchFamily="50" charset="-128"/>
                <a:ea typeface="HG丸ｺﾞｼｯｸM-PRO" panose="020F0600000000000000" pitchFamily="50" charset="-128"/>
              </a:rPr>
              <a:t>①</a:t>
            </a:r>
          </a:p>
        </p:txBody>
      </p:sp>
      <p:sp>
        <p:nvSpPr>
          <p:cNvPr id="10" name="テキスト ボックス 9">
            <a:extLst>
              <a:ext uri="{FF2B5EF4-FFF2-40B4-BE49-F238E27FC236}">
                <a16:creationId xmlns:a16="http://schemas.microsoft.com/office/drawing/2014/main" id="{4ADE36A5-B643-478B-BD04-C7620FA20F2C}"/>
              </a:ext>
            </a:extLst>
          </p:cNvPr>
          <p:cNvSpPr txBox="1"/>
          <p:nvPr/>
        </p:nvSpPr>
        <p:spPr>
          <a:xfrm>
            <a:off x="10127226" y="3692893"/>
            <a:ext cx="757084" cy="707886"/>
          </a:xfrm>
          <a:prstGeom prst="rect">
            <a:avLst/>
          </a:prstGeom>
          <a:noFill/>
        </p:spPr>
        <p:txBody>
          <a:bodyPr wrap="square" rtlCol="0">
            <a:spAutoFit/>
          </a:bodyPr>
          <a:lstStyle/>
          <a:p>
            <a:r>
              <a:rPr lang="ja-JP" altLang="en-US" sz="4000" b="1" dirty="0">
                <a:solidFill>
                  <a:srgbClr val="FF0000"/>
                </a:solidFill>
                <a:latin typeface="HG丸ｺﾞｼｯｸM-PRO" panose="020F0600000000000000" pitchFamily="50" charset="-128"/>
                <a:ea typeface="HG丸ｺﾞｼｯｸM-PRO" panose="020F0600000000000000" pitchFamily="50" charset="-128"/>
              </a:rPr>
              <a:t>②</a:t>
            </a:r>
            <a:endParaRPr kumimoji="1" lang="ja-JP" altLang="en-US" sz="4000" b="1" dirty="0">
              <a:solidFill>
                <a:srgbClr val="FF0000"/>
              </a:solidFill>
              <a:latin typeface="HG丸ｺﾞｼｯｸM-PRO" panose="020F0600000000000000" pitchFamily="50" charset="-128"/>
              <a:ea typeface="HG丸ｺﾞｼｯｸM-PRO" panose="020F0600000000000000" pitchFamily="50" charset="-128"/>
            </a:endParaRPr>
          </a:p>
        </p:txBody>
      </p:sp>
      <p:sp>
        <p:nvSpPr>
          <p:cNvPr id="11" name="テキスト ボックス 10">
            <a:extLst>
              <a:ext uri="{FF2B5EF4-FFF2-40B4-BE49-F238E27FC236}">
                <a16:creationId xmlns:a16="http://schemas.microsoft.com/office/drawing/2014/main" id="{20EBC604-E289-45DD-AA2F-57FCAFCD995B}"/>
              </a:ext>
            </a:extLst>
          </p:cNvPr>
          <p:cNvSpPr txBox="1"/>
          <p:nvPr/>
        </p:nvSpPr>
        <p:spPr>
          <a:xfrm>
            <a:off x="7221790" y="5458059"/>
            <a:ext cx="757084" cy="707886"/>
          </a:xfrm>
          <a:prstGeom prst="rect">
            <a:avLst/>
          </a:prstGeom>
          <a:noFill/>
        </p:spPr>
        <p:txBody>
          <a:bodyPr wrap="square" rtlCol="0">
            <a:spAutoFit/>
          </a:bodyPr>
          <a:lstStyle/>
          <a:p>
            <a:r>
              <a:rPr lang="ja-JP" altLang="en-US" sz="4000" b="1" dirty="0">
                <a:solidFill>
                  <a:srgbClr val="FF0000"/>
                </a:solidFill>
                <a:latin typeface="HG丸ｺﾞｼｯｸM-PRO" panose="020F0600000000000000" pitchFamily="50" charset="-128"/>
                <a:ea typeface="HG丸ｺﾞｼｯｸM-PRO" panose="020F0600000000000000" pitchFamily="50" charset="-128"/>
              </a:rPr>
              <a:t>⓷</a:t>
            </a:r>
            <a:endParaRPr kumimoji="1" lang="ja-JP" altLang="en-US" sz="4000" b="1" dirty="0">
              <a:solidFill>
                <a:srgbClr val="FF0000"/>
              </a:solidFill>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2755993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86ceb19f-6ae7-4f45-9291-f23dc7cad4a8">
      <Terms xmlns="http://schemas.microsoft.com/office/infopath/2007/PartnerControls"/>
    </lcf76f155ced4ddcb4097134ff3c332f>
    <TaxCatchAll xmlns="d9ddec61-d553-4032-8214-836f20420e5b"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E01490404992EE4E8DE75A84CE187D61" ma:contentTypeVersion="13" ma:contentTypeDescription="新しいドキュメントを作成します。" ma:contentTypeScope="" ma:versionID="4de2a10b987b0cd1cabba618634b4858">
  <xsd:schema xmlns:xsd="http://www.w3.org/2001/XMLSchema" xmlns:xs="http://www.w3.org/2001/XMLSchema" xmlns:p="http://schemas.microsoft.com/office/2006/metadata/properties" xmlns:ns2="86ceb19f-6ae7-4f45-9291-f23dc7cad4a8" xmlns:ns3="d9ddec61-d553-4032-8214-836f20420e5b" targetNamespace="http://schemas.microsoft.com/office/2006/metadata/properties" ma:root="true" ma:fieldsID="75a65fd2c3f672b3ff036140e68d3afc" ns2:_="" ns3:_="">
    <xsd:import namespace="86ceb19f-6ae7-4f45-9291-f23dc7cad4a8"/>
    <xsd:import namespace="d9ddec61-d553-4032-8214-836f20420e5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6ceb19f-6ae7-4f45-9291-f23dc7cad4a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5" nillable="true" ma:taxonomy="true" ma:internalName="lcf76f155ced4ddcb4097134ff3c332f" ma:taxonomyFieldName="MediaServiceImageTags" ma:displayName="画像タグ" ma:readOnly="false" ma:fieldId="{5cf76f15-5ced-4ddc-b409-7134ff3c332f}" ma:taxonomyMulti="true" ma:sspId="d42ac560-722d-4360-912d-1dc5c0f0d823" ma:termSetId="09814cd3-568e-fe90-9814-8d621ff8fb84" ma:anchorId="fba54fb3-c3e1-fe81-a776-ca4b69148c4d" ma:open="true" ma:isKeyword="false">
      <xsd:complexType>
        <xsd:sequence>
          <xsd:element ref="pc:Terms" minOccurs="0" maxOccurs="1"/>
        </xsd:sequence>
      </xsd:complex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9ddec61-d553-4032-8214-836f20420e5b" elementFormDefault="qualified">
    <xsd:import namespace="http://schemas.microsoft.com/office/2006/documentManagement/types"/>
    <xsd:import namespace="http://schemas.microsoft.com/office/infopath/2007/PartnerControls"/>
    <xsd:element name="SharedWithUsers" ma:index="12"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共有相手の詳細情報" ma:internalName="SharedWithDetails" ma:readOnly="true">
      <xsd:simpleType>
        <xsd:restriction base="dms:Note">
          <xsd:maxLength value="255"/>
        </xsd:restriction>
      </xsd:simpleType>
    </xsd:element>
    <xsd:element name="TaxCatchAll" ma:index="16" nillable="true" ma:displayName="Taxonomy Catch All Column" ma:hidden="true" ma:list="{39fe03b3-0109-4932-aa1b-7492edc725cf}" ma:internalName="TaxCatchAll" ma:showField="CatchAllData" ma:web="d9ddec61-d553-4032-8214-836f20420e5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512E803-4492-4E48-BC4A-33471278F446}">
  <ds:schemaRefs>
    <ds:schemaRef ds:uri="86ceb19f-6ae7-4f45-9291-f23dc7cad4a8"/>
    <ds:schemaRef ds:uri="http://schemas.microsoft.com/office/2006/documentManagement/types"/>
    <ds:schemaRef ds:uri="http://www.w3.org/XML/1998/namespace"/>
    <ds:schemaRef ds:uri="http://purl.org/dc/dcmitype/"/>
    <ds:schemaRef ds:uri="http://purl.org/dc/terms/"/>
    <ds:schemaRef ds:uri="http://schemas.microsoft.com/office/infopath/2007/PartnerControls"/>
    <ds:schemaRef ds:uri="http://schemas.microsoft.com/office/2006/metadata/properties"/>
    <ds:schemaRef ds:uri="http://purl.org/dc/elements/1.1/"/>
    <ds:schemaRef ds:uri="http://schemas.openxmlformats.org/package/2006/metadata/core-properties"/>
    <ds:schemaRef ds:uri="d9ddec61-d553-4032-8214-836f20420e5b"/>
  </ds:schemaRefs>
</ds:datastoreItem>
</file>

<file path=customXml/itemProps2.xml><?xml version="1.0" encoding="utf-8"?>
<ds:datastoreItem xmlns:ds="http://schemas.openxmlformats.org/officeDocument/2006/customXml" ds:itemID="{D1CAAF56-E79E-46EC-85D8-FF1AC3B8584A}">
  <ds:schemaRefs>
    <ds:schemaRef ds:uri="http://schemas.microsoft.com/sharepoint/v3/contenttype/forms"/>
  </ds:schemaRefs>
</ds:datastoreItem>
</file>

<file path=customXml/itemProps3.xml><?xml version="1.0" encoding="utf-8"?>
<ds:datastoreItem xmlns:ds="http://schemas.openxmlformats.org/officeDocument/2006/customXml" ds:itemID="{3088C02C-7DCC-44F5-9DB3-7F8495DDC63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6ceb19f-6ae7-4f45-9291-f23dc7cad4a8"/>
    <ds:schemaRef ds:uri="d9ddec61-d553-4032-8214-836f20420e5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2225</TotalTime>
  <Words>4133</Words>
  <Application>Microsoft Office PowerPoint</Application>
  <PresentationFormat>ワイド画面</PresentationFormat>
  <Paragraphs>455</Paragraphs>
  <Slides>27</Slides>
  <Notes>24</Notes>
  <HiddenSlides>0</HiddenSlides>
  <MMClips>0</MMClips>
  <ScaleCrop>false</ScaleCrop>
  <HeadingPairs>
    <vt:vector size="6" baseType="variant">
      <vt:variant>
        <vt:lpstr>使用されているフォント</vt:lpstr>
      </vt:variant>
      <vt:variant>
        <vt:i4>4</vt:i4>
      </vt:variant>
      <vt:variant>
        <vt:lpstr>テーマ</vt:lpstr>
      </vt:variant>
      <vt:variant>
        <vt:i4>2</vt:i4>
      </vt:variant>
      <vt:variant>
        <vt:lpstr>スライド タイトル</vt:lpstr>
      </vt:variant>
      <vt:variant>
        <vt:i4>27</vt:i4>
      </vt:variant>
    </vt:vector>
  </HeadingPairs>
  <TitlesOfParts>
    <vt:vector size="33" baseType="lpstr">
      <vt:lpstr>HG丸ｺﾞｼｯｸM-PRO</vt:lpstr>
      <vt:lpstr>游ゴシック</vt:lpstr>
      <vt:lpstr>游ゴシック Light</vt:lpstr>
      <vt:lpstr>Arial</vt:lpstr>
      <vt:lpstr>Office テーマ</vt:lpstr>
      <vt:lpstr>1_Office テーマ</vt:lpstr>
      <vt:lpstr>本屋管理システム</vt:lpstr>
      <vt:lpstr>概要</vt:lpstr>
      <vt:lpstr>書籍管理とは</vt:lpstr>
      <vt:lpstr>書籍管理のメリット</vt:lpstr>
      <vt:lpstr>書籍管理の利用場面</vt:lpstr>
      <vt:lpstr>開発環境</vt:lpstr>
      <vt:lpstr>PowerPoint プレゼンテーション</vt:lpstr>
      <vt:lpstr>PowerPoint プレゼンテーション</vt:lpstr>
      <vt:lpstr>あいまい検索コード紹介</vt:lpstr>
      <vt:lpstr>質疑応答</vt:lpstr>
      <vt:lpstr>PowerPoint プレゼンテーション</vt:lpstr>
      <vt:lpstr>書籍管理のデメリット</vt:lpstr>
      <vt:lpstr>書籍管理のメリット</vt:lpstr>
      <vt:lpstr>PowerPoint プレゼンテーション</vt:lpstr>
      <vt:lpstr>PowerPoint プレゼンテーション</vt:lpstr>
      <vt:lpstr>エクセルで管理すればえぇんやないの？</vt:lpstr>
      <vt:lpstr>エクセルで管理すればえぇんやないの？</vt:lpstr>
      <vt:lpstr>書籍管理とは？</vt:lpstr>
      <vt:lpstr>書籍管理ソフトにあたって</vt:lpstr>
      <vt:lpstr>利用シーン </vt:lpstr>
      <vt:lpstr>機能</vt:lpstr>
      <vt:lpstr>メリット</vt:lpstr>
      <vt:lpstr>構成</vt:lpstr>
      <vt:lpstr>特徴</vt:lpstr>
      <vt:lpstr>製品  デモ</vt:lpstr>
      <vt:lpstr>質疑応答</vt:lpstr>
      <vt:lpstr>ご清聴 ありがとうございました</vt:lpstr>
    </vt:vector>
  </TitlesOfParts>
  <Company>IVY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システム名</dc:title>
  <dc:creator>ivy</dc:creator>
  <cp:lastModifiedBy>2023_CS 板井 駿佳</cp:lastModifiedBy>
  <cp:revision>248</cp:revision>
  <dcterms:created xsi:type="dcterms:W3CDTF">2018-08-27T06:15:44Z</dcterms:created>
  <dcterms:modified xsi:type="dcterms:W3CDTF">2024-09-11T07:07:52Z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0x010100E01490404992EE4E8DE75A84CE187D61</vt:lpwstr>
  </property>
</Properties>
</file>