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2" autoAdjust="0"/>
    <p:restoredTop sz="64988" autoAdjust="0"/>
  </p:normalViewPr>
  <p:slideViewPr>
    <p:cSldViewPr snapToGrid="0">
      <p:cViewPr varScale="1">
        <p:scale>
          <a:sx n="43" d="100"/>
          <a:sy n="43" d="100"/>
        </p:scale>
        <p:origin x="14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↓湯ノ口</a:t>
            </a:r>
            <a:endParaRPr kumimoji="1" lang="en-US" altLang="ja-JP" dirty="0"/>
          </a:p>
          <a:p>
            <a:r>
              <a:rPr kumimoji="1" lang="ja-JP" altLang="en-US" dirty="0"/>
              <a:t>これから</a:t>
            </a:r>
            <a:r>
              <a:rPr kumimoji="1" lang="en-US" altLang="ja-JP" dirty="0"/>
              <a:t>IVY</a:t>
            </a:r>
            <a:r>
              <a:rPr kumimoji="1" lang="ja-JP" altLang="en-US" dirty="0"/>
              <a:t>　</a:t>
            </a:r>
            <a:r>
              <a:rPr kumimoji="1" lang="en-US" altLang="ja-JP" dirty="0"/>
              <a:t>AI</a:t>
            </a:r>
            <a:r>
              <a:rPr kumimoji="1" lang="ja-JP" altLang="en-US" dirty="0"/>
              <a:t>開発部の本屋定期購読者システムの発表を始めます。</a:t>
            </a:r>
            <a:endParaRPr kumimoji="1" lang="en-US" altLang="ja-JP" dirty="0"/>
          </a:p>
          <a:p>
            <a:r>
              <a:rPr kumimoji="1" lang="ja-JP" altLang="en-US" dirty="0"/>
              <a:t>班員の紹介をします。</a:t>
            </a:r>
            <a:endParaRPr kumimoji="1" lang="en-US" altLang="ja-JP" dirty="0"/>
          </a:p>
          <a:p>
            <a:r>
              <a:rPr kumimoji="1" lang="ja-JP" altLang="en-US" dirty="0"/>
              <a:t>リーダーの</a:t>
            </a:r>
            <a:r>
              <a:rPr lang="ja-JP" altLang="en-US" sz="1200" dirty="0"/>
              <a:t>幸晴一です。サブリーダーの湯ノ口光輝です。メンバーの馬場陸翔です。メンバーの松永健吾です。</a:t>
            </a:r>
            <a:endParaRPr lang="en-US" altLang="ja-JP" sz="1200"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illust-box.jp/sozai/128379/"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latin typeface="HG丸ｺﾞｼｯｸM-PRO" panose="020F0600000000000000" pitchFamily="50" charset="-128"/>
                <a:ea typeface="HG丸ｺﾞｼｯｸM-PRO" panose="020F0600000000000000" pitchFamily="50" charset="-128"/>
              </a:rPr>
              <a:t>本屋定期購読者管理</a:t>
            </a:r>
            <a:br>
              <a:rPr lang="en-US" altLang="ja-JP" sz="7200" b="1" dirty="0">
                <a:latin typeface="HG丸ｺﾞｼｯｸM-PRO" panose="020F0600000000000000" pitchFamily="50" charset="-128"/>
                <a:ea typeface="HG丸ｺﾞｼｯｸM-PRO" panose="020F0600000000000000" pitchFamily="50" charset="-128"/>
              </a:rPr>
            </a:br>
            <a:r>
              <a:rPr lang="ja-JP" altLang="en-US" sz="7200" b="1" dirty="0">
                <a:latin typeface="HG丸ｺﾞｼｯｸM-PRO" panose="020F0600000000000000" pitchFamily="50" charset="-128"/>
                <a:ea typeface="HG丸ｺﾞｼｯｸM-PRO" panose="020F0600000000000000" pitchFamily="50" charset="-128"/>
              </a:rPr>
              <a:t>システム</a:t>
            </a:r>
            <a:endParaRPr kumimoji="1" lang="ja-JP" altLang="en-US" sz="7200" b="1"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latin typeface="HG丸ｺﾞｼｯｸM-PRO" panose="020F0600000000000000" pitchFamily="50" charset="-128"/>
                <a:ea typeface="HG丸ｺﾞｼｯｸM-PRO" panose="020F0600000000000000" pitchFamily="50" charset="-128"/>
              </a:rPr>
              <a:t>日付　　　月　日</a:t>
            </a:r>
            <a:endParaRPr lang="en-US" altLang="ja-JP" sz="2800" dirty="0">
              <a:latin typeface="HG丸ｺﾞｼｯｸM-PRO" panose="020F0600000000000000" pitchFamily="50" charset="-128"/>
              <a:ea typeface="HG丸ｺﾞｼｯｸM-PRO" panose="020F0600000000000000" pitchFamily="50" charset="-128"/>
            </a:endParaRPr>
          </a:p>
          <a:p>
            <a:pPr algn="l"/>
            <a:r>
              <a:rPr lang="ja-JP" altLang="en-US" sz="2800" dirty="0">
                <a:latin typeface="HG丸ｺﾞｼｯｸM-PRO" panose="020F0600000000000000" pitchFamily="50" charset="-128"/>
                <a:ea typeface="HG丸ｺﾞｼｯｸM-PRO" panose="020F0600000000000000" pitchFamily="50" charset="-128"/>
              </a:rPr>
              <a:t>班名　　アイビクション</a:t>
            </a:r>
            <a:endParaRPr lang="en-US" altLang="ja-JP" sz="2800" dirty="0">
              <a:latin typeface="HG丸ｺﾞｼｯｸM-PRO" panose="020F0600000000000000" pitchFamily="50" charset="-128"/>
              <a:ea typeface="HG丸ｺﾞｼｯｸM-PRO" panose="020F0600000000000000" pitchFamily="50" charset="-128"/>
            </a:endParaRPr>
          </a:p>
          <a:p>
            <a:pPr algn="l"/>
            <a:r>
              <a:rPr lang="ja-JP" altLang="en-US" sz="2800" dirty="0">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latin typeface="HG丸ｺﾞｼｯｸM-PRO" panose="020F0600000000000000" pitchFamily="50" charset="-128"/>
              <a:ea typeface="HG丸ｺﾞｼｯｸM-PRO" panose="020F0600000000000000" pitchFamily="50" charset="-128"/>
            </a:endParaRPr>
          </a:p>
          <a:p>
            <a:pPr algn="l"/>
            <a:r>
              <a:rPr lang="en-US" altLang="ja-JP" sz="2800" dirty="0">
                <a:latin typeface="HG丸ｺﾞｼｯｸM-PRO" panose="020F0600000000000000" pitchFamily="50" charset="-128"/>
                <a:ea typeface="HG丸ｺﾞｼｯｸM-PRO" panose="020F0600000000000000" pitchFamily="50" charset="-128"/>
              </a:rPr>
              <a:t>	</a:t>
            </a:r>
            <a:r>
              <a:rPr lang="ja-JP" altLang="en-US" sz="2800" dirty="0">
                <a:latin typeface="HG丸ｺﾞｼｯｸM-PRO" panose="020F0600000000000000" pitchFamily="50" charset="-128"/>
                <a:ea typeface="HG丸ｺﾞｼｯｸM-PRO" panose="020F0600000000000000" pitchFamily="50" charset="-128"/>
              </a:rPr>
              <a:t>　メンバー：板井駿佳　牧紫　堤慎吾</a:t>
            </a:r>
            <a:endParaRPr lang="en-US" altLang="ja-JP" dirty="0">
              <a:latin typeface="HG丸ｺﾞｼｯｸM-PRO" panose="020F0600000000000000" pitchFamily="50" charset="-128"/>
              <a:ea typeface="HG丸ｺﾞｼｯｸM-PRO" panose="020F0600000000000000" pitchFamily="50" charset="-128"/>
            </a:endParaRPr>
          </a:p>
          <a:p>
            <a:endParaRPr kumimoji="1" lang="ja-JP" altLang="en-US" dirty="0"/>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048257"/>
            <a:ext cx="9144000" cy="3218688"/>
          </a:xfrm>
        </p:spPr>
        <p:txBody>
          <a:bodyPr anchor="ctr"/>
          <a:lstStyle/>
          <a:p>
            <a:r>
              <a:rPr lang="ja-JP" altLang="en-US" dirty="0"/>
              <a:t>ご清聴</a:t>
            </a:r>
            <a:br>
              <a:rPr lang="en-US" altLang="ja-JP" dirty="0"/>
            </a:br>
            <a:r>
              <a:rPr lang="ja-JP" altLang="en-US" dirty="0"/>
              <a:t>ありがとうございました</a:t>
            </a:r>
            <a:endParaRPr kumimoji="1" lang="ja-JP" altLang="en-US" dirty="0"/>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t>書籍管理システムとは？</a:t>
            </a:r>
            <a:endParaRPr kumimoji="1" lang="ja-JP" altLang="en-US" dirty="0"/>
          </a:p>
        </p:txBody>
      </p:sp>
      <p:sp>
        <p:nvSpPr>
          <p:cNvPr id="3" name="サブタイトル 2"/>
          <p:cNvSpPr>
            <a:spLocks noGrp="1"/>
          </p:cNvSpPr>
          <p:nvPr>
            <p:ph type="subTitle" idx="1"/>
          </p:nvPr>
        </p:nvSpPr>
        <p:spPr>
          <a:xfrm>
            <a:off x="987552" y="2487168"/>
            <a:ext cx="10430256" cy="3593592"/>
          </a:xfrm>
        </p:spPr>
        <p:txBody>
          <a:bodyPr>
            <a:normAutofit/>
          </a:bodyPr>
          <a:lstStyle/>
          <a:p>
            <a:r>
              <a:rPr kumimoji="1" lang="ja-JP" altLang="en-US" sz="4800" dirty="0"/>
              <a:t>本屋での</a:t>
            </a:r>
            <a:endParaRPr kumimoji="1" lang="en-US" altLang="ja-JP" sz="4800" dirty="0"/>
          </a:p>
          <a:p>
            <a:r>
              <a:rPr kumimoji="1" lang="ja-JP" altLang="en-US" sz="4800" b="1" dirty="0"/>
              <a:t>書籍注文管理の補助</a:t>
            </a:r>
            <a:endParaRPr kumimoji="1" lang="en-US" altLang="ja-JP" sz="4800" b="1" dirty="0"/>
          </a:p>
          <a:p>
            <a:r>
              <a:rPr lang="ja-JP" altLang="en-US" sz="4800" dirty="0"/>
              <a:t>をするシステム</a:t>
            </a:r>
            <a:endParaRPr kumimoji="1" lang="en-US" altLang="ja-JP" sz="4800" dirty="0"/>
          </a:p>
          <a:p>
            <a:endParaRPr kumimoji="1" lang="en-US" altLang="ja-JP" sz="4800" dirty="0"/>
          </a:p>
        </p:txBody>
      </p:sp>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35537"/>
            <a:ext cx="9144000" cy="1090485"/>
          </a:xfrm>
        </p:spPr>
        <p:txBody>
          <a:bodyPr anchor="t">
            <a:normAutofit fontScale="90000"/>
          </a:bodyPr>
          <a:lstStyle/>
          <a:p>
            <a:r>
              <a:rPr lang="ja-JP" altLang="en-US" dirty="0"/>
              <a:t>利用シーン</a:t>
            </a:r>
            <a:br>
              <a:rPr lang="en-US" altLang="ja-JP" dirty="0"/>
            </a:br>
            <a:endParaRPr kumimoji="1" lang="ja-JP" altLang="en-US" dirty="0"/>
          </a:p>
        </p:txBody>
      </p:sp>
      <p:sp>
        <p:nvSpPr>
          <p:cNvPr id="3" name="サブタイトル 2"/>
          <p:cNvSpPr>
            <a:spLocks noGrp="1"/>
          </p:cNvSpPr>
          <p:nvPr>
            <p:ph type="subTitle" idx="1"/>
          </p:nvPr>
        </p:nvSpPr>
        <p:spPr>
          <a:xfrm>
            <a:off x="807466" y="1725115"/>
            <a:ext cx="10577068" cy="2804160"/>
          </a:xfrm>
        </p:spPr>
        <p:txBody>
          <a:bodyPr>
            <a:normAutofit fontScale="92500" lnSpcReduction="10000"/>
          </a:bodyPr>
          <a:lstStyle/>
          <a:p>
            <a:endParaRPr lang="en-US" altLang="ja-JP" sz="4800" dirty="0"/>
          </a:p>
          <a:p>
            <a:r>
              <a:rPr lang="ja-JP" altLang="en-US" sz="4800" dirty="0"/>
              <a:t>紙媒体で行っていた</a:t>
            </a:r>
            <a:endParaRPr lang="en-US" altLang="ja-JP" sz="4800" dirty="0"/>
          </a:p>
          <a:p>
            <a:r>
              <a:rPr lang="ja-JP" altLang="en-US" sz="4800" dirty="0"/>
              <a:t>「顧客管理」「書籍定期購読管理」を</a:t>
            </a:r>
            <a:endParaRPr lang="en-US" altLang="ja-JP" sz="4800" dirty="0"/>
          </a:p>
          <a:p>
            <a:r>
              <a:rPr kumimoji="1" lang="ja-JP" altLang="en-US" sz="4800" b="1" dirty="0"/>
              <a:t>データベース</a:t>
            </a:r>
            <a:r>
              <a:rPr kumimoji="1" lang="ja-JP" altLang="en-US" sz="4800" dirty="0"/>
              <a:t>で蓄積、管理</a:t>
            </a:r>
            <a:endParaRPr kumimoji="1" lang="en-US" altLang="ja-JP" sz="4800" dirty="0"/>
          </a:p>
        </p:txBody>
      </p:sp>
      <p:pic>
        <p:nvPicPr>
          <p:cNvPr id="5" name="図 4">
            <a:extLst>
              <a:ext uri="{FF2B5EF4-FFF2-40B4-BE49-F238E27FC236}">
                <a16:creationId xmlns:a16="http://schemas.microsoft.com/office/drawing/2014/main" id="{2B6EC740-6109-4006-AADD-3B95099BF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234" y="4529275"/>
            <a:ext cx="2182971" cy="2259219"/>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55" y="4529275"/>
            <a:ext cx="2381250" cy="2381250"/>
          </a:xfrm>
          <a:prstGeom prst="rect">
            <a:avLst/>
          </a:prstGeom>
        </p:spPr>
      </p:pic>
      <p:pic>
        <p:nvPicPr>
          <p:cNvPr id="9" name="図 8">
            <a:extLst>
              <a:ext uri="{FF2B5EF4-FFF2-40B4-BE49-F238E27FC236}">
                <a16:creationId xmlns:a16="http://schemas.microsoft.com/office/drawing/2014/main" id="{62801FFB-3385-4A06-9523-5B713905E5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3646" y="4529275"/>
            <a:ext cx="2775120" cy="2109223"/>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t>メリット</a:t>
            </a:r>
            <a:endParaRPr kumimoji="1" lang="ja-JP" altLang="en-US" dirty="0"/>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800" b="1" dirty="0"/>
              <a:t>記帳時間</a:t>
            </a:r>
            <a:r>
              <a:rPr kumimoji="1" lang="ja-JP" altLang="en-US" sz="4800" dirty="0"/>
              <a:t>の短縮、</a:t>
            </a:r>
            <a:r>
              <a:rPr lang="ja-JP" altLang="en-US" sz="4800" b="1" dirty="0"/>
              <a:t>ミス軽減</a:t>
            </a:r>
            <a:r>
              <a:rPr lang="ja-JP" altLang="en-US" sz="4800" dirty="0"/>
              <a:t>を図る</a:t>
            </a:r>
            <a:endParaRPr kumimoji="1" lang="en-US" altLang="ja-JP" sz="4800" dirty="0"/>
          </a:p>
        </p:txBody>
      </p:sp>
      <p:pic>
        <p:nvPicPr>
          <p:cNvPr id="5" name="図 4">
            <a:extLst>
              <a:ext uri="{FF2B5EF4-FFF2-40B4-BE49-F238E27FC236}">
                <a16:creationId xmlns:a16="http://schemas.microsoft.com/office/drawing/2014/main" id="{B0DDF93C-F5B8-4B66-880B-A1AA78585CC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90884" y="3983713"/>
            <a:ext cx="2381534" cy="2381534"/>
          </a:xfrm>
          <a:prstGeom prst="rect">
            <a:avLst/>
          </a:prstGeom>
        </p:spPr>
      </p:pic>
      <p:pic>
        <p:nvPicPr>
          <p:cNvPr id="9" name="図 8">
            <a:extLst>
              <a:ext uri="{FF2B5EF4-FFF2-40B4-BE49-F238E27FC236}">
                <a16:creationId xmlns:a16="http://schemas.microsoft.com/office/drawing/2014/main" id="{8E9685E1-524F-4199-9241-1078AE1B08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9584" y="3791507"/>
            <a:ext cx="2573740" cy="257374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lang="ja-JP" altLang="en-US" dirty="0"/>
              <a:t>機能・仕様</a:t>
            </a:r>
            <a:endParaRPr kumimoji="1" lang="ja-JP" altLang="en-US" dirty="0"/>
          </a:p>
        </p:txBody>
      </p:sp>
      <p:sp>
        <p:nvSpPr>
          <p:cNvPr id="3" name="サブタイトル 2"/>
          <p:cNvSpPr>
            <a:spLocks noGrp="1"/>
          </p:cNvSpPr>
          <p:nvPr>
            <p:ph type="subTitle" idx="1"/>
          </p:nvPr>
        </p:nvSpPr>
        <p:spPr>
          <a:xfrm>
            <a:off x="2749296" y="2261234"/>
            <a:ext cx="6693408" cy="1508253"/>
          </a:xfrm>
        </p:spPr>
        <p:txBody>
          <a:bodyPr>
            <a:normAutofit lnSpcReduction="10000"/>
          </a:bodyPr>
          <a:lstStyle/>
          <a:p>
            <a:r>
              <a:rPr lang="ja-JP" altLang="en-US" sz="4800" dirty="0"/>
              <a:t>・</a:t>
            </a:r>
            <a:r>
              <a:rPr lang="ja-JP" altLang="en-US" sz="4800" b="1" dirty="0"/>
              <a:t>書籍追加</a:t>
            </a:r>
            <a:r>
              <a:rPr kumimoji="1" lang="ja-JP" altLang="en-US" sz="4800" dirty="0"/>
              <a:t>・</a:t>
            </a:r>
            <a:r>
              <a:rPr kumimoji="1" lang="ja-JP" altLang="en-US" sz="4800" b="1" dirty="0"/>
              <a:t>顧客追加</a:t>
            </a:r>
            <a:endParaRPr kumimoji="1" lang="en-US" altLang="ja-JP" sz="4800" b="1" dirty="0"/>
          </a:p>
          <a:p>
            <a:r>
              <a:rPr lang="ja-JP" altLang="en-US" sz="4800" dirty="0"/>
              <a:t>・</a:t>
            </a:r>
            <a:r>
              <a:rPr lang="ja-JP" altLang="en-US" sz="4800" b="1" dirty="0"/>
              <a:t>書籍管理</a:t>
            </a:r>
            <a:r>
              <a:rPr kumimoji="1" lang="ja-JP" altLang="en-US" sz="4800" dirty="0"/>
              <a:t>・</a:t>
            </a:r>
            <a:r>
              <a:rPr kumimoji="1" lang="ja-JP" altLang="en-US" sz="4800" b="1" dirty="0"/>
              <a:t>顧客管理</a:t>
            </a:r>
            <a:endParaRPr kumimoji="1" lang="en-US" altLang="ja-JP" sz="4800" b="1" dirty="0"/>
          </a:p>
          <a:p>
            <a:pPr algn="r"/>
            <a:endParaRPr lang="en-US" altLang="ja-JP" sz="4800" dirty="0"/>
          </a:p>
        </p:txBody>
      </p:sp>
      <p:pic>
        <p:nvPicPr>
          <p:cNvPr id="7" name="図 6">
            <a:extLst>
              <a:ext uri="{FF2B5EF4-FFF2-40B4-BE49-F238E27FC236}">
                <a16:creationId xmlns:a16="http://schemas.microsoft.com/office/drawing/2014/main" id="{2E751D8A-9404-4A86-9290-00CAF27A2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950" y="3015360"/>
            <a:ext cx="3810000" cy="3810000"/>
          </a:xfrm>
          <a:prstGeom prst="rect">
            <a:avLst/>
          </a:prstGeom>
        </p:spPr>
      </p:pic>
      <p:pic>
        <p:nvPicPr>
          <p:cNvPr id="11" name="図 10">
            <a:extLst>
              <a:ext uri="{FF2B5EF4-FFF2-40B4-BE49-F238E27FC236}">
                <a16:creationId xmlns:a16="http://schemas.microsoft.com/office/drawing/2014/main" id="{0DE7AED8-0E9B-4C22-898F-E2E2A63AD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49" y="4000500"/>
            <a:ext cx="1485900" cy="2857500"/>
          </a:xfrm>
          <a:prstGeom prst="rect">
            <a:avLst/>
          </a:prstGeom>
        </p:spPr>
      </p:pic>
      <p:pic>
        <p:nvPicPr>
          <p:cNvPr id="12" name="図 11">
            <a:extLst>
              <a:ext uri="{FF2B5EF4-FFF2-40B4-BE49-F238E27FC236}">
                <a16:creationId xmlns:a16="http://schemas.microsoft.com/office/drawing/2014/main" id="{7A416DC2-CD74-4C9F-985E-5107719EA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6950" y="4000500"/>
            <a:ext cx="1485900" cy="2857500"/>
          </a:xfrm>
          <a:prstGeom prst="rect">
            <a:avLst/>
          </a:prstGeom>
        </p:spPr>
      </p:pic>
      <p:pic>
        <p:nvPicPr>
          <p:cNvPr id="13" name="図 12">
            <a:extLst>
              <a:ext uri="{FF2B5EF4-FFF2-40B4-BE49-F238E27FC236}">
                <a16:creationId xmlns:a16="http://schemas.microsoft.com/office/drawing/2014/main" id="{31578470-6CE0-4211-8649-6A425C984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151" y="4000500"/>
            <a:ext cx="1485900" cy="2857500"/>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t>バックエンドとフロントエンドの分離</a:t>
            </a:r>
            <a:endParaRPr lang="en-US" altLang="ja-JP" sz="4800" dirty="0"/>
          </a:p>
          <a:p>
            <a:r>
              <a:rPr lang="ja-JP" altLang="en-US" sz="4800" dirty="0"/>
              <a:t>マルチプラットフォーム</a:t>
            </a:r>
            <a:endParaRPr lang="en-US" altLang="ja-JP" sz="4800" dirty="0"/>
          </a:p>
          <a:p>
            <a:r>
              <a:rPr lang="en-US" altLang="ja-JP" sz="4800" dirty="0"/>
              <a:t>REST API</a:t>
            </a:r>
            <a:endParaRPr kumimoji="1" lang="en-US" altLang="ja-JP" sz="4800" dirty="0"/>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50C56BC9-9983-4493-99BF-F858F6CDBB54}"/>
              </a:ext>
            </a:extLst>
          </p:cNvPr>
          <p:cNvSpPr/>
          <p:nvPr/>
        </p:nvSpPr>
        <p:spPr>
          <a:xfrm>
            <a:off x="3204107" y="2328332"/>
            <a:ext cx="8377768" cy="4402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XAMPP</a:t>
            </a:r>
            <a:endParaRPr kumimoji="1" lang="ja-JP" altLang="en-US" sz="4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 name="タイトル 1"/>
          <p:cNvSpPr>
            <a:spLocks noGrp="1"/>
          </p:cNvSpPr>
          <p:nvPr>
            <p:ph type="ctrTitle"/>
          </p:nvPr>
        </p:nvSpPr>
        <p:spPr>
          <a:xfrm>
            <a:off x="1524000" y="1122363"/>
            <a:ext cx="9144000" cy="1090485"/>
          </a:xfrm>
        </p:spPr>
        <p:txBody>
          <a:bodyPr anchor="t"/>
          <a:lstStyle/>
          <a:p>
            <a:r>
              <a:rPr kumimoji="1" lang="ja-JP" altLang="en-US" dirty="0"/>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12185" y="3282302"/>
            <a:ext cx="2091266" cy="85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Flutter</a:t>
            </a:r>
            <a:endParaRPr kumimoji="1" lang="ja-JP" altLang="en-US"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425397" y="33445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PHP</a:t>
            </a:r>
            <a:endParaRPr kumimoji="1" lang="ja-JP" altLang="en-US"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458198" y="5735637"/>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MySQL</a:t>
            </a:r>
            <a:endParaRPr kumimoji="1" lang="ja-JP" altLang="en-US"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180416" y="3344577"/>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静的サイト</a:t>
            </a:r>
            <a:endParaRPr kumimoji="1" lang="en-US" altLang="ja-JP" sz="3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303464" y="3312563"/>
            <a:ext cx="1801286"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6685245" y="3364959"/>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295866" y="4272861"/>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SQL</a:t>
            </a:r>
            <a:endPar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338515"/>
            <a:ext cx="9144000" cy="1090485"/>
          </a:xfrm>
        </p:spPr>
        <p:txBody>
          <a:bodyPr anchor="t"/>
          <a:lstStyle/>
          <a:p>
            <a:r>
              <a:rPr lang="ja-JP" altLang="en-US" dirty="0"/>
              <a:t>製品  デモ</a:t>
            </a:r>
            <a:endParaRPr kumimoji="1" lang="ja-JP" altLang="en-US" dirty="0"/>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21622" y="0"/>
            <a:ext cx="9144000" cy="2387600"/>
          </a:xfrm>
        </p:spPr>
        <p:txBody>
          <a:bodyPr anchor="ctr"/>
          <a:lstStyle/>
          <a:p>
            <a:r>
              <a:rPr kumimoji="1" lang="ja-JP" altLang="en-US" dirty="0"/>
              <a:t>質疑応答</a:t>
            </a:r>
          </a:p>
        </p:txBody>
      </p:sp>
      <p:pic>
        <p:nvPicPr>
          <p:cNvPr id="3" name="図 2">
            <a:extLst>
              <a:ext uri="{FF2B5EF4-FFF2-40B4-BE49-F238E27FC236}">
                <a16:creationId xmlns:a16="http://schemas.microsoft.com/office/drawing/2014/main" id="{64F65131-8644-4C79-8349-A18998E5F905}"/>
              </a:ext>
            </a:extLst>
          </p:cNvPr>
          <p:cNvPicPr>
            <a:picLocks noChangeAspect="1"/>
          </p:cNvPicPr>
          <p:nvPr/>
        </p:nvPicPr>
        <p:blipFill>
          <a:blip r:embed="rId3"/>
          <a:stretch>
            <a:fillRect/>
          </a:stretch>
        </p:blipFill>
        <p:spPr>
          <a:xfrm>
            <a:off x="4086341" y="1571222"/>
            <a:ext cx="4019317" cy="4019317"/>
          </a:xfrm>
          <a:prstGeom prst="rect">
            <a:avLst/>
          </a:prstGeom>
        </p:spPr>
      </p:pic>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4800" b="0" i="0" u="none" strike="noStrike" kern="1200" cap="none" spc="0" normalizeH="0" baseline="0" noProof="0">
                <a:ln>
                  <a:noFill/>
                </a:ln>
                <a:solidFill>
                  <a:sysClr val="windowText" lastClr="000000"/>
                </a:solidFill>
                <a:effectLst/>
                <a:uLnTx/>
                <a:uFillTx/>
                <a:latin typeface="游ゴシック" panose="020F0502020204030204"/>
                <a:ea typeface="游ゴシック" panose="020B0400000000000000" pitchFamily="50" charset="-128"/>
                <a:cs typeface="+mn-cs"/>
              </a:rPr>
              <a:t>http://172.16.2.73/</a:t>
            </a:r>
            <a:endParaRPr kumimoji="1" lang="en-US" altLang="ja-JP" sz="4800" b="0"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890</TotalTime>
  <Words>1076</Words>
  <Application>Microsoft Office PowerPoint</Application>
  <PresentationFormat>ワイド画面</PresentationFormat>
  <Paragraphs>105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機能・仕様</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52</cp:revision>
  <dcterms:created xsi:type="dcterms:W3CDTF">2018-08-27T06:15:44Z</dcterms:created>
  <dcterms:modified xsi:type="dcterms:W3CDTF">2024-07-10T04:22:56Z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