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59" r:id="rId6"/>
    <p:sldId id="262" r:id="rId7"/>
    <p:sldId id="258" r:id="rId8"/>
    <p:sldId id="264"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11EB8-1175-4658-9632-5393954C8D53}" v="5" dt="2020-05-02T23:17:26.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19" autoAdjust="0"/>
  </p:normalViewPr>
  <p:slideViewPr>
    <p:cSldViewPr snapToGrid="0">
      <p:cViewPr>
        <p:scale>
          <a:sx n="41" d="100"/>
          <a:sy n="41" d="100"/>
        </p:scale>
        <p:origin x="81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K_1urzWrzLs?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Greedy algorithms for shortest path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Ivy Truong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C0E6-69A1-4353-AA97-80950F91525C}"/>
              </a:ext>
            </a:extLst>
          </p:cNvPr>
          <p:cNvSpPr>
            <a:spLocks noGrp="1"/>
          </p:cNvSpPr>
          <p:nvPr>
            <p:ph type="title"/>
          </p:nvPr>
        </p:nvSpPr>
        <p:spPr/>
        <p:txBody>
          <a:bodyPr/>
          <a:lstStyle/>
          <a:p>
            <a:pPr algn="ctr"/>
            <a:r>
              <a:rPr lang="en-US" dirty="0"/>
              <a:t>Description of Algorithms</a:t>
            </a:r>
          </a:p>
        </p:txBody>
      </p:sp>
      <p:sp>
        <p:nvSpPr>
          <p:cNvPr id="3" name="Text Placeholder 2">
            <a:extLst>
              <a:ext uri="{FF2B5EF4-FFF2-40B4-BE49-F238E27FC236}">
                <a16:creationId xmlns:a16="http://schemas.microsoft.com/office/drawing/2014/main" id="{A487EAC7-2C47-416F-AFFE-1BF6C6220F70}"/>
              </a:ext>
            </a:extLst>
          </p:cNvPr>
          <p:cNvSpPr>
            <a:spLocks noGrp="1"/>
          </p:cNvSpPr>
          <p:nvPr>
            <p:ph type="body" idx="1"/>
          </p:nvPr>
        </p:nvSpPr>
        <p:spPr/>
        <p:txBody>
          <a:bodyPr/>
          <a:lstStyle/>
          <a:p>
            <a:r>
              <a:rPr lang="en-US" dirty="0"/>
              <a:t>Dijkstra’s Algorithm</a:t>
            </a:r>
          </a:p>
        </p:txBody>
      </p:sp>
      <p:sp>
        <p:nvSpPr>
          <p:cNvPr id="4" name="Content Placeholder 3">
            <a:extLst>
              <a:ext uri="{FF2B5EF4-FFF2-40B4-BE49-F238E27FC236}">
                <a16:creationId xmlns:a16="http://schemas.microsoft.com/office/drawing/2014/main" id="{5FCBD996-07C3-4CD9-8D05-806462564BEF}"/>
              </a:ext>
            </a:extLst>
          </p:cNvPr>
          <p:cNvSpPr>
            <a:spLocks noGrp="1"/>
          </p:cNvSpPr>
          <p:nvPr>
            <p:ph sz="half" idx="2"/>
          </p:nvPr>
        </p:nvSpPr>
        <p:spPr/>
        <p:txBody>
          <a:bodyPr>
            <a:normAutofit/>
          </a:bodyPr>
          <a:lstStyle/>
          <a:p>
            <a:pPr>
              <a:buFont typeface="Arial" panose="020B0604020202020204" pitchFamily="34" charset="0"/>
              <a:buChar char="•"/>
            </a:pPr>
            <a:r>
              <a:rPr lang="en-US" b="1" dirty="0"/>
              <a:t>Finds the shortest path to all nodes starting from the first visited node/start node</a:t>
            </a:r>
          </a:p>
          <a:p>
            <a:pPr>
              <a:buFont typeface="Arial" panose="020B0604020202020204" pitchFamily="34" charset="0"/>
              <a:buChar char="•"/>
            </a:pPr>
            <a:r>
              <a:rPr lang="en-US" b="1" dirty="0"/>
              <a:t>Relaxation: visiting all neighboring nodes of the current visited node</a:t>
            </a:r>
          </a:p>
          <a:p>
            <a:pPr>
              <a:buFont typeface="Arial" panose="020B0604020202020204" pitchFamily="34" charset="0"/>
              <a:buChar char="•"/>
            </a:pPr>
            <a:r>
              <a:rPr lang="en-US" b="1" dirty="0"/>
              <a:t>Time complexity: O(E log V)</a:t>
            </a:r>
          </a:p>
          <a:p>
            <a:pPr>
              <a:buFont typeface="Arial" panose="020B0604020202020204" pitchFamily="34" charset="0"/>
              <a:buChar char="•"/>
            </a:pPr>
            <a:endParaRPr lang="en-US" b="1" dirty="0"/>
          </a:p>
          <a:p>
            <a:pPr>
              <a:buFont typeface="Arial" panose="020B0604020202020204" pitchFamily="34" charset="0"/>
              <a:buChar char="•"/>
            </a:pPr>
            <a:endParaRPr lang="en-US" b="1" dirty="0"/>
          </a:p>
        </p:txBody>
      </p:sp>
      <p:sp>
        <p:nvSpPr>
          <p:cNvPr id="5" name="Text Placeholder 4">
            <a:extLst>
              <a:ext uri="{FF2B5EF4-FFF2-40B4-BE49-F238E27FC236}">
                <a16:creationId xmlns:a16="http://schemas.microsoft.com/office/drawing/2014/main" id="{A1F43977-12FE-4845-B246-C866D2588719}"/>
              </a:ext>
            </a:extLst>
          </p:cNvPr>
          <p:cNvSpPr>
            <a:spLocks noGrp="1"/>
          </p:cNvSpPr>
          <p:nvPr>
            <p:ph type="body" sz="quarter" idx="3"/>
          </p:nvPr>
        </p:nvSpPr>
        <p:spPr/>
        <p:txBody>
          <a:bodyPr/>
          <a:lstStyle/>
          <a:p>
            <a:r>
              <a:rPr lang="en-US" dirty="0"/>
              <a:t>Prim’s Algorithm</a:t>
            </a:r>
          </a:p>
        </p:txBody>
      </p:sp>
      <p:sp>
        <p:nvSpPr>
          <p:cNvPr id="6" name="Content Placeholder 5">
            <a:extLst>
              <a:ext uri="{FF2B5EF4-FFF2-40B4-BE49-F238E27FC236}">
                <a16:creationId xmlns:a16="http://schemas.microsoft.com/office/drawing/2014/main" id="{2DCB21CE-A89B-42D5-880A-CE85D8211408}"/>
              </a:ext>
            </a:extLst>
          </p:cNvPr>
          <p:cNvSpPr>
            <a:spLocks noGrp="1"/>
          </p:cNvSpPr>
          <p:nvPr>
            <p:ph sz="quarter" idx="4"/>
          </p:nvPr>
        </p:nvSpPr>
        <p:spPr/>
        <p:txBody>
          <a:bodyPr>
            <a:normAutofit/>
          </a:bodyPr>
          <a:lstStyle/>
          <a:p>
            <a:pPr>
              <a:buFont typeface="Arial" panose="020B0604020202020204" pitchFamily="34" charset="0"/>
              <a:buChar char="•"/>
            </a:pPr>
            <a:r>
              <a:rPr lang="en-US" b="1" dirty="0"/>
              <a:t>Find the minimum spanning tree that visits all nodes </a:t>
            </a:r>
          </a:p>
          <a:p>
            <a:pPr>
              <a:buFont typeface="Arial" panose="020B0604020202020204" pitchFamily="34" charset="0"/>
              <a:buChar char="•"/>
            </a:pPr>
            <a:r>
              <a:rPr lang="en-US" b="1" dirty="0"/>
              <a:t>Finds the shortest path to a neighboring node that is not in the MST</a:t>
            </a:r>
          </a:p>
          <a:p>
            <a:pPr>
              <a:buFont typeface="Arial" panose="020B0604020202020204" pitchFamily="34" charset="0"/>
              <a:buChar char="•"/>
            </a:pPr>
            <a:r>
              <a:rPr lang="en-US" b="1" dirty="0"/>
              <a:t>Time complexity: O(E log V)</a:t>
            </a:r>
          </a:p>
        </p:txBody>
      </p:sp>
    </p:spTree>
    <p:extLst>
      <p:ext uri="{BB962C8B-B14F-4D97-AF65-F5344CB8AC3E}">
        <p14:creationId xmlns:p14="http://schemas.microsoft.com/office/powerpoint/2010/main" val="158591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0A43-C379-4848-948E-9C66032CD37B}"/>
              </a:ext>
            </a:extLst>
          </p:cNvPr>
          <p:cNvSpPr>
            <a:spLocks noGrp="1"/>
          </p:cNvSpPr>
          <p:nvPr>
            <p:ph type="title"/>
          </p:nvPr>
        </p:nvSpPr>
        <p:spPr/>
        <p:txBody>
          <a:bodyPr/>
          <a:lstStyle/>
          <a:p>
            <a:pPr algn="ctr"/>
            <a:r>
              <a:rPr lang="en-US" dirty="0"/>
              <a:t>Similarities and Differences between both  Algorithms</a:t>
            </a:r>
          </a:p>
        </p:txBody>
      </p:sp>
      <p:sp>
        <p:nvSpPr>
          <p:cNvPr id="4" name="TextBox 3">
            <a:extLst>
              <a:ext uri="{FF2B5EF4-FFF2-40B4-BE49-F238E27FC236}">
                <a16:creationId xmlns:a16="http://schemas.microsoft.com/office/drawing/2014/main" id="{FBB37960-E6E7-4B02-A551-F3FC3DA1083A}"/>
              </a:ext>
            </a:extLst>
          </p:cNvPr>
          <p:cNvSpPr txBox="1"/>
          <p:nvPr/>
        </p:nvSpPr>
        <p:spPr>
          <a:xfrm>
            <a:off x="1109662" y="2105025"/>
            <a:ext cx="2562225" cy="369332"/>
          </a:xfrm>
          <a:prstGeom prst="rect">
            <a:avLst/>
          </a:prstGeom>
          <a:noFill/>
        </p:spPr>
        <p:txBody>
          <a:bodyPr wrap="square" rtlCol="0">
            <a:spAutoFit/>
          </a:bodyPr>
          <a:lstStyle/>
          <a:p>
            <a:pPr algn="ctr"/>
            <a:r>
              <a:rPr lang="en-US" b="1" dirty="0"/>
              <a:t>Similarities</a:t>
            </a:r>
          </a:p>
        </p:txBody>
      </p:sp>
      <p:sp>
        <p:nvSpPr>
          <p:cNvPr id="5" name="TextBox 4">
            <a:extLst>
              <a:ext uri="{FF2B5EF4-FFF2-40B4-BE49-F238E27FC236}">
                <a16:creationId xmlns:a16="http://schemas.microsoft.com/office/drawing/2014/main" id="{C7BF2413-AA4C-458B-8F2C-300081A97694}"/>
              </a:ext>
            </a:extLst>
          </p:cNvPr>
          <p:cNvSpPr txBox="1"/>
          <p:nvPr/>
        </p:nvSpPr>
        <p:spPr>
          <a:xfrm>
            <a:off x="4119563" y="2105025"/>
            <a:ext cx="3605212" cy="369332"/>
          </a:xfrm>
          <a:prstGeom prst="rect">
            <a:avLst/>
          </a:prstGeom>
          <a:noFill/>
        </p:spPr>
        <p:txBody>
          <a:bodyPr wrap="square" rtlCol="0">
            <a:spAutoFit/>
          </a:bodyPr>
          <a:lstStyle/>
          <a:p>
            <a:pPr algn="ctr"/>
            <a:r>
              <a:rPr lang="en-US" b="1" dirty="0"/>
              <a:t>Dijkstra’s</a:t>
            </a:r>
          </a:p>
        </p:txBody>
      </p:sp>
      <p:sp>
        <p:nvSpPr>
          <p:cNvPr id="6" name="TextBox 5">
            <a:extLst>
              <a:ext uri="{FF2B5EF4-FFF2-40B4-BE49-F238E27FC236}">
                <a16:creationId xmlns:a16="http://schemas.microsoft.com/office/drawing/2014/main" id="{A587B465-B167-434F-A011-2C10107892EC}"/>
              </a:ext>
            </a:extLst>
          </p:cNvPr>
          <p:cNvSpPr txBox="1"/>
          <p:nvPr/>
        </p:nvSpPr>
        <p:spPr>
          <a:xfrm>
            <a:off x="8253413" y="2054781"/>
            <a:ext cx="2676525" cy="369332"/>
          </a:xfrm>
          <a:prstGeom prst="rect">
            <a:avLst/>
          </a:prstGeom>
          <a:noFill/>
        </p:spPr>
        <p:txBody>
          <a:bodyPr wrap="square" rtlCol="0">
            <a:spAutoFit/>
          </a:bodyPr>
          <a:lstStyle/>
          <a:p>
            <a:pPr algn="ctr"/>
            <a:r>
              <a:rPr lang="en-US" b="1" dirty="0"/>
              <a:t>Prim’s</a:t>
            </a:r>
          </a:p>
        </p:txBody>
      </p:sp>
      <p:sp>
        <p:nvSpPr>
          <p:cNvPr id="7" name="TextBox 6">
            <a:extLst>
              <a:ext uri="{FF2B5EF4-FFF2-40B4-BE49-F238E27FC236}">
                <a16:creationId xmlns:a16="http://schemas.microsoft.com/office/drawing/2014/main" id="{2CD99CDF-7146-4E5C-9026-F224CC32FB5D}"/>
              </a:ext>
            </a:extLst>
          </p:cNvPr>
          <p:cNvSpPr txBox="1"/>
          <p:nvPr/>
        </p:nvSpPr>
        <p:spPr>
          <a:xfrm>
            <a:off x="1009650" y="2747963"/>
            <a:ext cx="3057525" cy="1754326"/>
          </a:xfrm>
          <a:prstGeom prst="rect">
            <a:avLst/>
          </a:prstGeom>
          <a:noFill/>
        </p:spPr>
        <p:txBody>
          <a:bodyPr wrap="square" rtlCol="0">
            <a:spAutoFit/>
          </a:bodyPr>
          <a:lstStyle/>
          <a:p>
            <a:pPr>
              <a:buFont typeface="Arial" panose="020B0604020202020204" pitchFamily="34" charset="0"/>
              <a:buChar char="•"/>
            </a:pPr>
            <a:r>
              <a:rPr lang="en-US" b="1" dirty="0"/>
              <a:t> Paths are simple with no cycles</a:t>
            </a:r>
          </a:p>
          <a:p>
            <a:endParaRPr lang="en-US" b="1" dirty="0"/>
          </a:p>
          <a:p>
            <a:pPr>
              <a:buFont typeface="Arial" panose="020B0604020202020204" pitchFamily="34" charset="0"/>
              <a:buChar char="•"/>
            </a:pPr>
            <a:r>
              <a:rPr lang="en-US" b="1" dirty="0"/>
              <a:t> Works with undirected and directed graphs</a:t>
            </a:r>
          </a:p>
          <a:p>
            <a:pPr marL="342900" indent="-342900">
              <a:buFont typeface="Arial" panose="020B0604020202020204" pitchFamily="34" charset="0"/>
              <a:buChar char="•"/>
            </a:pPr>
            <a:endParaRPr lang="en-US" b="1" dirty="0"/>
          </a:p>
        </p:txBody>
      </p:sp>
      <p:sp>
        <p:nvSpPr>
          <p:cNvPr id="8" name="TextBox 7">
            <a:extLst>
              <a:ext uri="{FF2B5EF4-FFF2-40B4-BE49-F238E27FC236}">
                <a16:creationId xmlns:a16="http://schemas.microsoft.com/office/drawing/2014/main" id="{B52212AB-1AFF-49D5-AEA6-A39BE972DA2E}"/>
              </a:ext>
            </a:extLst>
          </p:cNvPr>
          <p:cNvSpPr txBox="1"/>
          <p:nvPr/>
        </p:nvSpPr>
        <p:spPr>
          <a:xfrm>
            <a:off x="4957763" y="2747963"/>
            <a:ext cx="2547937" cy="2308324"/>
          </a:xfrm>
          <a:prstGeom prst="rect">
            <a:avLst/>
          </a:prstGeom>
          <a:noFill/>
        </p:spPr>
        <p:txBody>
          <a:bodyPr wrap="square" rtlCol="0">
            <a:spAutoFit/>
          </a:bodyPr>
          <a:lstStyle/>
          <a:p>
            <a:pPr>
              <a:buFont typeface="Arial" panose="020B0604020202020204" pitchFamily="34" charset="0"/>
              <a:buChar char="•"/>
            </a:pPr>
            <a:r>
              <a:rPr lang="en-US" b="1" dirty="0"/>
              <a:t> Cannot handle negative weights on edges</a:t>
            </a:r>
          </a:p>
          <a:p>
            <a:endParaRPr lang="en-US" b="1" dirty="0"/>
          </a:p>
          <a:p>
            <a:pPr>
              <a:buFont typeface="Arial" panose="020B0604020202020204" pitchFamily="34" charset="0"/>
              <a:buChar char="•"/>
            </a:pPr>
            <a:r>
              <a:rPr lang="en-US" b="1" dirty="0"/>
              <a:t> Determines shortest path in respect </a:t>
            </a:r>
            <a:r>
              <a:rPr lang="en-US" b="1"/>
              <a:t>to the </a:t>
            </a:r>
            <a:r>
              <a:rPr lang="en-US" b="1" dirty="0"/>
              <a:t>start node</a:t>
            </a:r>
          </a:p>
          <a:p>
            <a:endParaRPr lang="en-US" dirty="0"/>
          </a:p>
        </p:txBody>
      </p:sp>
      <p:sp>
        <p:nvSpPr>
          <p:cNvPr id="10" name="TextBox 9">
            <a:extLst>
              <a:ext uri="{FF2B5EF4-FFF2-40B4-BE49-F238E27FC236}">
                <a16:creationId xmlns:a16="http://schemas.microsoft.com/office/drawing/2014/main" id="{624D7CFD-F171-45CF-95FA-E5E417D1B738}"/>
              </a:ext>
            </a:extLst>
          </p:cNvPr>
          <p:cNvSpPr txBox="1"/>
          <p:nvPr/>
        </p:nvSpPr>
        <p:spPr>
          <a:xfrm>
            <a:off x="8691563" y="2747963"/>
            <a:ext cx="2324100" cy="2862322"/>
          </a:xfrm>
          <a:prstGeom prst="rect">
            <a:avLst/>
          </a:prstGeom>
          <a:noFill/>
        </p:spPr>
        <p:txBody>
          <a:bodyPr wrap="square" rtlCol="0">
            <a:spAutoFit/>
          </a:bodyPr>
          <a:lstStyle/>
          <a:p>
            <a:pPr>
              <a:buFont typeface="Arial" panose="020B0604020202020204" pitchFamily="34" charset="0"/>
              <a:buChar char="•"/>
            </a:pPr>
            <a:r>
              <a:rPr lang="en-US" b="1" dirty="0"/>
              <a:t> Can handle negative weights on edges</a:t>
            </a:r>
          </a:p>
          <a:p>
            <a:endParaRPr lang="en-US" b="1" dirty="0"/>
          </a:p>
          <a:p>
            <a:pPr>
              <a:buFont typeface="Arial" panose="020B0604020202020204" pitchFamily="34" charset="0"/>
              <a:buChar char="•"/>
            </a:pPr>
            <a:r>
              <a:rPr lang="en-US" b="1" dirty="0"/>
              <a:t> Determines a minimal path based on the path between neighboring nodes</a:t>
            </a:r>
          </a:p>
          <a:p>
            <a:endParaRPr lang="en-US" dirty="0"/>
          </a:p>
        </p:txBody>
      </p:sp>
    </p:spTree>
    <p:extLst>
      <p:ext uri="{BB962C8B-B14F-4D97-AF65-F5344CB8AC3E}">
        <p14:creationId xmlns:p14="http://schemas.microsoft.com/office/powerpoint/2010/main" val="410142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E5AE-EC80-4FDC-8AF5-AEFF1ED86911}"/>
              </a:ext>
            </a:extLst>
          </p:cNvPr>
          <p:cNvSpPr>
            <a:spLocks noGrp="1"/>
          </p:cNvSpPr>
          <p:nvPr>
            <p:ph type="title"/>
          </p:nvPr>
        </p:nvSpPr>
        <p:spPr/>
        <p:txBody>
          <a:bodyPr/>
          <a:lstStyle/>
          <a:p>
            <a:pPr algn="ctr"/>
            <a:r>
              <a:rPr lang="en-US" dirty="0"/>
              <a:t>Dijkstra’s Algorithm Process</a:t>
            </a:r>
          </a:p>
        </p:txBody>
      </p:sp>
      <p:sp>
        <p:nvSpPr>
          <p:cNvPr id="3" name="Content Placeholder 2">
            <a:extLst>
              <a:ext uri="{FF2B5EF4-FFF2-40B4-BE49-F238E27FC236}">
                <a16:creationId xmlns:a16="http://schemas.microsoft.com/office/drawing/2014/main" id="{39A568CD-D2CD-4737-87C3-AAA2FBA4E9DD}"/>
              </a:ext>
            </a:extLst>
          </p:cNvPr>
          <p:cNvSpPr>
            <a:spLocks noGrp="1"/>
          </p:cNvSpPr>
          <p:nvPr>
            <p:ph idx="1"/>
          </p:nvPr>
        </p:nvSpPr>
        <p:spPr/>
        <p:txBody>
          <a:bodyPr>
            <a:normAutofit/>
          </a:bodyPr>
          <a:lstStyle/>
          <a:p>
            <a:pPr marL="0" indent="0">
              <a:lnSpc>
                <a:spcPct val="100000"/>
              </a:lnSpc>
              <a:buNone/>
            </a:pPr>
            <a:r>
              <a:rPr lang="en-US" dirty="0"/>
              <a:t>First thing to do is to is </a:t>
            </a:r>
            <a:r>
              <a:rPr lang="en-US"/>
              <a:t>to choose </a:t>
            </a:r>
            <a:r>
              <a:rPr lang="en-US" dirty="0"/>
              <a:t>a node that will be the starting node. This is where all the paths to all other nodes on the graph will start. Then set the distance to all other nodes on the graph to infinity.</a:t>
            </a:r>
          </a:p>
          <a:p>
            <a:pPr marL="0" indent="0">
              <a:lnSpc>
                <a:spcPct val="100000"/>
              </a:lnSpc>
              <a:buNone/>
            </a:pPr>
            <a:r>
              <a:rPr lang="en-US" dirty="0"/>
              <a:t>1. Choose the smallest edge from the paths that lead to the current visited node’s neighbors.</a:t>
            </a:r>
          </a:p>
          <a:p>
            <a:pPr marL="0" indent="0">
              <a:lnSpc>
                <a:spcPct val="100000"/>
              </a:lnSpc>
              <a:buNone/>
            </a:pPr>
            <a:r>
              <a:rPr lang="en-US" dirty="0"/>
              <a:t>2. Relax the edge. This means the algorithm will choose the edge with the minimum cost starting at the start node to the neighboring node.</a:t>
            </a:r>
          </a:p>
          <a:p>
            <a:pPr marL="0" indent="0">
              <a:lnSpc>
                <a:spcPct val="100000"/>
              </a:lnSpc>
              <a:buNone/>
            </a:pPr>
            <a:r>
              <a:rPr lang="en-US" dirty="0"/>
              <a:t>    a. If the chosen edge has a cost less than the current minimum cost to that neighboring node, update it. The cost to the neighboring node will update to the minimum cost and the previous node needed to reach to the neighboring node is updated. </a:t>
            </a:r>
          </a:p>
          <a:p>
            <a:pPr marL="0" indent="0">
              <a:lnSpc>
                <a:spcPct val="100000"/>
              </a:lnSpc>
              <a:buNone/>
            </a:pPr>
            <a:r>
              <a:rPr lang="en-US" dirty="0"/>
              <a:t>	</a:t>
            </a:r>
            <a:r>
              <a:rPr lang="en-US" dirty="0" err="1"/>
              <a:t>i</a:t>
            </a:r>
            <a:r>
              <a:rPr lang="en-US" dirty="0"/>
              <a:t>. If the cost is infinity, replace the cost with the cost taken to reach the node.</a:t>
            </a:r>
          </a:p>
          <a:p>
            <a:pPr marL="0" indent="0">
              <a:lnSpc>
                <a:spcPct val="100000"/>
              </a:lnSpc>
              <a:buNone/>
            </a:pPr>
            <a:r>
              <a:rPr lang="en-US" dirty="0"/>
              <a:t>	ii. If the cost is not infinity, update the cost by adding the cost to the current cost and updating the previous node value. The previous node value is used to keep track of the previous path the algorithm took before reaching the neighboring node. </a:t>
            </a:r>
          </a:p>
        </p:txBody>
      </p:sp>
    </p:spTree>
    <p:extLst>
      <p:ext uri="{BB962C8B-B14F-4D97-AF65-F5344CB8AC3E}">
        <p14:creationId xmlns:p14="http://schemas.microsoft.com/office/powerpoint/2010/main" val="287642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CA55-DAFD-434F-B8A5-C5353EDD87DC}"/>
              </a:ext>
            </a:extLst>
          </p:cNvPr>
          <p:cNvSpPr>
            <a:spLocks noGrp="1"/>
          </p:cNvSpPr>
          <p:nvPr>
            <p:ph type="title"/>
          </p:nvPr>
        </p:nvSpPr>
        <p:spPr/>
        <p:txBody>
          <a:bodyPr/>
          <a:lstStyle/>
          <a:p>
            <a:pPr algn="ctr"/>
            <a:r>
              <a:rPr lang="en-US" dirty="0"/>
              <a:t>Dijkstra’s Algorithm Process (continued)</a:t>
            </a:r>
          </a:p>
        </p:txBody>
      </p:sp>
      <p:sp>
        <p:nvSpPr>
          <p:cNvPr id="3" name="Content Placeholder 2">
            <a:extLst>
              <a:ext uri="{FF2B5EF4-FFF2-40B4-BE49-F238E27FC236}">
                <a16:creationId xmlns:a16="http://schemas.microsoft.com/office/drawing/2014/main" id="{7C9BB01E-283D-48F7-9C11-D9166C83ED4E}"/>
              </a:ext>
            </a:extLst>
          </p:cNvPr>
          <p:cNvSpPr>
            <a:spLocks noGrp="1"/>
          </p:cNvSpPr>
          <p:nvPr>
            <p:ph idx="1"/>
          </p:nvPr>
        </p:nvSpPr>
        <p:spPr/>
        <p:txBody>
          <a:bodyPr/>
          <a:lstStyle/>
          <a:p>
            <a:pPr marL="0" indent="0">
              <a:lnSpc>
                <a:spcPct val="100000"/>
              </a:lnSpc>
              <a:buNone/>
            </a:pPr>
            <a:r>
              <a:rPr lang="en-US" dirty="0"/>
              <a:t>2. Relax the edge. (continued)</a:t>
            </a:r>
          </a:p>
          <a:p>
            <a:pPr marL="0" indent="0">
              <a:lnSpc>
                <a:spcPct val="100000"/>
              </a:lnSpc>
              <a:buNone/>
            </a:pPr>
            <a:r>
              <a:rPr lang="en-US" dirty="0"/>
              <a:t>    b. If the chosen edge does not have a cost less than the current minimum cost to that neighboring node, the minimum cost is not updated.</a:t>
            </a:r>
          </a:p>
          <a:p>
            <a:pPr marL="0" indent="0">
              <a:lnSpc>
                <a:spcPct val="100000"/>
              </a:lnSpc>
              <a:buNone/>
            </a:pPr>
            <a:r>
              <a:rPr lang="en-US" dirty="0"/>
              <a:t>3. Move on to the next smallest edge for the current visited node. Repeat steps 1 and 2 until all the edges for the current node have been relaxed.</a:t>
            </a:r>
          </a:p>
          <a:p>
            <a:pPr marL="0" indent="0">
              <a:lnSpc>
                <a:spcPct val="100000"/>
              </a:lnSpc>
              <a:buNone/>
            </a:pPr>
            <a:r>
              <a:rPr lang="en-US" dirty="0"/>
              <a:t>4. To choose the next node to visit, choose the neighboring node that has the smallest cost to take the path. Then repeat steps 1 through 3 for the new currently visited node.</a:t>
            </a:r>
          </a:p>
          <a:p>
            <a:pPr marL="0" indent="0">
              <a:lnSpc>
                <a:spcPct val="100000"/>
              </a:lnSpc>
              <a:buNone/>
            </a:pPr>
            <a:r>
              <a:rPr lang="en-US" dirty="0"/>
              <a:t>5. Repeat steps 1 through 4 until all edges have been relaxed. This concludes the algorithm.</a:t>
            </a:r>
          </a:p>
        </p:txBody>
      </p:sp>
    </p:spTree>
    <p:extLst>
      <p:ext uri="{BB962C8B-B14F-4D97-AF65-F5344CB8AC3E}">
        <p14:creationId xmlns:p14="http://schemas.microsoft.com/office/powerpoint/2010/main" val="356201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C8F0-7751-490E-8DBA-B5F2FEB72BF0}"/>
              </a:ext>
            </a:extLst>
          </p:cNvPr>
          <p:cNvSpPr>
            <a:spLocks noGrp="1"/>
          </p:cNvSpPr>
          <p:nvPr>
            <p:ph type="title"/>
          </p:nvPr>
        </p:nvSpPr>
        <p:spPr/>
        <p:txBody>
          <a:bodyPr/>
          <a:lstStyle/>
          <a:p>
            <a:pPr algn="ctr"/>
            <a:r>
              <a:rPr lang="en-US" dirty="0"/>
              <a:t>Prim’s Algorithm Process</a:t>
            </a:r>
          </a:p>
        </p:txBody>
      </p:sp>
      <p:sp>
        <p:nvSpPr>
          <p:cNvPr id="3" name="Content Placeholder 2">
            <a:extLst>
              <a:ext uri="{FF2B5EF4-FFF2-40B4-BE49-F238E27FC236}">
                <a16:creationId xmlns:a16="http://schemas.microsoft.com/office/drawing/2014/main" id="{87A9E301-07AE-4EFA-935D-4B4BA48E27C9}"/>
              </a:ext>
            </a:extLst>
          </p:cNvPr>
          <p:cNvSpPr>
            <a:spLocks noGrp="1"/>
          </p:cNvSpPr>
          <p:nvPr>
            <p:ph idx="1"/>
          </p:nvPr>
        </p:nvSpPr>
        <p:spPr/>
        <p:txBody>
          <a:bodyPr>
            <a:normAutofit lnSpcReduction="10000"/>
          </a:bodyPr>
          <a:lstStyle/>
          <a:p>
            <a:pPr marL="0" indent="0">
              <a:buNone/>
            </a:pPr>
            <a:r>
              <a:rPr lang="en-US" dirty="0"/>
              <a:t>Choose a random node in the graph to start off creating the minimal spanning tree. This is the first visited node from the graph and will be included in a list to keep track of the visited nodes in the graph/nodes part of the MST.</a:t>
            </a:r>
          </a:p>
          <a:p>
            <a:pPr marL="0" indent="0">
              <a:buNone/>
            </a:pPr>
            <a:r>
              <a:rPr lang="en-US" dirty="0"/>
              <a:t>1. To choose where to go, choose the edge with the smallest cost out of all the edges that is connected to all the visited nodes so far. </a:t>
            </a:r>
          </a:p>
          <a:p>
            <a:pPr marL="0" indent="0">
              <a:buNone/>
            </a:pPr>
            <a:r>
              <a:rPr lang="en-US" dirty="0"/>
              <a:t>2. Check to make sure that the edge taken does not visit a node that is already in the MST. </a:t>
            </a:r>
          </a:p>
          <a:p>
            <a:pPr marL="0" indent="0">
              <a:buNone/>
            </a:pPr>
            <a:r>
              <a:rPr lang="en-US" dirty="0"/>
              <a:t>    a. If the node has already been visited, discard the current edge as the smallest edge and repeat step 1 by finding the next smallest edge in the list of edges that are connected to the nodes in the list of visited nodes.</a:t>
            </a:r>
          </a:p>
          <a:p>
            <a:pPr marL="0" indent="0">
              <a:buNone/>
            </a:pPr>
            <a:r>
              <a:rPr lang="en-US" dirty="0"/>
              <a:t>    b. If the node has not been visited, do the following. Record the edge as the smallest edge taken to get to the neighboring node. Record the source node, the destination node, and the edge cost. Include this information as part of the minimal spanning tree path. </a:t>
            </a:r>
          </a:p>
          <a:p>
            <a:pPr marL="0" indent="0">
              <a:buNone/>
            </a:pPr>
            <a:r>
              <a:rPr lang="en-US" dirty="0"/>
              <a:t>3. Repeat steps 1 and 2 until all nodes in the graph are part of the MST.</a:t>
            </a:r>
          </a:p>
        </p:txBody>
      </p:sp>
    </p:spTree>
    <p:extLst>
      <p:ext uri="{BB962C8B-B14F-4D97-AF65-F5344CB8AC3E}">
        <p14:creationId xmlns:p14="http://schemas.microsoft.com/office/powerpoint/2010/main" val="313577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A4DB-51C1-4451-B76B-312A5FB99B17}"/>
              </a:ext>
            </a:extLst>
          </p:cNvPr>
          <p:cNvSpPr>
            <a:spLocks noGrp="1"/>
          </p:cNvSpPr>
          <p:nvPr>
            <p:ph type="title"/>
          </p:nvPr>
        </p:nvSpPr>
        <p:spPr>
          <a:xfrm>
            <a:off x="1066800" y="642594"/>
            <a:ext cx="10058400" cy="1371600"/>
          </a:xfrm>
        </p:spPr>
        <p:txBody>
          <a:bodyPr anchor="ctr">
            <a:normAutofit/>
          </a:bodyPr>
          <a:lstStyle/>
          <a:p>
            <a:pPr algn="ctr"/>
            <a:r>
              <a:rPr lang="en-US" dirty="0"/>
              <a:t>Awesome Resource!!</a:t>
            </a:r>
          </a:p>
        </p:txBody>
      </p:sp>
      <p:pic>
        <p:nvPicPr>
          <p:cNvPr id="3" name="Online Media 2" title="Dijkstra's Algorithm vs Prim's Algorithm">
            <a:hlinkClick r:id="" action="ppaction://media"/>
            <a:extLst>
              <a:ext uri="{FF2B5EF4-FFF2-40B4-BE49-F238E27FC236}">
                <a16:creationId xmlns:a16="http://schemas.microsoft.com/office/drawing/2014/main" id="{C7D44325-C3FC-42D0-8395-F8D3F0410527}"/>
              </a:ext>
            </a:extLst>
          </p:cNvPr>
          <p:cNvPicPr>
            <a:picLocks noRot="1" noChangeAspect="1"/>
          </p:cNvPicPr>
          <p:nvPr>
            <a:videoFile r:link="rId1"/>
          </p:nvPr>
        </p:nvPicPr>
        <p:blipFill>
          <a:blip r:embed="rId3"/>
          <a:stretch>
            <a:fillRect/>
          </a:stretch>
        </p:blipFill>
        <p:spPr>
          <a:xfrm>
            <a:off x="2994406" y="1879283"/>
            <a:ext cx="6203188" cy="3489293"/>
          </a:xfrm>
          <a:prstGeom prst="rect">
            <a:avLst/>
          </a:prstGeom>
          <a:noFill/>
        </p:spPr>
      </p:pic>
      <p:sp>
        <p:nvSpPr>
          <p:cNvPr id="4" name="TextBox 3">
            <a:extLst>
              <a:ext uri="{FF2B5EF4-FFF2-40B4-BE49-F238E27FC236}">
                <a16:creationId xmlns:a16="http://schemas.microsoft.com/office/drawing/2014/main" id="{C6BFE7ED-C7D2-46B4-A254-F0D629C8CB90}"/>
              </a:ext>
            </a:extLst>
          </p:cNvPr>
          <p:cNvSpPr txBox="1"/>
          <p:nvPr/>
        </p:nvSpPr>
        <p:spPr>
          <a:xfrm>
            <a:off x="2419350" y="5538788"/>
            <a:ext cx="7043738" cy="369332"/>
          </a:xfrm>
          <a:prstGeom prst="rect">
            <a:avLst/>
          </a:prstGeom>
          <a:noFill/>
        </p:spPr>
        <p:txBody>
          <a:bodyPr wrap="square" rtlCol="0">
            <a:spAutoFit/>
          </a:bodyPr>
          <a:lstStyle/>
          <a:p>
            <a:pPr algn="ctr"/>
            <a:r>
              <a:rPr lang="en-US" dirty="0"/>
              <a:t>Link: https://www.youtube.com/watch?v=K_1urzWrzLs</a:t>
            </a:r>
          </a:p>
        </p:txBody>
      </p:sp>
    </p:spTree>
    <p:extLst>
      <p:ext uri="{BB962C8B-B14F-4D97-AF65-F5344CB8AC3E}">
        <p14:creationId xmlns:p14="http://schemas.microsoft.com/office/powerpoint/2010/main" val="99583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{AD0F9A04-0F9E-4BFB-AF9D-6FD40190F9AD}tf78438558</Template>
  <TotalTime>0</TotalTime>
  <Words>739</Words>
  <Application>Microsoft Office PowerPoint</Application>
  <PresentationFormat>Widescreen</PresentationFormat>
  <Paragraphs>46</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Garamond</vt:lpstr>
      <vt:lpstr>SavonVTI</vt:lpstr>
      <vt:lpstr>Greedy algorithms for shortest path</vt:lpstr>
      <vt:lpstr>Description of Algorithms</vt:lpstr>
      <vt:lpstr>Similarities and Differences between both  Algorithms</vt:lpstr>
      <vt:lpstr>Dijkstra’s Algorithm Process</vt:lpstr>
      <vt:lpstr>Dijkstra’s Algorithm Process (continued)</vt:lpstr>
      <vt:lpstr>Prim’s Algorithm Process</vt:lpstr>
      <vt:lpstr>Awesome Resource!!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2020-05-02T17:20:14Z</dcterms:created>
  <dcterms:modified xsi:type="dcterms:W3CDTF">2020-05-12T01:26:52Z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