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76" r:id="rId4"/>
    <p:sldId id="377" r:id="rId5"/>
    <p:sldId id="258" r:id="rId6"/>
    <p:sldId id="259" r:id="rId7"/>
    <p:sldId id="378" r:id="rId8"/>
    <p:sldId id="262" r:id="rId9"/>
    <p:sldId id="263" r:id="rId10"/>
    <p:sldId id="264" r:id="rId11"/>
    <p:sldId id="265" r:id="rId12"/>
    <p:sldId id="266" r:id="rId13"/>
    <p:sldId id="267" r:id="rId14"/>
    <p:sldId id="268" r:id="rId15"/>
    <p:sldId id="379" r:id="rId16"/>
    <p:sldId id="270" r:id="rId17"/>
    <p:sldId id="380" r:id="rId18"/>
    <p:sldId id="381" r:id="rId19"/>
    <p:sldId id="273" r:id="rId20"/>
    <p:sldId id="389" r:id="rId21"/>
    <p:sldId id="274" r:id="rId22"/>
    <p:sldId id="275" r:id="rId23"/>
    <p:sldId id="276" r:id="rId24"/>
    <p:sldId id="277" r:id="rId25"/>
    <p:sldId id="278" r:id="rId26"/>
    <p:sldId id="382" r:id="rId27"/>
    <p:sldId id="391" r:id="rId28"/>
    <p:sldId id="281" r:id="rId29"/>
    <p:sldId id="282" r:id="rId30"/>
    <p:sldId id="383" r:id="rId31"/>
    <p:sldId id="384" r:id="rId32"/>
    <p:sldId id="286" r:id="rId33"/>
    <p:sldId id="385" r:id="rId34"/>
    <p:sldId id="386" r:id="rId35"/>
    <p:sldId id="287" r:id="rId36"/>
    <p:sldId id="288" r:id="rId37"/>
    <p:sldId id="387" r:id="rId38"/>
    <p:sldId id="289" r:id="rId39"/>
    <p:sldId id="290" r:id="rId40"/>
    <p:sldId id="292" r:id="rId41"/>
    <p:sldId id="390" r:id="rId42"/>
    <p:sldId id="293" r:id="rId43"/>
    <p:sldId id="294" r:id="rId44"/>
    <p:sldId id="291" r:id="rId45"/>
    <p:sldId id="295" r:id="rId46"/>
    <p:sldId id="388" r:id="rId47"/>
    <p:sldId id="296" r:id="rId48"/>
    <p:sldId id="297" r:id="rId49"/>
    <p:sldId id="298" r:id="rId50"/>
    <p:sldId id="301" r:id="rId51"/>
    <p:sldId id="304" r:id="rId52"/>
    <p:sldId id="303" r:id="rId53"/>
    <p:sldId id="305" r:id="rId54"/>
    <p:sldId id="392" r:id="rId55"/>
    <p:sldId id="315" r:id="rId56"/>
    <p:sldId id="314" r:id="rId57"/>
    <p:sldId id="316" r:id="rId58"/>
    <p:sldId id="313" r:id="rId59"/>
    <p:sldId id="394" r:id="rId60"/>
    <p:sldId id="393" r:id="rId61"/>
    <p:sldId id="395" r:id="rId62"/>
    <p:sldId id="311" r:id="rId63"/>
    <p:sldId id="322" r:id="rId64"/>
    <p:sldId id="321" r:id="rId65"/>
    <p:sldId id="397" r:id="rId66"/>
    <p:sldId id="319" r:id="rId67"/>
    <p:sldId id="318" r:id="rId68"/>
    <p:sldId id="317"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1" autoAdjust="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12" Type="http://schemas.openxmlformats.org/officeDocument/2006/relationships/image" Target="../media/image59.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9"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10" Type="http://schemas.openxmlformats.org/officeDocument/2006/relationships/image" Target="../media/image106.wmf"/><Relationship Id="rId4" Type="http://schemas.openxmlformats.org/officeDocument/2006/relationships/image" Target="../media/image100.wmf"/><Relationship Id="rId9" Type="http://schemas.openxmlformats.org/officeDocument/2006/relationships/image" Target="../media/image10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9" Type="http://schemas.openxmlformats.org/officeDocument/2006/relationships/image" Target="../media/image12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5" Type="http://schemas.openxmlformats.org/officeDocument/2006/relationships/image" Target="../media/image130.wmf"/><Relationship Id="rId4" Type="http://schemas.openxmlformats.org/officeDocument/2006/relationships/image" Target="../media/image12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72816"/>
            <a:ext cx="8229600" cy="438194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701824"/>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916832"/>
            <a:ext cx="8229600" cy="438194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2014/9/10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7" name="TextBox 6"/>
          <p:cNvSpPr txBox="1"/>
          <p:nvPr userDrawn="1"/>
        </p:nvSpPr>
        <p:spPr>
          <a:xfrm>
            <a:off x="0" y="-27384"/>
            <a:ext cx="9144000" cy="800219"/>
          </a:xfrm>
          <a:prstGeom prst="rect">
            <a:avLst/>
          </a:prstGeom>
          <a:solidFill>
            <a:schemeClr val="accent1">
              <a:lumMod val="7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n-US" altLang="zh-CN" sz="2800" dirty="0" smtClean="0"/>
          </a:p>
          <a:p>
            <a:endParaRPr lang="zh-CN" altLang="en-US" dirty="0"/>
          </a:p>
        </p:txBody>
      </p:sp>
      <p:sp>
        <p:nvSpPr>
          <p:cNvPr id="8" name="TextBox 7"/>
          <p:cNvSpPr txBox="1"/>
          <p:nvPr userDrawn="1"/>
        </p:nvSpPr>
        <p:spPr>
          <a:xfrm>
            <a:off x="899592" y="44624"/>
            <a:ext cx="8064896" cy="646331"/>
          </a:xfrm>
          <a:prstGeom prst="rect">
            <a:avLst/>
          </a:prstGeom>
          <a:noFill/>
        </p:spPr>
        <p:txBody>
          <a:bodyPr wrap="square" rtlCol="0">
            <a:spAutoFit/>
          </a:bodyPr>
          <a:lstStyle/>
          <a:p>
            <a:pPr algn="ctr" latinLnBrk="1">
              <a:defRPr/>
            </a:pPr>
            <a:r>
              <a:rPr lang="zh-CN" altLang="en-US" sz="3600" b="1" dirty="0" smtClean="0">
                <a:solidFill>
                  <a:schemeClr val="bg1"/>
                </a:solidFill>
                <a:latin typeface="楷体" pitchFamily="49" charset="-122"/>
                <a:ea typeface="楷体" pitchFamily="49" charset="-122"/>
              </a:rPr>
              <a:t>带电粒子的电磁辐射及应用</a:t>
            </a:r>
            <a:r>
              <a:rPr lang="en-US" altLang="zh-CN" sz="3600" b="1" dirty="0" smtClean="0">
                <a:solidFill>
                  <a:schemeClr val="bg1"/>
                </a:solidFill>
                <a:latin typeface="楷体" pitchFamily="49" charset="-122"/>
                <a:ea typeface="楷体" pitchFamily="49" charset="-122"/>
              </a:rPr>
              <a:t> </a:t>
            </a:r>
            <a:endParaRPr lang="en-US" altLang="zh-CN" sz="3600" b="1" dirty="0">
              <a:solidFill>
                <a:schemeClr val="bg1"/>
              </a:solidFill>
              <a:latin typeface="楷体" pitchFamily="49" charset="-122"/>
              <a:ea typeface="楷体" pitchFamily="49" charset="-122"/>
            </a:endParaRPr>
          </a:p>
        </p:txBody>
      </p:sp>
      <p:pic>
        <p:nvPicPr>
          <p:cNvPr id="9" name="图片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27384"/>
            <a:ext cx="899592" cy="80021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jpeg"/><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jpeg"/><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23.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40.png"/><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4.bin"/><Relationship Id="rId5" Type="http://schemas.openxmlformats.org/officeDocument/2006/relationships/image" Target="../media/image35.wmf"/><Relationship Id="rId4" Type="http://schemas.openxmlformats.org/officeDocument/2006/relationships/oleObject" Target="../embeddings/oleObject33.bin"/><Relationship Id="rId9" Type="http://schemas.openxmlformats.org/officeDocument/2006/relationships/image" Target="../media/image37.wmf"/></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8.wmf"/><Relationship Id="rId4" Type="http://schemas.openxmlformats.org/officeDocument/2006/relationships/oleObject" Target="../embeddings/oleObject3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3.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0.bin"/></Relationships>
</file>

<file path=ppt/slides/_rels/slide3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5.wmf"/><Relationship Id="rId5" Type="http://schemas.openxmlformats.org/officeDocument/2006/relationships/oleObject" Target="../embeddings/oleObject44.bin"/><Relationship Id="rId4" Type="http://schemas.openxmlformats.org/officeDocument/2006/relationships/image" Target="../media/image44.wmf"/><Relationship Id="rId9" Type="http://schemas.openxmlformats.org/officeDocument/2006/relationships/image" Target="../media/image4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51.bin"/><Relationship Id="rId18" Type="http://schemas.openxmlformats.org/officeDocument/2006/relationships/image" Target="../media/image55.wmf"/><Relationship Id="rId26" Type="http://schemas.openxmlformats.org/officeDocument/2006/relationships/oleObject" Target="../embeddings/oleObject58.bin"/><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52.wmf"/><Relationship Id="rId17" Type="http://schemas.openxmlformats.org/officeDocument/2006/relationships/oleObject" Target="../embeddings/oleObject53.bin"/><Relationship Id="rId25" Type="http://schemas.openxmlformats.org/officeDocument/2006/relationships/oleObject" Target="../embeddings/oleObject57.bin"/><Relationship Id="rId2" Type="http://schemas.openxmlformats.org/officeDocument/2006/relationships/slideLayout" Target="../slideLayouts/slideLayout2.xml"/><Relationship Id="rId16" Type="http://schemas.openxmlformats.org/officeDocument/2006/relationships/image" Target="../media/image54.wmf"/><Relationship Id="rId20" Type="http://schemas.openxmlformats.org/officeDocument/2006/relationships/image" Target="../media/image56.wmf"/><Relationship Id="rId1" Type="http://schemas.openxmlformats.org/officeDocument/2006/relationships/vmlDrawing" Target="../drawings/vmlDrawing19.vml"/><Relationship Id="rId6" Type="http://schemas.openxmlformats.org/officeDocument/2006/relationships/image" Target="../media/image49.wmf"/><Relationship Id="rId11" Type="http://schemas.openxmlformats.org/officeDocument/2006/relationships/oleObject" Target="../embeddings/oleObject50.bin"/><Relationship Id="rId24" Type="http://schemas.openxmlformats.org/officeDocument/2006/relationships/image" Target="../media/image58.wmf"/><Relationship Id="rId5" Type="http://schemas.openxmlformats.org/officeDocument/2006/relationships/oleObject" Target="../embeddings/oleObject47.bin"/><Relationship Id="rId15" Type="http://schemas.openxmlformats.org/officeDocument/2006/relationships/oleObject" Target="../embeddings/oleObject52.bin"/><Relationship Id="rId23" Type="http://schemas.openxmlformats.org/officeDocument/2006/relationships/oleObject" Target="../embeddings/oleObject56.bin"/><Relationship Id="rId10" Type="http://schemas.openxmlformats.org/officeDocument/2006/relationships/image" Target="../media/image51.wmf"/><Relationship Id="rId19" Type="http://schemas.openxmlformats.org/officeDocument/2006/relationships/oleObject" Target="../embeddings/oleObject54.bin"/><Relationship Id="rId4" Type="http://schemas.openxmlformats.org/officeDocument/2006/relationships/image" Target="../media/image48.wmf"/><Relationship Id="rId9" Type="http://schemas.openxmlformats.org/officeDocument/2006/relationships/oleObject" Target="../embeddings/oleObject49.bin"/><Relationship Id="rId14" Type="http://schemas.openxmlformats.org/officeDocument/2006/relationships/image" Target="../media/image53.wmf"/><Relationship Id="rId22" Type="http://schemas.openxmlformats.org/officeDocument/2006/relationships/image" Target="../media/image57.wmf"/><Relationship Id="rId27" Type="http://schemas.openxmlformats.org/officeDocument/2006/relationships/image" Target="../media/image5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0.jpeg"/><Relationship Id="rId5" Type="http://schemas.openxmlformats.org/officeDocument/2006/relationships/image" Target="../media/image61.wmf"/><Relationship Id="rId4" Type="http://schemas.openxmlformats.org/officeDocument/2006/relationships/oleObject" Target="../embeddings/oleObject59.bin"/></Relationships>
</file>

<file path=ppt/slides/_rels/slide45.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4.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3.bin"/></Relationships>
</file>

<file path=ppt/slides/_rels/slide46.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68.wmf"/><Relationship Id="rId4" Type="http://schemas.openxmlformats.org/officeDocument/2006/relationships/oleObject" Target="../embeddings/oleObject65.bin"/></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0.png"/><Relationship Id="rId5" Type="http://schemas.openxmlformats.org/officeDocument/2006/relationships/image" Target="../media/image69.wmf"/><Relationship Id="rId4" Type="http://schemas.openxmlformats.org/officeDocument/2006/relationships/oleObject" Target="../embeddings/oleObject66.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70.png"/><Relationship Id="rId4" Type="http://schemas.openxmlformats.org/officeDocument/2006/relationships/image" Target="../media/image69.wmf"/></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9.bin"/><Relationship Id="rId5" Type="http://schemas.openxmlformats.org/officeDocument/2006/relationships/image" Target="../media/image71.wmf"/><Relationship Id="rId4" Type="http://schemas.openxmlformats.org/officeDocument/2006/relationships/oleObject" Target="../embeddings/oleObject68.bin"/></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70.png"/><Relationship Id="rId4" Type="http://schemas.openxmlformats.org/officeDocument/2006/relationships/image" Target="../media/image73.wmf"/></Relationships>
</file>

<file path=ppt/slides/_rels/slide51.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6.bin"/><Relationship Id="rId18" Type="http://schemas.openxmlformats.org/officeDocument/2006/relationships/image" Target="../media/image81.w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8.wmf"/><Relationship Id="rId17" Type="http://schemas.openxmlformats.org/officeDocument/2006/relationships/oleObject" Target="../embeddings/oleObject78.bin"/><Relationship Id="rId2" Type="http://schemas.openxmlformats.org/officeDocument/2006/relationships/slideLayout" Target="../slideLayouts/slideLayout2.xml"/><Relationship Id="rId16" Type="http://schemas.openxmlformats.org/officeDocument/2006/relationships/image" Target="../media/image80.wmf"/><Relationship Id="rId20" Type="http://schemas.openxmlformats.org/officeDocument/2006/relationships/image" Target="../media/image82.wmf"/><Relationship Id="rId1" Type="http://schemas.openxmlformats.org/officeDocument/2006/relationships/vmlDrawing" Target="../drawings/vmlDrawing27.vml"/><Relationship Id="rId6" Type="http://schemas.openxmlformats.org/officeDocument/2006/relationships/image" Target="../media/image75.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77.wmf"/><Relationship Id="rId19" Type="http://schemas.openxmlformats.org/officeDocument/2006/relationships/oleObject" Target="../embeddings/oleObject79.bin"/><Relationship Id="rId4" Type="http://schemas.openxmlformats.org/officeDocument/2006/relationships/image" Target="../media/image74.wmf"/><Relationship Id="rId9" Type="http://schemas.openxmlformats.org/officeDocument/2006/relationships/oleObject" Target="../embeddings/oleObject74.bin"/><Relationship Id="rId14" Type="http://schemas.openxmlformats.org/officeDocument/2006/relationships/image" Target="../media/image7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4.wmf"/><Relationship Id="rId5" Type="http://schemas.openxmlformats.org/officeDocument/2006/relationships/oleObject" Target="../embeddings/oleObject81.bin"/><Relationship Id="rId4" Type="http://schemas.openxmlformats.org/officeDocument/2006/relationships/image" Target="../media/image8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image" Target="../media/image96.png"/><Relationship Id="rId7" Type="http://schemas.openxmlformats.org/officeDocument/2006/relationships/image" Target="../media/image86.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83.bin"/><Relationship Id="rId11" Type="http://schemas.openxmlformats.org/officeDocument/2006/relationships/image" Target="../media/image88.wmf"/><Relationship Id="rId5" Type="http://schemas.openxmlformats.org/officeDocument/2006/relationships/image" Target="../media/image85.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87.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image" Target="../media/image101.png"/><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87.bin"/><Relationship Id="rId11" Type="http://schemas.openxmlformats.org/officeDocument/2006/relationships/image" Target="../media/image92.wmf"/><Relationship Id="rId5" Type="http://schemas.openxmlformats.org/officeDocument/2006/relationships/image" Target="../media/image89.w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91.wmf"/></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91.bin"/><Relationship Id="rId5" Type="http://schemas.openxmlformats.org/officeDocument/2006/relationships/image" Target="../media/image93.wmf"/><Relationship Id="rId4" Type="http://schemas.openxmlformats.org/officeDocument/2006/relationships/oleObject" Target="../embeddings/oleObject90.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96.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image" Target="../media/image101.wmf"/><Relationship Id="rId18" Type="http://schemas.openxmlformats.org/officeDocument/2006/relationships/oleObject" Target="../embeddings/oleObject100.bin"/><Relationship Id="rId3" Type="http://schemas.openxmlformats.org/officeDocument/2006/relationships/image" Target="../media/image116.png"/><Relationship Id="rId21" Type="http://schemas.openxmlformats.org/officeDocument/2006/relationships/image" Target="../media/image105.wmf"/><Relationship Id="rId7" Type="http://schemas.openxmlformats.org/officeDocument/2006/relationships/image" Target="../media/image98.wmf"/><Relationship Id="rId12" Type="http://schemas.openxmlformats.org/officeDocument/2006/relationships/oleObject" Target="../embeddings/oleObject97.bin"/><Relationship Id="rId17" Type="http://schemas.openxmlformats.org/officeDocument/2006/relationships/image" Target="../media/image103.wmf"/><Relationship Id="rId2" Type="http://schemas.openxmlformats.org/officeDocument/2006/relationships/slideLayout" Target="../slideLayouts/slideLayout2.xml"/><Relationship Id="rId16" Type="http://schemas.openxmlformats.org/officeDocument/2006/relationships/oleObject" Target="../embeddings/oleObject99.bin"/><Relationship Id="rId20" Type="http://schemas.openxmlformats.org/officeDocument/2006/relationships/oleObject" Target="../embeddings/oleObject101.bin"/><Relationship Id="rId1" Type="http://schemas.openxmlformats.org/officeDocument/2006/relationships/vmlDrawing" Target="../drawings/vmlDrawing33.vml"/><Relationship Id="rId6" Type="http://schemas.openxmlformats.org/officeDocument/2006/relationships/oleObject" Target="../embeddings/oleObject94.bin"/><Relationship Id="rId11" Type="http://schemas.openxmlformats.org/officeDocument/2006/relationships/image" Target="../media/image100.wmf"/><Relationship Id="rId5" Type="http://schemas.openxmlformats.org/officeDocument/2006/relationships/image" Target="../media/image97.wmf"/><Relationship Id="rId15" Type="http://schemas.openxmlformats.org/officeDocument/2006/relationships/image" Target="../media/image102.wmf"/><Relationship Id="rId23" Type="http://schemas.openxmlformats.org/officeDocument/2006/relationships/image" Target="../media/image106.wmf"/><Relationship Id="rId10" Type="http://schemas.openxmlformats.org/officeDocument/2006/relationships/oleObject" Target="../embeddings/oleObject96.bin"/><Relationship Id="rId19" Type="http://schemas.openxmlformats.org/officeDocument/2006/relationships/image" Target="../media/image104.wmf"/><Relationship Id="rId4" Type="http://schemas.openxmlformats.org/officeDocument/2006/relationships/oleObject" Target="../embeddings/oleObject93.bin"/><Relationship Id="rId9" Type="http://schemas.openxmlformats.org/officeDocument/2006/relationships/image" Target="../media/image99.wmf"/><Relationship Id="rId14" Type="http://schemas.openxmlformats.org/officeDocument/2006/relationships/oleObject" Target="../embeddings/oleObject98.bin"/><Relationship Id="rId22" Type="http://schemas.openxmlformats.org/officeDocument/2006/relationships/oleObject" Target="../embeddings/oleObject10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image" Target="../media/image111.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8.wmf"/><Relationship Id="rId11" Type="http://schemas.openxmlformats.org/officeDocument/2006/relationships/oleObject" Target="../embeddings/oleObject107.bin"/><Relationship Id="rId5" Type="http://schemas.openxmlformats.org/officeDocument/2006/relationships/oleObject" Target="../embeddings/oleObject104.bin"/><Relationship Id="rId15" Type="http://schemas.openxmlformats.org/officeDocument/2006/relationships/image" Target="../media/image112.wmf"/><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06.bin"/><Relationship Id="rId14" Type="http://schemas.openxmlformats.org/officeDocument/2006/relationships/oleObject" Target="../embeddings/oleObject109.bin"/></Relationships>
</file>

<file path=ppt/slides/_rels/slide63.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15.bin"/><Relationship Id="rId18" Type="http://schemas.openxmlformats.org/officeDocument/2006/relationships/image" Target="../media/image120.w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17.wmf"/><Relationship Id="rId17" Type="http://schemas.openxmlformats.org/officeDocument/2006/relationships/oleObject" Target="../embeddings/oleObject117.bin"/><Relationship Id="rId2" Type="http://schemas.openxmlformats.org/officeDocument/2006/relationships/slideLayout" Target="../slideLayouts/slideLayout2.xml"/><Relationship Id="rId16" Type="http://schemas.openxmlformats.org/officeDocument/2006/relationships/image" Target="../media/image119.wmf"/><Relationship Id="rId20" Type="http://schemas.openxmlformats.org/officeDocument/2006/relationships/image" Target="../media/image121.wmf"/><Relationship Id="rId1" Type="http://schemas.openxmlformats.org/officeDocument/2006/relationships/vmlDrawing" Target="../drawings/vmlDrawing35.vml"/><Relationship Id="rId6" Type="http://schemas.openxmlformats.org/officeDocument/2006/relationships/image" Target="../media/image114.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116.wmf"/><Relationship Id="rId19" Type="http://schemas.openxmlformats.org/officeDocument/2006/relationships/oleObject" Target="../embeddings/oleObject118.bin"/><Relationship Id="rId4" Type="http://schemas.openxmlformats.org/officeDocument/2006/relationships/image" Target="../media/image113.wmf"/><Relationship Id="rId9" Type="http://schemas.openxmlformats.org/officeDocument/2006/relationships/oleObject" Target="../embeddings/oleObject113.bin"/><Relationship Id="rId14" Type="http://schemas.openxmlformats.org/officeDocument/2006/relationships/image" Target="../media/image118.wmf"/></Relationships>
</file>

<file path=ppt/slides/_rels/slide64.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23.wmf"/><Relationship Id="rId5" Type="http://schemas.openxmlformats.org/officeDocument/2006/relationships/oleObject" Target="../embeddings/oleObject120.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22.bin"/></Relationships>
</file>

<file path=ppt/slides/_rels/slide65.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30.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27.wmf"/><Relationship Id="rId11" Type="http://schemas.openxmlformats.org/officeDocument/2006/relationships/oleObject" Target="../embeddings/oleObject127.bin"/><Relationship Id="rId5" Type="http://schemas.openxmlformats.org/officeDocument/2006/relationships/oleObject" Target="../embeddings/oleObject124.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26.bin"/></Relationships>
</file>

<file path=ppt/slides/_rels/slide66.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28.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32.wmf"/><Relationship Id="rId4" Type="http://schemas.openxmlformats.org/officeDocument/2006/relationships/image" Target="../media/image127.wmf"/><Relationship Id="rId9" Type="http://schemas.openxmlformats.org/officeDocument/2006/relationships/oleObject" Target="../embeddings/oleObject131.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33.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2643182"/>
            <a:ext cx="7772400" cy="1470025"/>
          </a:xfrm>
        </p:spPr>
        <p:txBody>
          <a:bodyPr>
            <a:noAutofit/>
          </a:bodyPr>
          <a:lstStyle/>
          <a:p>
            <a:r>
              <a:rPr lang="zh-CN" altLang="en-US" sz="6000" b="1" dirty="0" smtClean="0"/>
              <a:t>第一章 基本电磁理论</a:t>
            </a:r>
            <a:br>
              <a:rPr lang="zh-CN" altLang="en-US" sz="6000" b="1" dirty="0" smtClean="0"/>
            </a:br>
            <a:endParaRPr lang="zh-CN" alt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sp>
        <p:nvSpPr>
          <p:cNvPr id="3" name="内容占位符 2"/>
          <p:cNvSpPr>
            <a:spLocks noGrp="1"/>
          </p:cNvSpPr>
          <p:nvPr>
            <p:ph idx="1"/>
          </p:nvPr>
        </p:nvSpPr>
        <p:spPr>
          <a:xfrm>
            <a:off x="251520" y="1628800"/>
            <a:ext cx="8435280" cy="5328592"/>
          </a:xfrm>
        </p:spPr>
        <p:txBody>
          <a:bodyPr>
            <a:normAutofit lnSpcReduction="10000"/>
          </a:bodyPr>
          <a:lstStyle/>
          <a:p>
            <a:pPr marL="685800">
              <a:buFont typeface="Wingdings" pitchFamily="2" charset="2"/>
              <a:buChar char="u"/>
            </a:pPr>
            <a:r>
              <a:rPr lang="zh-CN" altLang="en-US" sz="2800" b="1" dirty="0">
                <a:solidFill>
                  <a:srgbClr val="C00000"/>
                </a:solidFill>
                <a:latin typeface="Times New Roman" pitchFamily="18" charset="0"/>
                <a:ea typeface="黑体" pitchFamily="49" charset="-122"/>
                <a:cs typeface="Times New Roman" pitchFamily="18" charset="0"/>
              </a:rPr>
              <a:t>电场高斯</a:t>
            </a:r>
            <a:r>
              <a:rPr lang="zh-CN" altLang="en-US" sz="2800" b="1" dirty="0" smtClean="0">
                <a:solidFill>
                  <a:srgbClr val="C00000"/>
                </a:solidFill>
                <a:latin typeface="Times New Roman" pitchFamily="18" charset="0"/>
                <a:ea typeface="黑体" pitchFamily="49" charset="-122"/>
                <a:cs typeface="Times New Roman" pitchFamily="18" charset="0"/>
              </a:rPr>
              <a:t>定律：</a:t>
            </a:r>
            <a:endParaRPr lang="en-US" altLang="zh-CN" sz="2400" b="1" dirty="0" smtClean="0">
              <a:latin typeface="Times New Roman" pitchFamily="18" charset="0"/>
              <a:ea typeface="黑体" pitchFamily="49" charset="-122"/>
              <a:cs typeface="Times New Roman" pitchFamily="18" charset="0"/>
            </a:endParaRPr>
          </a:p>
          <a:p>
            <a:pPr marL="685800">
              <a:buFont typeface="Wingdings" pitchFamily="2" charset="2"/>
              <a:buChar char="u"/>
            </a:pPr>
            <a:endParaRPr lang="en-US" altLang="zh-CN" sz="2400" dirty="0">
              <a:latin typeface="Times New Roman" pitchFamily="18" charset="0"/>
              <a:ea typeface="黑体" pitchFamily="49" charset="-122"/>
              <a:cs typeface="Times New Roman" pitchFamily="18" charset="0"/>
            </a:endParaRPr>
          </a:p>
          <a:p>
            <a:pPr marL="685800">
              <a:buFont typeface="Wingdings" pitchFamily="2" charset="2"/>
              <a:buChar char="u"/>
            </a:pPr>
            <a:endParaRPr lang="en-US" altLang="zh-CN" sz="2400" dirty="0" smtClean="0">
              <a:latin typeface="Times New Roman" pitchFamily="18" charset="0"/>
              <a:ea typeface="黑体" pitchFamily="49" charset="-122"/>
              <a:cs typeface="Times New Roman" pitchFamily="18" charset="0"/>
            </a:endParaRPr>
          </a:p>
          <a:p>
            <a:pPr indent="0">
              <a:lnSpc>
                <a:spcPct val="160000"/>
              </a:lnSpc>
              <a:buNone/>
            </a:pPr>
            <a:r>
              <a:rPr lang="zh-CN" altLang="en-US" sz="2400" b="1" dirty="0">
                <a:solidFill>
                  <a:schemeClr val="accent1">
                    <a:lumMod val="50000"/>
                  </a:schemeClr>
                </a:solidFill>
                <a:latin typeface="Times New Roman" pitchFamily="18" charset="0"/>
                <a:ea typeface="黑体" pitchFamily="49" charset="-122"/>
                <a:cs typeface="Times New Roman" pitchFamily="18" charset="0"/>
              </a:rPr>
              <a:t>物理意义</a:t>
            </a:r>
            <a:r>
              <a:rPr lang="zh-CN" altLang="en-US" sz="2400" b="1" dirty="0" smtClean="0">
                <a:solidFill>
                  <a:schemeClr val="accent1">
                    <a:lumMod val="50000"/>
                  </a:schemeClr>
                </a:solidFill>
                <a:latin typeface="Times New Roman" pitchFamily="18" charset="0"/>
                <a:ea typeface="黑体" pitchFamily="49" charset="-122"/>
                <a:cs typeface="Times New Roman" pitchFamily="18" charset="0"/>
              </a:rPr>
              <a:t>：</a:t>
            </a:r>
            <a:r>
              <a:rPr lang="zh-CN" altLang="en-US" sz="2400" dirty="0" smtClean="0">
                <a:latin typeface="Times New Roman" pitchFamily="18" charset="0"/>
                <a:ea typeface="黑体" pitchFamily="49" charset="-122"/>
                <a:cs typeface="Times New Roman" pitchFamily="18" charset="0"/>
              </a:rPr>
              <a:t>电场高斯定律是指穿出任意封闭表面</a:t>
            </a:r>
            <a:r>
              <a:rPr lang="en-US" sz="2400" i="1" dirty="0" smtClean="0">
                <a:latin typeface="Times New Roman" pitchFamily="18" charset="0"/>
                <a:ea typeface="黑体" pitchFamily="49" charset="-122"/>
                <a:cs typeface="Times New Roman" pitchFamily="18" charset="0"/>
              </a:rPr>
              <a:t>S</a:t>
            </a:r>
            <a:r>
              <a:rPr lang="zh-CN" altLang="en-US" sz="2400" dirty="0" smtClean="0">
                <a:latin typeface="Times New Roman" pitchFamily="18" charset="0"/>
                <a:ea typeface="黑体" pitchFamily="49" charset="-122"/>
                <a:cs typeface="Times New Roman" pitchFamily="18" charset="0"/>
              </a:rPr>
              <a:t>的电通量等于</a:t>
            </a:r>
            <a:r>
              <a:rPr lang="en-US" sz="2400" i="1" dirty="0" smtClean="0">
                <a:latin typeface="Times New Roman" pitchFamily="18" charset="0"/>
                <a:ea typeface="黑体" pitchFamily="49" charset="-122"/>
                <a:cs typeface="Times New Roman" pitchFamily="18" charset="0"/>
              </a:rPr>
              <a:t>S</a:t>
            </a:r>
            <a:r>
              <a:rPr lang="zh-CN" altLang="en-US" sz="2400" dirty="0" smtClean="0">
                <a:latin typeface="Times New Roman" pitchFamily="18" charset="0"/>
                <a:ea typeface="黑体" pitchFamily="49" charset="-122"/>
                <a:cs typeface="Times New Roman" pitchFamily="18" charset="0"/>
              </a:rPr>
              <a:t>内净电量。</a:t>
            </a:r>
            <a:endParaRPr lang="en-US" altLang="zh-CN" sz="2400" dirty="0" smtClean="0">
              <a:latin typeface="Times New Roman" pitchFamily="18" charset="0"/>
              <a:ea typeface="黑体" pitchFamily="49" charset="-122"/>
              <a:cs typeface="Times New Roman" pitchFamily="18" charset="0"/>
            </a:endParaRPr>
          </a:p>
          <a:p>
            <a:pPr indent="0">
              <a:lnSpc>
                <a:spcPct val="160000"/>
              </a:lnSpc>
              <a:buNone/>
            </a:pPr>
            <a:endParaRPr lang="en-US" altLang="zh-CN" sz="900" dirty="0" smtClean="0">
              <a:latin typeface="Times New Roman" pitchFamily="18" charset="0"/>
              <a:ea typeface="黑体" pitchFamily="49" charset="-122"/>
              <a:cs typeface="Times New Roman" pitchFamily="18" charset="0"/>
            </a:endParaRPr>
          </a:p>
          <a:p>
            <a:pPr marL="685800">
              <a:buFont typeface="Wingdings" pitchFamily="2" charset="2"/>
              <a:buChar char="u"/>
            </a:pPr>
            <a:r>
              <a:rPr lang="zh-CN" altLang="en-US" sz="2800" b="1" dirty="0" smtClean="0">
                <a:solidFill>
                  <a:srgbClr val="C00000"/>
                </a:solidFill>
                <a:latin typeface="Times New Roman" pitchFamily="18" charset="0"/>
                <a:ea typeface="黑体" pitchFamily="49" charset="-122"/>
                <a:cs typeface="Times New Roman" pitchFamily="18" charset="0"/>
              </a:rPr>
              <a:t>磁场</a:t>
            </a:r>
            <a:r>
              <a:rPr lang="zh-CN" altLang="en-US" sz="2800" b="1" dirty="0">
                <a:solidFill>
                  <a:srgbClr val="C00000"/>
                </a:solidFill>
                <a:latin typeface="Times New Roman" pitchFamily="18" charset="0"/>
                <a:ea typeface="黑体" pitchFamily="49" charset="-122"/>
                <a:cs typeface="Times New Roman" pitchFamily="18" charset="0"/>
              </a:rPr>
              <a:t>高斯</a:t>
            </a:r>
            <a:r>
              <a:rPr lang="zh-CN" altLang="en-US" sz="2800" b="1" dirty="0" smtClean="0">
                <a:solidFill>
                  <a:srgbClr val="C00000"/>
                </a:solidFill>
                <a:latin typeface="Times New Roman" pitchFamily="18" charset="0"/>
                <a:ea typeface="黑体" pitchFamily="49" charset="-122"/>
                <a:cs typeface="Times New Roman" pitchFamily="18" charset="0"/>
              </a:rPr>
              <a:t>定律：</a:t>
            </a:r>
            <a:endParaRPr lang="en-US" altLang="zh-CN" sz="2400" b="1" dirty="0" smtClean="0">
              <a:latin typeface="Times New Roman" pitchFamily="18" charset="0"/>
              <a:ea typeface="黑体" pitchFamily="49" charset="-122"/>
              <a:cs typeface="Times New Roman" pitchFamily="18" charset="0"/>
            </a:endParaRPr>
          </a:p>
          <a:p>
            <a:pPr marL="685800">
              <a:buFont typeface="Wingdings" pitchFamily="2" charset="2"/>
              <a:buChar char="u"/>
            </a:pPr>
            <a:endParaRPr lang="en-US" altLang="zh-CN" sz="2400" dirty="0">
              <a:latin typeface="Times New Roman" pitchFamily="18" charset="0"/>
              <a:ea typeface="黑体" pitchFamily="49" charset="-122"/>
              <a:cs typeface="Times New Roman" pitchFamily="18" charset="0"/>
            </a:endParaRPr>
          </a:p>
          <a:p>
            <a:pPr marL="685800">
              <a:buFont typeface="Wingdings" pitchFamily="2" charset="2"/>
              <a:buChar char="u"/>
            </a:pPr>
            <a:endParaRPr lang="en-US" altLang="zh-CN" sz="2400" dirty="0" smtClean="0">
              <a:latin typeface="Times New Roman" pitchFamily="18" charset="0"/>
              <a:ea typeface="黑体" pitchFamily="49" charset="-122"/>
              <a:cs typeface="Times New Roman" pitchFamily="18" charset="0"/>
            </a:endParaRPr>
          </a:p>
          <a:p>
            <a:pPr indent="0">
              <a:lnSpc>
                <a:spcPct val="150000"/>
              </a:lnSpc>
              <a:buNone/>
            </a:pPr>
            <a:r>
              <a:rPr lang="zh-CN" altLang="en-US" sz="2400" b="1" dirty="0">
                <a:solidFill>
                  <a:schemeClr val="accent1">
                    <a:lumMod val="50000"/>
                  </a:schemeClr>
                </a:solidFill>
                <a:latin typeface="Times New Roman" pitchFamily="18" charset="0"/>
                <a:ea typeface="黑体" pitchFamily="49" charset="-122"/>
                <a:cs typeface="Times New Roman" pitchFamily="18" charset="0"/>
              </a:rPr>
              <a:t>物理意义：</a:t>
            </a:r>
            <a:r>
              <a:rPr lang="zh-CN" altLang="en-US" sz="2400" dirty="0" smtClean="0">
                <a:latin typeface="Times New Roman" pitchFamily="18" charset="0"/>
                <a:ea typeface="黑体" pitchFamily="49" charset="-122"/>
                <a:cs typeface="Times New Roman" pitchFamily="18" charset="0"/>
              </a:rPr>
              <a:t>磁场高斯定律是指通过任意封闭曲面</a:t>
            </a:r>
            <a:r>
              <a:rPr lang="en-US" sz="2400" i="1" dirty="0" smtClean="0">
                <a:latin typeface="Times New Roman" pitchFamily="18" charset="0"/>
                <a:ea typeface="黑体" pitchFamily="49" charset="-122"/>
                <a:cs typeface="Times New Roman" pitchFamily="18" charset="0"/>
              </a:rPr>
              <a:t>S</a:t>
            </a:r>
            <a:r>
              <a:rPr lang="zh-CN" altLang="en-US" sz="2400" dirty="0" smtClean="0">
                <a:latin typeface="Times New Roman" pitchFamily="18" charset="0"/>
                <a:ea typeface="黑体" pitchFamily="49" charset="-122"/>
                <a:cs typeface="Times New Roman" pitchFamily="18" charset="0"/>
              </a:rPr>
              <a:t>的磁通量为</a:t>
            </a:r>
            <a:r>
              <a:rPr lang="en-US" sz="2400" dirty="0" smtClean="0">
                <a:latin typeface="Times New Roman" pitchFamily="18" charset="0"/>
                <a:ea typeface="黑体" pitchFamily="49" charset="-122"/>
                <a:cs typeface="Times New Roman" pitchFamily="18" charset="0"/>
              </a:rPr>
              <a:t>0</a:t>
            </a:r>
            <a:r>
              <a:rPr lang="zh-CN" altLang="en-US" sz="2400" dirty="0" smtClean="0">
                <a:latin typeface="Times New Roman" pitchFamily="18" charset="0"/>
                <a:ea typeface="黑体" pitchFamily="49" charset="-122"/>
                <a:cs typeface="Times New Roman" pitchFamily="18" charset="0"/>
              </a:rPr>
              <a:t>。</a:t>
            </a:r>
          </a:p>
          <a:p>
            <a:pPr>
              <a:lnSpc>
                <a:spcPct val="150000"/>
              </a:lnSpc>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667086327"/>
              </p:ext>
            </p:extLst>
          </p:nvPr>
        </p:nvGraphicFramePr>
        <p:xfrm>
          <a:off x="1115616" y="2204864"/>
          <a:ext cx="5491163" cy="785812"/>
        </p:xfrm>
        <a:graphic>
          <a:graphicData uri="http://schemas.openxmlformats.org/presentationml/2006/ole">
            <mc:AlternateContent xmlns:mc="http://schemas.openxmlformats.org/markup-compatibility/2006">
              <mc:Choice xmlns:v="urn:schemas-microsoft-com:vml" Requires="v">
                <p:oleObj spid="_x0000_s18579" name="Equation" r:id="rId3" imgW="3352800" imgH="419100" progId="Equation.DSMT4">
                  <p:embed/>
                </p:oleObj>
              </mc:Choice>
              <mc:Fallback>
                <p:oleObj name="Equation" r:id="rId3" imgW="3352800" imgH="4191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204864"/>
                        <a:ext cx="5491163"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90725073"/>
              </p:ext>
            </p:extLst>
          </p:nvPr>
        </p:nvGraphicFramePr>
        <p:xfrm>
          <a:off x="1115616" y="4874865"/>
          <a:ext cx="5511800" cy="714375"/>
        </p:xfrm>
        <a:graphic>
          <a:graphicData uri="http://schemas.openxmlformats.org/presentationml/2006/ole">
            <mc:AlternateContent xmlns:mc="http://schemas.openxmlformats.org/markup-compatibility/2006">
              <mc:Choice xmlns:v="urn:schemas-microsoft-com:vml" Requires="v">
                <p:oleObj spid="_x0000_s18580" name="Equation" r:id="rId5" imgW="3390900" imgH="419100" progId="Equation.DSMT4">
                  <p:embed/>
                </p:oleObj>
              </mc:Choice>
              <mc:Fallback>
                <p:oleObj name="Equation" r:id="rId5" imgW="3390900" imgH="4191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4874865"/>
                        <a:ext cx="5511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sp>
        <p:nvSpPr>
          <p:cNvPr id="3" name="内容占位符 2"/>
          <p:cNvSpPr>
            <a:spLocks noGrp="1"/>
          </p:cNvSpPr>
          <p:nvPr>
            <p:ph idx="1"/>
          </p:nvPr>
        </p:nvSpPr>
        <p:spPr>
          <a:xfrm>
            <a:off x="590872" y="1556792"/>
            <a:ext cx="8229600" cy="4525963"/>
          </a:xfrm>
        </p:spPr>
        <p:txBody>
          <a:bodyPr>
            <a:normAutofit/>
          </a:bodyPr>
          <a:lstStyle/>
          <a:p>
            <a:pPr>
              <a:buFont typeface="Wingdings" pitchFamily="2" charset="2"/>
              <a:buChar char="u"/>
            </a:pPr>
            <a:r>
              <a:rPr lang="zh-CN" altLang="en-US" sz="2800" b="1" dirty="0" smtClean="0">
                <a:solidFill>
                  <a:srgbClr val="C00000"/>
                </a:solidFill>
                <a:latin typeface="Times New Roman" pitchFamily="18" charset="0"/>
                <a:ea typeface="黑体" pitchFamily="49" charset="-122"/>
                <a:cs typeface="Times New Roman" pitchFamily="18" charset="0"/>
              </a:rPr>
              <a:t>电荷守恒定律：</a:t>
            </a:r>
            <a:endParaRPr lang="en-US" altLang="zh-CN" sz="2800"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u"/>
            </a:pPr>
            <a:endParaRPr lang="en-US" altLang="zh-CN" sz="2400" dirty="0">
              <a:latin typeface="Times New Roman" pitchFamily="18" charset="0"/>
              <a:ea typeface="黑体" pitchFamily="49" charset="-122"/>
              <a:cs typeface="Times New Roman" pitchFamily="18" charset="0"/>
            </a:endParaRPr>
          </a:p>
          <a:p>
            <a:pPr>
              <a:buFont typeface="Wingdings" pitchFamily="2" charset="2"/>
              <a:buChar char="u"/>
            </a:pPr>
            <a:endParaRPr lang="en-US" altLang="zh-CN" sz="24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2400" dirty="0" smtClean="0">
                <a:latin typeface="Times New Roman" pitchFamily="18" charset="0"/>
                <a:ea typeface="黑体" pitchFamily="49" charset="-122"/>
                <a:cs typeface="Times New Roman" pitchFamily="18" charset="0"/>
              </a:rPr>
              <a:t>左边代表每秒流出闭合曲面</a:t>
            </a:r>
            <a:r>
              <a:rPr lang="en-US" sz="2400" i="1" dirty="0" smtClean="0">
                <a:latin typeface="Times New Roman" pitchFamily="18" charset="0"/>
                <a:ea typeface="黑体" pitchFamily="49" charset="-122"/>
                <a:cs typeface="Times New Roman" pitchFamily="18" charset="0"/>
              </a:rPr>
              <a:t>s</a:t>
            </a:r>
            <a:r>
              <a:rPr lang="en-US" sz="2400" dirty="0" smtClean="0">
                <a:latin typeface="Times New Roman" pitchFamily="18" charset="0"/>
                <a:ea typeface="黑体" pitchFamily="49" charset="-122"/>
                <a:cs typeface="Times New Roman" pitchFamily="18" charset="0"/>
              </a:rPr>
              <a:t>(</a:t>
            </a:r>
            <a:r>
              <a:rPr lang="zh-CN" altLang="en-US" sz="2400" dirty="0" smtClean="0">
                <a:latin typeface="Times New Roman" pitchFamily="18" charset="0"/>
                <a:ea typeface="黑体" pitchFamily="49" charset="-122"/>
                <a:cs typeface="Times New Roman" pitchFamily="18" charset="0"/>
              </a:rPr>
              <a:t>体积为</a:t>
            </a:r>
            <a:r>
              <a:rPr lang="en-US" sz="2400" i="1" dirty="0" smtClean="0">
                <a:latin typeface="Times New Roman" pitchFamily="18" charset="0"/>
                <a:ea typeface="黑体" pitchFamily="49" charset="-122"/>
                <a:cs typeface="Times New Roman" pitchFamily="18" charset="0"/>
              </a:rPr>
              <a:t>V</a:t>
            </a:r>
            <a:r>
              <a:rPr lang="en-US" sz="2400" dirty="0" smtClean="0">
                <a:latin typeface="Times New Roman" pitchFamily="18" charset="0"/>
                <a:ea typeface="黑体" pitchFamily="49" charset="-122"/>
                <a:cs typeface="Times New Roman" pitchFamily="18" charset="0"/>
              </a:rPr>
              <a:t>)</a:t>
            </a:r>
            <a:r>
              <a:rPr lang="zh-CN" altLang="en-US" sz="2400" dirty="0" smtClean="0">
                <a:latin typeface="Times New Roman" pitchFamily="18" charset="0"/>
                <a:ea typeface="黑体" pitchFamily="49" charset="-122"/>
                <a:cs typeface="Times New Roman" pitchFamily="18" charset="0"/>
              </a:rPr>
              <a:t>的电荷总量，右边代表体积为</a:t>
            </a:r>
            <a:r>
              <a:rPr lang="en-US" sz="2400" dirty="0" smtClean="0">
                <a:latin typeface="Times New Roman" pitchFamily="18" charset="0"/>
                <a:ea typeface="黑体" pitchFamily="49" charset="-122"/>
                <a:cs typeface="Times New Roman" pitchFamily="18" charset="0"/>
              </a:rPr>
              <a:t>V</a:t>
            </a:r>
            <a:r>
              <a:rPr lang="zh-CN" altLang="en-US" sz="2400" dirty="0" smtClean="0">
                <a:latin typeface="Times New Roman" pitchFamily="18" charset="0"/>
                <a:ea typeface="黑体" pitchFamily="49" charset="-122"/>
                <a:cs typeface="Times New Roman" pitchFamily="18" charset="0"/>
              </a:rPr>
              <a:t>的空间里净电荷的减少率。</a:t>
            </a:r>
            <a:endParaRPr lang="en-US" altLang="zh-CN" sz="24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2400" dirty="0" smtClean="0">
                <a:latin typeface="Times New Roman" pitchFamily="18" charset="0"/>
                <a:ea typeface="黑体" pitchFamily="49" charset="-122"/>
                <a:cs typeface="Times New Roman" pitchFamily="18" charset="0"/>
              </a:rPr>
              <a:t>电荷守恒定律是现代物理守恒定律中最基本的定律之一。</a:t>
            </a:r>
            <a:endParaRPr lang="en-US" altLang="zh-CN" sz="2400" dirty="0" smtClean="0">
              <a:latin typeface="Times New Roman" pitchFamily="18" charset="0"/>
              <a:ea typeface="黑体" pitchFamily="49" charset="-122"/>
              <a:cs typeface="Times New Roman"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791275940"/>
              </p:ext>
            </p:extLst>
          </p:nvPr>
        </p:nvGraphicFramePr>
        <p:xfrm>
          <a:off x="1160115" y="1988840"/>
          <a:ext cx="5572125" cy="928687"/>
        </p:xfrm>
        <a:graphic>
          <a:graphicData uri="http://schemas.openxmlformats.org/presentationml/2006/ole">
            <mc:AlternateContent xmlns:mc="http://schemas.openxmlformats.org/markup-compatibility/2006">
              <mc:Choice xmlns:v="urn:schemas-microsoft-com:vml" Requires="v">
                <p:oleObj spid="_x0000_s144448" name="Equation" r:id="rId3" imgW="3276600" imgH="457200" progId="Equation.DSMT4">
                  <p:embed/>
                </p:oleObj>
              </mc:Choice>
              <mc:Fallback>
                <p:oleObj name="Equation" r:id="rId3" imgW="327660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115" y="1988840"/>
                        <a:ext cx="5572125"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流程图: 可选过程 9"/>
          <p:cNvSpPr/>
          <p:nvPr/>
        </p:nvSpPr>
        <p:spPr>
          <a:xfrm>
            <a:off x="2699792" y="4468781"/>
            <a:ext cx="3456384" cy="2056563"/>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rgbClr val="C00000"/>
                </a:solidFill>
                <a:latin typeface="黑体" pitchFamily="49" charset="-122"/>
                <a:ea typeface="黑体" pitchFamily="49" charset="-122"/>
              </a:rPr>
              <a:t>由麦克斯韦方程组推导出来</a:t>
            </a:r>
            <a:endParaRPr lang="zh-CN" altLang="en-US" sz="3600" b="1" dirty="0">
              <a:solidFill>
                <a:srgbClr val="C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sp>
        <p:nvSpPr>
          <p:cNvPr id="3" name="内容占位符 2"/>
          <p:cNvSpPr>
            <a:spLocks noGrp="1"/>
          </p:cNvSpPr>
          <p:nvPr>
            <p:ph idx="1"/>
          </p:nvPr>
        </p:nvSpPr>
        <p:spPr>
          <a:xfrm>
            <a:off x="457200" y="1772816"/>
            <a:ext cx="4762872" cy="4381947"/>
          </a:xfrm>
        </p:spPr>
        <p:txBody>
          <a:bodyPr>
            <a:normAutofit/>
          </a:bodyPr>
          <a:lstStyle/>
          <a:p>
            <a:pPr>
              <a:buFont typeface="Wingdings" pitchFamily="2" charset="2"/>
              <a:buChar char="u"/>
            </a:pPr>
            <a:r>
              <a:rPr lang="zh-CN" altLang="en-US" sz="3000" b="1" dirty="0" smtClean="0">
                <a:solidFill>
                  <a:srgbClr val="C00000"/>
                </a:solidFill>
                <a:latin typeface="Times New Roman" pitchFamily="18" charset="0"/>
                <a:ea typeface="黑体" pitchFamily="49" charset="-122"/>
                <a:cs typeface="Times New Roman" pitchFamily="18" charset="0"/>
              </a:rPr>
              <a:t>电荷守恒定律的推导：</a:t>
            </a:r>
            <a:endParaRPr lang="en-US" altLang="zh-CN" sz="3000"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r>
              <a:rPr lang="zh-CN" altLang="en-US" sz="2800" dirty="0" smtClean="0">
                <a:latin typeface="Times New Roman" pitchFamily="18" charset="0"/>
                <a:ea typeface="黑体" pitchFamily="49" charset="-122"/>
                <a:cs typeface="Times New Roman" pitchFamily="18" charset="0"/>
              </a:rPr>
              <a:t>在</a:t>
            </a:r>
            <a:r>
              <a:rPr lang="en-US" altLang="zh-CN" sz="2800" i="1" dirty="0" smtClean="0">
                <a:latin typeface="Times New Roman" pitchFamily="18" charset="0"/>
                <a:ea typeface="黑体" pitchFamily="49" charset="-122"/>
                <a:cs typeface="Times New Roman" pitchFamily="18" charset="0"/>
              </a:rPr>
              <a:t>S</a:t>
            </a:r>
            <a:r>
              <a:rPr lang="en-US" altLang="zh-CN" sz="2800" i="1" baseline="-25000" dirty="0" smtClean="0">
                <a:latin typeface="Times New Roman" pitchFamily="18" charset="0"/>
                <a:ea typeface="黑体" pitchFamily="49" charset="-122"/>
                <a:cs typeface="Times New Roman" pitchFamily="18" charset="0"/>
              </a:rPr>
              <a:t>1</a:t>
            </a:r>
            <a:r>
              <a:rPr lang="zh-CN" altLang="en-US" sz="2800" dirty="0" smtClean="0">
                <a:latin typeface="Times New Roman" pitchFamily="18" charset="0"/>
                <a:ea typeface="黑体" pitchFamily="49" charset="-122"/>
                <a:cs typeface="Times New Roman" pitchFamily="18" charset="0"/>
              </a:rPr>
              <a:t>和</a:t>
            </a:r>
            <a:r>
              <a:rPr lang="en-US" altLang="zh-CN" sz="2800" i="1" dirty="0" smtClean="0">
                <a:latin typeface="Times New Roman" pitchFamily="18" charset="0"/>
                <a:ea typeface="黑体" pitchFamily="49" charset="-122"/>
                <a:cs typeface="Times New Roman" pitchFamily="18" charset="0"/>
              </a:rPr>
              <a:t>S</a:t>
            </a:r>
            <a:r>
              <a:rPr lang="en-US" altLang="zh-CN" sz="2800" i="1" baseline="-25000" dirty="0" smtClean="0">
                <a:latin typeface="Times New Roman" pitchFamily="18" charset="0"/>
                <a:ea typeface="黑体" pitchFamily="49" charset="-122"/>
                <a:cs typeface="Times New Roman" pitchFamily="18" charset="0"/>
              </a:rPr>
              <a:t>2</a:t>
            </a:r>
            <a:r>
              <a:rPr lang="zh-CN" altLang="en-US" sz="2800" dirty="0" smtClean="0">
                <a:latin typeface="Times New Roman" pitchFamily="18" charset="0"/>
                <a:ea typeface="黑体" pitchFamily="49" charset="-122"/>
                <a:cs typeface="Times New Roman" pitchFamily="18" charset="0"/>
              </a:rPr>
              <a:t>面上分别</a:t>
            </a:r>
            <a:r>
              <a:rPr lang="zh-CN" altLang="en-US" sz="2800" dirty="0">
                <a:latin typeface="Times New Roman" pitchFamily="18" charset="0"/>
                <a:ea typeface="黑体" pitchFamily="49" charset="-122"/>
                <a:cs typeface="Times New Roman" pitchFamily="18" charset="0"/>
              </a:rPr>
              <a:t>运用安培麦克斯韦</a:t>
            </a:r>
            <a:r>
              <a:rPr lang="zh-CN" altLang="en-US" sz="2800" dirty="0" smtClean="0">
                <a:latin typeface="Times New Roman" pitchFamily="18" charset="0"/>
                <a:ea typeface="黑体" pitchFamily="49" charset="-122"/>
                <a:cs typeface="Times New Roman" pitchFamily="18" charset="0"/>
              </a:rPr>
              <a:t>定律后相加得：</a:t>
            </a: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2800" dirty="0">
              <a:latin typeface="Times New Roman" pitchFamily="18" charset="0"/>
              <a:ea typeface="黑体" pitchFamily="49" charset="-122"/>
              <a:cs typeface="Times New Roman" pitchFamily="18" charset="0"/>
            </a:endParaRPr>
          </a:p>
          <a:p>
            <a:pPr>
              <a:buFont typeface="Wingdings" pitchFamily="2" charset="2"/>
              <a:buChar char="l"/>
            </a:pP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2800" dirty="0" smtClean="0">
                <a:latin typeface="Times New Roman" pitchFamily="18" charset="0"/>
                <a:ea typeface="黑体" pitchFamily="49" charset="-122"/>
                <a:cs typeface="Times New Roman" pitchFamily="18" charset="0"/>
              </a:rPr>
              <a:t>再运用电场高斯定律即导出电荷守恒定律。</a:t>
            </a:r>
            <a:endParaRPr lang="zh-CN" altLang="en-US" sz="2800" dirty="0">
              <a:latin typeface="Times New Roman" pitchFamily="18" charset="0"/>
              <a:ea typeface="黑体" pitchFamily="49" charset="-122"/>
              <a:cs typeface="Times New Roman" pitchFamily="18" charset="0"/>
            </a:endParaRPr>
          </a:p>
        </p:txBody>
      </p:sp>
      <p:graphicFrame>
        <p:nvGraphicFramePr>
          <p:cNvPr id="19458" name="Object 2"/>
          <p:cNvGraphicFramePr>
            <a:graphicFrameLocks noChangeAspect="1"/>
          </p:cNvGraphicFramePr>
          <p:nvPr>
            <p:extLst>
              <p:ext uri="{D42A27DB-BD31-4B8C-83A1-F6EECF244321}">
                <p14:modId xmlns:p14="http://schemas.microsoft.com/office/powerpoint/2010/main" val="2019630691"/>
              </p:ext>
            </p:extLst>
          </p:nvPr>
        </p:nvGraphicFramePr>
        <p:xfrm>
          <a:off x="827584" y="3220392"/>
          <a:ext cx="3662362" cy="928688"/>
        </p:xfrm>
        <a:graphic>
          <a:graphicData uri="http://schemas.openxmlformats.org/presentationml/2006/ole">
            <mc:AlternateContent xmlns:mc="http://schemas.openxmlformats.org/markup-compatibility/2006">
              <mc:Choice xmlns:v="urn:schemas-microsoft-com:vml" Requires="v">
                <p:oleObj spid="_x0000_s19540" name="Equation" r:id="rId3" imgW="2070000" imgH="457200" progId="Equation.DSMT4">
                  <p:embed/>
                </p:oleObj>
              </mc:Choice>
              <mc:Fallback>
                <p:oleObj name="Equation" r:id="rId3" imgW="2070000" imgH="457200" progId="Equation.DSMT4">
                  <p:embed/>
                  <p:pic>
                    <p:nvPicPr>
                      <p:cNvPr id="0" name="Picture 2"/>
                      <p:cNvPicPr>
                        <a:picLocks noChangeAspect="1" noChangeArrowheads="1"/>
                      </p:cNvPicPr>
                      <p:nvPr/>
                    </p:nvPicPr>
                    <p:blipFill>
                      <a:blip r:embed="rId4"/>
                      <a:srcRect/>
                      <a:stretch>
                        <a:fillRect/>
                      </a:stretch>
                    </p:blipFill>
                    <p:spPr bwMode="auto">
                      <a:xfrm>
                        <a:off x="827584" y="3220392"/>
                        <a:ext cx="3662362" cy="928688"/>
                      </a:xfrm>
                      <a:prstGeom prst="rect">
                        <a:avLst/>
                      </a:prstGeom>
                      <a:noFill/>
                      <a:ln>
                        <a:noFill/>
                      </a:ln>
                      <a:effectLst/>
                      <a:extLst/>
                    </p:spPr>
                  </p:pic>
                </p:oleObj>
              </mc:Fallback>
            </mc:AlternateContent>
          </a:graphicData>
        </a:graphic>
      </p:graphicFrame>
      <p:pic>
        <p:nvPicPr>
          <p:cNvPr id="5" name="图片 4"/>
          <p:cNvPicPr/>
          <p:nvPr/>
        </p:nvPicPr>
        <p:blipFill>
          <a:blip r:embed="rId5"/>
          <a:srcRect/>
          <a:stretch>
            <a:fillRect/>
          </a:stretch>
        </p:blipFill>
        <p:spPr bwMode="auto">
          <a:xfrm rot="-5400000">
            <a:off x="5820302" y="1777380"/>
            <a:ext cx="2600325" cy="3743325"/>
          </a:xfrm>
          <a:prstGeom prst="rect">
            <a:avLst/>
          </a:prstGeom>
          <a:noFill/>
          <a:ln w="9525">
            <a:noFill/>
            <a:miter lim="800000"/>
            <a:headEnd/>
            <a:tailEnd/>
          </a:ln>
        </p:spPr>
      </p:pic>
      <p:sp>
        <p:nvSpPr>
          <p:cNvPr id="4" name="TextBox 3"/>
          <p:cNvSpPr txBox="1"/>
          <p:nvPr/>
        </p:nvSpPr>
        <p:spPr>
          <a:xfrm>
            <a:off x="467544" y="5301208"/>
            <a:ext cx="8208912" cy="1477328"/>
          </a:xfrm>
          <a:prstGeom prst="rect">
            <a:avLst/>
          </a:prstGeom>
          <a:noFill/>
        </p:spPr>
        <p:txBody>
          <a:bodyPr wrap="square" rtlCol="0">
            <a:spAutoFit/>
          </a:bodyPr>
          <a:lstStyle/>
          <a:p>
            <a:pPr marL="457200" indent="-457200">
              <a:buFont typeface="Wingdings" pitchFamily="2" charset="2"/>
              <a:buChar char="u"/>
            </a:pPr>
            <a:r>
              <a:rPr lang="zh-CN" altLang="en-US" sz="3000" b="1" dirty="0">
                <a:solidFill>
                  <a:srgbClr val="C00000"/>
                </a:solidFill>
                <a:latin typeface="Times New Roman" pitchFamily="18" charset="0"/>
                <a:ea typeface="黑体" pitchFamily="49" charset="-122"/>
                <a:cs typeface="Times New Roman" pitchFamily="18" charset="0"/>
              </a:rPr>
              <a:t>如果把麦克斯韦方程组的四个公式看作是独立的基本公式，</a:t>
            </a:r>
            <a:r>
              <a:rPr lang="zh-CN" altLang="en-US" sz="3000" b="1" dirty="0" smtClean="0">
                <a:solidFill>
                  <a:srgbClr val="C00000"/>
                </a:solidFill>
                <a:latin typeface="Times New Roman" pitchFamily="18" charset="0"/>
                <a:ea typeface="黑体" pitchFamily="49" charset="-122"/>
                <a:cs typeface="Times New Roman" pitchFamily="18" charset="0"/>
              </a:rPr>
              <a:t>电荷守恒定律就</a:t>
            </a:r>
            <a:r>
              <a:rPr lang="zh-CN" altLang="en-US" sz="3000" b="1" dirty="0">
                <a:solidFill>
                  <a:srgbClr val="C00000"/>
                </a:solidFill>
                <a:latin typeface="Times New Roman" pitchFamily="18" charset="0"/>
                <a:ea typeface="黑体" pitchFamily="49" charset="-122"/>
                <a:cs typeface="Times New Roman" pitchFamily="18" charset="0"/>
              </a:rPr>
              <a:t>可以由麦克斯韦方程组推导出来</a:t>
            </a:r>
            <a:r>
              <a:rPr lang="zh-CN" altLang="en-US" sz="3000" b="1" dirty="0" smtClean="0">
                <a:solidFill>
                  <a:srgbClr val="C00000"/>
                </a:solidFill>
                <a:latin typeface="Times New Roman" pitchFamily="18" charset="0"/>
                <a:ea typeface="黑体" pitchFamily="49" charset="-122"/>
                <a:cs typeface="Times New Roman" pitchFamily="18" charset="0"/>
              </a:rPr>
              <a:t>。</a:t>
            </a:r>
            <a:endParaRPr lang="en-US" altLang="zh-CN" sz="3000" b="1" dirty="0">
              <a:solidFill>
                <a:srgbClr val="C00000"/>
              </a:solidFill>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sp>
        <p:nvSpPr>
          <p:cNvPr id="3" name="内容占位符 2"/>
          <p:cNvSpPr>
            <a:spLocks noGrp="1"/>
          </p:cNvSpPr>
          <p:nvPr>
            <p:ph idx="1"/>
          </p:nvPr>
        </p:nvSpPr>
        <p:spPr>
          <a:xfrm>
            <a:off x="457200" y="2276872"/>
            <a:ext cx="8229600" cy="2448272"/>
          </a:xfrm>
        </p:spPr>
        <p:txBody>
          <a:bodyPr>
            <a:normAutofit/>
          </a:bodyPr>
          <a:lstStyle/>
          <a:p>
            <a:pPr>
              <a:lnSpc>
                <a:spcPct val="150000"/>
              </a:lnSpc>
              <a:buFont typeface="Wingdings" pitchFamily="2" charset="2"/>
              <a:buChar char="u"/>
            </a:pPr>
            <a:r>
              <a:rPr lang="zh-CN" altLang="en-US" sz="3000" b="1" dirty="0" smtClean="0">
                <a:solidFill>
                  <a:srgbClr val="C00000"/>
                </a:solidFill>
                <a:latin typeface="Times New Roman" pitchFamily="18" charset="0"/>
                <a:ea typeface="黑体" pitchFamily="49" charset="-122"/>
                <a:cs typeface="Times New Roman" pitchFamily="18" charset="0"/>
              </a:rPr>
              <a:t>如果选定麦克斯韦方程组的前两个公式和电荷守恒定律作为独立基本公式，那么电场高斯定律和磁场高斯定律可以由其推导</a:t>
            </a:r>
            <a:r>
              <a:rPr lang="zh-CN" altLang="en-US" sz="3000" b="1" dirty="0">
                <a:solidFill>
                  <a:srgbClr val="C00000"/>
                </a:solidFill>
                <a:latin typeface="Times New Roman" pitchFamily="18" charset="0"/>
                <a:ea typeface="黑体" pitchFamily="49" charset="-122"/>
                <a:cs typeface="Times New Roman" pitchFamily="18" charset="0"/>
              </a:rPr>
              <a:t>出来。</a:t>
            </a:r>
            <a:endParaRPr lang="zh-CN" altLang="en-US" sz="3000" b="1" dirty="0" smtClean="0">
              <a:solidFill>
                <a:srgbClr val="C00000"/>
              </a:solidFill>
              <a:latin typeface="Times New Roman" pitchFamily="18" charset="0"/>
              <a:ea typeface="黑体" pitchFamily="49" charset="-122"/>
              <a:cs typeface="Times New Roman" pitchFamily="18" charset="0"/>
            </a:endParaRP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sp>
        <p:nvSpPr>
          <p:cNvPr id="3" name="内容占位符 2"/>
          <p:cNvSpPr>
            <a:spLocks noGrp="1"/>
          </p:cNvSpPr>
          <p:nvPr>
            <p:ph idx="1"/>
          </p:nvPr>
        </p:nvSpPr>
        <p:spPr>
          <a:xfrm>
            <a:off x="457200" y="1772816"/>
            <a:ext cx="5410944" cy="4381947"/>
          </a:xfrm>
        </p:spPr>
        <p:txBody>
          <a:bodyPr/>
          <a:lstStyle/>
          <a:p>
            <a:pPr>
              <a:buNone/>
            </a:pPr>
            <a:r>
              <a:rPr lang="en-US" altLang="zh-CN" dirty="0" smtClean="0"/>
              <a:t>	</a:t>
            </a:r>
            <a:endParaRPr lang="zh-CN" altLang="en-US" dirty="0"/>
          </a:p>
        </p:txBody>
      </p:sp>
      <p:graphicFrame>
        <p:nvGraphicFramePr>
          <p:cNvPr id="20488" name="Object 8"/>
          <p:cNvGraphicFramePr>
            <a:graphicFrameLocks noChangeAspect="1"/>
          </p:cNvGraphicFramePr>
          <p:nvPr>
            <p:extLst>
              <p:ext uri="{D42A27DB-BD31-4B8C-83A1-F6EECF244321}">
                <p14:modId xmlns:p14="http://schemas.microsoft.com/office/powerpoint/2010/main" val="540967904"/>
              </p:ext>
            </p:extLst>
          </p:nvPr>
        </p:nvGraphicFramePr>
        <p:xfrm>
          <a:off x="899592" y="3356992"/>
          <a:ext cx="3684588" cy="928688"/>
        </p:xfrm>
        <a:graphic>
          <a:graphicData uri="http://schemas.openxmlformats.org/presentationml/2006/ole">
            <mc:AlternateContent xmlns:mc="http://schemas.openxmlformats.org/markup-compatibility/2006">
              <mc:Choice xmlns:v="urn:schemas-microsoft-com:vml" Requires="v">
                <p:oleObj spid="_x0000_s20704" name="Equation" r:id="rId3" imgW="2133360" imgH="457200" progId="Equation.DSMT4">
                  <p:embed/>
                </p:oleObj>
              </mc:Choice>
              <mc:Fallback>
                <p:oleObj name="Equation" r:id="rId3" imgW="2133360" imgH="457200" progId="Equation.DSMT4">
                  <p:embed/>
                  <p:pic>
                    <p:nvPicPr>
                      <p:cNvPr id="0" name="Picture 8"/>
                      <p:cNvPicPr>
                        <a:picLocks noChangeAspect="1" noChangeArrowheads="1"/>
                      </p:cNvPicPr>
                      <p:nvPr/>
                    </p:nvPicPr>
                    <p:blipFill>
                      <a:blip r:embed="rId4"/>
                      <a:srcRect/>
                      <a:stretch>
                        <a:fillRect/>
                      </a:stretch>
                    </p:blipFill>
                    <p:spPr bwMode="auto">
                      <a:xfrm>
                        <a:off x="899592" y="3356992"/>
                        <a:ext cx="3684588"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内容占位符 2"/>
          <p:cNvSpPr txBox="1">
            <a:spLocks/>
          </p:cNvSpPr>
          <p:nvPr/>
        </p:nvSpPr>
        <p:spPr>
          <a:xfrm>
            <a:off x="457200" y="1772816"/>
            <a:ext cx="4762872" cy="43819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u"/>
            </a:pPr>
            <a:r>
              <a:rPr lang="zh-CN" altLang="en-US" sz="3000" b="1" dirty="0" smtClean="0">
                <a:solidFill>
                  <a:srgbClr val="C00000"/>
                </a:solidFill>
                <a:latin typeface="Times New Roman" pitchFamily="18" charset="0"/>
                <a:ea typeface="黑体" pitchFamily="49" charset="-122"/>
                <a:cs typeface="Times New Roman" pitchFamily="18" charset="0"/>
              </a:rPr>
              <a:t>磁场高斯定律的推导：</a:t>
            </a:r>
            <a:endParaRPr lang="en-US" altLang="zh-CN" sz="3000"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r>
              <a:rPr lang="zh-CN" altLang="en-US" sz="2800" dirty="0" smtClean="0">
                <a:latin typeface="Times New Roman" pitchFamily="18" charset="0"/>
                <a:ea typeface="黑体" pitchFamily="49" charset="-122"/>
                <a:cs typeface="Times New Roman" pitchFamily="18" charset="0"/>
              </a:rPr>
              <a:t>在</a:t>
            </a:r>
            <a:r>
              <a:rPr lang="en-US" altLang="zh-CN" sz="2800" i="1" dirty="0" smtClean="0">
                <a:latin typeface="Times New Roman" pitchFamily="18" charset="0"/>
                <a:ea typeface="黑体" pitchFamily="49" charset="-122"/>
                <a:cs typeface="Times New Roman" pitchFamily="18" charset="0"/>
              </a:rPr>
              <a:t>S</a:t>
            </a:r>
            <a:r>
              <a:rPr lang="en-US" altLang="zh-CN" sz="2800" i="1" baseline="-25000" dirty="0" smtClean="0">
                <a:latin typeface="Times New Roman" pitchFamily="18" charset="0"/>
                <a:ea typeface="黑体" pitchFamily="49" charset="-122"/>
                <a:cs typeface="Times New Roman" pitchFamily="18" charset="0"/>
              </a:rPr>
              <a:t>1</a:t>
            </a:r>
            <a:r>
              <a:rPr lang="zh-CN" altLang="en-US" sz="2800" dirty="0" smtClean="0">
                <a:latin typeface="Times New Roman" pitchFamily="18" charset="0"/>
                <a:ea typeface="黑体" pitchFamily="49" charset="-122"/>
                <a:cs typeface="Times New Roman" pitchFamily="18" charset="0"/>
              </a:rPr>
              <a:t>和</a:t>
            </a:r>
            <a:r>
              <a:rPr lang="en-US" altLang="zh-CN" sz="2800" i="1" dirty="0" smtClean="0">
                <a:latin typeface="Times New Roman" pitchFamily="18" charset="0"/>
                <a:ea typeface="黑体" pitchFamily="49" charset="-122"/>
                <a:cs typeface="Times New Roman" pitchFamily="18" charset="0"/>
              </a:rPr>
              <a:t>S</a:t>
            </a:r>
            <a:r>
              <a:rPr lang="en-US" altLang="zh-CN" sz="2800" i="1" baseline="-25000" dirty="0" smtClean="0">
                <a:latin typeface="Times New Roman" pitchFamily="18" charset="0"/>
                <a:ea typeface="黑体" pitchFamily="49" charset="-122"/>
                <a:cs typeface="Times New Roman" pitchFamily="18" charset="0"/>
              </a:rPr>
              <a:t>2</a:t>
            </a:r>
            <a:r>
              <a:rPr lang="zh-CN" altLang="en-US" sz="2800" dirty="0" smtClean="0">
                <a:latin typeface="Times New Roman" pitchFamily="18" charset="0"/>
                <a:ea typeface="黑体" pitchFamily="49" charset="-122"/>
                <a:cs typeface="Times New Roman" pitchFamily="18" charset="0"/>
              </a:rPr>
              <a:t>面上分别运用法拉第电磁感应定律后相加得：</a:t>
            </a: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2800" dirty="0" smtClean="0">
                <a:latin typeface="Times New Roman" pitchFamily="18" charset="0"/>
                <a:ea typeface="黑体" pitchFamily="49" charset="-122"/>
                <a:cs typeface="Times New Roman" pitchFamily="18" charset="0"/>
              </a:rPr>
              <a:t>对上式在时间上进行积分，就可推导出磁场高斯定律。</a:t>
            </a:r>
            <a:endParaRPr lang="zh-CN" altLang="en-US" sz="2800" dirty="0">
              <a:latin typeface="Times New Roman" pitchFamily="18" charset="0"/>
              <a:ea typeface="黑体" pitchFamily="49" charset="-122"/>
              <a:cs typeface="Times New Roman" pitchFamily="18" charset="0"/>
            </a:endParaRPr>
          </a:p>
        </p:txBody>
      </p:sp>
      <p:pic>
        <p:nvPicPr>
          <p:cNvPr id="10" name="图片 9"/>
          <p:cNvPicPr/>
          <p:nvPr/>
        </p:nvPicPr>
        <p:blipFill>
          <a:blip r:embed="rId5"/>
          <a:srcRect/>
          <a:stretch>
            <a:fillRect/>
          </a:stretch>
        </p:blipFill>
        <p:spPr bwMode="auto">
          <a:xfrm rot="-5400000">
            <a:off x="5820302" y="1777380"/>
            <a:ext cx="2600325"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sp>
        <p:nvSpPr>
          <p:cNvPr id="9" name="内容占位符 2"/>
          <p:cNvSpPr txBox="1">
            <a:spLocks/>
          </p:cNvSpPr>
          <p:nvPr/>
        </p:nvSpPr>
        <p:spPr>
          <a:xfrm>
            <a:off x="467544" y="1772816"/>
            <a:ext cx="4762872" cy="4896544"/>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u"/>
            </a:pPr>
            <a:r>
              <a:rPr lang="zh-CN" altLang="en-US" sz="3000" b="1" dirty="0" smtClean="0">
                <a:solidFill>
                  <a:srgbClr val="C00000"/>
                </a:solidFill>
                <a:latin typeface="Times New Roman" pitchFamily="18" charset="0"/>
                <a:ea typeface="黑体" pitchFamily="49" charset="-122"/>
                <a:cs typeface="Times New Roman" pitchFamily="18" charset="0"/>
              </a:rPr>
              <a:t>电场高斯定律的推导：</a:t>
            </a:r>
            <a:endParaRPr lang="en-US" altLang="zh-CN" sz="3000"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r>
              <a:rPr lang="zh-CN" altLang="en-US" sz="2800" dirty="0" smtClean="0">
                <a:latin typeface="Times New Roman" pitchFamily="18" charset="0"/>
                <a:ea typeface="黑体" pitchFamily="49" charset="-122"/>
                <a:cs typeface="Times New Roman" pitchFamily="18" charset="0"/>
              </a:rPr>
              <a:t>在</a:t>
            </a:r>
            <a:r>
              <a:rPr lang="en-US" altLang="zh-CN" sz="2800" i="1" dirty="0" smtClean="0">
                <a:latin typeface="Times New Roman" pitchFamily="18" charset="0"/>
                <a:ea typeface="黑体" pitchFamily="49" charset="-122"/>
                <a:cs typeface="Times New Roman" pitchFamily="18" charset="0"/>
              </a:rPr>
              <a:t>S</a:t>
            </a:r>
            <a:r>
              <a:rPr lang="en-US" altLang="zh-CN" sz="2800" i="1" baseline="-25000" dirty="0" smtClean="0">
                <a:latin typeface="Times New Roman" pitchFamily="18" charset="0"/>
                <a:ea typeface="黑体" pitchFamily="49" charset="-122"/>
                <a:cs typeface="Times New Roman" pitchFamily="18" charset="0"/>
              </a:rPr>
              <a:t>1</a:t>
            </a:r>
            <a:r>
              <a:rPr lang="zh-CN" altLang="en-US" sz="2800" dirty="0" smtClean="0">
                <a:latin typeface="Times New Roman" pitchFamily="18" charset="0"/>
                <a:ea typeface="黑体" pitchFamily="49" charset="-122"/>
                <a:cs typeface="Times New Roman" pitchFamily="18" charset="0"/>
              </a:rPr>
              <a:t>和</a:t>
            </a:r>
            <a:r>
              <a:rPr lang="en-US" altLang="zh-CN" sz="2800" i="1" dirty="0" smtClean="0">
                <a:latin typeface="Times New Roman" pitchFamily="18" charset="0"/>
                <a:ea typeface="黑体" pitchFamily="49" charset="-122"/>
                <a:cs typeface="Times New Roman" pitchFamily="18" charset="0"/>
              </a:rPr>
              <a:t>S</a:t>
            </a:r>
            <a:r>
              <a:rPr lang="en-US" altLang="zh-CN" sz="2800" i="1" baseline="-25000" dirty="0" smtClean="0">
                <a:latin typeface="Times New Roman" pitchFamily="18" charset="0"/>
                <a:ea typeface="黑体" pitchFamily="49" charset="-122"/>
                <a:cs typeface="Times New Roman" pitchFamily="18" charset="0"/>
              </a:rPr>
              <a:t>2</a:t>
            </a:r>
            <a:r>
              <a:rPr lang="zh-CN" altLang="en-US" sz="2800" dirty="0" smtClean="0">
                <a:latin typeface="Times New Roman" pitchFamily="18" charset="0"/>
                <a:ea typeface="黑体" pitchFamily="49" charset="-122"/>
                <a:cs typeface="Times New Roman" pitchFamily="18" charset="0"/>
              </a:rPr>
              <a:t>面上分别</a:t>
            </a:r>
            <a:r>
              <a:rPr lang="zh-CN" altLang="en-US" sz="2800" dirty="0">
                <a:latin typeface="Times New Roman" pitchFamily="18" charset="0"/>
                <a:ea typeface="黑体" pitchFamily="49" charset="-122"/>
                <a:cs typeface="Times New Roman" pitchFamily="18" charset="0"/>
              </a:rPr>
              <a:t>运用安培麦克斯韦</a:t>
            </a:r>
            <a:r>
              <a:rPr lang="zh-CN" altLang="en-US" sz="2800" dirty="0" smtClean="0">
                <a:latin typeface="Times New Roman" pitchFamily="18" charset="0"/>
                <a:ea typeface="黑体" pitchFamily="49" charset="-122"/>
                <a:cs typeface="Times New Roman" pitchFamily="18" charset="0"/>
              </a:rPr>
              <a:t>定律后相加得：</a:t>
            </a: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2800" dirty="0">
              <a:latin typeface="Times New Roman" pitchFamily="18" charset="0"/>
              <a:ea typeface="黑体" pitchFamily="49" charset="-122"/>
              <a:cs typeface="Times New Roman" pitchFamily="18" charset="0"/>
            </a:endParaRPr>
          </a:p>
          <a:p>
            <a:pPr>
              <a:buFont typeface="Wingdings" pitchFamily="2" charset="2"/>
              <a:buChar char="l"/>
            </a:pPr>
            <a:r>
              <a:rPr lang="zh-CN" altLang="en-US" sz="2800" dirty="0" smtClean="0">
                <a:latin typeface="Times New Roman" pitchFamily="18" charset="0"/>
                <a:ea typeface="黑体" pitchFamily="49" charset="-122"/>
                <a:cs typeface="Times New Roman" pitchFamily="18" charset="0"/>
              </a:rPr>
              <a:t>将电荷守恒定律带入上式得：</a:t>
            </a: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2800" dirty="0" smtClean="0">
                <a:latin typeface="Times New Roman" pitchFamily="18" charset="0"/>
                <a:ea typeface="黑体" pitchFamily="49" charset="-122"/>
                <a:cs typeface="Times New Roman" pitchFamily="18" charset="0"/>
              </a:rPr>
              <a:t>对上式在时间上进行积分，就可推导出电场高斯定律。</a:t>
            </a:r>
            <a:endParaRPr lang="zh-CN" altLang="en-US" sz="2800" dirty="0">
              <a:latin typeface="Times New Roman" pitchFamily="18" charset="0"/>
              <a:ea typeface="黑体" pitchFamily="49" charset="-122"/>
              <a:cs typeface="Times New Roman" pitchFamily="18" charset="0"/>
            </a:endParaRPr>
          </a:p>
        </p:txBody>
      </p:sp>
      <p:pic>
        <p:nvPicPr>
          <p:cNvPr id="10" name="图片 9"/>
          <p:cNvPicPr/>
          <p:nvPr/>
        </p:nvPicPr>
        <p:blipFill>
          <a:blip r:embed="rId3"/>
          <a:srcRect/>
          <a:stretch>
            <a:fillRect/>
          </a:stretch>
        </p:blipFill>
        <p:spPr bwMode="auto">
          <a:xfrm rot="-5400000">
            <a:off x="5820302" y="1777380"/>
            <a:ext cx="2600325" cy="3743325"/>
          </a:xfrm>
          <a:prstGeom prst="rect">
            <a:avLst/>
          </a:prstGeom>
          <a:noFill/>
          <a:ln w="9525">
            <a:noFill/>
            <a:miter lim="800000"/>
            <a:headEnd/>
            <a:tailEnd/>
          </a:ln>
        </p:spPr>
      </p:pic>
      <p:graphicFrame>
        <p:nvGraphicFramePr>
          <p:cNvPr id="4" name="对象 3"/>
          <p:cNvGraphicFramePr>
            <a:graphicFrameLocks noChangeAspect="1"/>
          </p:cNvGraphicFramePr>
          <p:nvPr>
            <p:extLst>
              <p:ext uri="{D42A27DB-BD31-4B8C-83A1-F6EECF244321}">
                <p14:modId xmlns:p14="http://schemas.microsoft.com/office/powerpoint/2010/main" val="2877756379"/>
              </p:ext>
            </p:extLst>
          </p:nvPr>
        </p:nvGraphicFramePr>
        <p:xfrm>
          <a:off x="755576" y="4587875"/>
          <a:ext cx="4249738" cy="928688"/>
        </p:xfrm>
        <a:graphic>
          <a:graphicData uri="http://schemas.openxmlformats.org/presentationml/2006/ole">
            <mc:AlternateContent xmlns:mc="http://schemas.openxmlformats.org/markup-compatibility/2006">
              <mc:Choice xmlns:v="urn:schemas-microsoft-com:vml" Requires="v">
                <p:oleObj spid="_x0000_s145491" name="Equation" r:id="rId4" imgW="2717640" imgH="457200" progId="Equation.DSMT4">
                  <p:embed/>
                </p:oleObj>
              </mc:Choice>
              <mc:Fallback>
                <p:oleObj name="Equation" r:id="rId4" imgW="2717640" imgH="457200" progId="Equation.DSMT4">
                  <p:embed/>
                  <p:pic>
                    <p:nvPicPr>
                      <p:cNvPr id="0" name="Object 2"/>
                      <p:cNvPicPr>
                        <a:picLocks noChangeAspect="1" noChangeArrowheads="1"/>
                      </p:cNvPicPr>
                      <p:nvPr/>
                    </p:nvPicPr>
                    <p:blipFill>
                      <a:blip r:embed="rId5"/>
                      <a:srcRect/>
                      <a:stretch>
                        <a:fillRect/>
                      </a:stretch>
                    </p:blipFill>
                    <p:spPr bwMode="auto">
                      <a:xfrm>
                        <a:off x="755576" y="4587875"/>
                        <a:ext cx="4249738"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69908831"/>
              </p:ext>
            </p:extLst>
          </p:nvPr>
        </p:nvGraphicFramePr>
        <p:xfrm>
          <a:off x="827088" y="3148385"/>
          <a:ext cx="3662362" cy="928687"/>
        </p:xfrm>
        <a:graphic>
          <a:graphicData uri="http://schemas.openxmlformats.org/presentationml/2006/ole">
            <mc:AlternateContent xmlns:mc="http://schemas.openxmlformats.org/markup-compatibility/2006">
              <mc:Choice xmlns:v="urn:schemas-microsoft-com:vml" Requires="v">
                <p:oleObj spid="_x0000_s145492" name="Equation" r:id="rId6" imgW="2070000" imgH="457200" progId="Equation.DSMT4">
                  <p:embed/>
                </p:oleObj>
              </mc:Choice>
              <mc:Fallback>
                <p:oleObj name="Equation" r:id="rId6" imgW="2070000" imgH="457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3148385"/>
                        <a:ext cx="3662362"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8415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u"/>
            </a:pPr>
            <a:r>
              <a:rPr lang="zh-CN" altLang="en-US" b="1" dirty="0" smtClean="0">
                <a:solidFill>
                  <a:srgbClr val="C00000"/>
                </a:solidFill>
                <a:latin typeface="Times New Roman" pitchFamily="18" charset="0"/>
                <a:ea typeface="黑体" pitchFamily="49" charset="-122"/>
                <a:cs typeface="Times New Roman" pitchFamily="18" charset="0"/>
              </a:rPr>
              <a:t>麦克斯韦方程组微分形式的推导：</a:t>
            </a:r>
            <a:endParaRPr lang="en-US" altLang="zh-CN"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将法拉第电磁感应定律和安培</a:t>
            </a:r>
            <a:r>
              <a:rPr lang="en-US" altLang="zh-CN" sz="3000" dirty="0" smtClean="0">
                <a:latin typeface="Times New Roman" pitchFamily="18" charset="0"/>
                <a:ea typeface="黑体" pitchFamily="49" charset="-122"/>
                <a:cs typeface="Times New Roman" pitchFamily="18" charset="0"/>
              </a:rPr>
              <a:t>-</a:t>
            </a:r>
            <a:r>
              <a:rPr lang="zh-CN" altLang="en-US" sz="3000" dirty="0" smtClean="0">
                <a:latin typeface="Times New Roman" pitchFamily="18" charset="0"/>
                <a:ea typeface="黑体" pitchFamily="49" charset="-122"/>
                <a:cs typeface="Times New Roman" pitchFamily="18" charset="0"/>
              </a:rPr>
              <a:t>麦克斯韦定律的左半部分运用斯托克斯（</a:t>
            </a:r>
            <a:r>
              <a:rPr lang="en-US" sz="3000" dirty="0" smtClean="0">
                <a:latin typeface="Times New Roman" pitchFamily="18" charset="0"/>
                <a:ea typeface="黑体" pitchFamily="49" charset="-122"/>
                <a:cs typeface="Times New Roman" pitchFamily="18" charset="0"/>
              </a:rPr>
              <a:t>Stokes’</a:t>
            </a:r>
            <a:r>
              <a:rPr lang="zh-CN" altLang="en-US" sz="3000" dirty="0" smtClean="0">
                <a:latin typeface="Times New Roman" pitchFamily="18" charset="0"/>
                <a:ea typeface="黑体" pitchFamily="49" charset="-122"/>
                <a:cs typeface="Times New Roman" pitchFamily="18" charset="0"/>
              </a:rPr>
              <a:t>）定理，得到：</a:t>
            </a: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zh-CN" sz="3000" dirty="0" smtClean="0">
                <a:latin typeface="Times New Roman" pitchFamily="18" charset="0"/>
                <a:ea typeface="黑体" pitchFamily="49" charset="-122"/>
                <a:cs typeface="Times New Roman" pitchFamily="18" charset="0"/>
              </a:rPr>
              <a:t>适用于</a:t>
            </a:r>
            <a:r>
              <a:rPr lang="zh-CN" altLang="zh-CN" sz="3000" dirty="0">
                <a:latin typeface="Times New Roman" pitchFamily="18" charset="0"/>
                <a:ea typeface="黑体" pitchFamily="49" charset="-122"/>
                <a:cs typeface="Times New Roman" pitchFamily="18" charset="0"/>
              </a:rPr>
              <a:t>任意闭合曲线包围的开曲面</a:t>
            </a:r>
            <a:r>
              <a:rPr lang="en-US" altLang="zh-CN" sz="3000" i="1" dirty="0">
                <a:latin typeface="Times New Roman" pitchFamily="18" charset="0"/>
                <a:ea typeface="黑体" pitchFamily="49" charset="-122"/>
                <a:cs typeface="Times New Roman" pitchFamily="18" charset="0"/>
              </a:rPr>
              <a:t>S</a:t>
            </a:r>
            <a:r>
              <a:rPr lang="zh-CN" altLang="zh-CN" sz="3000" dirty="0">
                <a:latin typeface="Times New Roman" pitchFamily="18" charset="0"/>
                <a:ea typeface="黑体" pitchFamily="49" charset="-122"/>
                <a:cs typeface="Times New Roman" pitchFamily="18" charset="0"/>
              </a:rPr>
              <a:t>上。</a:t>
            </a:r>
            <a:endParaRPr lang="zh-CN" altLang="en-US" sz="3000" dirty="0">
              <a:latin typeface="Times New Roman" pitchFamily="18" charset="0"/>
              <a:ea typeface="黑体" pitchFamily="49" charset="-122"/>
              <a:cs typeface="Times New Roman" pitchFamily="18" charset="0"/>
            </a:endParaRPr>
          </a:p>
        </p:txBody>
      </p:sp>
      <p:graphicFrame>
        <p:nvGraphicFramePr>
          <p:cNvPr id="22532" name="Object 4"/>
          <p:cNvGraphicFramePr>
            <a:graphicFrameLocks noChangeAspect="1"/>
          </p:cNvGraphicFramePr>
          <p:nvPr>
            <p:extLst>
              <p:ext uri="{D42A27DB-BD31-4B8C-83A1-F6EECF244321}">
                <p14:modId xmlns:p14="http://schemas.microsoft.com/office/powerpoint/2010/main" val="2540014963"/>
              </p:ext>
            </p:extLst>
          </p:nvPr>
        </p:nvGraphicFramePr>
        <p:xfrm>
          <a:off x="889000" y="4516537"/>
          <a:ext cx="5365750" cy="928687"/>
        </p:xfrm>
        <a:graphic>
          <a:graphicData uri="http://schemas.openxmlformats.org/presentationml/2006/ole">
            <mc:AlternateContent xmlns:mc="http://schemas.openxmlformats.org/markup-compatibility/2006">
              <mc:Choice xmlns:v="urn:schemas-microsoft-com:vml" Requires="v">
                <p:oleObj spid="_x0000_s22690" name="Equation" r:id="rId3" imgW="3416040" imgH="533160" progId="Equation.DSMT4">
                  <p:embed/>
                </p:oleObj>
              </mc:Choice>
              <mc:Fallback>
                <p:oleObj name="Equation" r:id="rId3" imgW="3416040" imgH="53316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4516537"/>
                        <a:ext cx="536575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5"/>
          <p:cNvGraphicFramePr>
            <a:graphicFrameLocks noChangeAspect="1"/>
          </p:cNvGraphicFramePr>
          <p:nvPr>
            <p:extLst>
              <p:ext uri="{D42A27DB-BD31-4B8C-83A1-F6EECF244321}">
                <p14:modId xmlns:p14="http://schemas.microsoft.com/office/powerpoint/2010/main" val="17314700"/>
              </p:ext>
            </p:extLst>
          </p:nvPr>
        </p:nvGraphicFramePr>
        <p:xfrm>
          <a:off x="887413" y="3730724"/>
          <a:ext cx="5368925" cy="857250"/>
        </p:xfrm>
        <a:graphic>
          <a:graphicData uri="http://schemas.openxmlformats.org/presentationml/2006/ole">
            <mc:AlternateContent xmlns:mc="http://schemas.openxmlformats.org/markup-compatibility/2006">
              <mc:Choice xmlns:v="urn:schemas-microsoft-com:vml" Requires="v">
                <p:oleObj spid="_x0000_s22691" name="Equation" r:id="rId5" imgW="3327120" imgH="457200" progId="Equation.DSMT4">
                  <p:embed/>
                </p:oleObj>
              </mc:Choice>
              <mc:Fallback>
                <p:oleObj name="Equation" r:id="rId5" imgW="3327120" imgH="4572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413" y="3730724"/>
                        <a:ext cx="53689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sp>
        <p:nvSpPr>
          <p:cNvPr id="3" name="内容占位符 2"/>
          <p:cNvSpPr>
            <a:spLocks noGrp="1"/>
          </p:cNvSpPr>
          <p:nvPr>
            <p:ph idx="1"/>
          </p:nvPr>
        </p:nvSpPr>
        <p:spPr>
          <a:xfrm>
            <a:off x="457200" y="1772816"/>
            <a:ext cx="8229600" cy="4968552"/>
          </a:xfrm>
        </p:spPr>
        <p:txBody>
          <a:bodyPr>
            <a:normAutofit/>
          </a:bodyPr>
          <a:lstStyle/>
          <a:p>
            <a:pPr>
              <a:buFont typeface="Wingdings" pitchFamily="2" charset="2"/>
              <a:buChar char="u"/>
            </a:pPr>
            <a:r>
              <a:rPr lang="zh-CN" altLang="en-US" b="1" dirty="0" smtClean="0">
                <a:solidFill>
                  <a:srgbClr val="C00000"/>
                </a:solidFill>
                <a:latin typeface="Times New Roman" pitchFamily="18" charset="0"/>
                <a:ea typeface="黑体" pitchFamily="49" charset="-122"/>
                <a:cs typeface="Times New Roman" pitchFamily="18" charset="0"/>
              </a:rPr>
              <a:t>麦克斯韦方程组微分形式的推导：</a:t>
            </a:r>
            <a:endParaRPr lang="en-US" altLang="zh-CN"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将电场高斯定律和磁场高斯定律的左半部分运用高斯定理，得到：</a:t>
            </a: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zh-CN" sz="3000" dirty="0">
                <a:latin typeface="Times New Roman" pitchFamily="18" charset="0"/>
                <a:ea typeface="黑体" pitchFamily="49" charset="-122"/>
                <a:cs typeface="Times New Roman" pitchFamily="18" charset="0"/>
              </a:rPr>
              <a:t>适用于任意体积</a:t>
            </a:r>
            <a:r>
              <a:rPr lang="en-US" altLang="zh-CN" sz="3000" i="1" dirty="0">
                <a:latin typeface="Times New Roman" pitchFamily="18" charset="0"/>
                <a:ea typeface="黑体" pitchFamily="49" charset="-122"/>
                <a:cs typeface="Times New Roman" pitchFamily="18" charset="0"/>
              </a:rPr>
              <a:t>V</a:t>
            </a:r>
            <a:r>
              <a:rPr lang="zh-CN" altLang="zh-CN" sz="3000" dirty="0" smtClean="0">
                <a:latin typeface="Times New Roman" pitchFamily="18" charset="0"/>
                <a:ea typeface="黑体" pitchFamily="49" charset="-122"/>
                <a:cs typeface="Times New Roman" pitchFamily="18" charset="0"/>
              </a:rPr>
              <a:t>中</a:t>
            </a:r>
            <a:r>
              <a:rPr lang="zh-CN" altLang="en-US" sz="3000" dirty="0" smtClean="0">
                <a:latin typeface="Times New Roman" pitchFamily="18" charset="0"/>
                <a:ea typeface="黑体" pitchFamily="49" charset="-122"/>
                <a:cs typeface="Times New Roman" pitchFamily="18" charset="0"/>
              </a:rPr>
              <a:t>。</a:t>
            </a: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a:latin typeface="Times New Roman" pitchFamily="18" charset="0"/>
                <a:ea typeface="黑体" pitchFamily="49" charset="-122"/>
                <a:cs typeface="Times New Roman" pitchFamily="18" charset="0"/>
              </a:rPr>
              <a:t>要</a:t>
            </a:r>
            <a:r>
              <a:rPr lang="zh-CN" altLang="en-US" sz="3000" dirty="0" smtClean="0">
                <a:latin typeface="Times New Roman" pitchFamily="18" charset="0"/>
                <a:ea typeface="黑体" pitchFamily="49" charset="-122"/>
                <a:cs typeface="Times New Roman" pitchFamily="18" charset="0"/>
              </a:rPr>
              <a:t>想条件满足，上面四个式子中的积分号必须同时消去，得到麦克斯韦方程组的微分形式。</a:t>
            </a:r>
            <a:endParaRPr lang="zh-CN" altLang="en-US" sz="3000" dirty="0">
              <a:latin typeface="Times New Roman" pitchFamily="18" charset="0"/>
              <a:ea typeface="黑体" pitchFamily="49" charset="-122"/>
              <a:cs typeface="Times New Roman" pitchFamily="18" charset="0"/>
            </a:endParaRPr>
          </a:p>
        </p:txBody>
      </p:sp>
      <p:graphicFrame>
        <p:nvGraphicFramePr>
          <p:cNvPr id="22532" name="Object 4"/>
          <p:cNvGraphicFramePr>
            <a:graphicFrameLocks noChangeAspect="1"/>
          </p:cNvGraphicFramePr>
          <p:nvPr>
            <p:extLst>
              <p:ext uri="{D42A27DB-BD31-4B8C-83A1-F6EECF244321}">
                <p14:modId xmlns:p14="http://schemas.microsoft.com/office/powerpoint/2010/main" val="3089230473"/>
              </p:ext>
            </p:extLst>
          </p:nvPr>
        </p:nvGraphicFramePr>
        <p:xfrm>
          <a:off x="889000" y="4070797"/>
          <a:ext cx="5365750" cy="928687"/>
        </p:xfrm>
        <a:graphic>
          <a:graphicData uri="http://schemas.openxmlformats.org/presentationml/2006/ole">
            <mc:AlternateContent xmlns:mc="http://schemas.openxmlformats.org/markup-compatibility/2006">
              <mc:Choice xmlns:v="urn:schemas-microsoft-com:vml" Requires="v">
                <p:oleObj spid="_x0000_s147536" name="Equation" r:id="rId3" imgW="3416040" imgH="533160" progId="Equation.DSMT4">
                  <p:embed/>
                </p:oleObj>
              </mc:Choice>
              <mc:Fallback>
                <p:oleObj name="Equation" r:id="rId3" imgW="3416040" imgH="533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4070797"/>
                        <a:ext cx="536575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5"/>
          <p:cNvGraphicFramePr>
            <a:graphicFrameLocks noChangeAspect="1"/>
          </p:cNvGraphicFramePr>
          <p:nvPr>
            <p:extLst>
              <p:ext uri="{D42A27DB-BD31-4B8C-83A1-F6EECF244321}">
                <p14:modId xmlns:p14="http://schemas.microsoft.com/office/powerpoint/2010/main" val="2045934197"/>
              </p:ext>
            </p:extLst>
          </p:nvPr>
        </p:nvGraphicFramePr>
        <p:xfrm>
          <a:off x="887413" y="3284984"/>
          <a:ext cx="5368925" cy="857250"/>
        </p:xfrm>
        <a:graphic>
          <a:graphicData uri="http://schemas.openxmlformats.org/presentationml/2006/ole">
            <mc:AlternateContent xmlns:mc="http://schemas.openxmlformats.org/markup-compatibility/2006">
              <mc:Choice xmlns:v="urn:schemas-microsoft-com:vml" Requires="v">
                <p:oleObj spid="_x0000_s147537" name="Equation" r:id="rId5" imgW="3327120" imgH="457200" progId="Equation.DSMT4">
                  <p:embed/>
                </p:oleObj>
              </mc:Choice>
              <mc:Fallback>
                <p:oleObj name="Equation" r:id="rId5" imgW="332712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413" y="3284984"/>
                        <a:ext cx="53689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9421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sp>
        <p:nvSpPr>
          <p:cNvPr id="3" name="内容占位符 2"/>
          <p:cNvSpPr>
            <a:spLocks noGrp="1"/>
          </p:cNvSpPr>
          <p:nvPr>
            <p:ph idx="1"/>
          </p:nvPr>
        </p:nvSpPr>
        <p:spPr>
          <a:xfrm>
            <a:off x="457200" y="1772816"/>
            <a:ext cx="8229600" cy="4968552"/>
          </a:xfrm>
        </p:spPr>
        <p:txBody>
          <a:bodyPr>
            <a:normAutofit/>
          </a:bodyPr>
          <a:lstStyle/>
          <a:p>
            <a:pPr>
              <a:buFont typeface="Wingdings" pitchFamily="2" charset="2"/>
              <a:buChar char="u"/>
            </a:pPr>
            <a:r>
              <a:rPr lang="zh-CN" altLang="en-US" b="1" dirty="0">
                <a:solidFill>
                  <a:srgbClr val="C00000"/>
                </a:solidFill>
                <a:latin typeface="Times New Roman" pitchFamily="18" charset="0"/>
                <a:ea typeface="黑体" pitchFamily="49" charset="-122"/>
                <a:cs typeface="Times New Roman" pitchFamily="18" charset="0"/>
              </a:rPr>
              <a:t>麦克斯韦方程组的</a:t>
            </a:r>
            <a:r>
              <a:rPr lang="zh-CN" altLang="en-US" b="1" dirty="0" smtClean="0">
                <a:solidFill>
                  <a:srgbClr val="C00000"/>
                </a:solidFill>
                <a:latin typeface="Times New Roman" pitchFamily="18" charset="0"/>
                <a:ea typeface="黑体" pitchFamily="49" charset="-122"/>
                <a:cs typeface="Times New Roman" pitchFamily="18" charset="0"/>
              </a:rPr>
              <a:t>微分形式：</a:t>
            </a:r>
            <a:endParaRPr lang="en-US" altLang="zh-CN"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b="1" dirty="0" smtClean="0">
                <a:solidFill>
                  <a:srgbClr val="C00000"/>
                </a:solidFill>
                <a:latin typeface="黑体" pitchFamily="49" charset="-122"/>
                <a:ea typeface="黑体" pitchFamily="49" charset="-122"/>
                <a:cs typeface="Times New Roman" pitchFamily="18" charset="0"/>
              </a:rPr>
              <a:t>电荷守恒定律的微分形式：</a:t>
            </a:r>
            <a:endParaRPr lang="en-US" altLang="zh-CN" b="1" dirty="0" smtClean="0">
              <a:solidFill>
                <a:srgbClr val="C00000"/>
              </a:solidFill>
              <a:latin typeface="黑体" pitchFamily="49" charset="-122"/>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8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上式又被称作连续性方程。</a:t>
            </a:r>
            <a:endParaRPr lang="en-US" altLang="zh-CN" sz="3000" dirty="0">
              <a:latin typeface="Times New Roman" pitchFamily="18" charset="0"/>
              <a:ea typeface="黑体" pitchFamily="49"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01446339"/>
              </p:ext>
            </p:extLst>
          </p:nvPr>
        </p:nvGraphicFramePr>
        <p:xfrm>
          <a:off x="942455" y="2296269"/>
          <a:ext cx="5286375" cy="785812"/>
        </p:xfrm>
        <a:graphic>
          <a:graphicData uri="http://schemas.openxmlformats.org/presentationml/2006/ole">
            <mc:AlternateContent xmlns:mc="http://schemas.openxmlformats.org/markup-compatibility/2006">
              <mc:Choice xmlns:v="urn:schemas-microsoft-com:vml" Requires="v">
                <p:oleObj spid="_x0000_s146639" name="Equation" r:id="rId3" imgW="3073400" imgH="457200" progId="Equation.DSMT4">
                  <p:embed/>
                </p:oleObj>
              </mc:Choice>
              <mc:Fallback>
                <p:oleObj name="Equation" r:id="rId3" imgW="307340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455" y="2296269"/>
                        <a:ext cx="5286375"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43380286"/>
              </p:ext>
            </p:extLst>
          </p:nvPr>
        </p:nvGraphicFramePr>
        <p:xfrm>
          <a:off x="942455" y="3010644"/>
          <a:ext cx="5286375" cy="857250"/>
        </p:xfrm>
        <a:graphic>
          <a:graphicData uri="http://schemas.openxmlformats.org/presentationml/2006/ole">
            <mc:AlternateContent xmlns:mc="http://schemas.openxmlformats.org/markup-compatibility/2006">
              <mc:Choice xmlns:v="urn:schemas-microsoft-com:vml" Requires="v">
                <p:oleObj spid="_x0000_s146640" name="Equation" r:id="rId5" imgW="3060700" imgH="495300" progId="Equation.DSMT4">
                  <p:embed/>
                </p:oleObj>
              </mc:Choice>
              <mc:Fallback>
                <p:oleObj name="Equation" r:id="rId5" imgW="3060700" imgH="495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455" y="3010644"/>
                        <a:ext cx="52863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34717366"/>
              </p:ext>
            </p:extLst>
          </p:nvPr>
        </p:nvGraphicFramePr>
        <p:xfrm>
          <a:off x="899592" y="3796456"/>
          <a:ext cx="5373688" cy="428625"/>
        </p:xfrm>
        <a:graphic>
          <a:graphicData uri="http://schemas.openxmlformats.org/presentationml/2006/ole">
            <mc:AlternateContent xmlns:mc="http://schemas.openxmlformats.org/markup-compatibility/2006">
              <mc:Choice xmlns:v="urn:schemas-microsoft-com:vml" Requires="v">
                <p:oleObj spid="_x0000_s146641" name="Equation" r:id="rId7" imgW="3124200" imgH="241300" progId="Equation.DSMT4">
                  <p:embed/>
                </p:oleObj>
              </mc:Choice>
              <mc:Fallback>
                <p:oleObj name="Equation" r:id="rId7" imgW="3124200" imgH="2413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3796456"/>
                        <a:ext cx="5373688"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26573091"/>
              </p:ext>
            </p:extLst>
          </p:nvPr>
        </p:nvGraphicFramePr>
        <p:xfrm>
          <a:off x="910705" y="4296519"/>
          <a:ext cx="5351462" cy="428625"/>
        </p:xfrm>
        <a:graphic>
          <a:graphicData uri="http://schemas.openxmlformats.org/presentationml/2006/ole">
            <mc:AlternateContent xmlns:mc="http://schemas.openxmlformats.org/markup-compatibility/2006">
              <mc:Choice xmlns:v="urn:schemas-microsoft-com:vml" Requires="v">
                <p:oleObj spid="_x0000_s146642" name="Equation" r:id="rId9" imgW="3124200" imgH="228600" progId="Equation.DSMT4">
                  <p:embed/>
                </p:oleObj>
              </mc:Choice>
              <mc:Fallback>
                <p:oleObj name="Equation" r:id="rId9" imgW="312420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0705" y="4296519"/>
                        <a:ext cx="5351462"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86314605"/>
              </p:ext>
            </p:extLst>
          </p:nvPr>
        </p:nvGraphicFramePr>
        <p:xfrm>
          <a:off x="899592" y="5013325"/>
          <a:ext cx="5357812" cy="857250"/>
        </p:xfrm>
        <a:graphic>
          <a:graphicData uri="http://schemas.openxmlformats.org/presentationml/2006/ole">
            <mc:AlternateContent xmlns:mc="http://schemas.openxmlformats.org/markup-compatibility/2006">
              <mc:Choice xmlns:v="urn:schemas-microsoft-com:vml" Requires="v">
                <p:oleObj spid="_x0000_s146643" name="Equation" r:id="rId11" imgW="3301920" imgH="457200" progId="Equation.DSMT4">
                  <p:embed/>
                </p:oleObj>
              </mc:Choice>
              <mc:Fallback>
                <p:oleObj name="Equation" r:id="rId11" imgW="3301920" imgH="457200" progId="Equation.DSMT4">
                  <p:embed/>
                  <p:pic>
                    <p:nvPicPr>
                      <p:cNvPr id="0" name="Object 7"/>
                      <p:cNvPicPr>
                        <a:picLocks noChangeAspect="1" noChangeArrowheads="1"/>
                      </p:cNvPicPr>
                      <p:nvPr/>
                    </p:nvPicPr>
                    <p:blipFill>
                      <a:blip r:embed="rId12"/>
                      <a:srcRect/>
                      <a:stretch>
                        <a:fillRect/>
                      </a:stretch>
                    </p:blipFill>
                    <p:spPr bwMode="auto">
                      <a:xfrm>
                        <a:off x="899592" y="5013325"/>
                        <a:ext cx="535781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66292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sp>
        <p:nvSpPr>
          <p:cNvPr id="3" name="内容占位符 2"/>
          <p:cNvSpPr>
            <a:spLocks noGrp="1"/>
          </p:cNvSpPr>
          <p:nvPr>
            <p:ph idx="1"/>
          </p:nvPr>
        </p:nvSpPr>
        <p:spPr>
          <a:xfrm>
            <a:off x="457200" y="1916832"/>
            <a:ext cx="8229600" cy="4381947"/>
          </a:xfrm>
        </p:spPr>
        <p:txBody>
          <a:bodyPr/>
          <a:lstStyle/>
          <a:p>
            <a:pPr>
              <a:lnSpc>
                <a:spcPct val="150000"/>
              </a:lnSpc>
              <a:buFont typeface="Wingdings" pitchFamily="2" charset="2"/>
              <a:buChar char="u"/>
            </a:pPr>
            <a:r>
              <a:rPr lang="zh-CN" altLang="en-US" b="1" dirty="0" smtClean="0">
                <a:solidFill>
                  <a:srgbClr val="C00000"/>
                </a:solidFill>
                <a:latin typeface="Times New Roman" pitchFamily="18" charset="0"/>
                <a:ea typeface="黑体" pitchFamily="49" charset="-122"/>
                <a:cs typeface="Times New Roman" pitchFamily="18" charset="0"/>
              </a:rPr>
              <a:t>麦克斯韦方程组和电荷守恒定律的积分形式可以用来分析时空域中电磁场连续或非连续问题。</a:t>
            </a:r>
            <a:endParaRPr lang="en-US" altLang="zh-CN" b="1" dirty="0" smtClean="0">
              <a:solidFill>
                <a:srgbClr val="C00000"/>
              </a:solidFill>
              <a:latin typeface="Times New Roman" pitchFamily="18" charset="0"/>
              <a:ea typeface="黑体" pitchFamily="49" charset="-122"/>
              <a:cs typeface="Times New Roman" pitchFamily="18" charset="0"/>
            </a:endParaRPr>
          </a:p>
          <a:p>
            <a:pPr>
              <a:lnSpc>
                <a:spcPct val="150000"/>
              </a:lnSpc>
              <a:buFont typeface="Wingdings" pitchFamily="2" charset="2"/>
              <a:buChar char="u"/>
            </a:pPr>
            <a:r>
              <a:rPr lang="zh-CN" altLang="en-US" b="1" dirty="0" smtClean="0">
                <a:solidFill>
                  <a:srgbClr val="C00000"/>
                </a:solidFill>
                <a:latin typeface="Times New Roman" pitchFamily="18" charset="0"/>
                <a:ea typeface="黑体" pitchFamily="49" charset="-122"/>
                <a:cs typeface="Times New Roman" pitchFamily="18" charset="0"/>
              </a:rPr>
              <a:t>麦克斯韦方程组的微分形式只能分析电磁场连续可微的情况。</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484783"/>
            <a:ext cx="7128792" cy="4093428"/>
          </a:xfrm>
          <a:prstGeom prst="rect">
            <a:avLst/>
          </a:prstGeom>
          <a:noFill/>
        </p:spPr>
        <p:txBody>
          <a:bodyPr wrap="square" rtlCol="0">
            <a:spAutoFit/>
          </a:bodyPr>
          <a:lstStyle/>
          <a:p>
            <a:pPr marL="571500" indent="-571500">
              <a:buFont typeface="Wingdings" pitchFamily="2" charset="2"/>
              <a:buChar char="Ø"/>
            </a:pPr>
            <a:r>
              <a:rPr lang="en-US" altLang="zh-CN" sz="3600" b="1" dirty="0">
                <a:latin typeface="Times New Roman" pitchFamily="18" charset="0"/>
                <a:cs typeface="Times New Roman" pitchFamily="18" charset="0"/>
              </a:rPr>
              <a:t>1.1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真空</a:t>
            </a:r>
            <a:r>
              <a:rPr lang="zh-CN" altLang="zh-CN" sz="3600" b="1" dirty="0">
                <a:latin typeface="Times New Roman" pitchFamily="18" charset="0"/>
                <a:cs typeface="Times New Roman" pitchFamily="18" charset="0"/>
              </a:rPr>
              <a:t>中的基本场</a:t>
            </a:r>
            <a:r>
              <a:rPr lang="zh-CN" altLang="zh-CN" sz="3600" b="1" dirty="0" smtClean="0">
                <a:latin typeface="Times New Roman" pitchFamily="18" charset="0"/>
                <a:cs typeface="Times New Roman" pitchFamily="18" charset="0"/>
              </a:rPr>
              <a:t>方程</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1.2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媒质</a:t>
            </a:r>
            <a:r>
              <a:rPr lang="zh-CN" altLang="zh-CN" sz="3600" b="1" dirty="0">
                <a:latin typeface="Times New Roman" pitchFamily="18" charset="0"/>
                <a:cs typeface="Times New Roman" pitchFamily="18" charset="0"/>
              </a:rPr>
              <a:t>中的基本场</a:t>
            </a:r>
            <a:r>
              <a:rPr lang="zh-CN" altLang="zh-CN" sz="3600" b="1" dirty="0" smtClean="0">
                <a:latin typeface="Times New Roman" pitchFamily="18" charset="0"/>
                <a:cs typeface="Times New Roman" pitchFamily="18" charset="0"/>
              </a:rPr>
              <a:t>方程</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1.3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本构关系</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1.4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边界条件</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1.5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电磁势</a:t>
            </a:r>
            <a:endParaRPr lang="en-US" altLang="zh-CN" sz="36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484783"/>
            <a:ext cx="7128792" cy="4093428"/>
          </a:xfrm>
          <a:prstGeom prst="rect">
            <a:avLst/>
          </a:prstGeom>
          <a:noFill/>
        </p:spPr>
        <p:txBody>
          <a:bodyPr wrap="square" rtlCol="0">
            <a:spAutoFit/>
          </a:bodyPr>
          <a:lstStyle/>
          <a:p>
            <a:pPr marL="571500" indent="-571500">
              <a:buFont typeface="Wingdings" pitchFamily="2" charset="2"/>
              <a:buChar char="Ø"/>
            </a:pPr>
            <a:r>
              <a:rPr lang="en-US" altLang="zh-CN" sz="3600" b="1" dirty="0">
                <a:latin typeface="Times New Roman" pitchFamily="18" charset="0"/>
                <a:cs typeface="Times New Roman" pitchFamily="18" charset="0"/>
              </a:rPr>
              <a:t>1.1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真空</a:t>
            </a:r>
            <a:r>
              <a:rPr lang="zh-CN" altLang="zh-CN" sz="3600" b="1" dirty="0">
                <a:latin typeface="Times New Roman" pitchFamily="18" charset="0"/>
                <a:cs typeface="Times New Roman" pitchFamily="18" charset="0"/>
              </a:rPr>
              <a:t>中的基本场</a:t>
            </a:r>
            <a:r>
              <a:rPr lang="zh-CN" altLang="zh-CN" sz="3600" b="1" dirty="0" smtClean="0">
                <a:latin typeface="Times New Roman" pitchFamily="18" charset="0"/>
                <a:cs typeface="Times New Roman" pitchFamily="18" charset="0"/>
              </a:rPr>
              <a:t>方程</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solidFill>
                  <a:srgbClr val="C00000"/>
                </a:solidFill>
                <a:latin typeface="Times New Roman" pitchFamily="18" charset="0"/>
                <a:cs typeface="Times New Roman" pitchFamily="18" charset="0"/>
              </a:rPr>
              <a:t>1.2 </a:t>
            </a:r>
            <a:r>
              <a:rPr lang="en-US" altLang="zh-CN" sz="3600" b="1" dirty="0" smtClean="0">
                <a:solidFill>
                  <a:srgbClr val="C00000"/>
                </a:solidFill>
                <a:latin typeface="Times New Roman" pitchFamily="18" charset="0"/>
                <a:cs typeface="Times New Roman" pitchFamily="18" charset="0"/>
              </a:rPr>
              <a:t> </a:t>
            </a:r>
            <a:r>
              <a:rPr lang="zh-CN" altLang="zh-CN" sz="3600" b="1" dirty="0" smtClean="0">
                <a:solidFill>
                  <a:srgbClr val="C00000"/>
                </a:solidFill>
                <a:latin typeface="Times New Roman" pitchFamily="18" charset="0"/>
                <a:cs typeface="Times New Roman" pitchFamily="18" charset="0"/>
              </a:rPr>
              <a:t>媒质</a:t>
            </a:r>
            <a:r>
              <a:rPr lang="zh-CN" altLang="zh-CN" sz="3600" b="1" dirty="0">
                <a:solidFill>
                  <a:srgbClr val="C00000"/>
                </a:solidFill>
                <a:latin typeface="Times New Roman" pitchFamily="18" charset="0"/>
                <a:cs typeface="Times New Roman" pitchFamily="18" charset="0"/>
              </a:rPr>
              <a:t>中的基本场</a:t>
            </a:r>
            <a:r>
              <a:rPr lang="zh-CN" altLang="zh-CN" sz="3600" b="1" dirty="0" smtClean="0">
                <a:solidFill>
                  <a:srgbClr val="C00000"/>
                </a:solidFill>
                <a:latin typeface="Times New Roman" pitchFamily="18" charset="0"/>
                <a:cs typeface="Times New Roman" pitchFamily="18" charset="0"/>
              </a:rPr>
              <a:t>方程</a:t>
            </a:r>
            <a:endParaRPr lang="en-US" altLang="zh-CN" sz="3600" b="1" dirty="0" smtClean="0">
              <a:solidFill>
                <a:srgbClr val="C00000"/>
              </a:solidFill>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1.3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本构关系</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1.4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边界条件</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1.5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电磁势</a:t>
            </a:r>
            <a:endParaRPr lang="en-US" altLang="zh-CN" sz="3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26759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1.2</a:t>
            </a:r>
            <a:r>
              <a:rPr lang="zh-CN" altLang="en-US" b="1" dirty="0" smtClean="0"/>
              <a:t>媒质中的基本场方程</a:t>
            </a:r>
            <a:endParaRPr lang="zh-CN" altLang="en-US" dirty="0"/>
          </a:p>
        </p:txBody>
      </p:sp>
      <p:sp>
        <p:nvSpPr>
          <p:cNvPr id="3" name="内容占位符 2"/>
          <p:cNvSpPr>
            <a:spLocks noGrp="1"/>
          </p:cNvSpPr>
          <p:nvPr>
            <p:ph idx="1"/>
          </p:nvPr>
        </p:nvSpPr>
        <p:spPr>
          <a:xfrm>
            <a:off x="457200" y="1772816"/>
            <a:ext cx="8229600" cy="4824536"/>
          </a:xfrm>
        </p:spPr>
        <p:txBody>
          <a:bodyPr>
            <a:normAutofit/>
          </a:bodyPr>
          <a:lstStyle/>
          <a:p>
            <a:pPr>
              <a:buFont typeface="Wingdings" pitchFamily="2" charset="2"/>
              <a:buChar char="u"/>
            </a:pPr>
            <a:r>
              <a:rPr lang="zh-CN" altLang="en-US" sz="3000" b="1" dirty="0" smtClean="0">
                <a:solidFill>
                  <a:srgbClr val="C00000"/>
                </a:solidFill>
                <a:latin typeface="Times New Roman" pitchFamily="18" charset="0"/>
                <a:ea typeface="黑体" pitchFamily="49" charset="-122"/>
                <a:cs typeface="Times New Roman" pitchFamily="18" charset="0"/>
              </a:rPr>
              <a:t>物质是由不同的粒子构成的，从现象学的观点来看，物质是由正负电荷组成的。在物质中有两种电荷：自由电荷和束缚电荷。</a:t>
            </a:r>
            <a:endParaRPr lang="en-US" altLang="zh-CN" sz="3000"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u"/>
            </a:pPr>
            <a:r>
              <a:rPr lang="zh-CN" altLang="en-US" sz="3000" b="1" dirty="0" smtClean="0">
                <a:solidFill>
                  <a:srgbClr val="C00000"/>
                </a:solidFill>
                <a:latin typeface="Times New Roman" pitchFamily="18" charset="0"/>
                <a:ea typeface="黑体" pitchFamily="49" charset="-122"/>
                <a:cs typeface="Times New Roman" pitchFamily="18" charset="0"/>
              </a:rPr>
              <a:t>这些电荷在物质中运动形成了电流。</a:t>
            </a:r>
            <a:endParaRPr lang="en-US" altLang="zh-CN" sz="3000"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根据经典原子理论，束缚于原子核的电子围绕原子核作轨道运动将会产生微弱的环电流。</a:t>
            </a: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电子</a:t>
            </a:r>
            <a:r>
              <a:rPr lang="zh-CN" altLang="en-US" sz="3000" dirty="0">
                <a:latin typeface="Times New Roman" pitchFamily="18" charset="0"/>
                <a:ea typeface="黑体" pitchFamily="49" charset="-122"/>
                <a:cs typeface="Times New Roman" pitchFamily="18" charset="0"/>
              </a:rPr>
              <a:t>还要围绕自己的旋转轴运动，这种运动又会产生另一种微小的环电流</a:t>
            </a:r>
            <a:r>
              <a:rPr lang="zh-CN" altLang="en-US" sz="3000" dirty="0" smtClean="0">
                <a:latin typeface="Times New Roman" pitchFamily="18" charset="0"/>
                <a:ea typeface="黑体" pitchFamily="49" charset="-122"/>
                <a:cs typeface="Times New Roman" pitchFamily="18" charset="0"/>
              </a:rPr>
              <a:t>。</a:t>
            </a: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电子</a:t>
            </a:r>
            <a:r>
              <a:rPr lang="zh-CN" altLang="en-US" sz="3000" dirty="0">
                <a:latin typeface="Times New Roman" pitchFamily="18" charset="0"/>
                <a:ea typeface="黑体" pitchFamily="49" charset="-122"/>
                <a:cs typeface="Times New Roman" pitchFamily="18" charset="0"/>
              </a:rPr>
              <a:t>产生的这些微弱的环电流与磁偶极子等效。</a:t>
            </a:r>
          </a:p>
          <a:p>
            <a:endParaRPr lang="zh-CN" altLang="en-US" sz="3000"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1.2</a:t>
            </a:r>
            <a:r>
              <a:rPr lang="zh-CN" altLang="en-US" b="1" dirty="0" smtClean="0"/>
              <a:t>媒质中的基本场方程</a:t>
            </a:r>
            <a:endParaRPr lang="zh-CN" altLang="en-US" dirty="0"/>
          </a:p>
        </p:txBody>
      </p:sp>
      <p:sp>
        <p:nvSpPr>
          <p:cNvPr id="3" name="内容占位符 2"/>
          <p:cNvSpPr>
            <a:spLocks noGrp="1"/>
          </p:cNvSpPr>
          <p:nvPr>
            <p:ph idx="1"/>
          </p:nvPr>
        </p:nvSpPr>
        <p:spPr>
          <a:xfrm>
            <a:off x="457200" y="2071389"/>
            <a:ext cx="8229600" cy="4381947"/>
          </a:xfrm>
        </p:spPr>
        <p:txBody>
          <a:bodyPr>
            <a:normAutofit/>
          </a:bodyPr>
          <a:lstStyle/>
          <a:p>
            <a:pPr>
              <a:lnSpc>
                <a:spcPct val="150000"/>
              </a:lnSpc>
              <a:buFont typeface="Wingdings" pitchFamily="2" charset="2"/>
              <a:buChar char="u"/>
            </a:pPr>
            <a:r>
              <a:rPr lang="zh-CN" altLang="en-US" sz="3000" b="1" dirty="0" smtClean="0">
                <a:solidFill>
                  <a:schemeClr val="tx1">
                    <a:lumMod val="95000"/>
                    <a:lumOff val="5000"/>
                  </a:schemeClr>
                </a:solidFill>
                <a:latin typeface="Times New Roman" pitchFamily="18" charset="0"/>
                <a:ea typeface="黑体" pitchFamily="49" charset="-122"/>
                <a:cs typeface="Times New Roman" pitchFamily="18" charset="0"/>
              </a:rPr>
              <a:t>从唯象电磁原理的角度，可以把物质看作是分布在真空中的电荷和电流的集合。</a:t>
            </a:r>
            <a:endParaRPr lang="en-US" altLang="zh-CN" sz="3000" b="1" dirty="0" smtClean="0">
              <a:solidFill>
                <a:schemeClr val="tx1">
                  <a:lumMod val="95000"/>
                  <a:lumOff val="5000"/>
                </a:schemeClr>
              </a:solidFill>
              <a:latin typeface="Times New Roman" pitchFamily="18" charset="0"/>
              <a:ea typeface="黑体" pitchFamily="49" charset="-122"/>
              <a:cs typeface="Times New Roman" pitchFamily="18" charset="0"/>
            </a:endParaRPr>
          </a:p>
          <a:p>
            <a:pPr>
              <a:lnSpc>
                <a:spcPct val="150000"/>
              </a:lnSpc>
              <a:buFont typeface="Wingdings" pitchFamily="2" charset="2"/>
              <a:buChar char="u"/>
            </a:pPr>
            <a:r>
              <a:rPr lang="zh-CN" altLang="en-US" sz="3000" b="1" dirty="0" smtClean="0">
                <a:solidFill>
                  <a:schemeClr val="tx1">
                    <a:lumMod val="95000"/>
                    <a:lumOff val="5000"/>
                  </a:schemeClr>
                </a:solidFill>
                <a:latin typeface="Times New Roman" pitchFamily="18" charset="0"/>
                <a:ea typeface="黑体" pitchFamily="49" charset="-122"/>
                <a:cs typeface="Times New Roman" pitchFamily="18" charset="0"/>
              </a:rPr>
              <a:t>如果定义真空中的宏观电荷和电流，结合前面讲述的真空中的麦克斯韦方程组，可以得到物质中用宏观场表示的麦克斯韦方程组。</a:t>
            </a:r>
          </a:p>
          <a:p>
            <a:pPr>
              <a:buNone/>
            </a:pPr>
            <a:endParaRPr lang="zh-CN" altLang="en-US" sz="3000" b="1" dirty="0">
              <a:solidFill>
                <a:schemeClr val="tx1">
                  <a:lumMod val="95000"/>
                  <a:lumOff val="5000"/>
                </a:schemeClr>
              </a:solidFill>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1.2</a:t>
            </a:r>
            <a:r>
              <a:rPr lang="zh-CN" altLang="en-US" b="1" dirty="0" smtClean="0"/>
              <a:t>媒质中的基本场方程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72816"/>
                <a:ext cx="8229600" cy="5085184"/>
              </a:xfrm>
            </p:spPr>
            <p:txBody>
              <a:bodyPr>
                <a:normAutofit/>
              </a:bodyPr>
              <a:lstStyle/>
              <a:p>
                <a:pPr>
                  <a:buFont typeface="Wingdings" pitchFamily="2" charset="2"/>
                  <a:buChar char="u"/>
                </a:pPr>
                <a:r>
                  <a:rPr lang="zh-CN" altLang="en-US" sz="2800" b="1" dirty="0" smtClean="0">
                    <a:solidFill>
                      <a:srgbClr val="C00000"/>
                    </a:solidFill>
                    <a:latin typeface="Times New Roman" pitchFamily="18" charset="0"/>
                    <a:ea typeface="黑体" pitchFamily="49" charset="-122"/>
                    <a:cs typeface="Times New Roman" pitchFamily="18" charset="0"/>
                  </a:rPr>
                  <a:t>宏观电荷密度：</a:t>
                </a:r>
                <a:r>
                  <a:rPr lang="zh-CN" altLang="en-US" sz="2800" dirty="0" smtClean="0">
                    <a:latin typeface="Times New Roman" pitchFamily="18" charset="0"/>
                    <a:ea typeface="黑体" pitchFamily="49" charset="-122"/>
                    <a:cs typeface="Times New Roman" pitchFamily="18" charset="0"/>
                  </a:rPr>
                  <a:t>对于磁化和极化的物质，可以用自由电荷密度与极化电荷密度之和来表示：</a:t>
                </a: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14:m>
                  <m:oMath xmlns:m="http://schemas.openxmlformats.org/officeDocument/2006/math">
                    <m:sSub>
                      <m:sSubPr>
                        <m:ctrlPr>
                          <a:rPr lang="en-US" altLang="zh-CN" sz="2800" i="1" smtClean="0">
                            <a:latin typeface="Cambria Math"/>
                            <a:ea typeface="黑体" pitchFamily="49" charset="-122"/>
                            <a:cs typeface="Times New Roman" pitchFamily="18" charset="0"/>
                          </a:rPr>
                        </m:ctrlPr>
                      </m:sSubPr>
                      <m:e>
                        <m:r>
                          <a:rPr lang="zh-CN" altLang="en-US" sz="2800" i="1" smtClean="0">
                            <a:latin typeface="Cambria Math"/>
                            <a:ea typeface="黑体" pitchFamily="49" charset="-122"/>
                            <a:cs typeface="Times New Roman" pitchFamily="18" charset="0"/>
                          </a:rPr>
                          <m:t>𝜌</m:t>
                        </m:r>
                      </m:e>
                      <m:sub>
                        <m:r>
                          <a:rPr lang="en-US" altLang="zh-CN" sz="2800" b="0" i="1" smtClean="0">
                            <a:latin typeface="Cambria Math"/>
                            <a:ea typeface="黑体" pitchFamily="49" charset="-122"/>
                            <a:cs typeface="Times New Roman" pitchFamily="18" charset="0"/>
                          </a:rPr>
                          <m:t>𝑓</m:t>
                        </m:r>
                      </m:sub>
                    </m:sSub>
                  </m:oMath>
                </a14:m>
                <a:r>
                  <a:rPr lang="zh-CN" altLang="en-US" sz="2800" dirty="0" smtClean="0">
                    <a:latin typeface="Times New Roman" pitchFamily="18" charset="0"/>
                    <a:ea typeface="黑体" pitchFamily="49" charset="-122"/>
                    <a:cs typeface="Times New Roman" pitchFamily="18" charset="0"/>
                  </a:rPr>
                  <a:t>代表自由电荷密度，极化强度</a:t>
                </a:r>
                <a:r>
                  <a:rPr lang="en-US" altLang="zh-CN" sz="2800" b="1" i="1" dirty="0">
                    <a:latin typeface="Times New Roman" pitchFamily="18" charset="0"/>
                    <a:ea typeface="黑体" pitchFamily="49" charset="-122"/>
                    <a:cs typeface="Times New Roman" pitchFamily="18" charset="0"/>
                  </a:rPr>
                  <a:t>P</a:t>
                </a:r>
                <a:r>
                  <a:rPr lang="en-US" sz="2800" dirty="0" smtClean="0">
                    <a:latin typeface="Times New Roman" pitchFamily="18" charset="0"/>
                    <a:ea typeface="黑体" pitchFamily="49" charset="-122"/>
                    <a:cs typeface="Times New Roman" pitchFamily="18" charset="0"/>
                  </a:rPr>
                  <a:t> [C/m</a:t>
                </a:r>
                <a:r>
                  <a:rPr lang="en-US" sz="2800" baseline="30000" dirty="0" smtClean="0">
                    <a:latin typeface="Times New Roman" pitchFamily="18" charset="0"/>
                    <a:ea typeface="黑体" pitchFamily="49" charset="-122"/>
                    <a:cs typeface="Times New Roman" pitchFamily="18" charset="0"/>
                  </a:rPr>
                  <a:t>2</a:t>
                </a:r>
                <a:r>
                  <a:rPr lang="en-US" sz="2800" dirty="0" smtClean="0">
                    <a:latin typeface="Times New Roman" pitchFamily="18" charset="0"/>
                    <a:ea typeface="黑体" pitchFamily="49" charset="-122"/>
                    <a:cs typeface="Times New Roman" pitchFamily="18" charset="0"/>
                  </a:rPr>
                  <a:t>]</a:t>
                </a:r>
                <a:r>
                  <a:rPr lang="zh-CN" altLang="en-US" sz="2800" dirty="0" smtClean="0">
                    <a:latin typeface="Times New Roman" pitchFamily="18" charset="0"/>
                    <a:ea typeface="黑体" pitchFamily="49" charset="-122"/>
                    <a:cs typeface="Times New Roman" pitchFamily="18" charset="0"/>
                  </a:rPr>
                  <a:t>代表电偶极矩密度的平均值。</a:t>
                </a: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sz="2800" b="1" dirty="0" smtClean="0">
                    <a:solidFill>
                      <a:srgbClr val="C00000"/>
                    </a:solidFill>
                    <a:latin typeface="Times New Roman" pitchFamily="18" charset="0"/>
                    <a:ea typeface="黑体" pitchFamily="49" charset="-122"/>
                    <a:cs typeface="Times New Roman" pitchFamily="18" charset="0"/>
                  </a:rPr>
                  <a:t>宏观电流密度</a:t>
                </a:r>
                <a:r>
                  <a:rPr lang="zh-CN" altLang="en-US" sz="2800" b="1" dirty="0">
                    <a:solidFill>
                      <a:srgbClr val="C00000"/>
                    </a:solidFill>
                    <a:latin typeface="Times New Roman" pitchFamily="18" charset="0"/>
                    <a:ea typeface="黑体" pitchFamily="49" charset="-122"/>
                    <a:cs typeface="Times New Roman" pitchFamily="18" charset="0"/>
                  </a:rPr>
                  <a:t>：</a:t>
                </a:r>
                <a:r>
                  <a:rPr lang="zh-CN" altLang="en-US" sz="2800" dirty="0" smtClean="0">
                    <a:latin typeface="Times New Roman" pitchFamily="18" charset="0"/>
                    <a:ea typeface="黑体" pitchFamily="49" charset="-122"/>
                    <a:cs typeface="Times New Roman" pitchFamily="18" charset="0"/>
                  </a:rPr>
                  <a:t>可以表示为自由电流密度、极化电流密度和磁化电流密度之和：</a:t>
                </a:r>
                <a:endParaRPr lang="en-US" altLang="zh-CN" sz="2800" dirty="0" smtClean="0">
                  <a:latin typeface="Times New Roman" pitchFamily="18" charset="0"/>
                  <a:ea typeface="黑体" pitchFamily="49" charset="-122"/>
                  <a:cs typeface="Times New Roman" pitchFamily="18" charset="0"/>
                </a:endParaRPr>
              </a:p>
              <a:p>
                <a:pPr>
                  <a:buNone/>
                </a:pPr>
                <a:endParaRPr lang="en-US" altLang="zh-CN" dirty="0" smtClean="0"/>
              </a:p>
              <a:p>
                <a:pPr>
                  <a:buFont typeface="Wingdings" pitchFamily="2" charset="2"/>
                  <a:buChar char="l"/>
                </a:pPr>
                <a:r>
                  <a:rPr lang="en-US" altLang="zh-CN" sz="2800" dirty="0">
                    <a:latin typeface="Times New Roman" pitchFamily="18" charset="0"/>
                    <a:ea typeface="黑体" pitchFamily="49" charset="-122"/>
                    <a:cs typeface="Times New Roman" pitchFamily="18" charset="0"/>
                  </a:rPr>
                  <a:t> </a:t>
                </a:r>
                <a:r>
                  <a:rPr lang="en-US" altLang="zh-CN" sz="2800" b="1" i="1" dirty="0" smtClean="0">
                    <a:latin typeface="Times New Roman" pitchFamily="18" charset="0"/>
                    <a:ea typeface="黑体" pitchFamily="49" charset="-122"/>
                    <a:cs typeface="Times New Roman" pitchFamily="18" charset="0"/>
                  </a:rPr>
                  <a:t>M</a:t>
                </a:r>
                <a:r>
                  <a:rPr lang="en-US" altLang="zh-CN" sz="2800" dirty="0" smtClean="0">
                    <a:latin typeface="Times New Roman" pitchFamily="18" charset="0"/>
                    <a:ea typeface="黑体" pitchFamily="49" charset="-122"/>
                    <a:cs typeface="Times New Roman" pitchFamily="18" charset="0"/>
                  </a:rPr>
                  <a:t>[A/m</a:t>
                </a:r>
                <a:r>
                  <a:rPr lang="en-US" altLang="zh-CN" sz="2800" dirty="0">
                    <a:latin typeface="Times New Roman" pitchFamily="18" charset="0"/>
                    <a:ea typeface="黑体" pitchFamily="49" charset="-122"/>
                    <a:cs typeface="Times New Roman" pitchFamily="18" charset="0"/>
                  </a:rPr>
                  <a:t>]</a:t>
                </a:r>
                <a:r>
                  <a:rPr lang="zh-CN" altLang="en-US" sz="2800" dirty="0">
                    <a:latin typeface="Times New Roman" pitchFamily="18" charset="0"/>
                    <a:ea typeface="黑体" pitchFamily="49" charset="-122"/>
                    <a:cs typeface="Times New Roman" pitchFamily="18" charset="0"/>
                  </a:rPr>
                  <a:t>代表磁化强度</a:t>
                </a:r>
                <a:r>
                  <a:rPr lang="zh-CN" altLang="en-US" sz="2800" dirty="0" smtClean="0">
                    <a:latin typeface="Times New Roman" pitchFamily="18" charset="0"/>
                    <a:ea typeface="黑体" pitchFamily="49" charset="-122"/>
                    <a:cs typeface="Times New Roman" pitchFamily="18" charset="0"/>
                  </a:rPr>
                  <a:t>，是</a:t>
                </a:r>
                <a:r>
                  <a:rPr lang="zh-CN" altLang="en-US" sz="2800" dirty="0">
                    <a:latin typeface="Times New Roman" pitchFamily="18" charset="0"/>
                    <a:ea typeface="黑体" pitchFamily="49" charset="-122"/>
                    <a:cs typeface="Times New Roman" pitchFamily="18" charset="0"/>
                  </a:rPr>
                  <a:t>磁化偶极矩密度的平均值。</a:t>
                </a:r>
                <a:endParaRPr lang="zh-CN" altLang="en-US" sz="2800" dirty="0" smtClean="0">
                  <a:latin typeface="Times New Roman" pitchFamily="18" charset="0"/>
                  <a:ea typeface="黑体" pitchFamily="49" charset="-122"/>
                  <a:cs typeface="Times New Roman" pitchFamily="18" charset="0"/>
                </a:endParaRPr>
              </a:p>
              <a:p>
                <a:pPr>
                  <a:buNone/>
                </a:pPr>
                <a:endParaRPr lang="zh-CN" altLang="en-US" dirty="0" smtClean="0"/>
              </a:p>
              <a:p>
                <a:pPr>
                  <a:buNone/>
                </a:pPr>
                <a:endParaRPr lang="zh-CN" altLang="en-US" dirty="0" smtClean="0"/>
              </a:p>
              <a:p>
                <a:pPr>
                  <a:buNone/>
                </a:pPr>
                <a:endParaRPr lang="zh-CN" altLang="en-US"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72816"/>
                <a:ext cx="8229600" cy="5085184"/>
              </a:xfrm>
              <a:blipFill rotWithShape="1">
                <a:blip r:embed="rId3"/>
                <a:stretch>
                  <a:fillRect l="-1259" t="-1199" r="-963" b="-120"/>
                </a:stretch>
              </a:blipFill>
            </p:spPr>
            <p:txBody>
              <a:bodyPr/>
              <a:lstStyle/>
              <a:p>
                <a:r>
                  <a:rPr lang="zh-CN" altLang="en-US">
                    <a:noFill/>
                  </a:rPr>
                  <a:t> </a:t>
                </a:r>
              </a:p>
            </p:txBody>
          </p:sp>
        </mc:Fallback>
      </mc:AlternateContent>
      <p:graphicFrame>
        <p:nvGraphicFramePr>
          <p:cNvPr id="26625" name="Object 1"/>
          <p:cNvGraphicFramePr>
            <a:graphicFrameLocks noChangeAspect="1"/>
          </p:cNvGraphicFramePr>
          <p:nvPr>
            <p:extLst>
              <p:ext uri="{D42A27DB-BD31-4B8C-83A1-F6EECF244321}">
                <p14:modId xmlns:p14="http://schemas.microsoft.com/office/powerpoint/2010/main" val="1187634797"/>
              </p:ext>
            </p:extLst>
          </p:nvPr>
        </p:nvGraphicFramePr>
        <p:xfrm>
          <a:off x="957263" y="2803971"/>
          <a:ext cx="5373687" cy="481013"/>
        </p:xfrm>
        <a:graphic>
          <a:graphicData uri="http://schemas.openxmlformats.org/presentationml/2006/ole">
            <mc:AlternateContent xmlns:mc="http://schemas.openxmlformats.org/markup-compatibility/2006">
              <mc:Choice xmlns:v="urn:schemas-microsoft-com:vml" Requires="v">
                <p:oleObj spid="_x0000_s26867" name="Equation" r:id="rId4" imgW="3124080" imgH="266400" progId="Equation.DSMT4">
                  <p:embed/>
                </p:oleObj>
              </mc:Choice>
              <mc:Fallback>
                <p:oleObj name="Equation" r:id="rId4" imgW="3124080" imgH="2664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263" y="2803971"/>
                        <a:ext cx="537368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8" name="Object 4"/>
          <p:cNvGraphicFramePr>
            <a:graphicFrameLocks noChangeAspect="1"/>
          </p:cNvGraphicFramePr>
          <p:nvPr>
            <p:extLst>
              <p:ext uri="{D42A27DB-BD31-4B8C-83A1-F6EECF244321}">
                <p14:modId xmlns:p14="http://schemas.microsoft.com/office/powerpoint/2010/main" val="2635457968"/>
              </p:ext>
            </p:extLst>
          </p:nvPr>
        </p:nvGraphicFramePr>
        <p:xfrm>
          <a:off x="899592" y="5085184"/>
          <a:ext cx="5429288" cy="814390"/>
        </p:xfrm>
        <a:graphic>
          <a:graphicData uri="http://schemas.openxmlformats.org/presentationml/2006/ole">
            <mc:AlternateContent xmlns:mc="http://schemas.openxmlformats.org/markup-compatibility/2006">
              <mc:Choice xmlns:v="urn:schemas-microsoft-com:vml" Requires="v">
                <p:oleObj spid="_x0000_s26868" name="Equation" r:id="rId6" imgW="3085920" imgH="457200" progId="Equation.DSMT4">
                  <p:embed/>
                </p:oleObj>
              </mc:Choice>
              <mc:Fallback>
                <p:oleObj name="Equation" r:id="rId6" imgW="3085920" imgH="4572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5085184"/>
                        <a:ext cx="5429288" cy="81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1.2</a:t>
            </a:r>
            <a:r>
              <a:rPr lang="zh-CN" altLang="en-US" b="1" dirty="0" smtClean="0"/>
              <a:t>媒质中的基本场方程</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buFont typeface="Wingdings" pitchFamily="2" charset="2"/>
              <a:buChar char="Ø"/>
            </a:pPr>
            <a:r>
              <a:rPr lang="zh-CN" altLang="en-US" sz="3000" dirty="0" smtClean="0">
                <a:latin typeface="Times New Roman" pitchFamily="18" charset="0"/>
                <a:ea typeface="黑体" pitchFamily="49" charset="-122"/>
                <a:cs typeface="Times New Roman" pitchFamily="18" charset="0"/>
              </a:rPr>
              <a:t>将电荷密度和电流密度的表达式代入到真空中的麦克斯韦方程组中；</a:t>
            </a:r>
            <a:endParaRPr lang="en-US" altLang="zh-CN" sz="3000" dirty="0" smtClean="0">
              <a:latin typeface="Times New Roman" pitchFamily="18" charset="0"/>
              <a:ea typeface="黑体" pitchFamily="49" charset="-122"/>
              <a:cs typeface="Times New Roman" pitchFamily="18" charset="0"/>
            </a:endParaRPr>
          </a:p>
          <a:p>
            <a:pPr>
              <a:lnSpc>
                <a:spcPct val="150000"/>
              </a:lnSpc>
              <a:buFont typeface="Wingdings" pitchFamily="2" charset="2"/>
              <a:buChar char="Ø"/>
            </a:pPr>
            <a:r>
              <a:rPr lang="zh-CN" altLang="en-US" sz="3000" dirty="0" smtClean="0">
                <a:latin typeface="Times New Roman" pitchFamily="18" charset="0"/>
                <a:ea typeface="黑体" pitchFamily="49" charset="-122"/>
                <a:cs typeface="Times New Roman" pitchFamily="18" charset="0"/>
              </a:rPr>
              <a:t>定义新的场矢量</a:t>
            </a:r>
            <a:r>
              <a:rPr lang="en-US" altLang="zh-CN" sz="3000" b="1" i="1" dirty="0">
                <a:latin typeface="Times New Roman" pitchFamily="18" charset="0"/>
                <a:ea typeface="黑体" pitchFamily="49" charset="-122"/>
                <a:cs typeface="Times New Roman" pitchFamily="18" charset="0"/>
              </a:rPr>
              <a:t>D</a:t>
            </a:r>
            <a:r>
              <a:rPr lang="zh-CN" altLang="en-US" sz="3000" dirty="0">
                <a:latin typeface="Times New Roman" pitchFamily="18" charset="0"/>
                <a:ea typeface="黑体" pitchFamily="49" charset="-122"/>
                <a:cs typeface="Times New Roman" pitchFamily="18" charset="0"/>
              </a:rPr>
              <a:t> </a:t>
            </a:r>
            <a:r>
              <a:rPr lang="en-US" altLang="zh-CN" sz="3000" dirty="0" smtClean="0">
                <a:latin typeface="Times New Roman" pitchFamily="18" charset="0"/>
                <a:ea typeface="黑体" pitchFamily="49" charset="-122"/>
                <a:cs typeface="Times New Roman" pitchFamily="18" charset="0"/>
              </a:rPr>
              <a:t>(</a:t>
            </a:r>
            <a:r>
              <a:rPr lang="zh-CN" altLang="en-US" sz="3000" dirty="0" smtClean="0">
                <a:latin typeface="Times New Roman" pitchFamily="18" charset="0"/>
                <a:ea typeface="黑体" pitchFamily="49" charset="-122"/>
                <a:cs typeface="Times New Roman" pitchFamily="18" charset="0"/>
              </a:rPr>
              <a:t>电通量密度</a:t>
            </a:r>
            <a:r>
              <a:rPr lang="en-US" altLang="zh-CN" sz="3000" dirty="0" smtClean="0">
                <a:latin typeface="Times New Roman" pitchFamily="18" charset="0"/>
                <a:ea typeface="黑体" pitchFamily="49" charset="-122"/>
                <a:cs typeface="Times New Roman" pitchFamily="18" charset="0"/>
              </a:rPr>
              <a:t>)</a:t>
            </a:r>
            <a:r>
              <a:rPr lang="en-US" sz="3000" dirty="0" smtClean="0">
                <a:latin typeface="Times New Roman" pitchFamily="18" charset="0"/>
                <a:ea typeface="黑体" pitchFamily="49" charset="-122"/>
                <a:cs typeface="Times New Roman" pitchFamily="18" charset="0"/>
              </a:rPr>
              <a:t>[C/m</a:t>
            </a:r>
            <a:r>
              <a:rPr lang="en-US" sz="3000" baseline="30000" dirty="0" smtClean="0">
                <a:latin typeface="Times New Roman" pitchFamily="18" charset="0"/>
                <a:ea typeface="黑体" pitchFamily="49" charset="-122"/>
                <a:cs typeface="Times New Roman" pitchFamily="18" charset="0"/>
              </a:rPr>
              <a:t>2</a:t>
            </a:r>
            <a:r>
              <a:rPr lang="en-US" sz="3000" dirty="0" smtClean="0">
                <a:latin typeface="Times New Roman" pitchFamily="18" charset="0"/>
                <a:ea typeface="黑体" pitchFamily="49" charset="-122"/>
                <a:cs typeface="Times New Roman" pitchFamily="18" charset="0"/>
              </a:rPr>
              <a:t>] </a:t>
            </a:r>
            <a:r>
              <a:rPr lang="zh-CN" altLang="en-US" sz="3000" dirty="0" smtClean="0">
                <a:latin typeface="Times New Roman" pitchFamily="18" charset="0"/>
                <a:ea typeface="黑体" pitchFamily="49" charset="-122"/>
                <a:cs typeface="Times New Roman" pitchFamily="18" charset="0"/>
              </a:rPr>
              <a:t>和</a:t>
            </a:r>
            <a:r>
              <a:rPr lang="en-US" altLang="zh-CN" sz="3000" b="1" i="1" dirty="0" smtClean="0">
                <a:latin typeface="Times New Roman" pitchFamily="18" charset="0"/>
                <a:ea typeface="黑体" pitchFamily="49" charset="-122"/>
                <a:cs typeface="Times New Roman" pitchFamily="18" charset="0"/>
              </a:rPr>
              <a:t>H</a:t>
            </a:r>
            <a:r>
              <a:rPr lang="en-US" altLang="zh-CN" sz="3000" dirty="0" smtClean="0">
                <a:latin typeface="Times New Roman" pitchFamily="18" charset="0"/>
                <a:ea typeface="黑体" pitchFamily="49" charset="-122"/>
                <a:cs typeface="Times New Roman" pitchFamily="18" charset="0"/>
              </a:rPr>
              <a:t>(</a:t>
            </a:r>
            <a:r>
              <a:rPr lang="zh-CN" altLang="en-US" sz="3000" dirty="0" smtClean="0">
                <a:latin typeface="Times New Roman" pitchFamily="18" charset="0"/>
                <a:ea typeface="黑体" pitchFamily="49" charset="-122"/>
                <a:cs typeface="Times New Roman" pitchFamily="18" charset="0"/>
              </a:rPr>
              <a:t>磁场密度</a:t>
            </a:r>
            <a:r>
              <a:rPr lang="en-US" altLang="zh-CN" sz="3000" dirty="0" smtClean="0">
                <a:latin typeface="Times New Roman" pitchFamily="18" charset="0"/>
                <a:ea typeface="黑体" pitchFamily="49" charset="-122"/>
                <a:cs typeface="Times New Roman" pitchFamily="18" charset="0"/>
              </a:rPr>
              <a:t>)</a:t>
            </a:r>
            <a:r>
              <a:rPr lang="en-US" sz="3000" dirty="0" smtClean="0">
                <a:latin typeface="Times New Roman" pitchFamily="18" charset="0"/>
                <a:ea typeface="黑体" pitchFamily="49" charset="-122"/>
                <a:cs typeface="Times New Roman" pitchFamily="18" charset="0"/>
              </a:rPr>
              <a:t>[A/m]</a:t>
            </a:r>
            <a:r>
              <a:rPr lang="zh-CN" altLang="en-US" sz="3000" dirty="0" smtClean="0">
                <a:latin typeface="Times New Roman" pitchFamily="18" charset="0"/>
                <a:ea typeface="黑体" pitchFamily="49" charset="-122"/>
                <a:cs typeface="Times New Roman" pitchFamily="18" charset="0"/>
              </a:rPr>
              <a:t>来表示极化和磁化物质中的场：</a:t>
            </a:r>
            <a:endParaRPr lang="en-US" altLang="zh-CN" sz="3000" dirty="0" smtClean="0">
              <a:latin typeface="Times New Roman" pitchFamily="18" charset="0"/>
              <a:ea typeface="黑体" pitchFamily="49" charset="-122"/>
              <a:cs typeface="Times New Roman" pitchFamily="18" charset="0"/>
            </a:endParaRPr>
          </a:p>
          <a:p>
            <a:pPr marL="0" indent="0">
              <a:lnSpc>
                <a:spcPct val="150000"/>
              </a:lnSpc>
              <a:buNone/>
            </a:pPr>
            <a:r>
              <a:rPr lang="en-US" altLang="zh-CN" sz="3000" dirty="0" smtClean="0">
                <a:latin typeface="Times New Roman" pitchFamily="18" charset="0"/>
                <a:ea typeface="黑体" pitchFamily="49" charset="-122"/>
                <a:cs typeface="Times New Roman" pitchFamily="18" charset="0"/>
              </a:rPr>
              <a:t>    </a:t>
            </a:r>
          </a:p>
          <a:p>
            <a:pPr>
              <a:lnSpc>
                <a:spcPct val="150000"/>
              </a:lnSpc>
              <a:buFont typeface="Wingdings" pitchFamily="2" charset="2"/>
              <a:buChar char="Ø"/>
            </a:pPr>
            <a:r>
              <a:rPr lang="zh-CN" altLang="en-US" sz="3000" dirty="0" smtClean="0">
                <a:latin typeface="Times New Roman" pitchFamily="18" charset="0"/>
                <a:ea typeface="黑体" pitchFamily="49" charset="-122"/>
                <a:cs typeface="Times New Roman" pitchFamily="18" charset="0"/>
              </a:rPr>
              <a:t>得到极化和磁化物质的麦克斯韦方程组。</a:t>
            </a:r>
          </a:p>
          <a:p>
            <a:pPr>
              <a:buNone/>
            </a:pPr>
            <a:endParaRPr lang="zh-CN" altLang="en-US" dirty="0" smtClean="0"/>
          </a:p>
          <a:p>
            <a:pPr>
              <a:buNone/>
            </a:pPr>
            <a:endParaRPr lang="zh-CN" altLang="en-US" dirty="0"/>
          </a:p>
        </p:txBody>
      </p:sp>
      <p:graphicFrame>
        <p:nvGraphicFramePr>
          <p:cNvPr id="25602" name="Object 2"/>
          <p:cNvGraphicFramePr>
            <a:graphicFrameLocks noChangeAspect="1"/>
          </p:cNvGraphicFramePr>
          <p:nvPr>
            <p:extLst>
              <p:ext uri="{D42A27DB-BD31-4B8C-83A1-F6EECF244321}">
                <p14:modId xmlns:p14="http://schemas.microsoft.com/office/powerpoint/2010/main" val="2838662086"/>
              </p:ext>
            </p:extLst>
          </p:nvPr>
        </p:nvGraphicFramePr>
        <p:xfrm>
          <a:off x="928662" y="4515390"/>
          <a:ext cx="5643602" cy="785818"/>
        </p:xfrm>
        <a:graphic>
          <a:graphicData uri="http://schemas.openxmlformats.org/presentationml/2006/ole">
            <mc:AlternateContent xmlns:mc="http://schemas.openxmlformats.org/markup-compatibility/2006">
              <mc:Choice xmlns:v="urn:schemas-microsoft-com:vml" Requires="v">
                <p:oleObj spid="_x0000_s25811" name="Equation" r:id="rId3" imgW="3288960" imgH="495000" progId="Equation.DSMT4">
                  <p:embed/>
                </p:oleObj>
              </mc:Choice>
              <mc:Fallback>
                <p:oleObj name="Equation" r:id="rId3" imgW="3288960" imgH="495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4515390"/>
                        <a:ext cx="5643602" cy="78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1.2</a:t>
            </a:r>
            <a:r>
              <a:rPr lang="zh-CN" altLang="en-US" b="1" dirty="0" smtClean="0"/>
              <a:t>媒质中的基本场方程</a:t>
            </a:r>
            <a:endParaRPr lang="zh-CN" altLang="en-US" dirty="0"/>
          </a:p>
        </p:txBody>
      </p:sp>
      <p:sp>
        <p:nvSpPr>
          <p:cNvPr id="3" name="内容占位符 2"/>
          <p:cNvSpPr>
            <a:spLocks noGrp="1"/>
          </p:cNvSpPr>
          <p:nvPr>
            <p:ph idx="1"/>
          </p:nvPr>
        </p:nvSpPr>
        <p:spPr>
          <a:xfrm>
            <a:off x="457200" y="1600200"/>
            <a:ext cx="8229600" cy="4686320"/>
          </a:xfrm>
        </p:spPr>
        <p:txBody>
          <a:bodyPr>
            <a:normAutofit/>
          </a:bodyPr>
          <a:lstStyle/>
          <a:p>
            <a:pPr>
              <a:lnSpc>
                <a:spcPct val="110000"/>
              </a:lnSpc>
              <a:buFont typeface="Wingdings" pitchFamily="2" charset="2"/>
              <a:buChar char="u"/>
            </a:pPr>
            <a:r>
              <a:rPr lang="zh-CN" altLang="en-US" b="1" dirty="0" smtClean="0">
                <a:solidFill>
                  <a:srgbClr val="C00000"/>
                </a:solidFill>
                <a:latin typeface="Times New Roman" pitchFamily="18" charset="0"/>
                <a:ea typeface="黑体" pitchFamily="49" charset="-122"/>
                <a:cs typeface="Times New Roman" pitchFamily="18" charset="0"/>
              </a:rPr>
              <a:t>极化和磁化物质中的麦克斯韦方程组积分表达式：</a:t>
            </a:r>
            <a:endParaRPr lang="en-US" altLang="zh-CN" b="1" dirty="0" smtClean="0">
              <a:solidFill>
                <a:srgbClr val="C00000"/>
              </a:solidFill>
              <a:latin typeface="Times New Roman" pitchFamily="18" charset="0"/>
              <a:ea typeface="黑体" pitchFamily="49" charset="-122"/>
              <a:cs typeface="Times New Roman" pitchFamily="18" charset="0"/>
            </a:endParaRPr>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p:txBody>
      </p:sp>
      <p:graphicFrame>
        <p:nvGraphicFramePr>
          <p:cNvPr id="35842" name="Object 2"/>
          <p:cNvGraphicFramePr>
            <a:graphicFrameLocks noChangeAspect="1"/>
          </p:cNvGraphicFramePr>
          <p:nvPr>
            <p:extLst>
              <p:ext uri="{D42A27DB-BD31-4B8C-83A1-F6EECF244321}">
                <p14:modId xmlns:p14="http://schemas.microsoft.com/office/powerpoint/2010/main" val="2228724416"/>
              </p:ext>
            </p:extLst>
          </p:nvPr>
        </p:nvGraphicFramePr>
        <p:xfrm>
          <a:off x="899592" y="2708920"/>
          <a:ext cx="5454650" cy="742950"/>
        </p:xfrm>
        <a:graphic>
          <a:graphicData uri="http://schemas.openxmlformats.org/presentationml/2006/ole">
            <mc:AlternateContent xmlns:mc="http://schemas.openxmlformats.org/markup-compatibility/2006">
              <mc:Choice xmlns:v="urn:schemas-microsoft-com:vml" Requires="v">
                <p:oleObj spid="_x0000_s36158" name="Equation" r:id="rId3" imgW="3174840" imgH="457200" progId="Equation.DSMT4">
                  <p:embed/>
                </p:oleObj>
              </mc:Choice>
              <mc:Fallback>
                <p:oleObj name="Equation" r:id="rId3" imgW="3174840" imgH="457200" progId="Equation.DSMT4">
                  <p:embed/>
                  <p:pic>
                    <p:nvPicPr>
                      <p:cNvPr id="0" name="Picture 2"/>
                      <p:cNvPicPr>
                        <a:picLocks noChangeAspect="1" noChangeArrowheads="1"/>
                      </p:cNvPicPr>
                      <p:nvPr/>
                    </p:nvPicPr>
                    <p:blipFill>
                      <a:blip r:embed="rId4"/>
                      <a:srcRect/>
                      <a:stretch>
                        <a:fillRect/>
                      </a:stretch>
                    </p:blipFill>
                    <p:spPr bwMode="auto">
                      <a:xfrm>
                        <a:off x="899592" y="2708920"/>
                        <a:ext cx="54546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3" name="Object 3"/>
          <p:cNvGraphicFramePr>
            <a:graphicFrameLocks noChangeAspect="1"/>
          </p:cNvGraphicFramePr>
          <p:nvPr>
            <p:extLst>
              <p:ext uri="{D42A27DB-BD31-4B8C-83A1-F6EECF244321}">
                <p14:modId xmlns:p14="http://schemas.microsoft.com/office/powerpoint/2010/main" val="905502643"/>
              </p:ext>
            </p:extLst>
          </p:nvPr>
        </p:nvGraphicFramePr>
        <p:xfrm>
          <a:off x="899592" y="3351858"/>
          <a:ext cx="5437187" cy="714375"/>
        </p:xfrm>
        <a:graphic>
          <a:graphicData uri="http://schemas.openxmlformats.org/presentationml/2006/ole">
            <mc:AlternateContent xmlns:mc="http://schemas.openxmlformats.org/markup-compatibility/2006">
              <mc:Choice xmlns:v="urn:schemas-microsoft-com:vml" Requires="v">
                <p:oleObj spid="_x0000_s36159" name="Equation" r:id="rId5" imgW="3416040" imgH="457200" progId="Equation.DSMT4">
                  <p:embed/>
                </p:oleObj>
              </mc:Choice>
              <mc:Fallback>
                <p:oleObj name="Equation" r:id="rId5" imgW="3416040" imgH="457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351858"/>
                        <a:ext cx="5437187"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4"/>
          <p:cNvGraphicFramePr>
            <a:graphicFrameLocks noChangeAspect="1"/>
          </p:cNvGraphicFramePr>
          <p:nvPr>
            <p:extLst>
              <p:ext uri="{D42A27DB-BD31-4B8C-83A1-F6EECF244321}">
                <p14:modId xmlns:p14="http://schemas.microsoft.com/office/powerpoint/2010/main" val="676323180"/>
              </p:ext>
            </p:extLst>
          </p:nvPr>
        </p:nvGraphicFramePr>
        <p:xfrm>
          <a:off x="855637" y="4066233"/>
          <a:ext cx="5516563" cy="714375"/>
        </p:xfrm>
        <a:graphic>
          <a:graphicData uri="http://schemas.openxmlformats.org/presentationml/2006/ole">
            <mc:AlternateContent xmlns:mc="http://schemas.openxmlformats.org/markup-compatibility/2006">
              <mc:Choice xmlns:v="urn:schemas-microsoft-com:vml" Requires="v">
                <p:oleObj spid="_x0000_s36160" name="Equation" r:id="rId7" imgW="3238200" imgH="419040" progId="Equation.DSMT4">
                  <p:embed/>
                </p:oleObj>
              </mc:Choice>
              <mc:Fallback>
                <p:oleObj name="Equation" r:id="rId7" imgW="3238200" imgH="419040" progId="Equation.DSMT4">
                  <p:embed/>
                  <p:pic>
                    <p:nvPicPr>
                      <p:cNvPr id="0" name="Picture 4"/>
                      <p:cNvPicPr>
                        <a:picLocks noChangeAspect="1" noChangeArrowheads="1"/>
                      </p:cNvPicPr>
                      <p:nvPr/>
                    </p:nvPicPr>
                    <p:blipFill>
                      <a:blip r:embed="rId8"/>
                      <a:srcRect/>
                      <a:stretch>
                        <a:fillRect/>
                      </a:stretch>
                    </p:blipFill>
                    <p:spPr bwMode="auto">
                      <a:xfrm>
                        <a:off x="855637" y="4066233"/>
                        <a:ext cx="55165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5"/>
          <p:cNvGraphicFramePr>
            <a:graphicFrameLocks noChangeAspect="1"/>
          </p:cNvGraphicFramePr>
          <p:nvPr>
            <p:extLst>
              <p:ext uri="{D42A27DB-BD31-4B8C-83A1-F6EECF244321}">
                <p14:modId xmlns:p14="http://schemas.microsoft.com/office/powerpoint/2010/main" val="2413581161"/>
              </p:ext>
            </p:extLst>
          </p:nvPr>
        </p:nvGraphicFramePr>
        <p:xfrm>
          <a:off x="857225" y="4709170"/>
          <a:ext cx="5514975" cy="714375"/>
        </p:xfrm>
        <a:graphic>
          <a:graphicData uri="http://schemas.openxmlformats.org/presentationml/2006/ole">
            <mc:AlternateContent xmlns:mc="http://schemas.openxmlformats.org/markup-compatibility/2006">
              <mc:Choice xmlns:v="urn:schemas-microsoft-com:vml" Requires="v">
                <p:oleObj spid="_x0000_s36161" name="Equation" r:id="rId9" imgW="3263760" imgH="419040" progId="Equation.DSMT4">
                  <p:embed/>
                </p:oleObj>
              </mc:Choice>
              <mc:Fallback>
                <p:oleObj name="Equation" r:id="rId9" imgW="3263760" imgH="419040" progId="Equation.DSMT4">
                  <p:embed/>
                  <p:pic>
                    <p:nvPicPr>
                      <p:cNvPr id="0" name="Picture 5"/>
                      <p:cNvPicPr>
                        <a:picLocks noChangeAspect="1" noChangeArrowheads="1"/>
                      </p:cNvPicPr>
                      <p:nvPr/>
                    </p:nvPicPr>
                    <p:blipFill>
                      <a:blip r:embed="rId10"/>
                      <a:srcRect/>
                      <a:stretch>
                        <a:fillRect/>
                      </a:stretch>
                    </p:blipFill>
                    <p:spPr bwMode="auto">
                      <a:xfrm>
                        <a:off x="857225" y="4709170"/>
                        <a:ext cx="5514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1.2</a:t>
            </a:r>
            <a:r>
              <a:rPr lang="zh-CN" altLang="en-US" b="1" dirty="0" smtClean="0"/>
              <a:t>媒质中的基本场方程</a:t>
            </a:r>
            <a:endParaRPr lang="zh-CN" altLang="en-US" dirty="0"/>
          </a:p>
        </p:txBody>
      </p:sp>
      <p:sp>
        <p:nvSpPr>
          <p:cNvPr id="3" name="内容占位符 2"/>
          <p:cNvSpPr>
            <a:spLocks noGrp="1"/>
          </p:cNvSpPr>
          <p:nvPr>
            <p:ph idx="1"/>
          </p:nvPr>
        </p:nvSpPr>
        <p:spPr>
          <a:xfrm>
            <a:off x="457200" y="1600200"/>
            <a:ext cx="8229600" cy="4686320"/>
          </a:xfrm>
        </p:spPr>
        <p:txBody>
          <a:bodyPr>
            <a:normAutofit/>
          </a:bodyPr>
          <a:lstStyle/>
          <a:p>
            <a:pPr>
              <a:lnSpc>
                <a:spcPct val="110000"/>
              </a:lnSpc>
              <a:buFont typeface="Wingdings" pitchFamily="2" charset="2"/>
              <a:buChar char="u"/>
            </a:pPr>
            <a:r>
              <a:rPr lang="zh-CN" altLang="en-US" b="1" dirty="0" smtClean="0">
                <a:solidFill>
                  <a:srgbClr val="C00000"/>
                </a:solidFill>
                <a:latin typeface="Times New Roman" pitchFamily="18" charset="0"/>
                <a:ea typeface="黑体" pitchFamily="49" charset="-122"/>
                <a:cs typeface="Times New Roman" pitchFamily="18" charset="0"/>
              </a:rPr>
              <a:t>极化和磁化物质中的麦克斯韦方程组</a:t>
            </a:r>
            <a:r>
              <a:rPr lang="zh-CN" altLang="en-US" b="1" dirty="0">
                <a:solidFill>
                  <a:srgbClr val="C00000"/>
                </a:solidFill>
                <a:latin typeface="Times New Roman" pitchFamily="18" charset="0"/>
                <a:ea typeface="黑体" pitchFamily="49" charset="-122"/>
                <a:cs typeface="Times New Roman" pitchFamily="18" charset="0"/>
              </a:rPr>
              <a:t>微</a:t>
            </a:r>
            <a:r>
              <a:rPr lang="zh-CN" altLang="en-US" b="1" dirty="0" smtClean="0">
                <a:solidFill>
                  <a:srgbClr val="C00000"/>
                </a:solidFill>
                <a:latin typeface="Times New Roman" pitchFamily="18" charset="0"/>
                <a:ea typeface="黑体" pitchFamily="49" charset="-122"/>
                <a:cs typeface="Times New Roman" pitchFamily="18" charset="0"/>
              </a:rPr>
              <a:t>分表达式：</a:t>
            </a:r>
            <a:endParaRPr lang="en-US" altLang="zh-CN" b="1" dirty="0" smtClean="0">
              <a:solidFill>
                <a:srgbClr val="C00000"/>
              </a:solidFill>
              <a:latin typeface="Times New Roman" pitchFamily="18" charset="0"/>
              <a:ea typeface="黑体" pitchFamily="49" charset="-122"/>
              <a:cs typeface="Times New Roman" pitchFamily="18" charset="0"/>
            </a:endParaRPr>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Font typeface="Wingdings" pitchFamily="2" charset="2"/>
              <a:buChar char="l"/>
            </a:pPr>
            <a:endParaRPr lang="en-US" altLang="zh-CN" sz="8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上式为媒质中的麦克斯韦方程组的标准表达式。</a:t>
            </a:r>
            <a:endParaRPr lang="en-US" altLang="zh-CN" sz="3000" dirty="0" smtClean="0">
              <a:latin typeface="Times New Roman" pitchFamily="18" charset="0"/>
              <a:ea typeface="黑体" pitchFamily="49"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24571614"/>
              </p:ext>
            </p:extLst>
          </p:nvPr>
        </p:nvGraphicFramePr>
        <p:xfrm>
          <a:off x="929754" y="2657450"/>
          <a:ext cx="5286375" cy="857250"/>
        </p:xfrm>
        <a:graphic>
          <a:graphicData uri="http://schemas.openxmlformats.org/presentationml/2006/ole">
            <mc:AlternateContent xmlns:mc="http://schemas.openxmlformats.org/markup-compatibility/2006">
              <mc:Choice xmlns:v="urn:schemas-microsoft-com:vml" Requires="v">
                <p:oleObj spid="_x0000_s148634" name="Equation" r:id="rId3" imgW="3086100" imgH="457200" progId="Equation.DSMT4">
                  <p:embed/>
                </p:oleObj>
              </mc:Choice>
              <mc:Fallback>
                <p:oleObj name="Equation" r:id="rId3" imgW="308610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754" y="2657450"/>
                        <a:ext cx="52863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50024035"/>
              </p:ext>
            </p:extLst>
          </p:nvPr>
        </p:nvGraphicFramePr>
        <p:xfrm>
          <a:off x="929754" y="3443262"/>
          <a:ext cx="5214938" cy="857250"/>
        </p:xfrm>
        <a:graphic>
          <a:graphicData uri="http://schemas.openxmlformats.org/presentationml/2006/ole">
            <mc:AlternateContent xmlns:mc="http://schemas.openxmlformats.org/markup-compatibility/2006">
              <mc:Choice xmlns:v="urn:schemas-microsoft-com:vml" Requires="v">
                <p:oleObj spid="_x0000_s148635" name="Equation" r:id="rId5" imgW="3314700" imgH="457200" progId="Equation.DSMT4">
                  <p:embed/>
                </p:oleObj>
              </mc:Choice>
              <mc:Fallback>
                <p:oleObj name="Equation" r:id="rId5" imgW="331470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754" y="3443262"/>
                        <a:ext cx="5214938"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94797402"/>
              </p:ext>
            </p:extLst>
          </p:nvPr>
        </p:nvGraphicFramePr>
        <p:xfrm>
          <a:off x="899592" y="4229075"/>
          <a:ext cx="5346700" cy="500062"/>
        </p:xfrm>
        <a:graphic>
          <a:graphicData uri="http://schemas.openxmlformats.org/presentationml/2006/ole">
            <mc:AlternateContent xmlns:mc="http://schemas.openxmlformats.org/markup-compatibility/2006">
              <mc:Choice xmlns:v="urn:schemas-microsoft-com:vml" Requires="v">
                <p:oleObj spid="_x0000_s148636" name="Equation" r:id="rId7" imgW="3365500" imgH="266700" progId="Equation.DSMT4">
                  <p:embed/>
                </p:oleObj>
              </mc:Choice>
              <mc:Fallback>
                <p:oleObj name="Equation" r:id="rId7" imgW="3365500" imgH="2667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4229075"/>
                        <a:ext cx="53467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68831548"/>
              </p:ext>
            </p:extLst>
          </p:nvPr>
        </p:nvGraphicFramePr>
        <p:xfrm>
          <a:off x="898004" y="4800575"/>
          <a:ext cx="5351463" cy="428625"/>
        </p:xfrm>
        <a:graphic>
          <a:graphicData uri="http://schemas.openxmlformats.org/presentationml/2006/ole">
            <mc:AlternateContent xmlns:mc="http://schemas.openxmlformats.org/markup-compatibility/2006">
              <mc:Choice xmlns:v="urn:schemas-microsoft-com:vml" Requires="v">
                <p:oleObj spid="_x0000_s148637" name="Equation" r:id="rId9" imgW="3111500" imgH="228600" progId="Equation.DSMT4">
                  <p:embed/>
                </p:oleObj>
              </mc:Choice>
              <mc:Fallback>
                <p:oleObj name="Equation" r:id="rId9" imgW="311150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8004" y="4800575"/>
                        <a:ext cx="535146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5434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484783"/>
            <a:ext cx="7128792" cy="4093428"/>
          </a:xfrm>
          <a:prstGeom prst="rect">
            <a:avLst/>
          </a:prstGeom>
          <a:noFill/>
        </p:spPr>
        <p:txBody>
          <a:bodyPr wrap="square" rtlCol="0">
            <a:spAutoFit/>
          </a:bodyPr>
          <a:lstStyle/>
          <a:p>
            <a:pPr marL="571500" indent="-571500">
              <a:buFont typeface="Wingdings" pitchFamily="2" charset="2"/>
              <a:buChar char="Ø"/>
            </a:pPr>
            <a:r>
              <a:rPr lang="en-US" altLang="zh-CN" sz="3600" b="1" dirty="0">
                <a:latin typeface="Times New Roman" pitchFamily="18" charset="0"/>
                <a:cs typeface="Times New Roman" pitchFamily="18" charset="0"/>
              </a:rPr>
              <a:t>1.1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真空</a:t>
            </a:r>
            <a:r>
              <a:rPr lang="zh-CN" altLang="zh-CN" sz="3600" b="1" dirty="0">
                <a:latin typeface="Times New Roman" pitchFamily="18" charset="0"/>
                <a:cs typeface="Times New Roman" pitchFamily="18" charset="0"/>
              </a:rPr>
              <a:t>中的基本场</a:t>
            </a:r>
            <a:r>
              <a:rPr lang="zh-CN" altLang="zh-CN" sz="3600" b="1" dirty="0" smtClean="0">
                <a:latin typeface="Times New Roman" pitchFamily="18" charset="0"/>
                <a:cs typeface="Times New Roman" pitchFamily="18" charset="0"/>
              </a:rPr>
              <a:t>方程</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1.2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媒质</a:t>
            </a:r>
            <a:r>
              <a:rPr lang="zh-CN" altLang="zh-CN" sz="3600" b="1" dirty="0">
                <a:latin typeface="Times New Roman" pitchFamily="18" charset="0"/>
                <a:cs typeface="Times New Roman" pitchFamily="18" charset="0"/>
              </a:rPr>
              <a:t>中的基本场</a:t>
            </a:r>
            <a:r>
              <a:rPr lang="zh-CN" altLang="zh-CN" sz="3600" b="1" dirty="0" smtClean="0">
                <a:latin typeface="Times New Roman" pitchFamily="18" charset="0"/>
                <a:cs typeface="Times New Roman" pitchFamily="18" charset="0"/>
              </a:rPr>
              <a:t>方程</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solidFill>
                  <a:srgbClr val="C00000"/>
                </a:solidFill>
                <a:latin typeface="Times New Roman" pitchFamily="18" charset="0"/>
                <a:cs typeface="Times New Roman" pitchFamily="18" charset="0"/>
              </a:rPr>
              <a:t>1.3 </a:t>
            </a:r>
            <a:r>
              <a:rPr lang="en-US" altLang="zh-CN" sz="3600" b="1" dirty="0" smtClean="0">
                <a:solidFill>
                  <a:srgbClr val="C00000"/>
                </a:solidFill>
                <a:latin typeface="Times New Roman" pitchFamily="18" charset="0"/>
                <a:cs typeface="Times New Roman" pitchFamily="18" charset="0"/>
              </a:rPr>
              <a:t> </a:t>
            </a:r>
            <a:r>
              <a:rPr lang="zh-CN" altLang="zh-CN" sz="3600" b="1" dirty="0" smtClean="0">
                <a:solidFill>
                  <a:srgbClr val="C00000"/>
                </a:solidFill>
                <a:latin typeface="Times New Roman" pitchFamily="18" charset="0"/>
                <a:cs typeface="Times New Roman" pitchFamily="18" charset="0"/>
              </a:rPr>
              <a:t>本构关系</a:t>
            </a:r>
            <a:endParaRPr lang="en-US" altLang="zh-CN" sz="3600" b="1" dirty="0" smtClean="0">
              <a:solidFill>
                <a:srgbClr val="C00000"/>
              </a:solidFill>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1.4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边界条件</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1.5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电磁势</a:t>
            </a:r>
            <a:endParaRPr lang="en-US" altLang="zh-CN" sz="3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84228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772816"/>
                <a:ext cx="8229600" cy="4381947"/>
              </a:xfrm>
            </p:spPr>
            <p:txBody>
              <a:bodyPr>
                <a:normAutofit fontScale="92500" lnSpcReduction="20000"/>
              </a:bodyPr>
              <a:lstStyle/>
              <a:p>
                <a:pPr marL="800100" indent="-457200">
                  <a:buFont typeface="Wingdings" pitchFamily="2" charset="2"/>
                  <a:buChar char="u"/>
                </a:pPr>
                <a:r>
                  <a:rPr lang="zh-CN" altLang="en-US" dirty="0" smtClean="0">
                    <a:latin typeface="Times New Roman" pitchFamily="18" charset="0"/>
                    <a:ea typeface="黑体" pitchFamily="49" charset="-122"/>
                    <a:cs typeface="Times New Roman" pitchFamily="18" charset="0"/>
                  </a:rPr>
                  <a:t>由上一节知，麦克斯韦方程组中只有两个方程是独立的，剩下的方程可以由这两个方程和电荷守恒定律推导得出。</a:t>
                </a:r>
                <a:endParaRPr lang="en-US" altLang="zh-CN" dirty="0" smtClean="0">
                  <a:latin typeface="Times New Roman" pitchFamily="18" charset="0"/>
                  <a:ea typeface="黑体" pitchFamily="49" charset="-122"/>
                  <a:cs typeface="Times New Roman" pitchFamily="18" charset="0"/>
                </a:endParaRPr>
              </a:p>
              <a:p>
                <a:pPr marL="800100" indent="-457200">
                  <a:buFont typeface="Wingdings" pitchFamily="2" charset="2"/>
                  <a:buChar char="u"/>
                </a:pPr>
                <a:r>
                  <a:rPr lang="zh-CN" altLang="en-US" dirty="0" smtClean="0">
                    <a:latin typeface="Times New Roman" pitchFamily="18" charset="0"/>
                    <a:ea typeface="黑体" pitchFamily="49" charset="-122"/>
                    <a:cs typeface="Times New Roman" pitchFamily="18" charset="0"/>
                  </a:rPr>
                  <a:t>如果电流密度</a:t>
                </a:r>
                <a:r>
                  <a:rPr lang="en-US" altLang="zh-CN" b="1" i="1" dirty="0" smtClean="0">
                    <a:latin typeface="Times New Roman" pitchFamily="18" charset="0"/>
                    <a:ea typeface="黑体" pitchFamily="49" charset="-122"/>
                    <a:cs typeface="Times New Roman" pitchFamily="18" charset="0"/>
                  </a:rPr>
                  <a:t>J</a:t>
                </a:r>
                <a:r>
                  <a:rPr lang="zh-CN" altLang="en-US" dirty="0" smtClean="0">
                    <a:latin typeface="Times New Roman" pitchFamily="18" charset="0"/>
                    <a:ea typeface="黑体" pitchFamily="49" charset="-122"/>
                    <a:cs typeface="Times New Roman" pitchFamily="18" charset="0"/>
                  </a:rPr>
                  <a:t>和电荷密度</a:t>
                </a:r>
                <a14:m>
                  <m:oMath xmlns:m="http://schemas.openxmlformats.org/officeDocument/2006/math">
                    <m:r>
                      <a:rPr lang="zh-CN" altLang="en-US" i="1" smtClean="0">
                        <a:latin typeface="Cambria Math"/>
                      </a:rPr>
                      <m:t>𝜌</m:t>
                    </m:r>
                  </m:oMath>
                </a14:m>
                <a:r>
                  <a:rPr lang="zh-CN" altLang="en-US" dirty="0" smtClean="0">
                    <a:latin typeface="Times New Roman" pitchFamily="18" charset="0"/>
                    <a:ea typeface="黑体" pitchFamily="49" charset="-122"/>
                    <a:cs typeface="Times New Roman" pitchFamily="18" charset="0"/>
                  </a:rPr>
                  <a:t>已知，我们无法只通过麦克斯韦方程来唯一确定</a:t>
                </a:r>
                <a:r>
                  <a:rPr lang="en-US" altLang="zh-CN" b="1" i="1" dirty="0" smtClean="0">
                    <a:latin typeface="Times New Roman" pitchFamily="18" charset="0"/>
                    <a:ea typeface="黑体" pitchFamily="49" charset="-122"/>
                    <a:cs typeface="Times New Roman" pitchFamily="18" charset="0"/>
                  </a:rPr>
                  <a:t>E</a:t>
                </a:r>
                <a:r>
                  <a:rPr lang="zh-CN" altLang="en-US" dirty="0" smtClean="0">
                    <a:latin typeface="Times New Roman" pitchFamily="18" charset="0"/>
                    <a:ea typeface="黑体" pitchFamily="49" charset="-122"/>
                    <a:cs typeface="Times New Roman" pitchFamily="18" charset="0"/>
                  </a:rPr>
                  <a:t>、</a:t>
                </a:r>
                <a:r>
                  <a:rPr lang="en-US" altLang="zh-CN" b="1" i="1" dirty="0" smtClean="0">
                    <a:latin typeface="Times New Roman" pitchFamily="18" charset="0"/>
                    <a:ea typeface="黑体" pitchFamily="49" charset="-122"/>
                    <a:cs typeface="Times New Roman" pitchFamily="18" charset="0"/>
                  </a:rPr>
                  <a:t>B</a:t>
                </a:r>
                <a:r>
                  <a:rPr lang="zh-CN" altLang="en-US" dirty="0" smtClean="0">
                    <a:latin typeface="Times New Roman" pitchFamily="18" charset="0"/>
                    <a:ea typeface="黑体" pitchFamily="49" charset="-122"/>
                    <a:cs typeface="Times New Roman" pitchFamily="18" charset="0"/>
                  </a:rPr>
                  <a:t>、</a:t>
                </a:r>
                <a:r>
                  <a:rPr lang="en-US" altLang="zh-CN" b="1" i="1" dirty="0" smtClean="0">
                    <a:latin typeface="Times New Roman" pitchFamily="18" charset="0"/>
                    <a:ea typeface="黑体" pitchFamily="49" charset="-122"/>
                    <a:cs typeface="Times New Roman" pitchFamily="18" charset="0"/>
                  </a:rPr>
                  <a:t>D</a:t>
                </a:r>
                <a:r>
                  <a:rPr lang="zh-CN" altLang="en-US" dirty="0" smtClean="0">
                    <a:latin typeface="Times New Roman" pitchFamily="18" charset="0"/>
                    <a:ea typeface="黑体" pitchFamily="49" charset="-122"/>
                    <a:cs typeface="Times New Roman" pitchFamily="18" charset="0"/>
                  </a:rPr>
                  <a:t>和</a:t>
                </a:r>
                <a:r>
                  <a:rPr lang="en-US" altLang="zh-CN" b="1" i="1" dirty="0" smtClean="0">
                    <a:latin typeface="Times New Roman" pitchFamily="18" charset="0"/>
                    <a:ea typeface="黑体" pitchFamily="49" charset="-122"/>
                    <a:cs typeface="Times New Roman" pitchFamily="18" charset="0"/>
                  </a:rPr>
                  <a:t>H</a:t>
                </a:r>
                <a:r>
                  <a:rPr lang="zh-CN" altLang="en-US" dirty="0" smtClean="0">
                    <a:latin typeface="Times New Roman" pitchFamily="18" charset="0"/>
                    <a:ea typeface="黑体" pitchFamily="49" charset="-122"/>
                    <a:cs typeface="Times New Roman" pitchFamily="18" charset="0"/>
                  </a:rPr>
                  <a:t>四个场矢量。</a:t>
                </a:r>
                <a:endParaRPr lang="en-US" altLang="zh-CN" dirty="0" smtClean="0">
                  <a:latin typeface="Times New Roman" pitchFamily="18" charset="0"/>
                  <a:ea typeface="黑体" pitchFamily="49" charset="-122"/>
                  <a:cs typeface="Times New Roman" pitchFamily="18" charset="0"/>
                </a:endParaRPr>
              </a:p>
              <a:p>
                <a:pPr marL="800100" indent="-457200">
                  <a:buFont typeface="Wingdings" pitchFamily="2" charset="2"/>
                  <a:buChar char="u"/>
                </a:pPr>
                <a:r>
                  <a:rPr lang="zh-CN" altLang="en-US" dirty="0" smtClean="0">
                    <a:latin typeface="Times New Roman" pitchFamily="18" charset="0"/>
                    <a:ea typeface="黑体" pitchFamily="49" charset="-122"/>
                    <a:cs typeface="Times New Roman" pitchFamily="18" charset="0"/>
                  </a:rPr>
                  <a:t>为了使这四个场矢量的值唯一，除了运用麦克斯韦方程组以外，至少还需要另外两个方程将场矢量联系起来，这两个方程称为</a:t>
                </a:r>
                <a:r>
                  <a:rPr lang="zh-CN" altLang="en-US" b="1" dirty="0" smtClean="0">
                    <a:solidFill>
                      <a:srgbClr val="C00000"/>
                    </a:solidFill>
                    <a:latin typeface="Times New Roman" pitchFamily="18" charset="0"/>
                    <a:ea typeface="黑体" pitchFamily="49" charset="-122"/>
                    <a:cs typeface="Times New Roman" pitchFamily="18" charset="0"/>
                  </a:rPr>
                  <a:t>本构关系</a:t>
                </a:r>
                <a:r>
                  <a:rPr lang="zh-CN" altLang="en-US" dirty="0" smtClean="0">
                    <a:latin typeface="Times New Roman" pitchFamily="18" charset="0"/>
                    <a:ea typeface="黑体" pitchFamily="49" charset="-122"/>
                    <a:cs typeface="Times New Roman" pitchFamily="18" charset="0"/>
                  </a:rPr>
                  <a:t>。</a:t>
                </a:r>
              </a:p>
              <a:p>
                <a:pPr>
                  <a:buFont typeface="Wingdings" pitchFamily="2" charset="2"/>
                  <a:buChar char="u"/>
                </a:pPr>
                <a:endParaRPr lang="zh-CN" altLang="en-US" dirty="0">
                  <a:latin typeface="Times New Roman" pitchFamily="18" charset="0"/>
                  <a:ea typeface="黑体" pitchFamily="49" charset="-122"/>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772816"/>
                <a:ext cx="8229600" cy="4381947"/>
              </a:xfrm>
              <a:blipFill rotWithShape="1">
                <a:blip r:embed="rId2"/>
                <a:stretch>
                  <a:fillRect t="-3894" r="-170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p:sp>
        <p:nvSpPr>
          <p:cNvPr id="3" name="内容占位符 2"/>
          <p:cNvSpPr>
            <a:spLocks noGrp="1"/>
          </p:cNvSpPr>
          <p:nvPr>
            <p:ph idx="1"/>
          </p:nvPr>
        </p:nvSpPr>
        <p:spPr>
          <a:xfrm>
            <a:off x="457200" y="1695008"/>
            <a:ext cx="8229600" cy="4686320"/>
          </a:xfrm>
        </p:spPr>
        <p:txBody>
          <a:bodyPr>
            <a:normAutofit fontScale="92500" lnSpcReduction="20000"/>
          </a:bodyPr>
          <a:lstStyle/>
          <a:p>
            <a:pPr>
              <a:buFont typeface="Wingdings" pitchFamily="2" charset="2"/>
              <a:buChar char="u"/>
            </a:pPr>
            <a:r>
              <a:rPr lang="zh-CN" altLang="en-US" dirty="0" smtClean="0">
                <a:latin typeface="Times New Roman" pitchFamily="18" charset="0"/>
                <a:ea typeface="黑体" pitchFamily="49" charset="-122"/>
                <a:cs typeface="Times New Roman" pitchFamily="18" charset="0"/>
              </a:rPr>
              <a:t>本构关系表达式</a:t>
            </a:r>
            <a:r>
              <a:rPr lang="en-US" altLang="zh-CN" dirty="0" smtClean="0">
                <a:latin typeface="Times New Roman" pitchFamily="18" charset="0"/>
                <a:ea typeface="黑体" pitchFamily="49" charset="-122"/>
                <a:cs typeface="Times New Roman" pitchFamily="18" charset="0"/>
              </a:rPr>
              <a:t>:</a:t>
            </a:r>
            <a:endParaRPr lang="zh-CN" altLang="en-US"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dirty="0" smtClean="0">
                <a:latin typeface="Times New Roman" pitchFamily="18" charset="0"/>
                <a:ea typeface="黑体" pitchFamily="49" charset="-122"/>
                <a:cs typeface="Times New Roman" pitchFamily="18" charset="0"/>
              </a:rPr>
              <a:t>具体的函数形式由电磁现象所在空间的特性或者填充于空间的媒质特性决定。</a:t>
            </a:r>
            <a:endParaRPr lang="en-US" altLang="zh-CN" dirty="0" smtClean="0">
              <a:latin typeface="Times New Roman" pitchFamily="18" charset="0"/>
              <a:ea typeface="黑体" pitchFamily="49" charset="-122"/>
              <a:cs typeface="Times New Roman" pitchFamily="18" charset="0"/>
            </a:endParaRPr>
          </a:p>
          <a:p>
            <a:pPr algn="just">
              <a:buFont typeface="Wingdings" pitchFamily="2" charset="2"/>
              <a:buChar char="u"/>
            </a:pPr>
            <a:r>
              <a:rPr lang="zh-CN" altLang="en-US" dirty="0" smtClean="0">
                <a:latin typeface="Times New Roman" pitchFamily="18" charset="0"/>
                <a:ea typeface="黑体" pitchFamily="49" charset="-122"/>
                <a:cs typeface="Times New Roman" pitchFamily="18" charset="0"/>
              </a:rPr>
              <a:t>如果电流密度</a:t>
            </a:r>
            <a:r>
              <a:rPr lang="en-US" altLang="zh-CN" b="1" i="1" dirty="0" smtClean="0">
                <a:latin typeface="Times New Roman" pitchFamily="18" charset="0"/>
                <a:ea typeface="黑体" pitchFamily="49" charset="-122"/>
                <a:cs typeface="Times New Roman" pitchFamily="18" charset="0"/>
              </a:rPr>
              <a:t>J </a:t>
            </a:r>
            <a:r>
              <a:rPr lang="zh-CN" altLang="en-US" dirty="0" smtClean="0">
                <a:latin typeface="Times New Roman" pitchFamily="18" charset="0"/>
                <a:ea typeface="黑体" pitchFamily="49" charset="-122"/>
                <a:cs typeface="Times New Roman" pitchFamily="18" charset="0"/>
              </a:rPr>
              <a:t>包含传导电流</a:t>
            </a:r>
            <a:r>
              <a:rPr lang="en-US" altLang="zh-CN" b="1" i="1" dirty="0" err="1" smtClean="0">
                <a:latin typeface="Times New Roman" pitchFamily="18" charset="0"/>
                <a:ea typeface="黑体" pitchFamily="49" charset="-122"/>
                <a:cs typeface="Times New Roman" pitchFamily="18" charset="0"/>
              </a:rPr>
              <a:t>J</a:t>
            </a:r>
            <a:r>
              <a:rPr lang="en-US" altLang="zh-CN" b="1" i="1" baseline="-25000" dirty="0" err="1" smtClean="0">
                <a:latin typeface="Times New Roman" pitchFamily="18" charset="0"/>
                <a:ea typeface="黑体" pitchFamily="49" charset="-122"/>
                <a:cs typeface="Times New Roman" pitchFamily="18" charset="0"/>
              </a:rPr>
              <a:t>c</a:t>
            </a:r>
            <a:r>
              <a:rPr lang="zh-CN" altLang="en-US" dirty="0" smtClean="0">
                <a:latin typeface="Times New Roman" pitchFamily="18" charset="0"/>
                <a:ea typeface="黑体" pitchFamily="49" charset="-122"/>
                <a:cs typeface="Times New Roman" pitchFamily="18" charset="0"/>
              </a:rPr>
              <a:t>（取决于场矢量）</a:t>
            </a:r>
            <a:r>
              <a:rPr lang="en-US" dirty="0" smtClean="0">
                <a:latin typeface="Times New Roman" pitchFamily="18" charset="0"/>
                <a:ea typeface="黑体" pitchFamily="49" charset="-122"/>
                <a:cs typeface="Times New Roman" pitchFamily="18" charset="0"/>
              </a:rPr>
              <a:t>, </a:t>
            </a:r>
            <a:r>
              <a:rPr lang="en-US" altLang="zh-CN" b="1" i="1" dirty="0" err="1" smtClean="0">
                <a:latin typeface="Times New Roman" pitchFamily="18" charset="0"/>
                <a:ea typeface="黑体" pitchFamily="49" charset="-122"/>
                <a:cs typeface="Times New Roman" pitchFamily="18" charset="0"/>
              </a:rPr>
              <a:t>J</a:t>
            </a:r>
            <a:r>
              <a:rPr lang="en-US" altLang="zh-CN" b="1" i="1" baseline="-25000" dirty="0" err="1" smtClean="0">
                <a:latin typeface="Times New Roman" pitchFamily="18" charset="0"/>
                <a:ea typeface="黑体" pitchFamily="49" charset="-122"/>
                <a:cs typeface="Times New Roman" pitchFamily="18" charset="0"/>
              </a:rPr>
              <a:t>c</a:t>
            </a:r>
            <a:r>
              <a:rPr lang="en-US" altLang="zh-CN" b="1" i="1" baseline="-25000"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的本构关系表达形式为</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本构关系</a:t>
            </a:r>
            <a:r>
              <a:rPr lang="zh-CN" altLang="zh-CN" dirty="0" smtClean="0">
                <a:latin typeface="Times New Roman" pitchFamily="18" charset="0"/>
                <a:ea typeface="黑体" pitchFamily="49" charset="-122"/>
                <a:cs typeface="Times New Roman" pitchFamily="18" charset="0"/>
              </a:rPr>
              <a:t>表明</a:t>
            </a:r>
            <a:r>
              <a:rPr lang="en-US" altLang="zh-CN" b="1" i="1" dirty="0" smtClean="0">
                <a:latin typeface="Times New Roman" pitchFamily="18" charset="0"/>
                <a:ea typeface="黑体" pitchFamily="49" charset="-122"/>
                <a:cs typeface="Times New Roman" pitchFamily="18" charset="0"/>
              </a:rPr>
              <a:t>D</a:t>
            </a:r>
            <a:r>
              <a:rPr lang="zh-CN" altLang="en-US" dirty="0" smtClean="0">
                <a:latin typeface="Times New Roman" pitchFamily="18" charset="0"/>
                <a:ea typeface="黑体" pitchFamily="49" charset="-122"/>
                <a:cs typeface="Times New Roman" pitchFamily="18" charset="0"/>
              </a:rPr>
              <a:t>、</a:t>
            </a:r>
            <a:r>
              <a:rPr lang="en-US" altLang="zh-CN" b="1" i="1" dirty="0" smtClean="0">
                <a:latin typeface="Times New Roman" pitchFamily="18" charset="0"/>
                <a:ea typeface="黑体" pitchFamily="49" charset="-122"/>
                <a:cs typeface="Times New Roman" pitchFamily="18" charset="0"/>
              </a:rPr>
              <a:t>H</a:t>
            </a:r>
            <a:r>
              <a:rPr lang="zh-CN" altLang="en-US" dirty="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和</a:t>
            </a:r>
            <a:r>
              <a:rPr lang="en-US" altLang="zh-CN" b="1" i="1" dirty="0" err="1">
                <a:latin typeface="Times New Roman" pitchFamily="18" charset="0"/>
                <a:ea typeface="黑体" pitchFamily="49" charset="-122"/>
                <a:cs typeface="Times New Roman" pitchFamily="18" charset="0"/>
              </a:rPr>
              <a:t>J</a:t>
            </a:r>
            <a:r>
              <a:rPr lang="en-US" altLang="zh-CN" b="1" i="1" baseline="-25000" dirty="0" err="1">
                <a:latin typeface="Times New Roman" pitchFamily="18" charset="0"/>
                <a:ea typeface="黑体" pitchFamily="49" charset="-122"/>
                <a:cs typeface="Times New Roman" pitchFamily="18" charset="0"/>
              </a:rPr>
              <a:t>c</a:t>
            </a:r>
            <a:r>
              <a:rPr lang="en-US" altLang="zh-CN" b="1" i="1" baseline="-25000" dirty="0">
                <a:latin typeface="Times New Roman" pitchFamily="18" charset="0"/>
                <a:ea typeface="黑体" pitchFamily="49" charset="-122"/>
                <a:cs typeface="Times New Roman" pitchFamily="18" charset="0"/>
              </a:rPr>
              <a:t> </a:t>
            </a:r>
            <a:r>
              <a:rPr lang="zh-CN" altLang="zh-CN" dirty="0" smtClean="0">
                <a:latin typeface="Times New Roman" pitchFamily="18" charset="0"/>
                <a:ea typeface="黑体" pitchFamily="49" charset="-122"/>
                <a:cs typeface="Times New Roman" pitchFamily="18" charset="0"/>
              </a:rPr>
              <a:t>是</a:t>
            </a:r>
            <a:r>
              <a:rPr lang="zh-CN" altLang="zh-CN" dirty="0">
                <a:latin typeface="Times New Roman" pitchFamily="18" charset="0"/>
                <a:ea typeface="黑体" pitchFamily="49" charset="-122"/>
                <a:cs typeface="Times New Roman" pitchFamily="18" charset="0"/>
              </a:rPr>
              <a:t>场</a:t>
            </a:r>
            <a:r>
              <a:rPr lang="zh-CN" altLang="zh-CN" dirty="0" smtClean="0">
                <a:latin typeface="Times New Roman" pitchFamily="18" charset="0"/>
                <a:ea typeface="黑体" pitchFamily="49" charset="-122"/>
                <a:cs typeface="Times New Roman" pitchFamily="18" charset="0"/>
              </a:rPr>
              <a:t>矢量</a:t>
            </a:r>
            <a:r>
              <a:rPr lang="en-US" altLang="zh-CN" b="1" i="1" dirty="0" smtClean="0">
                <a:latin typeface="Times New Roman" pitchFamily="18" charset="0"/>
                <a:ea typeface="黑体" pitchFamily="49" charset="-122"/>
                <a:cs typeface="Times New Roman" pitchFamily="18" charset="0"/>
              </a:rPr>
              <a:t>E</a:t>
            </a:r>
            <a:r>
              <a:rPr lang="zh-CN" altLang="zh-CN" dirty="0" smtClean="0">
                <a:latin typeface="Times New Roman" pitchFamily="18" charset="0"/>
                <a:ea typeface="黑体" pitchFamily="49" charset="-122"/>
                <a:cs typeface="Times New Roman" pitchFamily="18" charset="0"/>
              </a:rPr>
              <a:t>和</a:t>
            </a:r>
            <a:r>
              <a:rPr lang="en-US" altLang="zh-CN" b="1" i="1" dirty="0" smtClean="0">
                <a:latin typeface="Times New Roman" pitchFamily="18" charset="0"/>
                <a:ea typeface="黑体" pitchFamily="49" charset="-122"/>
                <a:cs typeface="Times New Roman" pitchFamily="18" charset="0"/>
              </a:rPr>
              <a:t>B</a:t>
            </a:r>
            <a:r>
              <a:rPr lang="zh-CN" altLang="zh-CN" dirty="0" smtClean="0">
                <a:latin typeface="Times New Roman" pitchFamily="18" charset="0"/>
                <a:ea typeface="黑体" pitchFamily="49" charset="-122"/>
                <a:cs typeface="Times New Roman" pitchFamily="18" charset="0"/>
              </a:rPr>
              <a:t>的作用量</a:t>
            </a:r>
            <a:r>
              <a:rPr lang="zh-CN" altLang="en-US" dirty="0" smtClean="0">
                <a:latin typeface="Times New Roman" pitchFamily="18" charset="0"/>
                <a:ea typeface="黑体" pitchFamily="49" charset="-122"/>
                <a:cs typeface="Times New Roman" pitchFamily="18" charset="0"/>
              </a:rPr>
              <a:t>。</a:t>
            </a:r>
          </a:p>
        </p:txBody>
      </p:sp>
      <p:graphicFrame>
        <p:nvGraphicFramePr>
          <p:cNvPr id="38915" name="Object 3"/>
          <p:cNvGraphicFramePr>
            <a:graphicFrameLocks noChangeAspect="1"/>
          </p:cNvGraphicFramePr>
          <p:nvPr>
            <p:extLst>
              <p:ext uri="{D42A27DB-BD31-4B8C-83A1-F6EECF244321}">
                <p14:modId xmlns:p14="http://schemas.microsoft.com/office/powerpoint/2010/main" val="2043871344"/>
              </p:ext>
            </p:extLst>
          </p:nvPr>
        </p:nvGraphicFramePr>
        <p:xfrm>
          <a:off x="1000100" y="2211704"/>
          <a:ext cx="5214974" cy="500066"/>
        </p:xfrm>
        <a:graphic>
          <a:graphicData uri="http://schemas.openxmlformats.org/presentationml/2006/ole">
            <mc:AlternateContent xmlns:mc="http://schemas.openxmlformats.org/markup-compatibility/2006">
              <mc:Choice xmlns:v="urn:schemas-microsoft-com:vml" Requires="v">
                <p:oleObj spid="_x0000_s39442" name="Equation" r:id="rId3" imgW="3085920" imgH="228600" progId="Equation.DSMT4">
                  <p:embed/>
                </p:oleObj>
              </mc:Choice>
              <mc:Fallback>
                <p:oleObj name="Equation" r:id="rId3" imgW="3085920" imgH="2286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211704"/>
                        <a:ext cx="5214974"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4" name="Object 12"/>
          <p:cNvGraphicFramePr>
            <a:graphicFrameLocks noChangeAspect="1"/>
          </p:cNvGraphicFramePr>
          <p:nvPr>
            <p:extLst>
              <p:ext uri="{D42A27DB-BD31-4B8C-83A1-F6EECF244321}">
                <p14:modId xmlns:p14="http://schemas.microsoft.com/office/powerpoint/2010/main" val="46664801"/>
              </p:ext>
            </p:extLst>
          </p:nvPr>
        </p:nvGraphicFramePr>
        <p:xfrm>
          <a:off x="928662" y="2640332"/>
          <a:ext cx="5286412" cy="428628"/>
        </p:xfrm>
        <a:graphic>
          <a:graphicData uri="http://schemas.openxmlformats.org/presentationml/2006/ole">
            <mc:AlternateContent xmlns:mc="http://schemas.openxmlformats.org/markup-compatibility/2006">
              <mc:Choice xmlns:v="urn:schemas-microsoft-com:vml" Requires="v">
                <p:oleObj spid="_x0000_s39443" name="Equation" r:id="rId5" imgW="3060360" imgH="228600" progId="Equation.DSMT4">
                  <p:embed/>
                </p:oleObj>
              </mc:Choice>
              <mc:Fallback>
                <p:oleObj name="Equation" r:id="rId5" imgW="3060360" imgH="228600" progId="Equation.DSMT4">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2640332"/>
                        <a:ext cx="5286412"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5" name="Object 13"/>
          <p:cNvGraphicFramePr>
            <a:graphicFrameLocks noChangeAspect="1"/>
          </p:cNvGraphicFramePr>
          <p:nvPr>
            <p:extLst>
              <p:ext uri="{D42A27DB-BD31-4B8C-83A1-F6EECF244321}">
                <p14:modId xmlns:p14="http://schemas.microsoft.com/office/powerpoint/2010/main" val="2536254785"/>
              </p:ext>
            </p:extLst>
          </p:nvPr>
        </p:nvGraphicFramePr>
        <p:xfrm>
          <a:off x="1000100" y="4653136"/>
          <a:ext cx="5214974" cy="500066"/>
        </p:xfrm>
        <a:graphic>
          <a:graphicData uri="http://schemas.openxmlformats.org/presentationml/2006/ole">
            <mc:AlternateContent xmlns:mc="http://schemas.openxmlformats.org/markup-compatibility/2006">
              <mc:Choice xmlns:v="urn:schemas-microsoft-com:vml" Requires="v">
                <p:oleObj spid="_x0000_s39444" name="Equation" r:id="rId7" imgW="3047760" imgH="241200" progId="Equation.DSMT4">
                  <p:embed/>
                </p:oleObj>
              </mc:Choice>
              <mc:Fallback>
                <p:oleObj name="Equation" r:id="rId7" imgW="3047760" imgH="24120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00" y="4653136"/>
                        <a:ext cx="5214974"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1484784"/>
            <a:ext cx="6840760" cy="4093428"/>
          </a:xfrm>
          <a:prstGeom prst="rect">
            <a:avLst/>
          </a:prstGeom>
        </p:spPr>
        <p:txBody>
          <a:bodyPr wrap="square">
            <a:spAutoFit/>
          </a:bodyPr>
          <a:lstStyle/>
          <a:p>
            <a:pPr marL="571500" indent="-571500">
              <a:buFont typeface="Wingdings" pitchFamily="2" charset="2"/>
              <a:buChar char="Ø"/>
            </a:pPr>
            <a:r>
              <a:rPr lang="en-US" altLang="zh-CN" sz="3600" b="1" dirty="0">
                <a:latin typeface="Times New Roman" pitchFamily="18" charset="0"/>
                <a:cs typeface="Times New Roman" pitchFamily="18" charset="0"/>
              </a:rPr>
              <a:t>1.6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频域</a:t>
            </a:r>
            <a:r>
              <a:rPr lang="zh-CN" altLang="zh-CN" sz="3600" b="1" dirty="0">
                <a:latin typeface="Times New Roman" pitchFamily="18" charset="0"/>
                <a:cs typeface="Times New Roman" pitchFamily="18" charset="0"/>
              </a:rPr>
              <a:t>中的场方程</a:t>
            </a:r>
            <a:endParaRPr lang="zh-CN" altLang="en-US" sz="3600" dirty="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smtClean="0">
                <a:latin typeface="Times New Roman" pitchFamily="18" charset="0"/>
                <a:cs typeface="Times New Roman" pitchFamily="18" charset="0"/>
              </a:rPr>
              <a:t>1.7  </a:t>
            </a:r>
            <a:r>
              <a:rPr lang="zh-CN" altLang="zh-CN" sz="3600" b="1" dirty="0" smtClean="0">
                <a:latin typeface="Times New Roman" pitchFamily="18" charset="0"/>
                <a:cs typeface="Times New Roman" pitchFamily="18" charset="0"/>
              </a:rPr>
              <a:t>能量守恒关系</a:t>
            </a:r>
            <a:endParaRPr lang="en-US" altLang="zh-CN" sz="3600" b="1" dirty="0" smtClean="0">
              <a:latin typeface="Times New Roman" pitchFamily="18" charset="0"/>
              <a:cs typeface="Times New Roman" pitchFamily="18" charset="0"/>
            </a:endParaRPr>
          </a:p>
          <a:p>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smtClean="0">
                <a:latin typeface="Times New Roman" pitchFamily="18" charset="0"/>
                <a:cs typeface="Times New Roman" pitchFamily="18" charset="0"/>
              </a:rPr>
              <a:t>1.8  </a:t>
            </a:r>
            <a:r>
              <a:rPr lang="zh-CN" altLang="zh-CN" sz="3600" b="1" dirty="0" smtClean="0">
                <a:latin typeface="Times New Roman" pitchFamily="18" charset="0"/>
                <a:cs typeface="Times New Roman" pitchFamily="18" charset="0"/>
              </a:rPr>
              <a:t>平面波</a:t>
            </a:r>
            <a:endParaRPr lang="en-US" altLang="zh-CN" sz="3600" b="1" dirty="0" smtClean="0">
              <a:latin typeface="Times New Roman" pitchFamily="18" charset="0"/>
              <a:cs typeface="Times New Roman" pitchFamily="18" charset="0"/>
            </a:endParaRPr>
          </a:p>
          <a:p>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smtClean="0">
                <a:latin typeface="Times New Roman" pitchFamily="18" charset="0"/>
                <a:cs typeface="Times New Roman" pitchFamily="18" charset="0"/>
              </a:rPr>
              <a:t>1.9  </a:t>
            </a:r>
            <a:r>
              <a:rPr lang="zh-CN" altLang="zh-CN" sz="3600" b="1" dirty="0" smtClean="0">
                <a:latin typeface="Times New Roman" pitchFamily="18" charset="0"/>
                <a:cs typeface="Times New Roman" pitchFamily="18" charset="0"/>
              </a:rPr>
              <a:t>非</a:t>
            </a:r>
            <a:r>
              <a:rPr lang="zh-CN" altLang="zh-CN" sz="3600" b="1" dirty="0">
                <a:latin typeface="Times New Roman" pitchFamily="18" charset="0"/>
                <a:cs typeface="Times New Roman" pitchFamily="18" charset="0"/>
              </a:rPr>
              <a:t>齐次波方程的</a:t>
            </a:r>
            <a:r>
              <a:rPr lang="zh-CN" altLang="zh-CN" sz="3600" b="1" dirty="0" smtClean="0">
                <a:latin typeface="Times New Roman" pitchFamily="18" charset="0"/>
                <a:cs typeface="Times New Roman" pitchFamily="18" charset="0"/>
              </a:rPr>
              <a:t>解</a:t>
            </a:r>
            <a:endParaRPr lang="en-US" altLang="zh-CN" sz="3600" b="1" dirty="0" smtClean="0">
              <a:latin typeface="Times New Roman" pitchFamily="18" charset="0"/>
              <a:cs typeface="Times New Roman" pitchFamily="18" charset="0"/>
            </a:endParaRPr>
          </a:p>
          <a:p>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smtClean="0">
                <a:latin typeface="Times New Roman" pitchFamily="18" charset="0"/>
                <a:cs typeface="Times New Roman" pitchFamily="18" charset="0"/>
              </a:rPr>
              <a:t>1.10</a:t>
            </a:r>
            <a:r>
              <a:rPr lang="zh-CN" altLang="zh-CN" sz="3600" b="1" dirty="0" smtClean="0">
                <a:latin typeface="Times New Roman" pitchFamily="18" charset="0"/>
                <a:cs typeface="Times New Roman" pitchFamily="18" charset="0"/>
              </a:rPr>
              <a:t>无界空间</a:t>
            </a:r>
            <a:r>
              <a:rPr lang="zh-CN" altLang="zh-CN" sz="3600" b="1" dirty="0">
                <a:latin typeface="Times New Roman" pitchFamily="18" charset="0"/>
                <a:cs typeface="Times New Roman" pitchFamily="18" charset="0"/>
              </a:rPr>
              <a:t>内的</a:t>
            </a:r>
            <a:r>
              <a:rPr lang="zh-CN" altLang="zh-CN" sz="3600" b="1" dirty="0" smtClean="0">
                <a:latin typeface="Times New Roman" pitchFamily="18" charset="0"/>
                <a:cs typeface="Times New Roman" pitchFamily="18" charset="0"/>
              </a:rPr>
              <a:t>电磁辐射</a:t>
            </a:r>
            <a:endParaRPr lang="zh-CN" alt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9498773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67016"/>
                <a:ext cx="8229600" cy="4686320"/>
              </a:xfrm>
            </p:spPr>
            <p:txBody>
              <a:bodyPr>
                <a:normAutofit/>
              </a:bodyPr>
              <a:lstStyle/>
              <a:p>
                <a:pPr>
                  <a:buFont typeface="Wingdings" pitchFamily="2" charset="2"/>
                  <a:buChar char="u"/>
                </a:pPr>
                <a:r>
                  <a:rPr lang="zh-CN" altLang="en-US" sz="3500" b="1" dirty="0" smtClean="0">
                    <a:solidFill>
                      <a:srgbClr val="C00000"/>
                    </a:solidFill>
                    <a:latin typeface="Times New Roman" pitchFamily="18" charset="0"/>
                    <a:ea typeface="黑体" pitchFamily="49" charset="-122"/>
                    <a:cs typeface="Times New Roman" pitchFamily="18" charset="0"/>
                  </a:rPr>
                  <a:t>真空或自由空间的本构关系：</a:t>
                </a: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14:m>
                  <m:oMath xmlns:m="http://schemas.openxmlformats.org/officeDocument/2006/math">
                    <m:sSub>
                      <m:sSubPr>
                        <m:ctrlPr>
                          <a:rPr lang="en-US" altLang="zh-CN" i="1" smtClean="0">
                            <a:latin typeface="Cambria Math"/>
                            <a:ea typeface="黑体" pitchFamily="49" charset="-122"/>
                            <a:cs typeface="Times New Roman" pitchFamily="18" charset="0"/>
                          </a:rPr>
                        </m:ctrlPr>
                      </m:sSubPr>
                      <m:e>
                        <m:r>
                          <a:rPr lang="zh-CN" altLang="en-US" i="1" smtClean="0">
                            <a:latin typeface="Cambria Math"/>
                            <a:ea typeface="黑体" pitchFamily="49" charset="-122"/>
                            <a:cs typeface="Times New Roman" pitchFamily="18" charset="0"/>
                          </a:rPr>
                          <m:t>𝜀</m:t>
                        </m:r>
                      </m:e>
                      <m:sub>
                        <m:r>
                          <a:rPr lang="en-US" altLang="zh-CN" b="0" i="1" smtClean="0">
                            <a:latin typeface="Cambria Math"/>
                            <a:ea typeface="黑体" pitchFamily="49" charset="-122"/>
                            <a:cs typeface="Times New Roman" pitchFamily="18" charset="0"/>
                          </a:rPr>
                          <m:t>0</m:t>
                        </m:r>
                      </m:sub>
                    </m:sSub>
                  </m:oMath>
                </a14:m>
                <a:r>
                  <a:rPr lang="zh-CN" altLang="en-US" dirty="0" smtClean="0">
                    <a:latin typeface="Times New Roman" pitchFamily="18" charset="0"/>
                    <a:ea typeface="黑体" pitchFamily="49" charset="-122"/>
                    <a:cs typeface="Times New Roman" pitchFamily="18" charset="0"/>
                  </a:rPr>
                  <a:t>和</a:t>
                </a:r>
                <a14:m>
                  <m:oMath xmlns:m="http://schemas.openxmlformats.org/officeDocument/2006/math">
                    <m:sSub>
                      <m:sSubPr>
                        <m:ctrlPr>
                          <a:rPr lang="en-US" altLang="zh-CN" i="1">
                            <a:latin typeface="Cambria Math"/>
                            <a:ea typeface="黑体" pitchFamily="49" charset="-122"/>
                            <a:cs typeface="Times New Roman" pitchFamily="18" charset="0"/>
                          </a:rPr>
                        </m:ctrlPr>
                      </m:sSubPr>
                      <m:e>
                        <m:r>
                          <a:rPr lang="zh-CN" altLang="en-US" i="1" smtClean="0">
                            <a:latin typeface="Cambria Math"/>
                            <a:ea typeface="黑体" pitchFamily="49" charset="-122"/>
                            <a:cs typeface="Times New Roman" pitchFamily="18" charset="0"/>
                          </a:rPr>
                          <m:t>𝜇</m:t>
                        </m:r>
                      </m:e>
                      <m:sub>
                        <m:r>
                          <a:rPr lang="en-US" altLang="zh-CN" i="1">
                            <a:latin typeface="Cambria Math"/>
                            <a:ea typeface="黑体" pitchFamily="49" charset="-122"/>
                            <a:cs typeface="Times New Roman" pitchFamily="18" charset="0"/>
                          </a:rPr>
                          <m:t>0</m:t>
                        </m:r>
                      </m:sub>
                    </m:sSub>
                  </m:oMath>
                </a14:m>
                <a:r>
                  <a:rPr lang="zh-CN" altLang="en-US" dirty="0" smtClean="0">
                    <a:latin typeface="Times New Roman" pitchFamily="18" charset="0"/>
                    <a:ea typeface="黑体" pitchFamily="49" charset="-122"/>
                    <a:cs typeface="Times New Roman" pitchFamily="18" charset="0"/>
                  </a:rPr>
                  <a:t>为真空</a:t>
                </a:r>
                <a:r>
                  <a:rPr lang="zh-CN" altLang="en-US" dirty="0">
                    <a:latin typeface="Times New Roman" pitchFamily="18" charset="0"/>
                    <a:ea typeface="黑体" pitchFamily="49" charset="-122"/>
                    <a:cs typeface="Times New Roman" pitchFamily="18" charset="0"/>
                  </a:rPr>
                  <a:t>中的介电常数和</a:t>
                </a:r>
                <a:r>
                  <a:rPr lang="zh-CN" altLang="en-US" dirty="0" smtClean="0">
                    <a:latin typeface="Times New Roman" pitchFamily="18" charset="0"/>
                    <a:ea typeface="黑体" pitchFamily="49" charset="-122"/>
                    <a:cs typeface="Times New Roman" pitchFamily="18" charset="0"/>
                  </a:rPr>
                  <a:t>磁导率</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67016"/>
                <a:ext cx="8229600" cy="4686320"/>
              </a:xfrm>
              <a:blipFill rotWithShape="1">
                <a:blip r:embed="rId3"/>
                <a:stretch>
                  <a:fillRect l="-1852" t="-2601"/>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1810549113"/>
              </p:ext>
            </p:extLst>
          </p:nvPr>
        </p:nvGraphicFramePr>
        <p:xfrm>
          <a:off x="1016670" y="2564904"/>
          <a:ext cx="5643562" cy="785813"/>
        </p:xfrm>
        <a:graphic>
          <a:graphicData uri="http://schemas.openxmlformats.org/presentationml/2006/ole">
            <mc:AlternateContent xmlns:mc="http://schemas.openxmlformats.org/markup-compatibility/2006">
              <mc:Choice xmlns:v="urn:schemas-microsoft-com:vml" Requires="v">
                <p:oleObj spid="_x0000_s149585" name="Equation" r:id="rId4" imgW="3035160" imgH="495000" progId="Equation.DSMT4">
                  <p:embed/>
                </p:oleObj>
              </mc:Choice>
              <mc:Fallback>
                <p:oleObj name="Equation" r:id="rId4" imgW="3035160" imgH="495000" progId="Equation.DSMT4">
                  <p:embed/>
                  <p:pic>
                    <p:nvPicPr>
                      <p:cNvPr id="0" name="Object 4"/>
                      <p:cNvPicPr>
                        <a:picLocks noChangeAspect="1" noChangeArrowheads="1"/>
                      </p:cNvPicPr>
                      <p:nvPr/>
                    </p:nvPicPr>
                    <p:blipFill>
                      <a:blip r:embed="rId5"/>
                      <a:srcRect/>
                      <a:stretch>
                        <a:fillRect/>
                      </a:stretch>
                    </p:blipFill>
                    <p:spPr bwMode="auto">
                      <a:xfrm>
                        <a:off x="1016670" y="2564904"/>
                        <a:ext cx="5643562"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68336526"/>
              </p:ext>
            </p:extLst>
          </p:nvPr>
        </p:nvGraphicFramePr>
        <p:xfrm>
          <a:off x="1015528" y="4515966"/>
          <a:ext cx="5500688" cy="428625"/>
        </p:xfrm>
        <a:graphic>
          <a:graphicData uri="http://schemas.openxmlformats.org/presentationml/2006/ole">
            <mc:AlternateContent xmlns:mc="http://schemas.openxmlformats.org/markup-compatibility/2006">
              <mc:Choice xmlns:v="urn:schemas-microsoft-com:vml" Requires="v">
                <p:oleObj spid="_x0000_s149586" name="Equation" r:id="rId6" imgW="3073400" imgH="254000" progId="Equation.DSMT4">
                  <p:embed/>
                </p:oleObj>
              </mc:Choice>
              <mc:Fallback>
                <p:oleObj name="Equation" r:id="rId6" imgW="3073400" imgH="2540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5528" y="4515966"/>
                        <a:ext cx="5500688"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10033318"/>
              </p:ext>
            </p:extLst>
          </p:nvPr>
        </p:nvGraphicFramePr>
        <p:xfrm>
          <a:off x="971600" y="5160615"/>
          <a:ext cx="5643562" cy="428625"/>
        </p:xfrm>
        <a:graphic>
          <a:graphicData uri="http://schemas.openxmlformats.org/presentationml/2006/ole">
            <mc:AlternateContent xmlns:mc="http://schemas.openxmlformats.org/markup-compatibility/2006">
              <mc:Choice xmlns:v="urn:schemas-microsoft-com:vml" Requires="v">
                <p:oleObj spid="_x0000_s149587" name="Equation" r:id="rId8" imgW="2857500" imgH="254000" progId="Equation.DSMT4">
                  <p:embed/>
                </p:oleObj>
              </mc:Choice>
              <mc:Fallback>
                <p:oleObj name="Equation" r:id="rId8" imgW="2857500" imgH="2540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00" y="5160615"/>
                        <a:ext cx="5643562"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86864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67016"/>
                <a:ext cx="8229600" cy="4686320"/>
              </a:xfrm>
            </p:spPr>
            <p:txBody>
              <a:bodyPr>
                <a:normAutofit/>
              </a:bodyPr>
              <a:lstStyle/>
              <a:p>
                <a:pPr>
                  <a:buFont typeface="Wingdings" pitchFamily="2" charset="2"/>
                  <a:buChar char="u"/>
                </a:pPr>
                <a:r>
                  <a:rPr lang="zh-CN" altLang="en-US" sz="3500" b="1" dirty="0" smtClean="0">
                    <a:solidFill>
                      <a:srgbClr val="C00000"/>
                    </a:solidFill>
                    <a:latin typeface="Times New Roman" pitchFamily="18" charset="0"/>
                    <a:ea typeface="黑体" pitchFamily="49" charset="-122"/>
                    <a:cs typeface="Times New Roman" pitchFamily="18" charset="0"/>
                  </a:rPr>
                  <a:t>线性、各向同性，无色散媒质</a:t>
                </a:r>
                <a:r>
                  <a:rPr lang="zh-CN" altLang="en-US" sz="3500" b="1" dirty="0">
                    <a:solidFill>
                      <a:srgbClr val="C00000"/>
                    </a:solidFill>
                    <a:latin typeface="Times New Roman" pitchFamily="18" charset="0"/>
                    <a:ea typeface="黑体" pitchFamily="49" charset="-122"/>
                    <a:cs typeface="Times New Roman" pitchFamily="18" charset="0"/>
                  </a:rPr>
                  <a:t>的</a:t>
                </a:r>
                <a:r>
                  <a:rPr lang="zh-CN" altLang="en-US" sz="3500" b="1" dirty="0" smtClean="0">
                    <a:solidFill>
                      <a:srgbClr val="C00000"/>
                    </a:solidFill>
                    <a:latin typeface="Times New Roman" pitchFamily="18" charset="0"/>
                    <a:ea typeface="黑体" pitchFamily="49" charset="-122"/>
                    <a:cs typeface="Times New Roman" pitchFamily="18" charset="0"/>
                  </a:rPr>
                  <a:t>本构关系</a:t>
                </a:r>
                <a:r>
                  <a:rPr lang="zh-CN" altLang="en-US" sz="3500" b="1" dirty="0">
                    <a:solidFill>
                      <a:srgbClr val="C00000"/>
                    </a:solidFill>
                    <a:latin typeface="Times New Roman" pitchFamily="18" charset="0"/>
                    <a:ea typeface="黑体" pitchFamily="49" charset="-122"/>
                    <a:cs typeface="Times New Roman" pitchFamily="18" charset="0"/>
                  </a:rPr>
                  <a:t>：</a:t>
                </a:r>
                <a:endParaRPr lang="zh-CN" altLang="en-US" sz="3500"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i="1" dirty="0" smtClean="0">
                  <a:latin typeface="Cambria Math"/>
                  <a:ea typeface="黑体" pitchFamily="49" charset="-122"/>
                  <a:cs typeface="Times New Roman" pitchFamily="18" charset="0"/>
                </a:endParaRPr>
              </a:p>
              <a:p>
                <a:pPr>
                  <a:lnSpc>
                    <a:spcPct val="150000"/>
                  </a:lnSpc>
                  <a:buFont typeface="Wingdings" pitchFamily="2" charset="2"/>
                  <a:buChar char="l"/>
                </a:pPr>
                <a14:m>
                  <m:oMath xmlns:m="http://schemas.openxmlformats.org/officeDocument/2006/math">
                    <m:r>
                      <a:rPr lang="zh-CN" altLang="en-US" i="1">
                        <a:latin typeface="Cambria Math"/>
                        <a:ea typeface="黑体" pitchFamily="49" charset="-122"/>
                        <a:cs typeface="Times New Roman" pitchFamily="18" charset="0"/>
                      </a:rPr>
                      <m:t>𝜀</m:t>
                    </m:r>
                  </m:oMath>
                </a14:m>
                <a:r>
                  <a:rPr lang="zh-CN" altLang="en-US" dirty="0" smtClean="0">
                    <a:latin typeface="Times New Roman" pitchFamily="18" charset="0"/>
                    <a:ea typeface="黑体" pitchFamily="49" charset="-122"/>
                    <a:cs typeface="Times New Roman" pitchFamily="18" charset="0"/>
                  </a:rPr>
                  <a:t>、</a:t>
                </a:r>
                <a14:m>
                  <m:oMath xmlns:m="http://schemas.openxmlformats.org/officeDocument/2006/math">
                    <m:r>
                      <a:rPr lang="zh-CN" altLang="en-US" i="1">
                        <a:latin typeface="Cambria Math"/>
                        <a:ea typeface="黑体" pitchFamily="49" charset="-122"/>
                        <a:cs typeface="Times New Roman" pitchFamily="18" charset="0"/>
                      </a:rPr>
                      <m:t>𝜇</m:t>
                    </m:r>
                  </m:oMath>
                </a14:m>
                <a:r>
                  <a:rPr lang="zh-CN" altLang="en-US" dirty="0">
                    <a:latin typeface="Times New Roman" pitchFamily="18" charset="0"/>
                    <a:ea typeface="黑体" pitchFamily="49" charset="-122"/>
                    <a:cs typeface="Times New Roman" pitchFamily="18" charset="0"/>
                  </a:rPr>
                  <a:t>和</a:t>
                </a:r>
                <a14:m>
                  <m:oMath xmlns:m="http://schemas.openxmlformats.org/officeDocument/2006/math">
                    <m:r>
                      <a:rPr lang="zh-CN" altLang="en-US" i="1" smtClean="0">
                        <a:latin typeface="Cambria Math"/>
                        <a:ea typeface="黑体" pitchFamily="49" charset="-122"/>
                        <a:cs typeface="Times New Roman" pitchFamily="18" charset="0"/>
                      </a:rPr>
                      <m:t>𝜎</m:t>
                    </m:r>
                  </m:oMath>
                </a14:m>
                <a:r>
                  <a:rPr lang="zh-CN" altLang="en-US" dirty="0">
                    <a:latin typeface="Times New Roman" pitchFamily="18" charset="0"/>
                    <a:ea typeface="黑体" pitchFamily="49" charset="-122"/>
                    <a:cs typeface="Times New Roman" pitchFamily="18" charset="0"/>
                  </a:rPr>
                  <a:t>是与材料属性相关的常数，分别是媒质的介电常数、磁导率和电导率。</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67016"/>
                <a:ext cx="8229600" cy="4686320"/>
              </a:xfrm>
              <a:blipFill rotWithShape="1">
                <a:blip r:embed="rId3"/>
                <a:stretch>
                  <a:fillRect l="-1852" t="-2081" r="-1852"/>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261822018"/>
              </p:ext>
            </p:extLst>
          </p:nvPr>
        </p:nvGraphicFramePr>
        <p:xfrm>
          <a:off x="1000125" y="3212976"/>
          <a:ext cx="5429250" cy="785812"/>
        </p:xfrm>
        <a:graphic>
          <a:graphicData uri="http://schemas.openxmlformats.org/presentationml/2006/ole">
            <mc:AlternateContent xmlns:mc="http://schemas.openxmlformats.org/markup-compatibility/2006">
              <mc:Choice xmlns:v="urn:schemas-microsoft-com:vml" Requires="v">
                <p:oleObj spid="_x0000_s150558" name="Equation" r:id="rId4" imgW="3390900" imgH="482600" progId="Equation.DSMT4">
                  <p:embed/>
                </p:oleObj>
              </mc:Choice>
              <mc:Fallback>
                <p:oleObj name="Equation" r:id="rId4" imgW="3390900" imgH="4826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5" y="3212976"/>
                        <a:ext cx="542925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293135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u"/>
            </a:pPr>
            <a:r>
              <a:rPr lang="zh-CN" altLang="en-US" dirty="0" smtClean="0">
                <a:latin typeface="Times New Roman" pitchFamily="18" charset="0"/>
                <a:ea typeface="黑体" pitchFamily="49" charset="-122"/>
                <a:cs typeface="Times New Roman" pitchFamily="18" charset="0"/>
              </a:rPr>
              <a:t>材料常数与场矢量大小无关的媒质称为线性媒质。</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材料常数与场矢量方向无关的媒质称为各向同性媒质。</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介质中材料常数均匀不变的介质称为均匀介质，而材料常数随空间位置变化而改变的媒质称为不均匀媒质。</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a:latin typeface="Times New Roman" pitchFamily="18" charset="0"/>
                <a:ea typeface="黑体" pitchFamily="49" charset="-122"/>
                <a:cs typeface="Times New Roman" pitchFamily="18" charset="0"/>
              </a:rPr>
              <a:t>对于各向同性媒质来说，材料常数是标量</a:t>
            </a:r>
            <a:r>
              <a:rPr lang="zh-CN" altLang="en-US" dirty="0" smtClean="0">
                <a:latin typeface="Times New Roman" pitchFamily="18" charset="0"/>
                <a:ea typeface="黑体" pitchFamily="49" charset="-122"/>
                <a:cs typeface="Times New Roman" pitchFamily="18" charset="0"/>
              </a:rPr>
              <a:t>。              </a:t>
            </a:r>
            <a:endParaRPr lang="zh-CN" altLang="en-US"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p:sp>
        <p:nvSpPr>
          <p:cNvPr id="3" name="内容占位符 2"/>
          <p:cNvSpPr>
            <a:spLocks noGrp="1"/>
          </p:cNvSpPr>
          <p:nvPr>
            <p:ph idx="1"/>
          </p:nvPr>
        </p:nvSpPr>
        <p:spPr/>
        <p:txBody>
          <a:bodyPr>
            <a:normAutofit/>
          </a:bodyPr>
          <a:lstStyle/>
          <a:p>
            <a:pPr>
              <a:lnSpc>
                <a:spcPct val="150000"/>
              </a:lnSpc>
              <a:buFont typeface="Wingdings" pitchFamily="2" charset="2"/>
              <a:buChar char="u"/>
            </a:pPr>
            <a:r>
              <a:rPr lang="zh-CN" altLang="en-US" dirty="0" smtClean="0">
                <a:latin typeface="Times New Roman" pitchFamily="18" charset="0"/>
                <a:ea typeface="黑体" pitchFamily="49" charset="-122"/>
                <a:cs typeface="Times New Roman" pitchFamily="18" charset="0"/>
              </a:rPr>
              <a:t>材料</a:t>
            </a:r>
            <a:r>
              <a:rPr lang="zh-CN" altLang="en-US" dirty="0">
                <a:latin typeface="Times New Roman" pitchFamily="18" charset="0"/>
                <a:ea typeface="黑体" pitchFamily="49" charset="-122"/>
                <a:cs typeface="Times New Roman" pitchFamily="18" charset="0"/>
              </a:rPr>
              <a:t>常数与场矢量</a:t>
            </a:r>
            <a:r>
              <a:rPr lang="zh-CN" altLang="en-US" dirty="0" smtClean="0">
                <a:latin typeface="Times New Roman" pitchFamily="18" charset="0"/>
                <a:ea typeface="黑体" pitchFamily="49" charset="-122"/>
                <a:cs typeface="Times New Roman" pitchFamily="18" charset="0"/>
              </a:rPr>
              <a:t>方向相关</a:t>
            </a:r>
            <a:r>
              <a:rPr lang="zh-CN" altLang="en-US" dirty="0">
                <a:latin typeface="Times New Roman" pitchFamily="18" charset="0"/>
                <a:ea typeface="黑体" pitchFamily="49" charset="-122"/>
                <a:cs typeface="Times New Roman" pitchFamily="18" charset="0"/>
              </a:rPr>
              <a:t>的媒质称为</a:t>
            </a:r>
            <a:r>
              <a:rPr lang="zh-CN" altLang="en-US" dirty="0" smtClean="0">
                <a:latin typeface="Times New Roman" pitchFamily="18" charset="0"/>
                <a:ea typeface="黑体" pitchFamily="49" charset="-122"/>
                <a:cs typeface="Times New Roman" pitchFamily="18" charset="0"/>
              </a:rPr>
              <a:t>各向异性媒质</a:t>
            </a:r>
            <a:r>
              <a:rPr lang="zh-CN" altLang="en-US" dirty="0">
                <a:latin typeface="Times New Roman" pitchFamily="18" charset="0"/>
                <a:ea typeface="黑体" pitchFamily="49" charset="-122"/>
                <a:cs typeface="Times New Roman" pitchFamily="18" charset="0"/>
              </a:rPr>
              <a:t>。</a:t>
            </a:r>
            <a:endParaRPr lang="en-US" altLang="zh-CN" dirty="0" smtClean="0">
              <a:latin typeface="Times New Roman" pitchFamily="18" charset="0"/>
              <a:ea typeface="黑体" pitchFamily="49" charset="-122"/>
              <a:cs typeface="Times New Roman" pitchFamily="18" charset="0"/>
            </a:endParaRPr>
          </a:p>
          <a:p>
            <a:pPr>
              <a:lnSpc>
                <a:spcPct val="150000"/>
              </a:lnSpc>
              <a:buFont typeface="Wingdings" pitchFamily="2" charset="2"/>
              <a:buChar char="u"/>
            </a:pPr>
            <a:r>
              <a:rPr lang="zh-CN" altLang="en-US" dirty="0" smtClean="0">
                <a:latin typeface="Times New Roman" pitchFamily="18" charset="0"/>
                <a:ea typeface="黑体" pitchFamily="49" charset="-122"/>
                <a:cs typeface="Times New Roman" pitchFamily="18" charset="0"/>
              </a:rPr>
              <a:t>对于各向异性媒质，</a:t>
            </a:r>
            <a:r>
              <a:rPr lang="zh-CN" altLang="en-US" dirty="0">
                <a:latin typeface="Times New Roman" pitchFamily="18" charset="0"/>
                <a:ea typeface="黑体" pitchFamily="49" charset="-122"/>
                <a:cs typeface="Times New Roman" pitchFamily="18" charset="0"/>
              </a:rPr>
              <a:t>材料常数是张量</a:t>
            </a:r>
            <a:r>
              <a:rPr lang="zh-CN" altLang="en-US" dirty="0" smtClean="0">
                <a:latin typeface="Times New Roman" pitchFamily="18" charset="0"/>
                <a:ea typeface="黑体" pitchFamily="49" charset="-122"/>
                <a:cs typeface="Times New Roman" pitchFamily="18" charset="0"/>
              </a:rPr>
              <a:t>。</a:t>
            </a:r>
            <a:endParaRPr lang="en-US" altLang="zh-CN" dirty="0" smtClean="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431244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p:sp>
        <p:nvSpPr>
          <p:cNvPr id="3" name="内容占位符 2"/>
          <p:cNvSpPr>
            <a:spLocks noGrp="1"/>
          </p:cNvSpPr>
          <p:nvPr>
            <p:ph idx="1"/>
          </p:nvPr>
        </p:nvSpPr>
        <p:spPr>
          <a:xfrm>
            <a:off x="457200" y="1767016"/>
            <a:ext cx="8229600" cy="4686320"/>
          </a:xfrm>
        </p:spPr>
        <p:txBody>
          <a:bodyPr>
            <a:normAutofit/>
          </a:bodyPr>
          <a:lstStyle/>
          <a:p>
            <a:pPr>
              <a:buFont typeface="Wingdings" pitchFamily="2" charset="2"/>
              <a:buChar char="u"/>
            </a:pPr>
            <a:r>
              <a:rPr lang="zh-CN" altLang="en-US" sz="3500" b="1" dirty="0" smtClean="0">
                <a:solidFill>
                  <a:srgbClr val="C00000"/>
                </a:solidFill>
                <a:latin typeface="Times New Roman" pitchFamily="18" charset="0"/>
                <a:ea typeface="黑体" pitchFamily="49" charset="-122"/>
                <a:cs typeface="Times New Roman" pitchFamily="18" charset="0"/>
              </a:rPr>
              <a:t>各向异性媒质的本构关系</a:t>
            </a:r>
            <a:r>
              <a:rPr lang="zh-CN" altLang="en-US" sz="3500" b="1" dirty="0">
                <a:solidFill>
                  <a:srgbClr val="C00000"/>
                </a:solidFill>
                <a:latin typeface="Times New Roman" pitchFamily="18" charset="0"/>
                <a:ea typeface="黑体" pitchFamily="49" charset="-122"/>
                <a:cs typeface="Times New Roman" pitchFamily="18" charset="0"/>
              </a:rPr>
              <a:t>：</a:t>
            </a:r>
            <a:endParaRPr lang="zh-CN" altLang="en-US" sz="3500"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i="1" dirty="0" smtClean="0">
              <a:latin typeface="Cambria Math"/>
              <a:ea typeface="黑体" pitchFamily="49" charset="-122"/>
              <a:cs typeface="Times New Roman" pitchFamily="18" charset="0"/>
            </a:endParaRPr>
          </a:p>
          <a:p>
            <a:pPr>
              <a:lnSpc>
                <a:spcPct val="150000"/>
              </a:lnSpc>
              <a:buFont typeface="Wingdings" pitchFamily="2" charset="2"/>
              <a:buChar char="l"/>
            </a:pPr>
            <a:r>
              <a:rPr lang="zh-CN" altLang="en-US" dirty="0" smtClean="0">
                <a:latin typeface="Times New Roman" pitchFamily="18" charset="0"/>
                <a:ea typeface="黑体" pitchFamily="49" charset="-122"/>
                <a:cs typeface="Times New Roman" pitchFamily="18" charset="0"/>
              </a:rPr>
              <a:t>    、  和    是</a:t>
            </a:r>
            <a:r>
              <a:rPr lang="zh-CN" altLang="en-US" dirty="0">
                <a:latin typeface="Times New Roman" pitchFamily="18" charset="0"/>
                <a:ea typeface="黑体" pitchFamily="49" charset="-122"/>
                <a:cs typeface="Times New Roman" pitchFamily="18" charset="0"/>
              </a:rPr>
              <a:t>与材料属性相关的常数，分别是媒质的介电常数、磁导率和</a:t>
            </a:r>
            <a:r>
              <a:rPr lang="zh-CN" altLang="en-US" dirty="0" smtClean="0">
                <a:latin typeface="Times New Roman" pitchFamily="18" charset="0"/>
                <a:ea typeface="黑体" pitchFamily="49" charset="-122"/>
                <a:cs typeface="Times New Roman" pitchFamily="18" charset="0"/>
              </a:rPr>
              <a:t>电导率，  </a:t>
            </a:r>
            <a:r>
              <a:rPr lang="zh-CN" altLang="en-US" dirty="0">
                <a:latin typeface="Times New Roman" pitchFamily="18" charset="0"/>
                <a:ea typeface="黑体" pitchFamily="49" charset="-122"/>
                <a:cs typeface="Times New Roman" pitchFamily="18" charset="0"/>
              </a:rPr>
              <a:t>为   </a:t>
            </a:r>
            <a:r>
              <a:rPr lang="zh-CN" altLang="en-US" dirty="0" smtClean="0">
                <a:latin typeface="Times New Roman" pitchFamily="18" charset="0"/>
                <a:ea typeface="黑体" pitchFamily="49" charset="-122"/>
                <a:cs typeface="Times New Roman" pitchFamily="18" charset="0"/>
              </a:rPr>
              <a:t>    的逆。</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12345511"/>
              </p:ext>
            </p:extLst>
          </p:nvPr>
        </p:nvGraphicFramePr>
        <p:xfrm>
          <a:off x="1042988" y="2664842"/>
          <a:ext cx="5784850" cy="692150"/>
        </p:xfrm>
        <a:graphic>
          <a:graphicData uri="http://schemas.openxmlformats.org/presentationml/2006/ole">
            <mc:AlternateContent xmlns:mc="http://schemas.openxmlformats.org/markup-compatibility/2006">
              <mc:Choice xmlns:v="urn:schemas-microsoft-com:vml" Requires="v">
                <p:oleObj spid="_x0000_s151707" name="Equation" r:id="rId3" imgW="3810000" imgH="406400" progId="Equation.DSMT4">
                  <p:embed/>
                </p:oleObj>
              </mc:Choice>
              <mc:Fallback>
                <p:oleObj name="Equation" r:id="rId3" imgW="3810000" imgH="406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664842"/>
                        <a:ext cx="578485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18195639"/>
              </p:ext>
            </p:extLst>
          </p:nvPr>
        </p:nvGraphicFramePr>
        <p:xfrm>
          <a:off x="971599" y="3791892"/>
          <a:ext cx="400963" cy="501204"/>
        </p:xfrm>
        <a:graphic>
          <a:graphicData uri="http://schemas.openxmlformats.org/presentationml/2006/ole">
            <mc:AlternateContent xmlns:mc="http://schemas.openxmlformats.org/markup-compatibility/2006">
              <mc:Choice xmlns:v="urn:schemas-microsoft-com:vml" Requires="v">
                <p:oleObj spid="_x0000_s151708" name="Equation" r:id="rId5" imgW="139639" imgH="342751" progId="Equation.DSMT4">
                  <p:embed/>
                </p:oleObj>
              </mc:Choice>
              <mc:Fallback>
                <p:oleObj name="Equation" r:id="rId5" imgW="139639" imgH="342751"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99" y="3791892"/>
                        <a:ext cx="400963" cy="501204"/>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45005648"/>
              </p:ext>
            </p:extLst>
          </p:nvPr>
        </p:nvGraphicFramePr>
        <p:xfrm>
          <a:off x="2339752" y="3717032"/>
          <a:ext cx="358329" cy="597214"/>
        </p:xfrm>
        <a:graphic>
          <a:graphicData uri="http://schemas.openxmlformats.org/presentationml/2006/ole">
            <mc:AlternateContent xmlns:mc="http://schemas.openxmlformats.org/markup-compatibility/2006">
              <mc:Choice xmlns:v="urn:schemas-microsoft-com:vml" Requires="v">
                <p:oleObj spid="_x0000_s151709" name="Equation" r:id="rId7" imgW="164957" imgH="342603" progId="Equation.DSMT4">
                  <p:embed/>
                </p:oleObj>
              </mc:Choice>
              <mc:Fallback>
                <p:oleObj name="Equation" r:id="rId7" imgW="164957" imgH="342603"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3717032"/>
                        <a:ext cx="358329" cy="597214"/>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869318059"/>
              </p:ext>
            </p:extLst>
          </p:nvPr>
        </p:nvGraphicFramePr>
        <p:xfrm>
          <a:off x="1619673" y="3717033"/>
          <a:ext cx="288032" cy="591359"/>
        </p:xfrm>
        <a:graphic>
          <a:graphicData uri="http://schemas.openxmlformats.org/presentationml/2006/ole">
            <mc:AlternateContent xmlns:mc="http://schemas.openxmlformats.org/markup-compatibility/2006">
              <mc:Choice xmlns:v="urn:schemas-microsoft-com:vml" Requires="v">
                <p:oleObj spid="_x0000_s151710" name="Equation" r:id="rId9" imgW="215806" imgH="368140" progId="Equation.DSMT4">
                  <p:embed/>
                </p:oleObj>
              </mc:Choice>
              <mc:Fallback>
                <p:oleObj name="Equation" r:id="rId9" imgW="215806" imgH="3681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673" y="3717033"/>
                        <a:ext cx="288032" cy="591359"/>
                      </a:xfrm>
                      <a:prstGeom prst="rect">
                        <a:avLst/>
                      </a:prstGeom>
                      <a:noFill/>
                      <a:ln>
                        <a:noFill/>
                      </a:ln>
                      <a:effec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80089834"/>
              </p:ext>
            </p:extLst>
          </p:nvPr>
        </p:nvGraphicFramePr>
        <p:xfrm>
          <a:off x="8460432" y="4437112"/>
          <a:ext cx="288925" cy="592137"/>
        </p:xfrm>
        <a:graphic>
          <a:graphicData uri="http://schemas.openxmlformats.org/presentationml/2006/ole">
            <mc:AlternateContent xmlns:mc="http://schemas.openxmlformats.org/markup-compatibility/2006">
              <mc:Choice xmlns:v="urn:schemas-microsoft-com:vml" Requires="v">
                <p:oleObj spid="_x0000_s151711" name="Equation" r:id="rId11" imgW="215806" imgH="368140" progId="Equation.DSMT4">
                  <p:embed/>
                </p:oleObj>
              </mc:Choice>
              <mc:Fallback>
                <p:oleObj name="Equation" r:id="rId11" imgW="215806" imgH="368140" progId="Equation.DSMT4">
                  <p:embed/>
                  <p:pic>
                    <p:nvPicPr>
                      <p:cNvPr id="0"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60432" y="4437112"/>
                        <a:ext cx="28892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659430681"/>
              </p:ext>
            </p:extLst>
          </p:nvPr>
        </p:nvGraphicFramePr>
        <p:xfrm>
          <a:off x="7596336" y="4437112"/>
          <a:ext cx="360040" cy="587434"/>
        </p:xfrm>
        <a:graphic>
          <a:graphicData uri="http://schemas.openxmlformats.org/presentationml/2006/ole">
            <mc:AlternateContent xmlns:mc="http://schemas.openxmlformats.org/markup-compatibility/2006">
              <mc:Choice xmlns:v="urn:schemas-microsoft-com:vml" Requires="v">
                <p:oleObj spid="_x0000_s151712" name="Equation" r:id="rId12" imgW="241195" imgH="393529" progId="Equation.DSMT4">
                  <p:embed/>
                </p:oleObj>
              </mc:Choice>
              <mc:Fallback>
                <p:oleObj name="Equation" r:id="rId12" imgW="241195" imgH="393529"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96336" y="4437112"/>
                        <a:ext cx="360040" cy="5874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56562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dirty="0" smtClean="0">
                <a:latin typeface="Times New Roman" pitchFamily="18" charset="0"/>
                <a:ea typeface="黑体" pitchFamily="49" charset="-122"/>
                <a:cs typeface="Times New Roman" pitchFamily="18" charset="0"/>
              </a:rPr>
              <a:t>前面式子是张量形式的缩写，如第一个式子可以表示为：</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Ø"/>
            </a:pPr>
            <a:endParaRPr lang="en-US" altLang="zh-CN" dirty="0">
              <a:latin typeface="Times New Roman" pitchFamily="18" charset="0"/>
              <a:ea typeface="黑体" pitchFamily="49" charset="-122"/>
              <a:cs typeface="Times New Roman" pitchFamily="18" charset="0"/>
            </a:endParaRPr>
          </a:p>
          <a:p>
            <a:pPr>
              <a:buFont typeface="Wingdings" pitchFamily="2" charset="2"/>
              <a:buChar char="Ø"/>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Ø"/>
            </a:pPr>
            <a:r>
              <a:rPr lang="zh-CN" altLang="en-US" dirty="0" smtClean="0">
                <a:latin typeface="Times New Roman" pitchFamily="18" charset="0"/>
                <a:ea typeface="黑体" pitchFamily="49" charset="-122"/>
                <a:cs typeface="Times New Roman" pitchFamily="18" charset="0"/>
              </a:rPr>
              <a:t>    和  </a:t>
            </a:r>
            <a:r>
              <a:rPr lang="en-US" altLang="zh-CN" dirty="0" smtClean="0">
                <a:latin typeface="Times New Roman" pitchFamily="18" charset="0"/>
                <a:ea typeface="黑体" pitchFamily="49" charset="-122"/>
                <a:cs typeface="Times New Roman" pitchFamily="18" charset="0"/>
              </a:rPr>
              <a:t>          </a:t>
            </a:r>
            <a:r>
              <a:rPr lang="zh-CN" altLang="en-US" dirty="0">
                <a:latin typeface="Times New Roman" pitchFamily="18" charset="0"/>
                <a:ea typeface="黑体" pitchFamily="49" charset="-122"/>
                <a:cs typeface="Times New Roman" pitchFamily="18" charset="0"/>
              </a:rPr>
              <a:t>分别代表直角坐标系下的电通量密度和电场密度分量，</a:t>
            </a:r>
            <a:r>
              <a:rPr lang="en-US" altLang="zh-CN" dirty="0">
                <a:latin typeface="Times New Roman" pitchFamily="18" charset="0"/>
                <a:ea typeface="黑体" pitchFamily="49" charset="-122"/>
                <a:cs typeface="Times New Roman" pitchFamily="18" charset="0"/>
              </a:rPr>
              <a:t>            </a:t>
            </a:r>
            <a:r>
              <a:rPr lang="zh-CN" altLang="en-US" dirty="0">
                <a:latin typeface="Times New Roman" pitchFamily="18" charset="0"/>
                <a:ea typeface="黑体" pitchFamily="49" charset="-122"/>
                <a:cs typeface="Times New Roman" pitchFamily="18" charset="0"/>
              </a:rPr>
              <a:t>代表介电常数分量。</a:t>
            </a:r>
            <a:endParaRPr lang="en-US" altLang="zh-CN" dirty="0">
              <a:latin typeface="Times New Roman" pitchFamily="18" charset="0"/>
              <a:ea typeface="黑体" pitchFamily="49" charset="-122"/>
              <a:cs typeface="Times New Roman" pitchFamily="18" charset="0"/>
            </a:endParaRPr>
          </a:p>
          <a:p>
            <a:pPr>
              <a:buNone/>
            </a:pPr>
            <a:endParaRPr lang="en-US" altLang="zh-CN" dirty="0">
              <a:latin typeface="Times New Roman" pitchFamily="18" charset="0"/>
              <a:ea typeface="黑体" pitchFamily="49" charset="-122"/>
              <a:cs typeface="Times New Roman" pitchFamily="18" charset="0"/>
            </a:endParaRPr>
          </a:p>
          <a:p>
            <a:pPr>
              <a:buNone/>
            </a:pPr>
            <a:endParaRPr lang="zh-CN" altLang="en-US" dirty="0" smtClean="0">
              <a:latin typeface="Times New Roman" pitchFamily="18" charset="0"/>
              <a:ea typeface="黑体" pitchFamily="49" charset="-122"/>
              <a:cs typeface="Times New Roman" pitchFamily="18" charset="0"/>
            </a:endParaRPr>
          </a:p>
          <a:p>
            <a:pPr>
              <a:buNone/>
            </a:pPr>
            <a:endParaRPr lang="zh-CN" altLang="en-US" dirty="0" smtClean="0">
              <a:latin typeface="Times New Roman" pitchFamily="18" charset="0"/>
              <a:ea typeface="黑体" pitchFamily="49" charset="-122"/>
              <a:cs typeface="Times New Roman" pitchFamily="18" charset="0"/>
            </a:endParaRPr>
          </a:p>
          <a:p>
            <a:endParaRPr lang="zh-CN" altLang="en-US" dirty="0">
              <a:latin typeface="Times New Roman" pitchFamily="18" charset="0"/>
              <a:ea typeface="黑体" pitchFamily="49"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87716451"/>
              </p:ext>
            </p:extLst>
          </p:nvPr>
        </p:nvGraphicFramePr>
        <p:xfrm>
          <a:off x="1187624" y="2780928"/>
          <a:ext cx="5429250" cy="1279525"/>
        </p:xfrm>
        <a:graphic>
          <a:graphicData uri="http://schemas.openxmlformats.org/presentationml/2006/ole">
            <mc:AlternateContent xmlns:mc="http://schemas.openxmlformats.org/markup-compatibility/2006">
              <mc:Choice xmlns:v="urn:schemas-microsoft-com:vml" Requires="v">
                <p:oleObj spid="_x0000_s44397" name="Equation" r:id="rId3" imgW="3302000" imgH="850900" progId="Equation.DSMT4">
                  <p:embed/>
                </p:oleObj>
              </mc:Choice>
              <mc:Fallback>
                <p:oleObj name="Equation" r:id="rId3" imgW="3302000" imgH="850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780928"/>
                        <a:ext cx="542925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2997705297"/>
              </p:ext>
            </p:extLst>
          </p:nvPr>
        </p:nvGraphicFramePr>
        <p:xfrm>
          <a:off x="976730" y="4220518"/>
          <a:ext cx="301626" cy="285752"/>
        </p:xfrm>
        <a:graphic>
          <a:graphicData uri="http://schemas.openxmlformats.org/presentationml/2006/ole">
            <mc:AlternateContent xmlns:mc="http://schemas.openxmlformats.org/markup-compatibility/2006">
              <mc:Choice xmlns:v="urn:schemas-microsoft-com:vml" Requires="v">
                <p:oleObj spid="_x0000_s44398" name="Equation" r:id="rId5" imgW="317160" imgH="241200" progId="Equation.DSMT4">
                  <p:embed/>
                </p:oleObj>
              </mc:Choice>
              <mc:Fallback>
                <p:oleObj name="Equation" r:id="rId5" imgW="31716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730" y="4220518"/>
                        <a:ext cx="301626" cy="28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112839342"/>
              </p:ext>
            </p:extLst>
          </p:nvPr>
        </p:nvGraphicFramePr>
        <p:xfrm>
          <a:off x="1789708" y="4149080"/>
          <a:ext cx="1054100" cy="384176"/>
        </p:xfrm>
        <a:graphic>
          <a:graphicData uri="http://schemas.openxmlformats.org/presentationml/2006/ole">
            <mc:AlternateContent xmlns:mc="http://schemas.openxmlformats.org/markup-compatibility/2006">
              <mc:Choice xmlns:v="urn:schemas-microsoft-com:vml" Requires="v">
                <p:oleObj spid="_x0000_s44399" name="Equation" r:id="rId7" imgW="1054080" imgH="241200" progId="Equation.DSMT4">
                  <p:embed/>
                </p:oleObj>
              </mc:Choice>
              <mc:Fallback>
                <p:oleObj name="Equation" r:id="rId7" imgW="105408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9708" y="4149080"/>
                        <a:ext cx="1054100" cy="3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 name="图片 11"/>
          <p:cNvPicPr/>
          <p:nvPr/>
        </p:nvPicPr>
        <p:blipFill>
          <a:blip r:embed="rId9"/>
          <a:srcRect/>
          <a:stretch>
            <a:fillRect/>
          </a:stretch>
        </p:blipFill>
        <p:spPr bwMode="auto">
          <a:xfrm>
            <a:off x="5353025" y="4581128"/>
            <a:ext cx="1019175" cy="428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p:sp>
        <p:nvSpPr>
          <p:cNvPr id="3" name="内容占位符 2"/>
          <p:cNvSpPr>
            <a:spLocks noGrp="1"/>
          </p:cNvSpPr>
          <p:nvPr>
            <p:ph idx="1"/>
          </p:nvPr>
        </p:nvSpPr>
        <p:spPr>
          <a:xfrm>
            <a:off x="457200" y="1772816"/>
            <a:ext cx="8229600" cy="4680520"/>
          </a:xfrm>
        </p:spPr>
        <p:txBody>
          <a:bodyPr>
            <a:normAutofit/>
          </a:bodyPr>
          <a:lstStyle/>
          <a:p>
            <a:pPr>
              <a:buFont typeface="Wingdings" pitchFamily="2" charset="2"/>
              <a:buChar char="u"/>
            </a:pPr>
            <a:r>
              <a:rPr lang="zh-CN" altLang="en-US" b="1" dirty="0" smtClean="0">
                <a:solidFill>
                  <a:srgbClr val="C00000"/>
                </a:solidFill>
                <a:latin typeface="Times New Roman" pitchFamily="18" charset="0"/>
                <a:ea typeface="黑体" pitchFamily="49" charset="-122"/>
                <a:cs typeface="Times New Roman" pitchFamily="18" charset="0"/>
              </a:rPr>
              <a:t>色散：</a:t>
            </a:r>
            <a:endParaRPr lang="en-US" altLang="zh-CN"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某一特定时刻的极化和磁化不仅仅取决于这个时刻的电场密度或者磁场密度，还取决于它们先前的值的媒质为</a:t>
            </a:r>
            <a:r>
              <a:rPr lang="zh-CN" altLang="en-US" sz="3000" b="1" dirty="0" smtClean="0">
                <a:solidFill>
                  <a:srgbClr val="C00000"/>
                </a:solidFill>
                <a:latin typeface="Times New Roman" pitchFamily="18" charset="0"/>
                <a:ea typeface="黑体" pitchFamily="49" charset="-122"/>
                <a:cs typeface="Times New Roman" pitchFamily="18" charset="0"/>
              </a:rPr>
              <a:t>时间色散媒质</a:t>
            </a:r>
            <a:r>
              <a:rPr lang="zh-CN" altLang="en-US" sz="3000" dirty="0" smtClean="0">
                <a:latin typeface="Times New Roman" pitchFamily="18" charset="0"/>
                <a:ea typeface="黑体" pitchFamily="49" charset="-122"/>
                <a:cs typeface="Times New Roman" pitchFamily="18" charset="0"/>
              </a:rPr>
              <a:t>。</a:t>
            </a: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在频域上，</a:t>
            </a:r>
            <a:r>
              <a:rPr lang="zh-CN" altLang="en-US" sz="3000" dirty="0">
                <a:latin typeface="Times New Roman" pitchFamily="18" charset="0"/>
                <a:ea typeface="黑体" pitchFamily="49" charset="-122"/>
                <a:cs typeface="Times New Roman" pitchFamily="18" charset="0"/>
              </a:rPr>
              <a:t>这种时间色散媒质的材料常数随频率变化，相关知识将在后面介绍。时间色散也称为频率色散。</a:t>
            </a:r>
            <a:endParaRPr lang="zh-CN" altLang="en-US" sz="3000" dirty="0" smtClean="0">
              <a:latin typeface="Times New Roman" pitchFamily="18" charset="0"/>
              <a:ea typeface="黑体" pitchFamily="49" charset="-122"/>
              <a:cs typeface="Times New Roman" pitchFamily="18" charset="0"/>
            </a:endParaRPr>
          </a:p>
          <a:p>
            <a:endParaRPr lang="zh-CN" altLang="en-US"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u"/>
            </a:pPr>
            <a:r>
              <a:rPr lang="zh-CN" altLang="en-US" b="1" dirty="0" smtClean="0">
                <a:solidFill>
                  <a:srgbClr val="C00000"/>
                </a:solidFill>
                <a:latin typeface="Times New Roman" pitchFamily="18" charset="0"/>
                <a:ea typeface="黑体" pitchFamily="49" charset="-122"/>
                <a:cs typeface="Times New Roman" pitchFamily="18" charset="0"/>
              </a:rPr>
              <a:t>色散：</a:t>
            </a:r>
            <a:endParaRPr lang="en-US" altLang="zh-CN"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某</a:t>
            </a:r>
            <a:r>
              <a:rPr lang="zh-CN" altLang="en-US" sz="3000" dirty="0">
                <a:latin typeface="Times New Roman" pitchFamily="18" charset="0"/>
                <a:ea typeface="黑体" pitchFamily="49" charset="-122"/>
                <a:cs typeface="Times New Roman" pitchFamily="18" charset="0"/>
              </a:rPr>
              <a:t>一特定位置，极化和磁化不仅仅取决于这个位置上的电场密度或者磁场密度，还取决于它们周围的电场磁场</a:t>
            </a:r>
            <a:r>
              <a:rPr lang="zh-CN" altLang="en-US" sz="3000" dirty="0" smtClean="0">
                <a:latin typeface="Times New Roman" pitchFamily="18" charset="0"/>
                <a:ea typeface="黑体" pitchFamily="49" charset="-122"/>
                <a:cs typeface="Times New Roman" pitchFamily="18" charset="0"/>
              </a:rPr>
              <a:t>密度的媒质称为</a:t>
            </a:r>
            <a:r>
              <a:rPr lang="zh-CN" altLang="en-US" sz="3000" b="1" dirty="0" smtClean="0">
                <a:solidFill>
                  <a:srgbClr val="C00000"/>
                </a:solidFill>
                <a:latin typeface="Times New Roman" pitchFamily="18" charset="0"/>
                <a:ea typeface="黑体" pitchFamily="49" charset="-122"/>
                <a:cs typeface="Times New Roman" pitchFamily="18" charset="0"/>
              </a:rPr>
              <a:t>空间</a:t>
            </a:r>
            <a:r>
              <a:rPr lang="zh-CN" altLang="en-US" sz="3000" b="1" dirty="0">
                <a:solidFill>
                  <a:srgbClr val="C00000"/>
                </a:solidFill>
                <a:latin typeface="Times New Roman" pitchFamily="18" charset="0"/>
                <a:ea typeface="黑体" pitchFamily="49" charset="-122"/>
                <a:cs typeface="Times New Roman" pitchFamily="18" charset="0"/>
              </a:rPr>
              <a:t>色散媒质</a:t>
            </a:r>
            <a:r>
              <a:rPr lang="zh-CN" altLang="en-US" sz="3000" dirty="0" smtClean="0">
                <a:latin typeface="Times New Roman" pitchFamily="18" charset="0"/>
                <a:ea typeface="黑体" pitchFamily="49" charset="-122"/>
                <a:cs typeface="Times New Roman" pitchFamily="18" charset="0"/>
              </a:rPr>
              <a:t>。</a:t>
            </a: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空间</a:t>
            </a:r>
            <a:r>
              <a:rPr lang="zh-CN" altLang="en-US" sz="3000" dirty="0">
                <a:latin typeface="Times New Roman" pitchFamily="18" charset="0"/>
                <a:ea typeface="黑体" pitchFamily="49" charset="-122"/>
                <a:cs typeface="Times New Roman" pitchFamily="18" charset="0"/>
              </a:rPr>
              <a:t>色散也被称作波数色散</a:t>
            </a:r>
            <a:r>
              <a:rPr lang="zh-CN" altLang="en-US" sz="3000" dirty="0" smtClean="0">
                <a:latin typeface="Times New Roman" pitchFamily="18" charset="0"/>
                <a:ea typeface="黑体" pitchFamily="49" charset="-122"/>
                <a:cs typeface="Times New Roman" pitchFamily="18" charset="0"/>
              </a:rPr>
              <a:t>。</a:t>
            </a:r>
            <a:endParaRPr lang="en-US" altLang="zh-CN" sz="3000" dirty="0" smtClean="0">
              <a:latin typeface="Times New Roman" pitchFamily="18" charset="0"/>
              <a:ea typeface="黑体" pitchFamily="49" charset="-122"/>
              <a:cs typeface="Times New Roman" pitchFamily="18" charset="0"/>
            </a:endParaRPr>
          </a:p>
          <a:p>
            <a:endParaRPr lang="zh-CN" altLang="en-US"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004181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p:sp>
        <p:nvSpPr>
          <p:cNvPr id="3" name="内容占位符 2"/>
          <p:cNvSpPr>
            <a:spLocks noGrp="1"/>
          </p:cNvSpPr>
          <p:nvPr>
            <p:ph idx="1"/>
          </p:nvPr>
        </p:nvSpPr>
        <p:spPr>
          <a:xfrm>
            <a:off x="457200" y="2071389"/>
            <a:ext cx="8229600" cy="4381947"/>
          </a:xfrm>
        </p:spPr>
        <p:txBody>
          <a:bodyPr>
            <a:normAutofit/>
          </a:bodyPr>
          <a:lstStyle/>
          <a:p>
            <a:pPr>
              <a:lnSpc>
                <a:spcPct val="150000"/>
              </a:lnSpc>
              <a:buFont typeface="Wingdings" pitchFamily="2" charset="2"/>
              <a:buChar char="u"/>
            </a:pPr>
            <a:r>
              <a:rPr lang="zh-CN" altLang="en-US" sz="3600" b="1" dirty="0" smtClean="0">
                <a:solidFill>
                  <a:schemeClr val="bg2">
                    <a:lumMod val="10000"/>
                  </a:schemeClr>
                </a:solidFill>
                <a:latin typeface="黑体" pitchFamily="49" charset="-122"/>
                <a:ea typeface="黑体" pitchFamily="49" charset="-122"/>
              </a:rPr>
              <a:t>对于色散媒质，时域或空域上的本构关系应该表示为在特定时刻之前的所有时刻和特定位置周围空间所有点的极化值或磁化值的叠加。</a:t>
            </a:r>
            <a:endParaRPr lang="zh-CN" altLang="en-US" sz="3600" b="1" dirty="0">
              <a:solidFill>
                <a:schemeClr val="bg2">
                  <a:lumMod val="10000"/>
                </a:schemeClr>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p:sp>
        <p:nvSpPr>
          <p:cNvPr id="3" name="内容占位符 2"/>
          <p:cNvSpPr>
            <a:spLocks noGrp="1"/>
          </p:cNvSpPr>
          <p:nvPr>
            <p:ph idx="1"/>
          </p:nvPr>
        </p:nvSpPr>
        <p:spPr/>
        <p:txBody>
          <a:bodyPr>
            <a:normAutofit fontScale="92500" lnSpcReduction="20000"/>
          </a:bodyPr>
          <a:lstStyle/>
          <a:p>
            <a:pPr>
              <a:buFont typeface="Wingdings" pitchFamily="2" charset="2"/>
              <a:buChar char="u"/>
            </a:pPr>
            <a:r>
              <a:rPr lang="zh-CN" altLang="en-US" sz="3500" b="1" dirty="0" smtClean="0">
                <a:solidFill>
                  <a:srgbClr val="C00000"/>
                </a:solidFill>
                <a:latin typeface="Times New Roman" pitchFamily="18" charset="0"/>
                <a:ea typeface="黑体" pitchFamily="49" charset="-122"/>
                <a:cs typeface="Times New Roman" pitchFamily="18" charset="0"/>
              </a:rPr>
              <a:t>色散媒质的本构关系</a:t>
            </a:r>
            <a:r>
              <a:rPr lang="zh-CN" altLang="en-US" sz="3500" b="1" dirty="0" smtClean="0">
                <a:latin typeface="Times New Roman" pitchFamily="18" charset="0"/>
                <a:ea typeface="黑体" pitchFamily="49" charset="-122"/>
                <a:cs typeface="Times New Roman" pitchFamily="18" charset="0"/>
              </a:rPr>
              <a:t>（假设色散媒质不随时间和空间改变）</a:t>
            </a:r>
            <a:r>
              <a:rPr lang="zh-CN" altLang="en-US" sz="3500" b="1" dirty="0" smtClean="0">
                <a:solidFill>
                  <a:srgbClr val="C00000"/>
                </a:solidFill>
                <a:latin typeface="Times New Roman" pitchFamily="18" charset="0"/>
                <a:ea typeface="黑体" pitchFamily="49" charset="-122"/>
                <a:cs typeface="Times New Roman" pitchFamily="18" charset="0"/>
              </a:rPr>
              <a:t>：</a:t>
            </a:r>
            <a:endParaRPr lang="en-US" altLang="zh-CN" sz="3500" b="1"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marL="0" indent="0">
              <a:buNone/>
            </a:pPr>
            <a:r>
              <a:rPr lang="en-US" dirty="0" smtClean="0">
                <a:latin typeface="Times New Roman" pitchFamily="18" charset="0"/>
                <a:ea typeface="黑体" pitchFamily="49" charset="-122"/>
                <a:cs typeface="Times New Roman" pitchFamily="18" charset="0"/>
              </a:rPr>
              <a:t>  </a:t>
            </a:r>
          </a:p>
          <a:p>
            <a:pPr>
              <a:buFont typeface="Wingdings" pitchFamily="2" charset="2"/>
              <a:buChar char="l"/>
            </a:pPr>
            <a:r>
              <a:rPr lang="en-US" dirty="0" smtClean="0">
                <a:latin typeface="Times New Roman" pitchFamily="18" charset="0"/>
                <a:ea typeface="黑体" pitchFamily="49" charset="-122"/>
                <a:cs typeface="Times New Roman" pitchFamily="18" charset="0"/>
              </a:rPr>
              <a:t>            和              </a:t>
            </a:r>
            <a:r>
              <a:rPr lang="en-US" dirty="0" err="1" smtClean="0">
                <a:latin typeface="Times New Roman" pitchFamily="18" charset="0"/>
                <a:ea typeface="黑体" pitchFamily="49" charset="-122"/>
                <a:cs typeface="Times New Roman" pitchFamily="18" charset="0"/>
              </a:rPr>
              <a:t>是某个特定媒质的固有空间函数和固有时间函数</a:t>
            </a:r>
            <a:r>
              <a:rPr lang="zh-CN" altLang="en-US" dirty="0" smtClean="0">
                <a:latin typeface="Times New Roman" pitchFamily="18" charset="0"/>
                <a:ea typeface="黑体" pitchFamily="49" charset="-122"/>
                <a:cs typeface="Times New Roman" pitchFamily="18" charset="0"/>
              </a:rPr>
              <a:t>， </a:t>
            </a:r>
            <a:r>
              <a:rPr lang="en-US" dirty="0" err="1" smtClean="0">
                <a:latin typeface="Times New Roman" pitchFamily="18" charset="0"/>
                <a:ea typeface="黑体" pitchFamily="49" charset="-122"/>
                <a:cs typeface="Times New Roman" pitchFamily="18" charset="0"/>
              </a:rPr>
              <a:t>在特定位置</a:t>
            </a:r>
            <a:r>
              <a:rPr lang="en-US" dirty="0" smtClean="0">
                <a:latin typeface="Times New Roman" pitchFamily="18" charset="0"/>
                <a:ea typeface="黑体" pitchFamily="49" charset="-122"/>
                <a:cs typeface="Times New Roman" pitchFamily="18" charset="0"/>
              </a:rPr>
              <a:t>    和 </a:t>
            </a:r>
            <a:r>
              <a:rPr lang="en-US" dirty="0" err="1" smtClean="0">
                <a:latin typeface="Times New Roman" pitchFamily="18" charset="0"/>
                <a:ea typeface="黑体" pitchFamily="49" charset="-122"/>
                <a:cs typeface="Times New Roman" pitchFamily="18" charset="0"/>
              </a:rPr>
              <a:t>特定时刻</a:t>
            </a:r>
            <a:r>
              <a:rPr lang="en-US" dirty="0" smtClean="0">
                <a:latin typeface="Times New Roman" pitchFamily="18" charset="0"/>
                <a:ea typeface="黑体" pitchFamily="49" charset="-122"/>
                <a:cs typeface="Times New Roman" pitchFamily="18" charset="0"/>
              </a:rPr>
              <a:t>     </a:t>
            </a:r>
            <a:r>
              <a:rPr lang="en-US" dirty="0" err="1" smtClean="0">
                <a:latin typeface="Times New Roman" pitchFamily="18" charset="0"/>
                <a:ea typeface="黑体" pitchFamily="49" charset="-122"/>
                <a:cs typeface="Times New Roman" pitchFamily="18" charset="0"/>
              </a:rPr>
              <a:t>的场</a:t>
            </a:r>
            <a:r>
              <a:rPr lang="en-US" dirty="0" smtClean="0">
                <a:latin typeface="Times New Roman" pitchFamily="18" charset="0"/>
                <a:ea typeface="黑体" pitchFamily="49" charset="-122"/>
                <a:cs typeface="Times New Roman" pitchFamily="18" charset="0"/>
              </a:rPr>
              <a:t>         和         </a:t>
            </a:r>
            <a:r>
              <a:rPr lang="en-US" dirty="0" err="1" smtClean="0">
                <a:latin typeface="Times New Roman" pitchFamily="18" charset="0"/>
                <a:ea typeface="黑体" pitchFamily="49" charset="-122"/>
                <a:cs typeface="Times New Roman" pitchFamily="18" charset="0"/>
              </a:rPr>
              <a:t>激励下</a:t>
            </a:r>
            <a:r>
              <a:rPr lang="zh-CN" altLang="en-US" dirty="0" smtClean="0">
                <a:latin typeface="Times New Roman" pitchFamily="18" charset="0"/>
                <a:ea typeface="黑体" pitchFamily="49" charset="-122"/>
                <a:cs typeface="Times New Roman" pitchFamily="18" charset="0"/>
              </a:rPr>
              <a:t>，</a:t>
            </a:r>
            <a:r>
              <a:rPr lang="en-US" dirty="0" err="1" smtClean="0">
                <a:latin typeface="Times New Roman" pitchFamily="18" charset="0"/>
                <a:ea typeface="黑体" pitchFamily="49" charset="-122"/>
                <a:cs typeface="Times New Roman" pitchFamily="18" charset="0"/>
              </a:rPr>
              <a:t>对应的响应为</a:t>
            </a:r>
            <a:r>
              <a:rPr lang="en-US" dirty="0" smtClean="0">
                <a:latin typeface="Times New Roman" pitchFamily="18" charset="0"/>
                <a:ea typeface="黑体" pitchFamily="49" charset="-122"/>
                <a:cs typeface="Times New Roman" pitchFamily="18" charset="0"/>
              </a:rPr>
              <a:t>          和         。   和    </a:t>
            </a:r>
            <a:r>
              <a:rPr lang="en-US" dirty="0" err="1" smtClean="0">
                <a:latin typeface="Times New Roman" pitchFamily="18" charset="0"/>
                <a:ea typeface="黑体" pitchFamily="49" charset="-122"/>
                <a:cs typeface="Times New Roman" pitchFamily="18" charset="0"/>
              </a:rPr>
              <a:t>分别代表场点和源点的空间矢量</a:t>
            </a:r>
            <a:r>
              <a:rPr lang="en-US" dirty="0" smtClean="0">
                <a:latin typeface="Times New Roman" pitchFamily="18" charset="0"/>
                <a:ea typeface="黑体" pitchFamily="49" charset="-122"/>
                <a:cs typeface="Times New Roman" pitchFamily="18" charset="0"/>
              </a:rPr>
              <a:t>。</a:t>
            </a:r>
          </a:p>
          <a:p>
            <a:pPr>
              <a:buNone/>
            </a:pPr>
            <a:endParaRPr lang="zh-CN" altLang="en-US" dirty="0" smtClean="0">
              <a:latin typeface="Times New Roman" pitchFamily="18" charset="0"/>
              <a:ea typeface="黑体" pitchFamily="49" charset="-122"/>
              <a:cs typeface="Times New Roman" pitchFamily="18" charset="0"/>
            </a:endParaRPr>
          </a:p>
          <a:p>
            <a:endParaRPr lang="en-US" altLang="zh-CN" dirty="0" smtClean="0">
              <a:latin typeface="Times New Roman" pitchFamily="18" charset="0"/>
              <a:ea typeface="黑体" pitchFamily="49" charset="-122"/>
              <a:cs typeface="Times New Roman" pitchFamily="18" charset="0"/>
            </a:endParaRPr>
          </a:p>
          <a:p>
            <a:endParaRPr lang="zh-CN" altLang="en-US" dirty="0">
              <a:latin typeface="Times New Roman" pitchFamily="18" charset="0"/>
              <a:ea typeface="黑体" pitchFamily="49" charset="-122"/>
              <a:cs typeface="Times New Roman" pitchFamily="18" charset="0"/>
            </a:endParaRPr>
          </a:p>
        </p:txBody>
      </p:sp>
      <p:graphicFrame>
        <p:nvGraphicFramePr>
          <p:cNvPr id="46082" name="Object 2"/>
          <p:cNvGraphicFramePr>
            <a:graphicFrameLocks noChangeAspect="1"/>
          </p:cNvGraphicFramePr>
          <p:nvPr>
            <p:extLst>
              <p:ext uri="{D42A27DB-BD31-4B8C-83A1-F6EECF244321}">
                <p14:modId xmlns:p14="http://schemas.microsoft.com/office/powerpoint/2010/main" val="147038704"/>
              </p:ext>
            </p:extLst>
          </p:nvPr>
        </p:nvGraphicFramePr>
        <p:xfrm>
          <a:off x="827584" y="2564904"/>
          <a:ext cx="6972300" cy="642938"/>
        </p:xfrm>
        <a:graphic>
          <a:graphicData uri="http://schemas.openxmlformats.org/presentationml/2006/ole">
            <mc:AlternateContent xmlns:mc="http://schemas.openxmlformats.org/markup-compatibility/2006">
              <mc:Choice xmlns:v="urn:schemas-microsoft-com:vml" Requires="v">
                <p:oleObj spid="_x0000_s160800" name="Equation" r:id="rId3" imgW="4279680" imgH="469800" progId="Equation.DSMT4">
                  <p:embed/>
                </p:oleObj>
              </mc:Choice>
              <mc:Fallback>
                <p:oleObj name="Equation" r:id="rId3" imgW="4279680" imgH="469800" progId="Equation.DSMT4">
                  <p:embed/>
                  <p:pic>
                    <p:nvPicPr>
                      <p:cNvPr id="0" name="Picture 2"/>
                      <p:cNvPicPr>
                        <a:picLocks noChangeAspect="1" noChangeArrowheads="1"/>
                      </p:cNvPicPr>
                      <p:nvPr/>
                    </p:nvPicPr>
                    <p:blipFill>
                      <a:blip r:embed="rId4"/>
                      <a:srcRect/>
                      <a:stretch>
                        <a:fillRect/>
                      </a:stretch>
                    </p:blipFill>
                    <p:spPr bwMode="auto">
                      <a:xfrm>
                        <a:off x="827584" y="2564904"/>
                        <a:ext cx="697230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3" name="Object 3"/>
          <p:cNvGraphicFramePr>
            <a:graphicFrameLocks noChangeAspect="1"/>
          </p:cNvGraphicFramePr>
          <p:nvPr>
            <p:extLst>
              <p:ext uri="{D42A27DB-BD31-4B8C-83A1-F6EECF244321}">
                <p14:modId xmlns:p14="http://schemas.microsoft.com/office/powerpoint/2010/main" val="2525313801"/>
              </p:ext>
            </p:extLst>
          </p:nvPr>
        </p:nvGraphicFramePr>
        <p:xfrm>
          <a:off x="774402" y="3146425"/>
          <a:ext cx="6965950" cy="714375"/>
        </p:xfrm>
        <a:graphic>
          <a:graphicData uri="http://schemas.openxmlformats.org/presentationml/2006/ole">
            <mc:AlternateContent xmlns:mc="http://schemas.openxmlformats.org/markup-compatibility/2006">
              <mc:Choice xmlns:v="urn:schemas-microsoft-com:vml" Requires="v">
                <p:oleObj spid="_x0000_s160801" name="Equation" r:id="rId5" imgW="4457520" imgH="495000" progId="Equation.DSMT4">
                  <p:embed/>
                </p:oleObj>
              </mc:Choice>
              <mc:Fallback>
                <p:oleObj name="Equation" r:id="rId5" imgW="4457520" imgH="495000" progId="Equation.DSMT4">
                  <p:embed/>
                  <p:pic>
                    <p:nvPicPr>
                      <p:cNvPr id="0" name="Picture 3"/>
                      <p:cNvPicPr>
                        <a:picLocks noChangeAspect="1" noChangeArrowheads="1"/>
                      </p:cNvPicPr>
                      <p:nvPr/>
                    </p:nvPicPr>
                    <p:blipFill>
                      <a:blip r:embed="rId6"/>
                      <a:srcRect/>
                      <a:stretch>
                        <a:fillRect/>
                      </a:stretch>
                    </p:blipFill>
                    <p:spPr bwMode="auto">
                      <a:xfrm>
                        <a:off x="774402" y="3146425"/>
                        <a:ext cx="69659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4" name="Object 4"/>
          <p:cNvGraphicFramePr>
            <a:graphicFrameLocks noChangeAspect="1"/>
          </p:cNvGraphicFramePr>
          <p:nvPr>
            <p:extLst>
              <p:ext uri="{D42A27DB-BD31-4B8C-83A1-F6EECF244321}">
                <p14:modId xmlns:p14="http://schemas.microsoft.com/office/powerpoint/2010/main" val="3325753200"/>
              </p:ext>
            </p:extLst>
          </p:nvPr>
        </p:nvGraphicFramePr>
        <p:xfrm>
          <a:off x="971600" y="3861048"/>
          <a:ext cx="977900" cy="523876"/>
        </p:xfrm>
        <a:graphic>
          <a:graphicData uri="http://schemas.openxmlformats.org/presentationml/2006/ole">
            <mc:AlternateContent xmlns:mc="http://schemas.openxmlformats.org/markup-compatibility/2006">
              <mc:Choice xmlns:v="urn:schemas-microsoft-com:vml" Requires="v">
                <p:oleObj spid="_x0000_s160802" name="Equation" r:id="rId7" imgW="977760" imgH="380880" progId="Equation.DSMT4">
                  <p:embed/>
                </p:oleObj>
              </mc:Choice>
              <mc:Fallback>
                <p:oleObj name="Equation" r:id="rId7" imgW="977760" imgH="380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3861048"/>
                        <a:ext cx="977900" cy="5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5" name="Object 5"/>
          <p:cNvGraphicFramePr>
            <a:graphicFrameLocks noChangeAspect="1"/>
          </p:cNvGraphicFramePr>
          <p:nvPr>
            <p:extLst>
              <p:ext uri="{D42A27DB-BD31-4B8C-83A1-F6EECF244321}">
                <p14:modId xmlns:p14="http://schemas.microsoft.com/office/powerpoint/2010/main" val="746999244"/>
              </p:ext>
            </p:extLst>
          </p:nvPr>
        </p:nvGraphicFramePr>
        <p:xfrm>
          <a:off x="2483768" y="3861048"/>
          <a:ext cx="1117600" cy="549276"/>
        </p:xfrm>
        <a:graphic>
          <a:graphicData uri="http://schemas.openxmlformats.org/presentationml/2006/ole">
            <mc:AlternateContent xmlns:mc="http://schemas.openxmlformats.org/markup-compatibility/2006">
              <mc:Choice xmlns:v="urn:schemas-microsoft-com:vml" Requires="v">
                <p:oleObj spid="_x0000_s160803" name="Equation" r:id="rId9" imgW="1117440" imgH="406080" progId="Equation.DSMT4">
                  <p:embed/>
                </p:oleObj>
              </mc:Choice>
              <mc:Fallback>
                <p:oleObj name="Equation" r:id="rId9" imgW="1117440" imgH="4060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3861048"/>
                        <a:ext cx="1117600" cy="549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6"/>
          <p:cNvGraphicFramePr>
            <a:graphicFrameLocks noChangeAspect="1"/>
          </p:cNvGraphicFramePr>
          <p:nvPr>
            <p:extLst>
              <p:ext uri="{D42A27DB-BD31-4B8C-83A1-F6EECF244321}">
                <p14:modId xmlns:p14="http://schemas.microsoft.com/office/powerpoint/2010/main" val="731415274"/>
              </p:ext>
            </p:extLst>
          </p:nvPr>
        </p:nvGraphicFramePr>
        <p:xfrm>
          <a:off x="6751620" y="4405976"/>
          <a:ext cx="214314" cy="346076"/>
        </p:xfrm>
        <a:graphic>
          <a:graphicData uri="http://schemas.openxmlformats.org/presentationml/2006/ole">
            <mc:AlternateContent xmlns:mc="http://schemas.openxmlformats.org/markup-compatibility/2006">
              <mc:Choice xmlns:v="urn:schemas-microsoft-com:vml" Requires="v">
                <p:oleObj spid="_x0000_s160804" name="Equation" r:id="rId11" imgW="152280" imgH="203040" progId="Equation.DSMT4">
                  <p:embed/>
                </p:oleObj>
              </mc:Choice>
              <mc:Fallback>
                <p:oleObj name="Equation" r:id="rId11" imgW="152280" imgH="2030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51620" y="4405976"/>
                        <a:ext cx="214314" cy="34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7" name="Object 7"/>
          <p:cNvGraphicFramePr>
            <a:graphicFrameLocks noChangeAspect="1"/>
          </p:cNvGraphicFramePr>
          <p:nvPr>
            <p:extLst>
              <p:ext uri="{D42A27DB-BD31-4B8C-83A1-F6EECF244321}">
                <p14:modId xmlns:p14="http://schemas.microsoft.com/office/powerpoint/2010/main" val="1726062023"/>
              </p:ext>
            </p:extLst>
          </p:nvPr>
        </p:nvGraphicFramePr>
        <p:xfrm>
          <a:off x="1763688" y="4725144"/>
          <a:ext cx="357760" cy="357760"/>
        </p:xfrm>
        <a:graphic>
          <a:graphicData uri="http://schemas.openxmlformats.org/presentationml/2006/ole">
            <mc:AlternateContent xmlns:mc="http://schemas.openxmlformats.org/markup-compatibility/2006">
              <mc:Choice xmlns:v="urn:schemas-microsoft-com:vml" Requires="v">
                <p:oleObj spid="_x0000_s160805" name="Equation" r:id="rId13" imgW="126720" imgH="215640" progId="Equation.DSMT4">
                  <p:embed/>
                </p:oleObj>
              </mc:Choice>
              <mc:Fallback>
                <p:oleObj name="Equation" r:id="rId13" imgW="126720" imgH="21564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688" y="4725144"/>
                        <a:ext cx="357760" cy="357760"/>
                      </a:xfrm>
                      <a:prstGeom prst="rect">
                        <a:avLst/>
                      </a:prstGeom>
                      <a:noFill/>
                      <a:ln>
                        <a:noFill/>
                      </a:ln>
                      <a:effectLst/>
                      <a:extLst/>
                    </p:spPr>
                  </p:pic>
                </p:oleObj>
              </mc:Fallback>
            </mc:AlternateContent>
          </a:graphicData>
        </a:graphic>
      </p:graphicFrame>
      <p:graphicFrame>
        <p:nvGraphicFramePr>
          <p:cNvPr id="46088" name="Object 8"/>
          <p:cNvGraphicFramePr>
            <a:graphicFrameLocks noChangeAspect="1"/>
          </p:cNvGraphicFramePr>
          <p:nvPr>
            <p:extLst>
              <p:ext uri="{D42A27DB-BD31-4B8C-83A1-F6EECF244321}">
                <p14:modId xmlns:p14="http://schemas.microsoft.com/office/powerpoint/2010/main" val="1159538332"/>
              </p:ext>
            </p:extLst>
          </p:nvPr>
        </p:nvGraphicFramePr>
        <p:xfrm>
          <a:off x="2993524" y="4760316"/>
          <a:ext cx="714380" cy="396876"/>
        </p:xfrm>
        <a:graphic>
          <a:graphicData uri="http://schemas.openxmlformats.org/presentationml/2006/ole">
            <mc:AlternateContent xmlns:mc="http://schemas.openxmlformats.org/markup-compatibility/2006">
              <mc:Choice xmlns:v="urn:schemas-microsoft-com:vml" Requires="v">
                <p:oleObj spid="_x0000_s160806" name="Equation" r:id="rId15" imgW="583920" imgH="253800" progId="Equation.DSMT4">
                  <p:embed/>
                </p:oleObj>
              </mc:Choice>
              <mc:Fallback>
                <p:oleObj name="Equation" r:id="rId15" imgW="583920" imgH="2538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93524" y="4760316"/>
                        <a:ext cx="714380" cy="39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9" name="Object 9"/>
          <p:cNvGraphicFramePr>
            <a:graphicFrameLocks noChangeAspect="1"/>
          </p:cNvGraphicFramePr>
          <p:nvPr>
            <p:extLst>
              <p:ext uri="{D42A27DB-BD31-4B8C-83A1-F6EECF244321}">
                <p14:modId xmlns:p14="http://schemas.microsoft.com/office/powerpoint/2010/main" val="3507281167"/>
              </p:ext>
            </p:extLst>
          </p:nvPr>
        </p:nvGraphicFramePr>
        <p:xfrm>
          <a:off x="4217660" y="4800002"/>
          <a:ext cx="714380" cy="357190"/>
        </p:xfrm>
        <a:graphic>
          <a:graphicData uri="http://schemas.openxmlformats.org/presentationml/2006/ole">
            <mc:AlternateContent xmlns:mc="http://schemas.openxmlformats.org/markup-compatibility/2006">
              <mc:Choice xmlns:v="urn:schemas-microsoft-com:vml" Requires="v">
                <p:oleObj spid="_x0000_s160807" name="Equation" r:id="rId17" imgW="571320" imgH="253800" progId="Equation.DSMT4">
                  <p:embed/>
                </p:oleObj>
              </mc:Choice>
              <mc:Fallback>
                <p:oleObj name="Equation" r:id="rId17" imgW="571320" imgH="2538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7660" y="4800002"/>
                        <a:ext cx="714380" cy="35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0" name="Object 10"/>
          <p:cNvGraphicFramePr>
            <a:graphicFrameLocks noChangeAspect="1"/>
          </p:cNvGraphicFramePr>
          <p:nvPr>
            <p:extLst>
              <p:ext uri="{D42A27DB-BD31-4B8C-83A1-F6EECF244321}">
                <p14:modId xmlns:p14="http://schemas.microsoft.com/office/powerpoint/2010/main" val="1306770882"/>
              </p:ext>
            </p:extLst>
          </p:nvPr>
        </p:nvGraphicFramePr>
        <p:xfrm>
          <a:off x="1403648" y="5157192"/>
          <a:ext cx="642942" cy="341314"/>
        </p:xfrm>
        <a:graphic>
          <a:graphicData uri="http://schemas.openxmlformats.org/presentationml/2006/ole">
            <mc:AlternateContent xmlns:mc="http://schemas.openxmlformats.org/markup-compatibility/2006">
              <mc:Choice xmlns:v="urn:schemas-microsoft-com:vml" Requires="v">
                <p:oleObj spid="_x0000_s160808" name="Equation" r:id="rId19" imgW="583920" imgH="253800" progId="Equation.DSMT4">
                  <p:embed/>
                </p:oleObj>
              </mc:Choice>
              <mc:Fallback>
                <p:oleObj name="Equation" r:id="rId19" imgW="583920" imgH="2538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03648" y="5157192"/>
                        <a:ext cx="642942" cy="34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1" name="Object 11"/>
          <p:cNvGraphicFramePr>
            <a:graphicFrameLocks noChangeAspect="1"/>
          </p:cNvGraphicFramePr>
          <p:nvPr>
            <p:extLst>
              <p:ext uri="{D42A27DB-BD31-4B8C-83A1-F6EECF244321}">
                <p14:modId xmlns:p14="http://schemas.microsoft.com/office/powerpoint/2010/main" val="1233647757"/>
              </p:ext>
            </p:extLst>
          </p:nvPr>
        </p:nvGraphicFramePr>
        <p:xfrm>
          <a:off x="2699792" y="5157192"/>
          <a:ext cx="714380" cy="325438"/>
        </p:xfrm>
        <a:graphic>
          <a:graphicData uri="http://schemas.openxmlformats.org/presentationml/2006/ole">
            <mc:AlternateContent xmlns:mc="http://schemas.openxmlformats.org/markup-compatibility/2006">
              <mc:Choice xmlns:v="urn:schemas-microsoft-com:vml" Requires="v">
                <p:oleObj spid="_x0000_s160809" name="Equation" r:id="rId21" imgW="609480" imgH="253800" progId="Equation.DSMT4">
                  <p:embed/>
                </p:oleObj>
              </mc:Choice>
              <mc:Fallback>
                <p:oleObj name="Equation" r:id="rId21" imgW="609480" imgH="25380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99792" y="5157192"/>
                        <a:ext cx="71438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3" name="Object 13"/>
          <p:cNvGraphicFramePr>
            <a:graphicFrameLocks noChangeAspect="1"/>
          </p:cNvGraphicFramePr>
          <p:nvPr/>
        </p:nvGraphicFramePr>
        <p:xfrm>
          <a:off x="4508500" y="3359150"/>
          <a:ext cx="127000" cy="139700"/>
        </p:xfrm>
        <a:graphic>
          <a:graphicData uri="http://schemas.openxmlformats.org/presentationml/2006/ole">
            <mc:AlternateContent xmlns:mc="http://schemas.openxmlformats.org/markup-compatibility/2006">
              <mc:Choice xmlns:v="urn:schemas-microsoft-com:vml" Requires="v">
                <p:oleObj spid="_x0000_s160810" name="Equation" r:id="rId23" imgW="126720" imgH="139680" progId="Equation.DSMT4">
                  <p:embed/>
                </p:oleObj>
              </mc:Choice>
              <mc:Fallback>
                <p:oleObj name="Equation" r:id="rId23" imgW="126720" imgH="139680" progId="Equation.DSMT4">
                  <p:embed/>
                  <p:pic>
                    <p:nvPicPr>
                      <p:cNvPr id="0" name="Picture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08500" y="3359150"/>
                        <a:ext cx="1270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4" name="Object 14"/>
          <p:cNvGraphicFramePr>
            <a:graphicFrameLocks noChangeAspect="1"/>
          </p:cNvGraphicFramePr>
          <p:nvPr>
            <p:extLst>
              <p:ext uri="{D42A27DB-BD31-4B8C-83A1-F6EECF244321}">
                <p14:modId xmlns:p14="http://schemas.microsoft.com/office/powerpoint/2010/main" val="1516822957"/>
              </p:ext>
            </p:extLst>
          </p:nvPr>
        </p:nvGraphicFramePr>
        <p:xfrm>
          <a:off x="3779912" y="5157192"/>
          <a:ext cx="285752" cy="282576"/>
        </p:xfrm>
        <a:graphic>
          <a:graphicData uri="http://schemas.openxmlformats.org/presentationml/2006/ole">
            <mc:AlternateContent xmlns:mc="http://schemas.openxmlformats.org/markup-compatibility/2006">
              <mc:Choice xmlns:v="urn:schemas-microsoft-com:vml" Requires="v">
                <p:oleObj spid="_x0000_s160811" name="Equation" r:id="rId25" imgW="126720" imgH="139680" progId="Equation.DSMT4">
                  <p:embed/>
                </p:oleObj>
              </mc:Choice>
              <mc:Fallback>
                <p:oleObj name="Equation" r:id="rId25" imgW="126720" imgH="139680" progId="Equation.DSMT4">
                  <p:embed/>
                  <p:pic>
                    <p:nvPicPr>
                      <p:cNvPr id="0" name="Picture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79912" y="5157192"/>
                        <a:ext cx="285752" cy="282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5" name="Object 15"/>
          <p:cNvGraphicFramePr>
            <a:graphicFrameLocks noChangeAspect="1"/>
          </p:cNvGraphicFramePr>
          <p:nvPr>
            <p:extLst>
              <p:ext uri="{D42A27DB-BD31-4B8C-83A1-F6EECF244321}">
                <p14:modId xmlns:p14="http://schemas.microsoft.com/office/powerpoint/2010/main" val="2733454855"/>
              </p:ext>
            </p:extLst>
          </p:nvPr>
        </p:nvGraphicFramePr>
        <p:xfrm>
          <a:off x="4572000" y="5085184"/>
          <a:ext cx="285752" cy="346076"/>
        </p:xfrm>
        <a:graphic>
          <a:graphicData uri="http://schemas.openxmlformats.org/presentationml/2006/ole">
            <mc:AlternateContent xmlns:mc="http://schemas.openxmlformats.org/markup-compatibility/2006">
              <mc:Choice xmlns:v="urn:schemas-microsoft-com:vml" Requires="v">
                <p:oleObj spid="_x0000_s160812" name="Equation" r:id="rId26" imgW="152280" imgH="203040" progId="Equation.DSMT4">
                  <p:embed/>
                </p:oleObj>
              </mc:Choice>
              <mc:Fallback>
                <p:oleObj name="Equation" r:id="rId26" imgW="152280" imgH="203040" progId="Equation.DSMT4">
                  <p:embed/>
                  <p:pic>
                    <p:nvPicPr>
                      <p:cNvPr id="0" name="Picture 1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72000" y="5085184"/>
                        <a:ext cx="285752" cy="34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484783"/>
            <a:ext cx="7128792" cy="4093428"/>
          </a:xfrm>
          <a:prstGeom prst="rect">
            <a:avLst/>
          </a:prstGeom>
          <a:noFill/>
        </p:spPr>
        <p:txBody>
          <a:bodyPr wrap="square" rtlCol="0">
            <a:spAutoFit/>
          </a:bodyPr>
          <a:lstStyle/>
          <a:p>
            <a:pPr marL="571500" indent="-571500">
              <a:buFont typeface="Wingdings" pitchFamily="2" charset="2"/>
              <a:buChar char="Ø"/>
            </a:pPr>
            <a:r>
              <a:rPr lang="en-US" altLang="zh-CN" sz="3600" b="1" dirty="0">
                <a:solidFill>
                  <a:srgbClr val="C00000"/>
                </a:solidFill>
                <a:latin typeface="Times New Roman" pitchFamily="18" charset="0"/>
                <a:cs typeface="Times New Roman" pitchFamily="18" charset="0"/>
              </a:rPr>
              <a:t>1.1 </a:t>
            </a:r>
            <a:r>
              <a:rPr lang="en-US" altLang="zh-CN" sz="3600" b="1" dirty="0" smtClean="0">
                <a:solidFill>
                  <a:srgbClr val="C00000"/>
                </a:solidFill>
                <a:latin typeface="Times New Roman" pitchFamily="18" charset="0"/>
                <a:cs typeface="Times New Roman" pitchFamily="18" charset="0"/>
              </a:rPr>
              <a:t> </a:t>
            </a:r>
            <a:r>
              <a:rPr lang="zh-CN" altLang="zh-CN" sz="3600" b="1" dirty="0" smtClean="0">
                <a:solidFill>
                  <a:srgbClr val="C00000"/>
                </a:solidFill>
                <a:latin typeface="Times New Roman" pitchFamily="18" charset="0"/>
                <a:cs typeface="Times New Roman" pitchFamily="18" charset="0"/>
              </a:rPr>
              <a:t>真空</a:t>
            </a:r>
            <a:r>
              <a:rPr lang="zh-CN" altLang="zh-CN" sz="3600" b="1" dirty="0">
                <a:solidFill>
                  <a:srgbClr val="C00000"/>
                </a:solidFill>
                <a:latin typeface="Times New Roman" pitchFamily="18" charset="0"/>
                <a:cs typeface="Times New Roman" pitchFamily="18" charset="0"/>
              </a:rPr>
              <a:t>中的基本场</a:t>
            </a:r>
            <a:r>
              <a:rPr lang="zh-CN" altLang="zh-CN" sz="3600" b="1" dirty="0" smtClean="0">
                <a:solidFill>
                  <a:srgbClr val="C00000"/>
                </a:solidFill>
                <a:latin typeface="Times New Roman" pitchFamily="18" charset="0"/>
                <a:cs typeface="Times New Roman" pitchFamily="18" charset="0"/>
              </a:rPr>
              <a:t>方程</a:t>
            </a:r>
            <a:endParaRPr lang="en-US" altLang="zh-CN" sz="3600" b="1" dirty="0" smtClean="0">
              <a:solidFill>
                <a:srgbClr val="C00000"/>
              </a:solidFill>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1.2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媒质</a:t>
            </a:r>
            <a:r>
              <a:rPr lang="zh-CN" altLang="zh-CN" sz="3600" b="1" dirty="0">
                <a:latin typeface="Times New Roman" pitchFamily="18" charset="0"/>
                <a:cs typeface="Times New Roman" pitchFamily="18" charset="0"/>
              </a:rPr>
              <a:t>中的基本场</a:t>
            </a:r>
            <a:r>
              <a:rPr lang="zh-CN" altLang="zh-CN" sz="3600" b="1" dirty="0" smtClean="0">
                <a:latin typeface="Times New Roman" pitchFamily="18" charset="0"/>
                <a:cs typeface="Times New Roman" pitchFamily="18" charset="0"/>
              </a:rPr>
              <a:t>方程</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1.3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本构关系</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1.4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边界条件</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1.5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电磁势</a:t>
            </a:r>
            <a:endParaRPr lang="en-US" altLang="zh-CN" sz="3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14116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a:t>
            </a:r>
            <a:r>
              <a:rPr lang="zh-CN" altLang="en-US" b="1" dirty="0" smtClean="0"/>
              <a:t>本构关系</a:t>
            </a:r>
            <a:endParaRPr lang="zh-CN" altLang="en-US" dirty="0"/>
          </a:p>
        </p:txBody>
      </p:sp>
      <p:sp>
        <p:nvSpPr>
          <p:cNvPr id="3" name="内容占位符 2"/>
          <p:cNvSpPr>
            <a:spLocks noGrp="1"/>
          </p:cNvSpPr>
          <p:nvPr>
            <p:ph idx="1"/>
          </p:nvPr>
        </p:nvSpPr>
        <p:spPr>
          <a:xfrm>
            <a:off x="457200" y="1772816"/>
            <a:ext cx="8229600" cy="4896544"/>
          </a:xfrm>
        </p:spPr>
        <p:txBody>
          <a:bodyPr>
            <a:normAutofit fontScale="92500" lnSpcReduction="20000"/>
          </a:bodyPr>
          <a:lstStyle/>
          <a:p>
            <a:pPr>
              <a:buFont typeface="Wingdings" pitchFamily="2" charset="2"/>
              <a:buChar char="u"/>
            </a:pPr>
            <a:r>
              <a:rPr lang="zh-CN" altLang="en-US" dirty="0" smtClean="0">
                <a:latin typeface="Times New Roman" pitchFamily="18" charset="0"/>
                <a:ea typeface="黑体" pitchFamily="49" charset="-122"/>
                <a:cs typeface="Times New Roman" pitchFamily="18" charset="0"/>
              </a:rPr>
              <a:t>通过傅立叶分析将空间和时间域上的关系式（</a:t>
            </a:r>
            <a:r>
              <a:rPr lang="en-US" dirty="0" smtClean="0">
                <a:latin typeface="Times New Roman" pitchFamily="18" charset="0"/>
                <a:ea typeface="黑体" pitchFamily="49" charset="-122"/>
                <a:cs typeface="Times New Roman" pitchFamily="18" charset="0"/>
              </a:rPr>
              <a:t>1.3.10</a:t>
            </a:r>
            <a:r>
              <a:rPr lang="zh-CN" altLang="en-US" dirty="0" smtClean="0">
                <a:latin typeface="Times New Roman" pitchFamily="18" charset="0"/>
                <a:ea typeface="黑体" pitchFamily="49" charset="-122"/>
                <a:cs typeface="Times New Roman" pitchFamily="18" charset="0"/>
              </a:rPr>
              <a:t>）和（</a:t>
            </a:r>
            <a:r>
              <a:rPr lang="en-US" dirty="0" smtClean="0">
                <a:latin typeface="Times New Roman" pitchFamily="18" charset="0"/>
                <a:ea typeface="黑体" pitchFamily="49" charset="-122"/>
                <a:cs typeface="Times New Roman" pitchFamily="18" charset="0"/>
              </a:rPr>
              <a:t>1.3.11</a:t>
            </a:r>
            <a:r>
              <a:rPr lang="zh-CN" altLang="en-US" dirty="0" smtClean="0">
                <a:latin typeface="Times New Roman" pitchFamily="18" charset="0"/>
                <a:ea typeface="黑体" pitchFamily="49" charset="-122"/>
                <a:cs typeface="Times New Roman" pitchFamily="18" charset="0"/>
              </a:rPr>
              <a:t>）转换到波数和频域上，我们可以把傅立叶变换后的场矢量的本构关系表示为公式（</a:t>
            </a:r>
            <a:r>
              <a:rPr lang="en-US" dirty="0" smtClean="0">
                <a:latin typeface="Times New Roman" pitchFamily="18" charset="0"/>
                <a:ea typeface="黑体" pitchFamily="49" charset="-122"/>
                <a:cs typeface="Times New Roman" pitchFamily="18" charset="0"/>
              </a:rPr>
              <a:t>1.3.7</a:t>
            </a:r>
            <a:r>
              <a:rPr lang="zh-CN" altLang="en-US" dirty="0" smtClean="0">
                <a:latin typeface="Times New Roman" pitchFamily="18" charset="0"/>
                <a:ea typeface="黑体" pitchFamily="49" charset="-122"/>
                <a:cs typeface="Times New Roman" pitchFamily="18" charset="0"/>
              </a:rPr>
              <a:t>）和（</a:t>
            </a:r>
            <a:r>
              <a:rPr lang="en-US" dirty="0" smtClean="0">
                <a:latin typeface="Times New Roman" pitchFamily="18" charset="0"/>
                <a:ea typeface="黑体" pitchFamily="49" charset="-122"/>
                <a:cs typeface="Times New Roman" pitchFamily="18" charset="0"/>
              </a:rPr>
              <a:t>1.3.8</a:t>
            </a:r>
            <a:r>
              <a:rPr lang="zh-CN" altLang="en-US" dirty="0" smtClean="0">
                <a:latin typeface="Times New Roman" pitchFamily="18" charset="0"/>
                <a:ea typeface="黑体" pitchFamily="49" charset="-122"/>
                <a:cs typeface="Times New Roman" pitchFamily="18" charset="0"/>
              </a:rPr>
              <a:t>）的形式。</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这样波数和频域上的材料常数不仅是波数和频率的函数，而且还是复数。</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在对等离子体、电子注、半导体和铁氧体中的电磁场分析时，媒质的各向异性和和色散特性极其重要。</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相对论电子注作为一种具有代表性的时间色散和空间色散媒质，在这后面的课程中将对其特性进行详细介绍。</a:t>
            </a:r>
            <a:endParaRPr lang="zh-CN" altLang="en-US"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484783"/>
            <a:ext cx="7128792" cy="4093428"/>
          </a:xfrm>
          <a:prstGeom prst="rect">
            <a:avLst/>
          </a:prstGeom>
          <a:noFill/>
        </p:spPr>
        <p:txBody>
          <a:bodyPr wrap="square" rtlCol="0">
            <a:spAutoFit/>
          </a:bodyPr>
          <a:lstStyle/>
          <a:p>
            <a:pPr marL="571500" indent="-571500">
              <a:buFont typeface="Wingdings" pitchFamily="2" charset="2"/>
              <a:buChar char="Ø"/>
            </a:pPr>
            <a:r>
              <a:rPr lang="en-US" altLang="zh-CN" sz="3600" b="1" dirty="0">
                <a:latin typeface="Times New Roman" pitchFamily="18" charset="0"/>
                <a:cs typeface="Times New Roman" pitchFamily="18" charset="0"/>
              </a:rPr>
              <a:t>1.1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真空</a:t>
            </a:r>
            <a:r>
              <a:rPr lang="zh-CN" altLang="zh-CN" sz="3600" b="1" dirty="0">
                <a:latin typeface="Times New Roman" pitchFamily="18" charset="0"/>
                <a:cs typeface="Times New Roman" pitchFamily="18" charset="0"/>
              </a:rPr>
              <a:t>中的基本场</a:t>
            </a:r>
            <a:r>
              <a:rPr lang="zh-CN" altLang="zh-CN" sz="3600" b="1" dirty="0" smtClean="0">
                <a:latin typeface="Times New Roman" pitchFamily="18" charset="0"/>
                <a:cs typeface="Times New Roman" pitchFamily="18" charset="0"/>
              </a:rPr>
              <a:t>方程</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1.2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媒质</a:t>
            </a:r>
            <a:r>
              <a:rPr lang="zh-CN" altLang="zh-CN" sz="3600" b="1" dirty="0">
                <a:latin typeface="Times New Roman" pitchFamily="18" charset="0"/>
                <a:cs typeface="Times New Roman" pitchFamily="18" charset="0"/>
              </a:rPr>
              <a:t>中的基本场</a:t>
            </a:r>
            <a:r>
              <a:rPr lang="zh-CN" altLang="zh-CN" sz="3600" b="1" dirty="0" smtClean="0">
                <a:latin typeface="Times New Roman" pitchFamily="18" charset="0"/>
                <a:cs typeface="Times New Roman" pitchFamily="18" charset="0"/>
              </a:rPr>
              <a:t>方程</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1.3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本构关系</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solidFill>
                  <a:srgbClr val="C00000"/>
                </a:solidFill>
                <a:latin typeface="Times New Roman" pitchFamily="18" charset="0"/>
                <a:cs typeface="Times New Roman" pitchFamily="18" charset="0"/>
              </a:rPr>
              <a:t>1.4 </a:t>
            </a:r>
            <a:r>
              <a:rPr lang="en-US" altLang="zh-CN" sz="3600" b="1" dirty="0" smtClean="0">
                <a:solidFill>
                  <a:srgbClr val="C00000"/>
                </a:solidFill>
                <a:latin typeface="Times New Roman" pitchFamily="18" charset="0"/>
                <a:cs typeface="Times New Roman" pitchFamily="18" charset="0"/>
              </a:rPr>
              <a:t> </a:t>
            </a:r>
            <a:r>
              <a:rPr lang="zh-CN" altLang="zh-CN" sz="3600" b="1" dirty="0" smtClean="0">
                <a:solidFill>
                  <a:srgbClr val="C00000"/>
                </a:solidFill>
                <a:latin typeface="Times New Roman" pitchFamily="18" charset="0"/>
                <a:cs typeface="Times New Roman" pitchFamily="18" charset="0"/>
              </a:rPr>
              <a:t>边界条件</a:t>
            </a:r>
            <a:endParaRPr lang="en-US" altLang="zh-CN" sz="3600" b="1" dirty="0" smtClean="0">
              <a:solidFill>
                <a:srgbClr val="C00000"/>
              </a:solidFill>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1.5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电磁势</a:t>
            </a:r>
            <a:endParaRPr lang="en-US" altLang="zh-CN" sz="3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46854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p:sp>
        <p:nvSpPr>
          <p:cNvPr id="3" name="内容占位符 2"/>
          <p:cNvSpPr>
            <a:spLocks noGrp="1"/>
          </p:cNvSpPr>
          <p:nvPr>
            <p:ph idx="1"/>
          </p:nvPr>
        </p:nvSpPr>
        <p:spPr/>
        <p:txBody>
          <a:bodyPr>
            <a:normAutofit fontScale="92500" lnSpcReduction="20000"/>
          </a:bodyPr>
          <a:lstStyle/>
          <a:p>
            <a:pPr>
              <a:buFont typeface="Wingdings" pitchFamily="2" charset="2"/>
              <a:buChar char="u"/>
            </a:pPr>
            <a:r>
              <a:rPr lang="zh-CN" altLang="en-US" dirty="0" smtClean="0">
                <a:latin typeface="Times New Roman" pitchFamily="18" charset="0"/>
                <a:ea typeface="黑体" pitchFamily="49" charset="-122"/>
                <a:cs typeface="Times New Roman" pitchFamily="18" charset="0"/>
              </a:rPr>
              <a:t>麦克斯韦方程组的微分形式只能适用于电磁场的值在时间和空间上连续可微的前提下。</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当场矢量在某个区域表面突变或不连续时，为了得到麦克斯韦方程组的微分形式的解，首先我们可以对不连续表面两边进行分别求解。</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由于两边的场矢量在分界面处连续，所以可以通过边界条件将不同区域上得到的解联系起来。</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虽然场矢量在分界面处不连续，利用麦克斯韦方程组的积分表达式，满足边界条件的场矢量可以求出。</a:t>
            </a:r>
            <a:endParaRPr lang="zh-CN" altLang="en-US"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p:pic>
        <p:nvPicPr>
          <p:cNvPr id="4" name="内容占位符 3"/>
          <p:cNvPicPr>
            <a:picLocks noGrp="1"/>
          </p:cNvPicPr>
          <p:nvPr>
            <p:ph idx="1"/>
          </p:nvPr>
        </p:nvPicPr>
        <p:blipFill>
          <a:blip r:embed="rId2"/>
          <a:srcRect/>
          <a:stretch>
            <a:fillRect/>
          </a:stretch>
        </p:blipFill>
        <p:spPr bwMode="auto">
          <a:xfrm rot="-5400000">
            <a:off x="5354399" y="1998529"/>
            <a:ext cx="2808312" cy="3509014"/>
          </a:xfrm>
          <a:prstGeom prst="rect">
            <a:avLst/>
          </a:prstGeom>
          <a:noFill/>
          <a:ln w="9525">
            <a:noFill/>
            <a:miter lim="800000"/>
            <a:headEnd/>
            <a:tailEnd/>
          </a:ln>
        </p:spPr>
      </p:pic>
      <p:sp>
        <p:nvSpPr>
          <p:cNvPr id="6" name="Rectangle 5"/>
          <p:cNvSpPr>
            <a:spLocks noChangeArrowheads="1"/>
          </p:cNvSpPr>
          <p:nvPr/>
        </p:nvSpPr>
        <p:spPr bwMode="auto">
          <a:xfrm>
            <a:off x="0" y="361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0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467544" y="2386623"/>
            <a:ext cx="4176464" cy="2554545"/>
          </a:xfrm>
          <a:prstGeom prst="rect">
            <a:avLst/>
          </a:prstGeom>
          <a:noFill/>
        </p:spPr>
        <p:txBody>
          <a:bodyPr wrap="square" rtlCol="0">
            <a:spAutoFit/>
          </a:bodyPr>
          <a:lstStyle/>
          <a:p>
            <a:pPr marL="457200" indent="-457200">
              <a:buFont typeface="Wingdings" pitchFamily="2" charset="2"/>
              <a:buChar char="u"/>
            </a:pPr>
            <a:r>
              <a:rPr lang="zh-CN" altLang="zh-CN" sz="3000" dirty="0">
                <a:latin typeface="Times New Roman" pitchFamily="18" charset="0"/>
                <a:ea typeface="黑体" pitchFamily="49" charset="-122"/>
                <a:cs typeface="Times New Roman" pitchFamily="18" charset="0"/>
              </a:rPr>
              <a:t>以表面</a:t>
            </a:r>
            <a:r>
              <a:rPr lang="en-US" altLang="zh-CN" sz="3000" dirty="0">
                <a:latin typeface="Times New Roman" pitchFamily="18" charset="0"/>
                <a:ea typeface="黑体" pitchFamily="49" charset="-122"/>
                <a:cs typeface="Times New Roman" pitchFamily="18" charset="0"/>
              </a:rPr>
              <a:t>S</a:t>
            </a:r>
            <a:r>
              <a:rPr lang="zh-CN" altLang="zh-CN" sz="3000" dirty="0">
                <a:latin typeface="Times New Roman" pitchFamily="18" charset="0"/>
                <a:ea typeface="黑体" pitchFamily="49" charset="-122"/>
                <a:cs typeface="Times New Roman" pitchFamily="18" charset="0"/>
              </a:rPr>
              <a:t>作为分界面得到两个</a:t>
            </a:r>
            <a:r>
              <a:rPr lang="zh-CN" altLang="zh-CN" sz="3000" dirty="0" smtClean="0">
                <a:latin typeface="Times New Roman" pitchFamily="18" charset="0"/>
                <a:ea typeface="黑体" pitchFamily="49" charset="-122"/>
                <a:cs typeface="Times New Roman" pitchFamily="18" charset="0"/>
              </a:rPr>
              <a:t>区域</a:t>
            </a:r>
            <a:r>
              <a:rPr lang="en-US" altLang="zh-CN" sz="3000" dirty="0" smtClean="0">
                <a:latin typeface="Times New Roman" pitchFamily="18" charset="0"/>
                <a:ea typeface="黑体" pitchFamily="49" charset="-122"/>
                <a:cs typeface="Times New Roman" pitchFamily="18" charset="0"/>
              </a:rPr>
              <a:t>I</a:t>
            </a:r>
            <a:r>
              <a:rPr lang="zh-CN" altLang="zh-CN" sz="3000" dirty="0" smtClean="0">
                <a:latin typeface="Times New Roman" pitchFamily="18" charset="0"/>
                <a:ea typeface="黑体" pitchFamily="49" charset="-122"/>
                <a:cs typeface="Times New Roman" pitchFamily="18" charset="0"/>
              </a:rPr>
              <a:t>和</a:t>
            </a:r>
            <a:r>
              <a:rPr lang="en-US" altLang="zh-CN" sz="3000" dirty="0" smtClean="0">
                <a:latin typeface="Times New Roman" pitchFamily="18" charset="0"/>
                <a:ea typeface="黑体" pitchFamily="49" charset="-122"/>
                <a:cs typeface="Times New Roman" pitchFamily="18" charset="0"/>
              </a:rPr>
              <a:t>II</a:t>
            </a:r>
            <a:r>
              <a:rPr lang="zh-CN" altLang="en-US" sz="3000" dirty="0" smtClean="0">
                <a:latin typeface="Times New Roman" pitchFamily="18" charset="0"/>
                <a:ea typeface="黑体" pitchFamily="49" charset="-122"/>
                <a:cs typeface="Times New Roman" pitchFamily="18" charset="0"/>
              </a:rPr>
              <a:t>。</a:t>
            </a:r>
            <a:endParaRPr lang="en-US" altLang="zh-CN" sz="3000" dirty="0" smtClean="0">
              <a:latin typeface="Times New Roman" pitchFamily="18" charset="0"/>
              <a:ea typeface="黑体" pitchFamily="49" charset="-122"/>
              <a:cs typeface="Times New Roman" pitchFamily="18" charset="0"/>
            </a:endParaRPr>
          </a:p>
          <a:p>
            <a:pPr marL="457200" indent="-457200">
              <a:buFont typeface="Wingdings" pitchFamily="2" charset="2"/>
              <a:buChar char="u"/>
            </a:pPr>
            <a:endParaRPr lang="en-US" altLang="zh-CN" sz="1000" dirty="0" smtClean="0">
              <a:latin typeface="Times New Roman" pitchFamily="18" charset="0"/>
              <a:ea typeface="黑体" pitchFamily="49" charset="-122"/>
              <a:cs typeface="Times New Roman" pitchFamily="18" charset="0"/>
            </a:endParaRPr>
          </a:p>
          <a:p>
            <a:pPr marL="457200" indent="-457200">
              <a:buFont typeface="Wingdings" pitchFamily="2" charset="2"/>
              <a:buChar char="u"/>
            </a:pPr>
            <a:r>
              <a:rPr lang="zh-CN" altLang="en-US" sz="3000" dirty="0">
                <a:latin typeface="Times New Roman" pitchFamily="18" charset="0"/>
                <a:ea typeface="黑体" pitchFamily="49" charset="-122"/>
                <a:cs typeface="Times New Roman" pitchFamily="18" charset="0"/>
              </a:rPr>
              <a:t>从麦克斯韦方程组的积分</a:t>
            </a:r>
            <a:r>
              <a:rPr lang="zh-CN" altLang="en-US" sz="3000" dirty="0" smtClean="0">
                <a:latin typeface="Times New Roman" pitchFamily="18" charset="0"/>
                <a:ea typeface="黑体" pitchFamily="49" charset="-122"/>
                <a:cs typeface="Times New Roman" pitchFamily="18" charset="0"/>
              </a:rPr>
              <a:t>形式得到</a:t>
            </a:r>
            <a:r>
              <a:rPr lang="zh-CN" altLang="en-US" sz="3000" dirty="0">
                <a:latin typeface="Times New Roman" pitchFamily="18" charset="0"/>
                <a:ea typeface="黑体" pitchFamily="49" charset="-122"/>
                <a:cs typeface="Times New Roman" pitchFamily="18" charset="0"/>
              </a:rPr>
              <a:t>满足边界条件的场</a:t>
            </a:r>
            <a:r>
              <a:rPr lang="zh-CN" altLang="en-US" sz="3000" dirty="0" smtClean="0">
                <a:latin typeface="Times New Roman" pitchFamily="18" charset="0"/>
                <a:ea typeface="黑体" pitchFamily="49" charset="-122"/>
                <a:cs typeface="Times New Roman" pitchFamily="18" charset="0"/>
              </a:rPr>
              <a:t>矢量。</a:t>
            </a:r>
            <a:endParaRPr lang="zh-CN" altLang="en-US" sz="3000"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711349"/>
                <a:ext cx="5112568" cy="4381947"/>
              </a:xfrm>
            </p:spPr>
            <p:txBody>
              <a:bodyPr>
                <a:noAutofit/>
              </a:bodyPr>
              <a:lstStyle/>
              <a:p>
                <a:pPr>
                  <a:buFont typeface="Wingdings" pitchFamily="2" charset="2"/>
                  <a:buChar char="u"/>
                </a:pPr>
                <a:r>
                  <a:rPr lang="zh-CN" altLang="en-US" sz="2800" dirty="0" smtClean="0">
                    <a:latin typeface="Times New Roman" pitchFamily="18" charset="0"/>
                    <a:ea typeface="黑体" pitchFamily="49" charset="-122"/>
                    <a:cs typeface="Times New Roman" pitchFamily="18" charset="0"/>
                  </a:rPr>
                  <a:t>考虑在表面</a:t>
                </a:r>
                <a:r>
                  <a:rPr lang="en-US" sz="2800" i="1" dirty="0" smtClean="0">
                    <a:latin typeface="Times New Roman" pitchFamily="18" charset="0"/>
                    <a:ea typeface="黑体" pitchFamily="49" charset="-122"/>
                    <a:cs typeface="Times New Roman" pitchFamily="18" charset="0"/>
                  </a:rPr>
                  <a:t>S</a:t>
                </a:r>
                <a:r>
                  <a:rPr lang="zh-CN" altLang="en-US" sz="2800" dirty="0" smtClean="0">
                    <a:latin typeface="Times New Roman" pitchFamily="18" charset="0"/>
                    <a:ea typeface="黑体" pitchFamily="49" charset="-122"/>
                    <a:cs typeface="Times New Roman" pitchFamily="18" charset="0"/>
                  </a:rPr>
                  <a:t>上围绕点</a:t>
                </a:r>
                <a:r>
                  <a:rPr lang="en-US" sz="2800" i="1" dirty="0" smtClean="0">
                    <a:latin typeface="Times New Roman" pitchFamily="18" charset="0"/>
                    <a:ea typeface="黑体" pitchFamily="49" charset="-122"/>
                    <a:cs typeface="Times New Roman" pitchFamily="18" charset="0"/>
                  </a:rPr>
                  <a:t>P</a:t>
                </a:r>
                <a:r>
                  <a:rPr lang="zh-CN" altLang="en-US" sz="2800" dirty="0" smtClean="0">
                    <a:latin typeface="Times New Roman" pitchFamily="18" charset="0"/>
                    <a:ea typeface="黑体" pitchFamily="49" charset="-122"/>
                    <a:cs typeface="Times New Roman" pitchFamily="18" charset="0"/>
                  </a:rPr>
                  <a:t>的一个小圆柱，圆柱体的上下底面积均为</a:t>
                </a:r>
                <a14:m>
                  <m:oMath xmlns:m="http://schemas.openxmlformats.org/officeDocument/2006/math">
                    <m:r>
                      <m:rPr>
                        <m:sty m:val="p"/>
                      </m:rPr>
                      <a:rPr lang="el-GR" altLang="zh-CN" sz="2800" i="1" smtClean="0">
                        <a:latin typeface="Cambria Math"/>
                        <a:ea typeface="Cambria Math"/>
                        <a:cs typeface="Times New Roman" pitchFamily="18" charset="0"/>
                      </a:rPr>
                      <m:t>Δ</m:t>
                    </m:r>
                    <m:r>
                      <a:rPr lang="en-US" altLang="zh-CN" sz="2800" b="0" i="1" smtClean="0">
                        <a:latin typeface="Cambria Math"/>
                        <a:ea typeface="黑体" pitchFamily="49" charset="-122"/>
                        <a:cs typeface="Times New Roman" pitchFamily="18" charset="0"/>
                      </a:rPr>
                      <m:t>𝑆</m:t>
                    </m:r>
                  </m:oMath>
                </a14:m>
                <a:r>
                  <a:rPr lang="en-US" sz="2800" i="1" dirty="0" smtClean="0">
                    <a:latin typeface="Times New Roman" pitchFamily="18" charset="0"/>
                    <a:ea typeface="黑体" pitchFamily="49" charset="-122"/>
                    <a:cs typeface="Times New Roman" pitchFamily="18" charset="0"/>
                  </a:rPr>
                  <a:t> </a:t>
                </a:r>
                <a:r>
                  <a:rPr lang="zh-CN" altLang="en-US" sz="2800" dirty="0" smtClean="0">
                    <a:latin typeface="Times New Roman" pitchFamily="18" charset="0"/>
                    <a:ea typeface="黑体" pitchFamily="49" charset="-122"/>
                    <a:cs typeface="Times New Roman" pitchFamily="18" charset="0"/>
                  </a:rPr>
                  <a:t>，高为</a:t>
                </a:r>
                <a14:m>
                  <m:oMath xmlns:m="http://schemas.openxmlformats.org/officeDocument/2006/math">
                    <m:r>
                      <m:rPr>
                        <m:sty m:val="p"/>
                      </m:rPr>
                      <a:rPr lang="el-GR" altLang="zh-CN" sz="2800" i="1">
                        <a:latin typeface="Cambria Math"/>
                        <a:ea typeface="Cambria Math"/>
                        <a:cs typeface="Times New Roman" pitchFamily="18" charset="0"/>
                      </a:rPr>
                      <m:t>Δ</m:t>
                    </m:r>
                    <m:r>
                      <a:rPr lang="en-US" altLang="zh-CN" sz="2800" b="0" i="1" smtClean="0">
                        <a:latin typeface="Cambria Math"/>
                        <a:ea typeface="黑体" pitchFamily="49" charset="-122"/>
                        <a:cs typeface="Times New Roman" pitchFamily="18" charset="0"/>
                      </a:rPr>
                      <m:t>h</m:t>
                    </m:r>
                  </m:oMath>
                </a14:m>
                <a:r>
                  <a:rPr lang="zh-CN" altLang="en-US" sz="2800" dirty="0" smtClean="0">
                    <a:latin typeface="Times New Roman" pitchFamily="18" charset="0"/>
                    <a:ea typeface="黑体" pitchFamily="49" charset="-122"/>
                    <a:cs typeface="Times New Roman" pitchFamily="18" charset="0"/>
                  </a:rPr>
                  <a:t>。</a:t>
                </a: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sz="2800" dirty="0" smtClean="0">
                    <a:latin typeface="Times New Roman" pitchFamily="18" charset="0"/>
                    <a:ea typeface="黑体" pitchFamily="49" charset="-122"/>
                    <a:cs typeface="Times New Roman" pitchFamily="18" charset="0"/>
                  </a:rPr>
                  <a:t>在该小圆柱区域运用电场的高斯定理积分表达式，计算在条件</a:t>
                </a:r>
                <a:r>
                  <a:rPr lang="en-US" sz="2800" dirty="0" smtClean="0">
                    <a:latin typeface="Times New Roman" pitchFamily="18" charset="0"/>
                    <a:ea typeface="黑体" pitchFamily="49" charset="-122"/>
                    <a:cs typeface="Times New Roman" pitchFamily="18" charset="0"/>
                  </a:rPr>
                  <a:t>          </a:t>
                </a:r>
                <a:r>
                  <a:rPr lang="zh-CN" altLang="en-US" sz="2800" dirty="0" smtClean="0">
                    <a:latin typeface="Times New Roman" pitchFamily="18" charset="0"/>
                    <a:ea typeface="黑体" pitchFamily="49" charset="-122"/>
                    <a:cs typeface="Times New Roman" pitchFamily="18" charset="0"/>
                  </a:rPr>
                  <a:t>（</a:t>
                </a:r>
                <a14:m>
                  <m:oMath xmlns:m="http://schemas.openxmlformats.org/officeDocument/2006/math">
                    <m:r>
                      <m:rPr>
                        <m:sty m:val="p"/>
                      </m:rPr>
                      <a:rPr lang="el-GR" altLang="zh-CN" sz="2800" i="1">
                        <a:latin typeface="Cambria Math"/>
                        <a:ea typeface="Cambria Math"/>
                        <a:cs typeface="Times New Roman" pitchFamily="18" charset="0"/>
                      </a:rPr>
                      <m:t>Δ</m:t>
                    </m:r>
                    <m:r>
                      <a:rPr lang="en-US" altLang="zh-CN" sz="2800" b="0" i="1" smtClean="0">
                        <a:latin typeface="Cambria Math"/>
                        <a:ea typeface="Cambria Math"/>
                        <a:cs typeface="Times New Roman" pitchFamily="18" charset="0"/>
                      </a:rPr>
                      <m:t>𝑑</m:t>
                    </m:r>
                  </m:oMath>
                </a14:m>
                <a:r>
                  <a:rPr lang="zh-CN" altLang="en-US" sz="2800" dirty="0" smtClean="0">
                    <a:latin typeface="Times New Roman" pitchFamily="18" charset="0"/>
                    <a:ea typeface="黑体" pitchFamily="49" charset="-122"/>
                    <a:cs typeface="Times New Roman" pitchFamily="18" charset="0"/>
                  </a:rPr>
                  <a:t>是圆柱体上下底面的直径）下当小圆柱区域收缩到点</a:t>
                </a:r>
                <a:r>
                  <a:rPr lang="en-US" sz="2800" i="1" dirty="0" smtClean="0">
                    <a:latin typeface="Times New Roman" pitchFamily="18" charset="0"/>
                    <a:ea typeface="黑体" pitchFamily="49" charset="-122"/>
                    <a:cs typeface="Times New Roman" pitchFamily="18" charset="0"/>
                  </a:rPr>
                  <a:t>P</a:t>
                </a:r>
                <a:r>
                  <a:rPr lang="zh-CN" altLang="en-US" sz="2800" dirty="0" smtClean="0">
                    <a:latin typeface="Times New Roman" pitchFamily="18" charset="0"/>
                    <a:ea typeface="黑体" pitchFamily="49" charset="-122"/>
                    <a:cs typeface="Times New Roman" pitchFamily="18" charset="0"/>
                  </a:rPr>
                  <a:t>时的极限情况。</a:t>
                </a: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sz="2800" dirty="0" smtClean="0">
                    <a:latin typeface="Times New Roman" pitchFamily="18" charset="0"/>
                    <a:ea typeface="黑体" pitchFamily="49" charset="-122"/>
                    <a:cs typeface="Times New Roman" pitchFamily="18" charset="0"/>
                  </a:rPr>
                  <a:t>在分界面</a:t>
                </a:r>
                <a:r>
                  <a:rPr lang="en-US" sz="2800" i="1" dirty="0" smtClean="0">
                    <a:latin typeface="Times New Roman" pitchFamily="18" charset="0"/>
                    <a:ea typeface="黑体" pitchFamily="49" charset="-122"/>
                    <a:cs typeface="Times New Roman" pitchFamily="18" charset="0"/>
                  </a:rPr>
                  <a:t>S</a:t>
                </a:r>
                <a:r>
                  <a:rPr lang="zh-CN" altLang="en-US" sz="2800" dirty="0" smtClean="0">
                    <a:latin typeface="Times New Roman" pitchFamily="18" charset="0"/>
                    <a:ea typeface="黑体" pitchFamily="49" charset="-122"/>
                    <a:cs typeface="Times New Roman" pitchFamily="18" charset="0"/>
                  </a:rPr>
                  <a:t>上的</a:t>
                </a:r>
                <a:r>
                  <a:rPr lang="en-US" sz="2800" i="1" dirty="0" smtClean="0">
                    <a:latin typeface="Times New Roman" pitchFamily="18" charset="0"/>
                    <a:ea typeface="黑体" pitchFamily="49" charset="-122"/>
                    <a:cs typeface="Times New Roman" pitchFamily="18" charset="0"/>
                  </a:rPr>
                  <a:t>P</a:t>
                </a:r>
                <a:r>
                  <a:rPr lang="zh-CN" altLang="en-US" sz="2800" dirty="0" smtClean="0">
                    <a:latin typeface="Times New Roman" pitchFamily="18" charset="0"/>
                    <a:ea typeface="黑体" pitchFamily="49" charset="-122"/>
                    <a:cs typeface="Times New Roman" pitchFamily="18" charset="0"/>
                  </a:rPr>
                  <a:t>点位置，电通量密度应满足边界条件：</a:t>
                </a:r>
              </a:p>
              <a:p>
                <a:endParaRPr lang="zh-CN" altLang="en-US" sz="2800" dirty="0">
                  <a:latin typeface="Times New Roman" pitchFamily="18" charset="0"/>
                  <a:ea typeface="黑体" pitchFamily="49" charset="-122"/>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711349"/>
                <a:ext cx="5112568" cy="4381947"/>
              </a:xfrm>
              <a:blipFill rotWithShape="1">
                <a:blip r:embed="rId3"/>
                <a:stretch>
                  <a:fillRect l="-2026" t="-1808" r="-7390" b="-6815"/>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868786046"/>
              </p:ext>
            </p:extLst>
          </p:nvPr>
        </p:nvGraphicFramePr>
        <p:xfrm>
          <a:off x="899592" y="6285756"/>
          <a:ext cx="3609975" cy="455612"/>
        </p:xfrm>
        <a:graphic>
          <a:graphicData uri="http://schemas.openxmlformats.org/presentationml/2006/ole">
            <mc:AlternateContent xmlns:mc="http://schemas.openxmlformats.org/markup-compatibility/2006">
              <mc:Choice xmlns:v="urn:schemas-microsoft-com:vml" Requires="v">
                <p:oleObj spid="_x0000_s154651" name="Equation" r:id="rId4" imgW="2108160" imgH="241200" progId="Equation.DSMT4">
                  <p:embed/>
                </p:oleObj>
              </mc:Choice>
              <mc:Fallback>
                <p:oleObj name="Equation" r:id="rId4" imgW="2108160" imgH="241200" progId="Equation.DSMT4">
                  <p:embed/>
                  <p:pic>
                    <p:nvPicPr>
                      <p:cNvPr id="0" name="Object 1"/>
                      <p:cNvPicPr>
                        <a:picLocks noChangeAspect="1" noChangeArrowheads="1"/>
                      </p:cNvPicPr>
                      <p:nvPr/>
                    </p:nvPicPr>
                    <p:blipFill>
                      <a:blip r:embed="rId5"/>
                      <a:srcRect/>
                      <a:stretch>
                        <a:fillRect/>
                      </a:stretch>
                    </p:blipFill>
                    <p:spPr bwMode="auto">
                      <a:xfrm>
                        <a:off x="899592" y="6285756"/>
                        <a:ext cx="36099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内容占位符 3"/>
          <p:cNvPicPr>
            <a:picLocks/>
          </p:cNvPicPr>
          <p:nvPr/>
        </p:nvPicPr>
        <p:blipFill>
          <a:blip r:embed="rId6"/>
          <a:srcRect/>
          <a:stretch>
            <a:fillRect/>
          </a:stretch>
        </p:blipFill>
        <p:spPr bwMode="auto">
          <a:xfrm rot="-5400000">
            <a:off x="5877833" y="2025359"/>
            <a:ext cx="2808312" cy="3509014"/>
          </a:xfrm>
          <a:prstGeom prst="rect">
            <a:avLst/>
          </a:prstGeom>
          <a:noFill/>
          <a:ln w="9525">
            <a:noFill/>
            <a:miter lim="800000"/>
            <a:headEnd/>
            <a:tailEnd/>
          </a:ln>
        </p:spPr>
      </p:pic>
      <p:pic>
        <p:nvPicPr>
          <p:cNvPr id="1546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61444" y="4048838"/>
            <a:ext cx="1154372" cy="31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p:sp>
        <p:nvSpPr>
          <p:cNvPr id="3" name="内容占位符 2"/>
          <p:cNvSpPr>
            <a:spLocks noGrp="1"/>
          </p:cNvSpPr>
          <p:nvPr>
            <p:ph idx="1"/>
          </p:nvPr>
        </p:nvSpPr>
        <p:spPr/>
        <p:txBody>
          <a:bodyPr>
            <a:normAutofit/>
          </a:bodyPr>
          <a:lstStyle/>
          <a:p>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dirty="0" smtClean="0">
                <a:latin typeface="Times New Roman" pitchFamily="18" charset="0"/>
                <a:ea typeface="黑体" pitchFamily="49" charset="-122"/>
                <a:cs typeface="Times New Roman" pitchFamily="18" charset="0"/>
              </a:rPr>
              <a:t>其中</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和</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分别是点</a:t>
            </a:r>
            <a:r>
              <a:rPr lang="en-US" i="1" dirty="0" smtClean="0">
                <a:latin typeface="Times New Roman" pitchFamily="18" charset="0"/>
                <a:ea typeface="黑体" pitchFamily="49" charset="-122"/>
                <a:cs typeface="Times New Roman" pitchFamily="18" charset="0"/>
              </a:rPr>
              <a:t>P</a:t>
            </a:r>
            <a:r>
              <a:rPr lang="zh-CN" altLang="en-US" dirty="0" smtClean="0">
                <a:latin typeface="Times New Roman" pitchFamily="18" charset="0"/>
                <a:ea typeface="黑体" pitchFamily="49" charset="-122"/>
                <a:cs typeface="Times New Roman" pitchFamily="18" charset="0"/>
              </a:rPr>
              <a:t>处区域</a:t>
            </a:r>
            <a:r>
              <a:rPr lang="en-US" altLang="zh-CN" b="1" dirty="0">
                <a:latin typeface="Times New Roman" pitchFamily="18" charset="0"/>
                <a:ea typeface="黑体" pitchFamily="49" charset="-122"/>
                <a:cs typeface="Times New Roman" pitchFamily="18" charset="0"/>
              </a:rPr>
              <a:t>I</a:t>
            </a:r>
            <a:r>
              <a:rPr lang="zh-CN" altLang="en-US" dirty="0" smtClean="0">
                <a:latin typeface="Times New Roman" pitchFamily="18" charset="0"/>
                <a:ea typeface="黑体" pitchFamily="49" charset="-122"/>
                <a:cs typeface="Times New Roman" pitchFamily="18" charset="0"/>
              </a:rPr>
              <a:t>和区域</a:t>
            </a:r>
            <a:r>
              <a:rPr lang="en-US" altLang="zh-CN" b="1" dirty="0" smtClean="0">
                <a:latin typeface="Times New Roman" pitchFamily="18" charset="0"/>
                <a:ea typeface="黑体" pitchFamily="49" charset="-122"/>
                <a:cs typeface="Times New Roman" pitchFamily="18" charset="0"/>
              </a:rPr>
              <a:t>II</a:t>
            </a:r>
            <a:r>
              <a:rPr lang="zh-CN" altLang="en-US" dirty="0" smtClean="0">
                <a:latin typeface="Times New Roman" pitchFamily="18" charset="0"/>
                <a:ea typeface="黑体" pitchFamily="49" charset="-122"/>
                <a:cs typeface="Times New Roman" pitchFamily="18" charset="0"/>
              </a:rPr>
              <a:t>的电通量密度，</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是</a:t>
            </a:r>
            <a:r>
              <a:rPr lang="en-US" i="1" dirty="0" smtClean="0">
                <a:latin typeface="Times New Roman" pitchFamily="18" charset="0"/>
                <a:ea typeface="黑体" pitchFamily="49" charset="-122"/>
                <a:cs typeface="Times New Roman" pitchFamily="18" charset="0"/>
              </a:rPr>
              <a:t>P</a:t>
            </a:r>
            <a:r>
              <a:rPr lang="zh-CN" altLang="en-US" dirty="0" smtClean="0">
                <a:latin typeface="Times New Roman" pitchFamily="18" charset="0"/>
                <a:ea typeface="黑体" pitchFamily="49" charset="-122"/>
                <a:cs typeface="Times New Roman" pitchFamily="18" charset="0"/>
              </a:rPr>
              <a:t>点处的单位法向量，方向由区域</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指向区域</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 是表面电荷密度，表示</a:t>
            </a:r>
            <a:r>
              <a:rPr lang="en-US" i="1" dirty="0" smtClean="0">
                <a:latin typeface="Times New Roman" pitchFamily="18" charset="0"/>
                <a:ea typeface="黑体" pitchFamily="49" charset="-122"/>
                <a:cs typeface="Times New Roman" pitchFamily="18" charset="0"/>
              </a:rPr>
              <a:t>P</a:t>
            </a:r>
            <a:r>
              <a:rPr lang="zh-CN" altLang="en-US" dirty="0" smtClean="0">
                <a:latin typeface="Times New Roman" pitchFamily="18" charset="0"/>
                <a:ea typeface="黑体" pitchFamily="49" charset="-122"/>
                <a:cs typeface="Times New Roman" pitchFamily="18" charset="0"/>
              </a:rPr>
              <a:t>点附近单位面积上的电荷量。</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dirty="0" smtClean="0">
                <a:latin typeface="Times New Roman" pitchFamily="18" charset="0"/>
                <a:ea typeface="黑体" pitchFamily="49" charset="-122"/>
                <a:cs typeface="Times New Roman" pitchFamily="18" charset="0"/>
              </a:rPr>
              <a:t>该式表明，边界上电通量密度的法向分量的差相等边界上表面电荷密度。</a:t>
            </a:r>
            <a:endParaRPr lang="en-US" altLang="zh-CN" dirty="0" smtClean="0">
              <a:latin typeface="Times New Roman" pitchFamily="18" charset="0"/>
              <a:ea typeface="黑体" pitchFamily="49" charset="-122"/>
              <a:cs typeface="Times New Roman" pitchFamily="18" charset="0"/>
            </a:endParaRPr>
          </a:p>
          <a:p>
            <a:pPr>
              <a:buNone/>
            </a:pPr>
            <a:r>
              <a:rPr lang="zh-CN" altLang="en-US" dirty="0" smtClean="0">
                <a:latin typeface="Times New Roman" pitchFamily="18" charset="0"/>
                <a:ea typeface="黑体" pitchFamily="49" charset="-122"/>
                <a:cs typeface="Times New Roman" pitchFamily="18" charset="0"/>
              </a:rPr>
              <a:t>    </a:t>
            </a:r>
            <a:endParaRPr lang="zh-CN" altLang="en-US" dirty="0">
              <a:latin typeface="Times New Roman" pitchFamily="18" charset="0"/>
              <a:ea typeface="黑体" pitchFamily="49" charset="-122"/>
              <a:cs typeface="Times New Roman" pitchFamily="18" charset="0"/>
            </a:endParaRPr>
          </a:p>
        </p:txBody>
      </p:sp>
      <p:graphicFrame>
        <p:nvGraphicFramePr>
          <p:cNvPr id="57346" name="Object 2"/>
          <p:cNvGraphicFramePr>
            <a:graphicFrameLocks noChangeAspect="1"/>
          </p:cNvGraphicFramePr>
          <p:nvPr>
            <p:extLst>
              <p:ext uri="{D42A27DB-BD31-4B8C-83A1-F6EECF244321}">
                <p14:modId xmlns:p14="http://schemas.microsoft.com/office/powerpoint/2010/main" val="1615282725"/>
              </p:ext>
            </p:extLst>
          </p:nvPr>
        </p:nvGraphicFramePr>
        <p:xfrm>
          <a:off x="1763688" y="2492896"/>
          <a:ext cx="314328" cy="334964"/>
        </p:xfrm>
        <a:graphic>
          <a:graphicData uri="http://schemas.openxmlformats.org/presentationml/2006/ole">
            <mc:AlternateContent xmlns:mc="http://schemas.openxmlformats.org/markup-compatibility/2006">
              <mc:Choice xmlns:v="urn:schemas-microsoft-com:vml" Requires="v">
                <p:oleObj spid="_x0000_s57808" name="Equation" r:id="rId3" imgW="228600" imgH="241200" progId="Equation.DSMT4">
                  <p:embed/>
                </p:oleObj>
              </mc:Choice>
              <mc:Fallback>
                <p:oleObj name="Equation" r:id="rId3" imgW="22860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492896"/>
                        <a:ext cx="314328" cy="334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7" name="Object 3"/>
          <p:cNvGraphicFramePr>
            <a:graphicFrameLocks noChangeAspect="1"/>
          </p:cNvGraphicFramePr>
          <p:nvPr>
            <p:extLst>
              <p:ext uri="{D42A27DB-BD31-4B8C-83A1-F6EECF244321}">
                <p14:modId xmlns:p14="http://schemas.microsoft.com/office/powerpoint/2010/main" val="1088420059"/>
              </p:ext>
            </p:extLst>
          </p:nvPr>
        </p:nvGraphicFramePr>
        <p:xfrm>
          <a:off x="2627784" y="2492896"/>
          <a:ext cx="228600" cy="357190"/>
        </p:xfrm>
        <a:graphic>
          <a:graphicData uri="http://schemas.openxmlformats.org/presentationml/2006/ole">
            <mc:AlternateContent xmlns:mc="http://schemas.openxmlformats.org/markup-compatibility/2006">
              <mc:Choice xmlns:v="urn:schemas-microsoft-com:vml" Requires="v">
                <p:oleObj spid="_x0000_s57809" name="Equation" r:id="rId5" imgW="228600" imgH="241200" progId="Equation.DSMT4">
                  <p:embed/>
                </p:oleObj>
              </mc:Choice>
              <mc:Fallback>
                <p:oleObj name="Equation" r:id="rId5" imgW="22860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2492896"/>
                        <a:ext cx="228600" cy="35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8" name="Object 4"/>
          <p:cNvGraphicFramePr>
            <a:graphicFrameLocks noChangeAspect="1"/>
          </p:cNvGraphicFramePr>
          <p:nvPr>
            <p:extLst>
              <p:ext uri="{D42A27DB-BD31-4B8C-83A1-F6EECF244321}">
                <p14:modId xmlns:p14="http://schemas.microsoft.com/office/powerpoint/2010/main" val="3661804591"/>
              </p:ext>
            </p:extLst>
          </p:nvPr>
        </p:nvGraphicFramePr>
        <p:xfrm>
          <a:off x="2771800" y="3071240"/>
          <a:ext cx="285752" cy="285752"/>
        </p:xfrm>
        <a:graphic>
          <a:graphicData uri="http://schemas.openxmlformats.org/presentationml/2006/ole">
            <mc:AlternateContent xmlns:mc="http://schemas.openxmlformats.org/markup-compatibility/2006">
              <mc:Choice xmlns:v="urn:schemas-microsoft-com:vml" Requires="v">
                <p:oleObj spid="_x0000_s57810" name="Equation" r:id="rId7" imgW="139680" imgH="152280" progId="Equation.DSMT4">
                  <p:embed/>
                </p:oleObj>
              </mc:Choice>
              <mc:Fallback>
                <p:oleObj name="Equation" r:id="rId7" imgW="139680" imgH="1522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800" y="3071240"/>
                        <a:ext cx="285752" cy="28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9" name="Object 5"/>
          <p:cNvGraphicFramePr>
            <a:graphicFrameLocks noChangeAspect="1"/>
          </p:cNvGraphicFramePr>
          <p:nvPr>
            <p:extLst>
              <p:ext uri="{D42A27DB-BD31-4B8C-83A1-F6EECF244321}">
                <p14:modId xmlns:p14="http://schemas.microsoft.com/office/powerpoint/2010/main" val="1907379154"/>
              </p:ext>
            </p:extLst>
          </p:nvPr>
        </p:nvGraphicFramePr>
        <p:xfrm>
          <a:off x="4139952" y="3501008"/>
          <a:ext cx="341800" cy="357190"/>
        </p:xfrm>
        <a:graphic>
          <a:graphicData uri="http://schemas.openxmlformats.org/presentationml/2006/ole">
            <mc:AlternateContent xmlns:mc="http://schemas.openxmlformats.org/markup-compatibility/2006">
              <mc:Choice xmlns:v="urn:schemas-microsoft-com:vml" Requires="v">
                <p:oleObj spid="_x0000_s57811" name="Equation" r:id="rId9" imgW="139680" imgH="215640" progId="Equation.DSMT4">
                  <p:embed/>
                </p:oleObj>
              </mc:Choice>
              <mc:Fallback>
                <p:oleObj name="Equation" r:id="rId9" imgW="139680" imgH="2156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9952" y="3501008"/>
                        <a:ext cx="341800" cy="357190"/>
                      </a:xfrm>
                      <a:prstGeom prst="rect">
                        <a:avLst/>
                      </a:prstGeom>
                      <a:noFill/>
                      <a:ln>
                        <a:noFill/>
                      </a:ln>
                      <a:effectLs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003026950"/>
              </p:ext>
            </p:extLst>
          </p:nvPr>
        </p:nvGraphicFramePr>
        <p:xfrm>
          <a:off x="1178049" y="1821259"/>
          <a:ext cx="3609975" cy="455613"/>
        </p:xfrm>
        <a:graphic>
          <a:graphicData uri="http://schemas.openxmlformats.org/presentationml/2006/ole">
            <mc:AlternateContent xmlns:mc="http://schemas.openxmlformats.org/markup-compatibility/2006">
              <mc:Choice xmlns:v="urn:schemas-microsoft-com:vml" Requires="v">
                <p:oleObj spid="_x0000_s57812" name="Equation" r:id="rId11" imgW="2108160" imgH="241200" progId="Equation.DSMT4">
                  <p:embed/>
                </p:oleObj>
              </mc:Choice>
              <mc:Fallback>
                <p:oleObj name="Equation" r:id="rId11" imgW="2108160" imgH="241200" progId="Equation.DSMT4">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8049" y="1821259"/>
                        <a:ext cx="36099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p:sp>
        <p:nvSpPr>
          <p:cNvPr id="3" name="内容占位符 2"/>
          <p:cNvSpPr>
            <a:spLocks noGrp="1"/>
          </p:cNvSpPr>
          <p:nvPr>
            <p:ph idx="1"/>
          </p:nvPr>
        </p:nvSpPr>
        <p:spPr>
          <a:xfrm>
            <a:off x="251520" y="1711349"/>
            <a:ext cx="5275962" cy="4381947"/>
          </a:xfrm>
        </p:spPr>
        <p:txBody>
          <a:bodyPr>
            <a:noAutofit/>
          </a:bodyPr>
          <a:lstStyle/>
          <a:p>
            <a:pPr>
              <a:buFont typeface="Wingdings" pitchFamily="2" charset="2"/>
              <a:buChar char="u"/>
            </a:pPr>
            <a:r>
              <a:rPr lang="zh-CN" altLang="en-US" sz="2800" dirty="0" smtClean="0">
                <a:latin typeface="Times New Roman" pitchFamily="18" charset="0"/>
                <a:ea typeface="黑体" pitchFamily="49" charset="-122"/>
                <a:cs typeface="Times New Roman" pitchFamily="18" charset="0"/>
              </a:rPr>
              <a:t>对图中小圆柱形区域</a:t>
            </a:r>
            <a:r>
              <a:rPr lang="zh-CN" altLang="en-US" sz="2800" dirty="0">
                <a:latin typeface="Times New Roman" pitchFamily="18" charset="0"/>
                <a:ea typeface="黑体" pitchFamily="49" charset="-122"/>
                <a:cs typeface="Times New Roman" pitchFamily="18" charset="0"/>
              </a:rPr>
              <a:t>运用磁场高斯定理积分</a:t>
            </a:r>
            <a:r>
              <a:rPr lang="zh-CN" altLang="en-US" sz="2800" dirty="0" smtClean="0">
                <a:latin typeface="Times New Roman" pitchFamily="18" charset="0"/>
                <a:ea typeface="黑体" pitchFamily="49" charset="-122"/>
                <a:cs typeface="Times New Roman" pitchFamily="18" charset="0"/>
              </a:rPr>
              <a:t>表达式，</a:t>
            </a:r>
            <a:r>
              <a:rPr lang="zh-CN" altLang="en-US" sz="2800" dirty="0">
                <a:latin typeface="Times New Roman" pitchFamily="18" charset="0"/>
                <a:ea typeface="黑体" pitchFamily="49" charset="-122"/>
                <a:cs typeface="Times New Roman" pitchFamily="18" charset="0"/>
              </a:rPr>
              <a:t>采用与前面相同的取极限过程，得到满足边界条件的磁通量</a:t>
            </a:r>
            <a:r>
              <a:rPr lang="zh-CN" altLang="en-US" sz="2800" dirty="0" smtClean="0">
                <a:latin typeface="Times New Roman" pitchFamily="18" charset="0"/>
                <a:ea typeface="黑体" pitchFamily="49" charset="-122"/>
                <a:cs typeface="Times New Roman" pitchFamily="18" charset="0"/>
              </a:rPr>
              <a:t>密度的法向</a:t>
            </a:r>
            <a:r>
              <a:rPr lang="zh-CN" altLang="en-US" sz="2800" dirty="0">
                <a:latin typeface="Times New Roman" pitchFamily="18" charset="0"/>
                <a:ea typeface="黑体" pitchFamily="49" charset="-122"/>
                <a:cs typeface="Times New Roman" pitchFamily="18" charset="0"/>
              </a:rPr>
              <a:t>分量</a:t>
            </a:r>
            <a:r>
              <a:rPr lang="en-US" altLang="zh-CN" sz="2800" dirty="0" smtClean="0">
                <a:latin typeface="Times New Roman" pitchFamily="18" charset="0"/>
                <a:ea typeface="黑体" pitchFamily="49" charset="-122"/>
                <a:cs typeface="Times New Roman" pitchFamily="18" charset="0"/>
              </a:rPr>
              <a:t>:</a:t>
            </a:r>
          </a:p>
          <a:p>
            <a:pPr>
              <a:buFont typeface="Wingdings" pitchFamily="2" charset="2"/>
              <a:buChar char="u"/>
            </a:pPr>
            <a:endParaRPr lang="en-US" altLang="zh-CN" sz="2800" dirty="0">
              <a:latin typeface="Times New Roman" pitchFamily="18" charset="0"/>
              <a:ea typeface="黑体" pitchFamily="49" charset="-122"/>
              <a:cs typeface="Times New Roman" pitchFamily="18" charset="0"/>
            </a:endParaRPr>
          </a:p>
          <a:p>
            <a:pPr>
              <a:buFont typeface="Wingdings" pitchFamily="2" charset="2"/>
              <a:buChar char="u"/>
            </a:pPr>
            <a:r>
              <a:rPr lang="zh-CN" altLang="en-US" sz="2800" dirty="0" smtClean="0">
                <a:latin typeface="Times New Roman" pitchFamily="18" charset="0"/>
                <a:ea typeface="黑体" pitchFamily="49" charset="-122"/>
                <a:cs typeface="Times New Roman" pitchFamily="18" charset="0"/>
              </a:rPr>
              <a:t>其中</a:t>
            </a:r>
            <a:r>
              <a:rPr lang="en-US" altLang="zh-CN" sz="2800" b="1" i="1" dirty="0" smtClean="0">
                <a:latin typeface="Times New Roman" pitchFamily="18" charset="0"/>
                <a:ea typeface="黑体" pitchFamily="49" charset="-122"/>
                <a:cs typeface="Times New Roman" pitchFamily="18" charset="0"/>
              </a:rPr>
              <a:t>B</a:t>
            </a:r>
            <a:r>
              <a:rPr lang="en-US" altLang="zh-CN" sz="2800" b="1" i="1" baseline="-25000" dirty="0" smtClean="0">
                <a:latin typeface="Times New Roman" pitchFamily="18" charset="0"/>
                <a:ea typeface="黑体" pitchFamily="49" charset="-122"/>
                <a:cs typeface="Times New Roman" pitchFamily="18" charset="0"/>
              </a:rPr>
              <a:t>1</a:t>
            </a:r>
            <a:r>
              <a:rPr lang="zh-CN" altLang="en-US" sz="2800" dirty="0" smtClean="0">
                <a:latin typeface="Times New Roman" pitchFamily="18" charset="0"/>
                <a:ea typeface="黑体" pitchFamily="49" charset="-122"/>
                <a:cs typeface="Times New Roman" pitchFamily="18" charset="0"/>
              </a:rPr>
              <a:t>和</a:t>
            </a:r>
            <a:r>
              <a:rPr lang="en-US" altLang="zh-CN" sz="2800" b="1" i="1" dirty="0" smtClean="0">
                <a:latin typeface="Times New Roman" pitchFamily="18" charset="0"/>
                <a:ea typeface="黑体" pitchFamily="49" charset="-122"/>
                <a:cs typeface="Times New Roman" pitchFamily="18" charset="0"/>
              </a:rPr>
              <a:t>B</a:t>
            </a:r>
            <a:r>
              <a:rPr lang="en-US" altLang="zh-CN" sz="2800" b="1" i="1" baseline="-25000" dirty="0" smtClean="0">
                <a:latin typeface="Times New Roman" pitchFamily="18" charset="0"/>
                <a:ea typeface="黑体" pitchFamily="49" charset="-122"/>
                <a:cs typeface="Times New Roman" pitchFamily="18" charset="0"/>
              </a:rPr>
              <a:t>2</a:t>
            </a:r>
            <a:r>
              <a:rPr lang="zh-CN" altLang="en-US" sz="2800" dirty="0" smtClean="0">
                <a:latin typeface="Times New Roman" pitchFamily="18" charset="0"/>
                <a:ea typeface="黑体" pitchFamily="49" charset="-122"/>
                <a:cs typeface="Times New Roman" pitchFamily="18" charset="0"/>
              </a:rPr>
              <a:t>分别</a:t>
            </a:r>
            <a:r>
              <a:rPr lang="zh-CN" altLang="en-US" sz="2800" dirty="0">
                <a:latin typeface="Times New Roman" pitchFamily="18" charset="0"/>
                <a:ea typeface="黑体" pitchFamily="49" charset="-122"/>
                <a:cs typeface="Times New Roman" pitchFamily="18" charset="0"/>
              </a:rPr>
              <a:t>是表面</a:t>
            </a:r>
            <a:r>
              <a:rPr lang="en-US" altLang="zh-CN" sz="2800" dirty="0">
                <a:latin typeface="Times New Roman" pitchFamily="18" charset="0"/>
                <a:ea typeface="黑体" pitchFamily="49" charset="-122"/>
                <a:cs typeface="Times New Roman" pitchFamily="18" charset="0"/>
              </a:rPr>
              <a:t>S</a:t>
            </a:r>
            <a:r>
              <a:rPr lang="zh-CN" altLang="en-US" sz="2800" dirty="0">
                <a:latin typeface="Times New Roman" pitchFamily="18" charset="0"/>
                <a:ea typeface="黑体" pitchFamily="49" charset="-122"/>
                <a:cs typeface="Times New Roman" pitchFamily="18" charset="0"/>
              </a:rPr>
              <a:t>两边</a:t>
            </a:r>
            <a:r>
              <a:rPr lang="zh-CN" altLang="en-US" sz="2800" dirty="0" smtClean="0">
                <a:latin typeface="Times New Roman" pitchFamily="18" charset="0"/>
                <a:ea typeface="黑体" pitchFamily="49" charset="-122"/>
                <a:cs typeface="Times New Roman" pitchFamily="18" charset="0"/>
              </a:rPr>
              <a:t>区域</a:t>
            </a:r>
            <a:r>
              <a:rPr lang="en-US" altLang="zh-CN" sz="2800" b="1" dirty="0" smtClean="0">
                <a:latin typeface="Times New Roman" pitchFamily="18" charset="0"/>
                <a:ea typeface="黑体" pitchFamily="49" charset="-122"/>
                <a:cs typeface="Times New Roman" pitchFamily="18" charset="0"/>
              </a:rPr>
              <a:t>I</a:t>
            </a:r>
            <a:r>
              <a:rPr lang="zh-CN" altLang="en-US" sz="2800" dirty="0" smtClean="0">
                <a:latin typeface="Times New Roman" pitchFamily="18" charset="0"/>
                <a:ea typeface="黑体" pitchFamily="49" charset="-122"/>
                <a:cs typeface="Times New Roman" pitchFamily="18" charset="0"/>
              </a:rPr>
              <a:t>和区域</a:t>
            </a:r>
            <a:r>
              <a:rPr lang="en-US" altLang="zh-CN" sz="2800" b="1" dirty="0" smtClean="0">
                <a:latin typeface="Times New Roman" pitchFamily="18" charset="0"/>
                <a:ea typeface="黑体" pitchFamily="49" charset="-122"/>
                <a:cs typeface="Times New Roman" pitchFamily="18" charset="0"/>
              </a:rPr>
              <a:t>II</a:t>
            </a:r>
            <a:r>
              <a:rPr lang="zh-CN" altLang="en-US" sz="2800" dirty="0" smtClean="0">
                <a:latin typeface="Times New Roman" pitchFamily="18" charset="0"/>
                <a:ea typeface="黑体" pitchFamily="49" charset="-122"/>
                <a:cs typeface="Times New Roman" pitchFamily="18" charset="0"/>
              </a:rPr>
              <a:t>的</a:t>
            </a:r>
            <a:r>
              <a:rPr lang="zh-CN" altLang="en-US" sz="2800" dirty="0">
                <a:latin typeface="Times New Roman" pitchFamily="18" charset="0"/>
                <a:ea typeface="黑体" pitchFamily="49" charset="-122"/>
                <a:cs typeface="Times New Roman" pitchFamily="18" charset="0"/>
              </a:rPr>
              <a:t>磁通量密度</a:t>
            </a:r>
            <a:r>
              <a:rPr lang="zh-CN" altLang="en-US" sz="2800" dirty="0" smtClean="0">
                <a:latin typeface="Times New Roman" pitchFamily="18" charset="0"/>
                <a:ea typeface="黑体" pitchFamily="49" charset="-122"/>
                <a:cs typeface="Times New Roman" pitchFamily="18" charset="0"/>
              </a:rPr>
              <a:t>。</a:t>
            </a:r>
            <a:endParaRPr lang="en-US" altLang="zh-CN" sz="2800"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sz="2800" dirty="0" smtClean="0">
                <a:latin typeface="Times New Roman" pitchFamily="18" charset="0"/>
                <a:ea typeface="黑体" pitchFamily="49" charset="-122"/>
                <a:cs typeface="Times New Roman" pitchFamily="18" charset="0"/>
              </a:rPr>
              <a:t>上式表明：边界</a:t>
            </a:r>
            <a:r>
              <a:rPr lang="zh-CN" altLang="en-US" sz="2800" dirty="0">
                <a:latin typeface="Times New Roman" pitchFamily="18" charset="0"/>
                <a:ea typeface="黑体" pitchFamily="49" charset="-122"/>
                <a:cs typeface="Times New Roman" pitchFamily="18" charset="0"/>
              </a:rPr>
              <a:t>上磁通量密度的法向分量连续。</a:t>
            </a:r>
          </a:p>
          <a:p>
            <a:pPr>
              <a:buFont typeface="Wingdings" pitchFamily="2" charset="2"/>
              <a:buChar char="u"/>
            </a:pPr>
            <a:endParaRPr lang="zh-CN" altLang="en-US" sz="2800" dirty="0">
              <a:latin typeface="Times New Roman" pitchFamily="18" charset="0"/>
              <a:ea typeface="黑体" pitchFamily="49" charset="-122"/>
              <a:cs typeface="Times New Roman" pitchFamily="18" charset="0"/>
            </a:endParaRPr>
          </a:p>
        </p:txBody>
      </p:sp>
      <p:pic>
        <p:nvPicPr>
          <p:cNvPr id="5" name="内容占位符 3"/>
          <p:cNvPicPr>
            <a:picLocks/>
          </p:cNvPicPr>
          <p:nvPr/>
        </p:nvPicPr>
        <p:blipFill>
          <a:blip r:embed="rId3"/>
          <a:srcRect/>
          <a:stretch>
            <a:fillRect/>
          </a:stretch>
        </p:blipFill>
        <p:spPr bwMode="auto">
          <a:xfrm rot="-5400000">
            <a:off x="5877833" y="2025359"/>
            <a:ext cx="2808312" cy="3509014"/>
          </a:xfrm>
          <a:prstGeom prst="rect">
            <a:avLst/>
          </a:prstGeom>
          <a:noFill/>
          <a:ln w="9525">
            <a:noFill/>
            <a:miter lim="800000"/>
            <a:headEnd/>
            <a:tailEnd/>
          </a:ln>
        </p:spPr>
      </p:pic>
      <p:graphicFrame>
        <p:nvGraphicFramePr>
          <p:cNvPr id="6" name="对象 5"/>
          <p:cNvGraphicFramePr>
            <a:graphicFrameLocks noChangeAspect="1"/>
          </p:cNvGraphicFramePr>
          <p:nvPr>
            <p:extLst>
              <p:ext uri="{D42A27DB-BD31-4B8C-83A1-F6EECF244321}">
                <p14:modId xmlns:p14="http://schemas.microsoft.com/office/powerpoint/2010/main" val="788266535"/>
              </p:ext>
            </p:extLst>
          </p:nvPr>
        </p:nvGraphicFramePr>
        <p:xfrm>
          <a:off x="706810" y="3937050"/>
          <a:ext cx="4513262" cy="500062"/>
        </p:xfrm>
        <a:graphic>
          <a:graphicData uri="http://schemas.openxmlformats.org/presentationml/2006/ole">
            <mc:AlternateContent xmlns:mc="http://schemas.openxmlformats.org/markup-compatibility/2006">
              <mc:Choice xmlns:v="urn:schemas-microsoft-com:vml" Requires="v">
                <p:oleObj spid="_x0000_s155671" name="Equation" r:id="rId4" imgW="2489040" imgH="241200" progId="Equation.DSMT4">
                  <p:embed/>
                </p:oleObj>
              </mc:Choice>
              <mc:Fallback>
                <p:oleObj name="Equation" r:id="rId4" imgW="2489040" imgH="241200" progId="Equation.DSMT4">
                  <p:embed/>
                  <p:pic>
                    <p:nvPicPr>
                      <p:cNvPr id="0" name="对象 4"/>
                      <p:cNvPicPr>
                        <a:picLocks noChangeAspect="1" noChangeArrowheads="1"/>
                      </p:cNvPicPr>
                      <p:nvPr/>
                    </p:nvPicPr>
                    <p:blipFill>
                      <a:blip r:embed="rId5"/>
                      <a:srcRect/>
                      <a:stretch>
                        <a:fillRect/>
                      </a:stretch>
                    </p:blipFill>
                    <p:spPr bwMode="auto">
                      <a:xfrm>
                        <a:off x="706810" y="3937050"/>
                        <a:ext cx="4513262"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35324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772816"/>
                <a:ext cx="4978895" cy="4381947"/>
              </a:xfrm>
            </p:spPr>
            <p:txBody>
              <a:bodyPr>
                <a:normAutofit lnSpcReduction="10000"/>
              </a:bodyPr>
              <a:lstStyle/>
              <a:p>
                <a:pPr>
                  <a:buFont typeface="Wingdings" pitchFamily="2" charset="2"/>
                  <a:buChar char="u"/>
                </a:pPr>
                <a:r>
                  <a:rPr lang="zh-CN" altLang="en-US" sz="2600" dirty="0" smtClean="0">
                    <a:latin typeface="Times New Roman" pitchFamily="18" charset="0"/>
                    <a:ea typeface="黑体" pitchFamily="49" charset="-122"/>
                    <a:cs typeface="Times New Roman" pitchFamily="18" charset="0"/>
                  </a:rPr>
                  <a:t>图中与边界表面</a:t>
                </a:r>
                <a:r>
                  <a:rPr lang="en-US" sz="2600" i="1" dirty="0" smtClean="0">
                    <a:latin typeface="Times New Roman" pitchFamily="18" charset="0"/>
                    <a:ea typeface="黑体" pitchFamily="49" charset="-122"/>
                    <a:cs typeface="Times New Roman" pitchFamily="18" charset="0"/>
                  </a:rPr>
                  <a:t>S</a:t>
                </a:r>
                <a:r>
                  <a:rPr lang="zh-CN" altLang="en-US" sz="2600" dirty="0" smtClean="0">
                    <a:latin typeface="Times New Roman" pitchFamily="18" charset="0"/>
                    <a:ea typeface="黑体" pitchFamily="49" charset="-122"/>
                    <a:cs typeface="Times New Roman" pitchFamily="18" charset="0"/>
                  </a:rPr>
                  <a:t>正交的小矩形围线</a:t>
                </a:r>
                <a:r>
                  <a:rPr lang="en-US" sz="2600" i="1" dirty="0" smtClean="0">
                    <a:latin typeface="Times New Roman" pitchFamily="18" charset="0"/>
                    <a:ea typeface="黑体" pitchFamily="49" charset="-122"/>
                    <a:cs typeface="Times New Roman" pitchFamily="18" charset="0"/>
                  </a:rPr>
                  <a:t>C</a:t>
                </a:r>
                <a:r>
                  <a:rPr lang="zh-CN" altLang="en-US" sz="2600" dirty="0" smtClean="0">
                    <a:latin typeface="Times New Roman" pitchFamily="18" charset="0"/>
                    <a:ea typeface="黑体" pitchFamily="49" charset="-122"/>
                    <a:cs typeface="Times New Roman" pitchFamily="18" charset="0"/>
                  </a:rPr>
                  <a:t>。设与边界表面垂直的矩形边长为</a:t>
                </a:r>
                <a14:m>
                  <m:oMath xmlns:m="http://schemas.openxmlformats.org/officeDocument/2006/math">
                    <m:r>
                      <m:rPr>
                        <m:sty m:val="p"/>
                      </m:rPr>
                      <a:rPr lang="el-GR" altLang="zh-CN" sz="2600" i="1">
                        <a:latin typeface="Cambria Math"/>
                        <a:ea typeface="Cambria Math"/>
                        <a:cs typeface="Times New Roman" pitchFamily="18" charset="0"/>
                      </a:rPr>
                      <m:t>Δ</m:t>
                    </m:r>
                    <m:r>
                      <a:rPr lang="en-US" altLang="zh-CN" sz="2600" i="1">
                        <a:latin typeface="Cambria Math"/>
                        <a:ea typeface="黑体" pitchFamily="49" charset="-122"/>
                        <a:cs typeface="Times New Roman" pitchFamily="18" charset="0"/>
                      </a:rPr>
                      <m:t>h</m:t>
                    </m:r>
                  </m:oMath>
                </a14:m>
                <a:r>
                  <a:rPr lang="zh-CN" altLang="en-US" sz="2600" dirty="0" smtClean="0">
                    <a:latin typeface="Times New Roman" pitchFamily="18" charset="0"/>
                    <a:ea typeface="黑体" pitchFamily="49" charset="-122"/>
                    <a:cs typeface="Times New Roman" pitchFamily="18" charset="0"/>
                  </a:rPr>
                  <a:t>，与边界面平行的边长为</a:t>
                </a:r>
                <a14:m>
                  <m:oMath xmlns:m="http://schemas.openxmlformats.org/officeDocument/2006/math">
                    <m:r>
                      <m:rPr>
                        <m:sty m:val="p"/>
                      </m:rPr>
                      <a:rPr lang="el-GR" altLang="zh-CN" sz="2600" i="1">
                        <a:latin typeface="Cambria Math"/>
                        <a:ea typeface="Cambria Math"/>
                        <a:cs typeface="Times New Roman" pitchFamily="18" charset="0"/>
                      </a:rPr>
                      <m:t>Δ</m:t>
                    </m:r>
                    <m:r>
                      <a:rPr lang="en-US" altLang="zh-CN" sz="2600" b="0" i="1" smtClean="0">
                        <a:latin typeface="Cambria Math"/>
                        <a:ea typeface="黑体" pitchFamily="49" charset="-122"/>
                        <a:cs typeface="Times New Roman" pitchFamily="18" charset="0"/>
                      </a:rPr>
                      <m:t>𝑙</m:t>
                    </m:r>
                  </m:oMath>
                </a14:m>
                <a:r>
                  <a:rPr lang="zh-CN" altLang="en-US" sz="2600" dirty="0" smtClean="0">
                    <a:latin typeface="Times New Roman" pitchFamily="18" charset="0"/>
                    <a:ea typeface="黑体" pitchFamily="49" charset="-122"/>
                    <a:cs typeface="Times New Roman" pitchFamily="18" charset="0"/>
                  </a:rPr>
                  <a:t>，假设</a:t>
                </a:r>
                <a14:m>
                  <m:oMath xmlns:m="http://schemas.openxmlformats.org/officeDocument/2006/math">
                    <m:r>
                      <m:rPr>
                        <m:sty m:val="p"/>
                      </m:rPr>
                      <a:rPr lang="el-GR" altLang="zh-CN" sz="2600" i="1">
                        <a:latin typeface="Cambria Math"/>
                        <a:ea typeface="Cambria Math"/>
                        <a:cs typeface="Times New Roman" pitchFamily="18" charset="0"/>
                      </a:rPr>
                      <m:t>Δ</m:t>
                    </m:r>
                    <m:r>
                      <a:rPr lang="en-US" altLang="zh-CN" sz="2600" i="1">
                        <a:latin typeface="Cambria Math"/>
                        <a:ea typeface="黑体" pitchFamily="49" charset="-122"/>
                        <a:cs typeface="Times New Roman" pitchFamily="18" charset="0"/>
                      </a:rPr>
                      <m:t>h</m:t>
                    </m:r>
                  </m:oMath>
                </a14:m>
                <a:r>
                  <a:rPr lang="zh-CN" altLang="en-US" sz="2600" dirty="0" smtClean="0">
                    <a:latin typeface="Times New Roman" pitchFamily="18" charset="0"/>
                    <a:ea typeface="黑体" pitchFamily="49" charset="-122"/>
                    <a:cs typeface="Times New Roman" pitchFamily="18" charset="0"/>
                  </a:rPr>
                  <a:t>远远小于</a:t>
                </a:r>
                <a14:m>
                  <m:oMath xmlns:m="http://schemas.openxmlformats.org/officeDocument/2006/math">
                    <m:r>
                      <m:rPr>
                        <m:sty m:val="p"/>
                      </m:rPr>
                      <a:rPr lang="el-GR" altLang="zh-CN" sz="2600" i="1">
                        <a:latin typeface="Cambria Math"/>
                        <a:ea typeface="Cambria Math"/>
                        <a:cs typeface="Times New Roman" pitchFamily="18" charset="0"/>
                      </a:rPr>
                      <m:t>Δ</m:t>
                    </m:r>
                    <m:r>
                      <a:rPr lang="en-US" altLang="zh-CN" sz="2600" i="1">
                        <a:latin typeface="Cambria Math"/>
                        <a:ea typeface="黑体" pitchFamily="49" charset="-122"/>
                        <a:cs typeface="Times New Roman" pitchFamily="18" charset="0"/>
                      </a:rPr>
                      <m:t>𝑙</m:t>
                    </m:r>
                    <m:r>
                      <a:rPr lang="en-US" altLang="zh-CN" sz="2600" i="1">
                        <a:latin typeface="Cambria Math"/>
                        <a:ea typeface="黑体" pitchFamily="49" charset="-122"/>
                        <a:cs typeface="Times New Roman" pitchFamily="18" charset="0"/>
                      </a:rPr>
                      <m:t> </m:t>
                    </m:r>
                  </m:oMath>
                </a14:m>
                <a:r>
                  <a:rPr lang="zh-CN" altLang="en-US" sz="2600" dirty="0" smtClean="0">
                    <a:latin typeface="Times New Roman" pitchFamily="18" charset="0"/>
                    <a:ea typeface="黑体" pitchFamily="49" charset="-122"/>
                    <a:cs typeface="Times New Roman" pitchFamily="18" charset="0"/>
                  </a:rPr>
                  <a:t>。</a:t>
                </a:r>
                <a:endParaRPr lang="en-US" altLang="zh-CN" sz="2600"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sz="2600" dirty="0" smtClean="0">
                    <a:latin typeface="Times New Roman" pitchFamily="18" charset="0"/>
                    <a:ea typeface="黑体" pitchFamily="49" charset="-122"/>
                    <a:cs typeface="Times New Roman" pitchFamily="18" charset="0"/>
                  </a:rPr>
                  <a:t>对于矩形围线</a:t>
                </a:r>
                <a:r>
                  <a:rPr lang="en-US" sz="2600" i="1" dirty="0" smtClean="0">
                    <a:latin typeface="Times New Roman" pitchFamily="18" charset="0"/>
                    <a:ea typeface="黑体" pitchFamily="49" charset="-122"/>
                    <a:cs typeface="Times New Roman" pitchFamily="18" charset="0"/>
                  </a:rPr>
                  <a:t>C</a:t>
                </a:r>
                <a:r>
                  <a:rPr lang="zh-CN" altLang="en-US" sz="2600" dirty="0" smtClean="0">
                    <a:latin typeface="Times New Roman" pitchFamily="18" charset="0"/>
                    <a:ea typeface="黑体" pitchFamily="49" charset="-122"/>
                    <a:cs typeface="Times New Roman" pitchFamily="18" charset="0"/>
                  </a:rPr>
                  <a:t>和由</a:t>
                </a:r>
                <a:r>
                  <a:rPr lang="en-US" sz="2600" i="1" dirty="0" smtClean="0">
                    <a:latin typeface="Times New Roman" pitchFamily="18" charset="0"/>
                    <a:ea typeface="黑体" pitchFamily="49" charset="-122"/>
                    <a:cs typeface="Times New Roman" pitchFamily="18" charset="0"/>
                  </a:rPr>
                  <a:t>C</a:t>
                </a:r>
                <a:r>
                  <a:rPr lang="zh-CN" altLang="en-US" sz="2600" dirty="0" smtClean="0">
                    <a:latin typeface="Times New Roman" pitchFamily="18" charset="0"/>
                    <a:ea typeface="黑体" pitchFamily="49" charset="-122"/>
                    <a:cs typeface="Times New Roman" pitchFamily="18" charset="0"/>
                  </a:rPr>
                  <a:t>包围的平面，利用法拉第电磁感应定律的积分形式，计算在条件</a:t>
                </a:r>
                <a:r>
                  <a:rPr lang="en-US" sz="2600" dirty="0" smtClean="0">
                    <a:latin typeface="Times New Roman" pitchFamily="18" charset="0"/>
                    <a:ea typeface="黑体" pitchFamily="49" charset="-122"/>
                    <a:cs typeface="Times New Roman" pitchFamily="18" charset="0"/>
                  </a:rPr>
                  <a:t> </a:t>
                </a:r>
                <a:r>
                  <a:rPr lang="zh-CN" altLang="en-US" sz="2600" dirty="0" smtClean="0">
                    <a:latin typeface="Times New Roman" pitchFamily="18" charset="0"/>
                    <a:ea typeface="黑体" pitchFamily="49" charset="-122"/>
                    <a:cs typeface="Times New Roman" pitchFamily="18" charset="0"/>
                  </a:rPr>
                  <a:t>不变的情况下矩形围线</a:t>
                </a:r>
                <a:r>
                  <a:rPr lang="en-US" sz="2600" i="1" dirty="0" smtClean="0">
                    <a:latin typeface="Times New Roman" pitchFamily="18" charset="0"/>
                    <a:ea typeface="黑体" pitchFamily="49" charset="-122"/>
                    <a:cs typeface="Times New Roman" pitchFamily="18" charset="0"/>
                  </a:rPr>
                  <a:t>C</a:t>
                </a:r>
                <a:r>
                  <a:rPr lang="zh-CN" altLang="en-US" sz="2600" dirty="0" smtClean="0">
                    <a:latin typeface="Times New Roman" pitchFamily="18" charset="0"/>
                    <a:ea typeface="黑体" pitchFamily="49" charset="-122"/>
                    <a:cs typeface="Times New Roman" pitchFamily="18" charset="0"/>
                  </a:rPr>
                  <a:t>缩小到点</a:t>
                </a:r>
                <a:r>
                  <a:rPr lang="en-US" sz="2600" i="1" dirty="0" smtClean="0">
                    <a:latin typeface="Times New Roman" pitchFamily="18" charset="0"/>
                    <a:ea typeface="黑体" pitchFamily="49" charset="-122"/>
                    <a:cs typeface="Times New Roman" pitchFamily="18" charset="0"/>
                  </a:rPr>
                  <a:t>P</a:t>
                </a:r>
                <a:r>
                  <a:rPr lang="zh-CN" altLang="en-US" sz="2600" dirty="0" smtClean="0">
                    <a:latin typeface="Times New Roman" pitchFamily="18" charset="0"/>
                    <a:ea typeface="黑体" pitchFamily="49" charset="-122"/>
                    <a:cs typeface="Times New Roman" pitchFamily="18" charset="0"/>
                  </a:rPr>
                  <a:t>附近的极限值。可以得到电场</a:t>
                </a:r>
                <a:r>
                  <a:rPr lang="en-US" sz="2600" dirty="0" smtClean="0">
                    <a:latin typeface="Times New Roman" pitchFamily="18" charset="0"/>
                    <a:ea typeface="黑体" pitchFamily="49" charset="-122"/>
                    <a:cs typeface="Times New Roman" pitchFamily="18" charset="0"/>
                  </a:rPr>
                  <a:t> </a:t>
                </a:r>
                <a:r>
                  <a:rPr lang="zh-CN" altLang="en-US" sz="2600" dirty="0" smtClean="0">
                    <a:latin typeface="Times New Roman" pitchFamily="18" charset="0"/>
                    <a:ea typeface="黑体" pitchFamily="49" charset="-122"/>
                    <a:cs typeface="Times New Roman" pitchFamily="18" charset="0"/>
                  </a:rPr>
                  <a:t>切向分量满足的边界条件</a:t>
                </a:r>
                <a:r>
                  <a:rPr lang="en-US" altLang="zh-CN" sz="2600" dirty="0" smtClean="0">
                    <a:latin typeface="Times New Roman" pitchFamily="18" charset="0"/>
                    <a:ea typeface="黑体" pitchFamily="49" charset="-122"/>
                    <a:cs typeface="Times New Roman" pitchFamily="18" charset="0"/>
                  </a:rPr>
                  <a:t>:</a:t>
                </a:r>
                <a:endParaRPr lang="zh-CN" altLang="en-US" sz="2600" dirty="0" smtClean="0">
                  <a:latin typeface="Times New Roman" pitchFamily="18" charset="0"/>
                  <a:ea typeface="黑体" pitchFamily="49" charset="-122"/>
                  <a:cs typeface="Times New Roman" pitchFamily="18" charset="0"/>
                </a:endParaRPr>
              </a:p>
              <a:p>
                <a:endParaRPr lang="zh-CN" altLang="en-US" sz="2400" dirty="0">
                  <a:latin typeface="Times New Roman" pitchFamily="18" charset="0"/>
                  <a:ea typeface="黑体" pitchFamily="49" charset="-122"/>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772816"/>
                <a:ext cx="4978895" cy="4381947"/>
              </a:xfrm>
              <a:blipFill rotWithShape="1">
                <a:blip r:embed="rId3"/>
                <a:stretch>
                  <a:fillRect l="-1836" t="-2503" r="-979"/>
                </a:stretch>
              </a:blipFill>
            </p:spPr>
            <p:txBody>
              <a:bodyPr/>
              <a:lstStyle/>
              <a:p>
                <a:r>
                  <a:rPr lang="zh-CN" altLang="en-US">
                    <a:noFill/>
                  </a:rPr>
                  <a:t> </a:t>
                </a:r>
              </a:p>
            </p:txBody>
          </p:sp>
        </mc:Fallback>
      </mc:AlternateContent>
      <p:graphicFrame>
        <p:nvGraphicFramePr>
          <p:cNvPr id="62470" name="Object 6"/>
          <p:cNvGraphicFramePr>
            <a:graphicFrameLocks noChangeAspect="1"/>
          </p:cNvGraphicFramePr>
          <p:nvPr>
            <p:extLst>
              <p:ext uri="{D42A27DB-BD31-4B8C-83A1-F6EECF244321}">
                <p14:modId xmlns:p14="http://schemas.microsoft.com/office/powerpoint/2010/main" val="2469735543"/>
              </p:ext>
            </p:extLst>
          </p:nvPr>
        </p:nvGraphicFramePr>
        <p:xfrm>
          <a:off x="899592" y="5949280"/>
          <a:ext cx="5572164" cy="500066"/>
        </p:xfrm>
        <a:graphic>
          <a:graphicData uri="http://schemas.openxmlformats.org/presentationml/2006/ole">
            <mc:AlternateContent xmlns:mc="http://schemas.openxmlformats.org/markup-compatibility/2006">
              <mc:Choice xmlns:v="urn:schemas-microsoft-com:vml" Requires="v">
                <p:oleObj spid="_x0000_s62792" name="Equation" r:id="rId4" imgW="3085920" imgH="241200" progId="Equation.DSMT4">
                  <p:embed/>
                </p:oleObj>
              </mc:Choice>
              <mc:Fallback>
                <p:oleObj name="Equation" r:id="rId4" imgW="3085920" imgH="241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5949280"/>
                        <a:ext cx="5572164"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2769" name="Picture 3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5" y="2420888"/>
            <a:ext cx="364540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p:sp>
        <p:nvSpPr>
          <p:cNvPr id="3" name="内容占位符 2"/>
          <p:cNvSpPr>
            <a:spLocks noGrp="1"/>
          </p:cNvSpPr>
          <p:nvPr>
            <p:ph idx="1"/>
          </p:nvPr>
        </p:nvSpPr>
        <p:spPr>
          <a:xfrm>
            <a:off x="457200" y="2863477"/>
            <a:ext cx="4618856" cy="3373835"/>
          </a:xfrm>
        </p:spPr>
        <p:txBody>
          <a:bodyPr>
            <a:normAutofit/>
          </a:bodyPr>
          <a:lstStyle/>
          <a:p>
            <a:pPr>
              <a:buFont typeface="Wingdings" pitchFamily="2" charset="2"/>
              <a:buChar char="l"/>
            </a:pPr>
            <a:r>
              <a:rPr lang="en-US" altLang="zh-CN" sz="3000" b="1" i="1" dirty="0" smtClean="0">
                <a:latin typeface="Times New Roman" pitchFamily="18" charset="0"/>
                <a:ea typeface="黑体" pitchFamily="49" charset="-122"/>
                <a:cs typeface="Times New Roman" pitchFamily="18" charset="0"/>
              </a:rPr>
              <a:t>E</a:t>
            </a:r>
            <a:r>
              <a:rPr lang="en-US" altLang="zh-CN" sz="3000" b="1" i="1" baseline="-25000" dirty="0" smtClean="0">
                <a:latin typeface="Times New Roman" pitchFamily="18" charset="0"/>
                <a:ea typeface="黑体" pitchFamily="49" charset="-122"/>
                <a:cs typeface="Times New Roman" pitchFamily="18" charset="0"/>
              </a:rPr>
              <a:t>1</a:t>
            </a:r>
            <a:r>
              <a:rPr lang="zh-CN" altLang="en-US" sz="3000" dirty="0" smtClean="0">
                <a:latin typeface="Times New Roman" pitchFamily="18" charset="0"/>
                <a:ea typeface="黑体" pitchFamily="49" charset="-122"/>
                <a:cs typeface="Times New Roman" pitchFamily="18" charset="0"/>
              </a:rPr>
              <a:t>和</a:t>
            </a:r>
            <a:r>
              <a:rPr lang="en-US" altLang="zh-CN" sz="3000" b="1" i="1" dirty="0" smtClean="0">
                <a:latin typeface="Times New Roman" pitchFamily="18" charset="0"/>
                <a:ea typeface="黑体" pitchFamily="49" charset="-122"/>
                <a:cs typeface="Times New Roman" pitchFamily="18" charset="0"/>
              </a:rPr>
              <a:t>E</a:t>
            </a:r>
            <a:r>
              <a:rPr lang="en-US" altLang="zh-CN" sz="3000" b="1" i="1" baseline="-25000" dirty="0" smtClean="0">
                <a:latin typeface="Times New Roman" pitchFamily="18" charset="0"/>
                <a:ea typeface="黑体" pitchFamily="49" charset="-122"/>
                <a:cs typeface="Times New Roman" pitchFamily="18" charset="0"/>
              </a:rPr>
              <a:t>2</a:t>
            </a:r>
            <a:r>
              <a:rPr lang="zh-CN" altLang="en-US" sz="3000" dirty="0" smtClean="0">
                <a:latin typeface="Times New Roman" pitchFamily="18" charset="0"/>
                <a:ea typeface="黑体" pitchFamily="49" charset="-122"/>
                <a:cs typeface="Times New Roman" pitchFamily="18" charset="0"/>
              </a:rPr>
              <a:t>分别是电场</a:t>
            </a:r>
            <a:r>
              <a:rPr lang="en-US" sz="3000" b="1" i="1" dirty="0" smtClean="0">
                <a:latin typeface="Times New Roman" pitchFamily="18" charset="0"/>
                <a:ea typeface="黑体" pitchFamily="49" charset="-122"/>
                <a:cs typeface="Times New Roman" pitchFamily="18" charset="0"/>
              </a:rPr>
              <a:t>E</a:t>
            </a:r>
            <a:r>
              <a:rPr lang="zh-CN" altLang="en-US" sz="3000" dirty="0" smtClean="0">
                <a:latin typeface="Times New Roman" pitchFamily="18" charset="0"/>
                <a:ea typeface="黑体" pitchFamily="49" charset="-122"/>
                <a:cs typeface="Times New Roman" pitchFamily="18" charset="0"/>
              </a:rPr>
              <a:t>在表面</a:t>
            </a:r>
            <a:r>
              <a:rPr lang="en-US" sz="3000" i="1" dirty="0" smtClean="0">
                <a:latin typeface="Times New Roman" pitchFamily="18" charset="0"/>
                <a:ea typeface="黑体" pitchFamily="49" charset="-122"/>
                <a:cs typeface="Times New Roman" pitchFamily="18" charset="0"/>
              </a:rPr>
              <a:t>S</a:t>
            </a:r>
            <a:r>
              <a:rPr lang="zh-CN" altLang="en-US" sz="3000" dirty="0" smtClean="0">
                <a:latin typeface="Times New Roman" pitchFamily="18" charset="0"/>
                <a:ea typeface="黑体" pitchFamily="49" charset="-122"/>
                <a:cs typeface="Times New Roman" pitchFamily="18" charset="0"/>
              </a:rPr>
              <a:t>两边区域</a:t>
            </a:r>
            <a:r>
              <a:rPr lang="en-US" sz="3000" dirty="0" smtClean="0">
                <a:latin typeface="Times New Roman" pitchFamily="18" charset="0"/>
                <a:ea typeface="黑体" pitchFamily="49" charset="-122"/>
                <a:cs typeface="Times New Roman" pitchFamily="18" charset="0"/>
              </a:rPr>
              <a:t>Ⅰ</a:t>
            </a:r>
            <a:r>
              <a:rPr lang="zh-CN" altLang="en-US" sz="3000" dirty="0" smtClean="0">
                <a:latin typeface="Times New Roman" pitchFamily="18" charset="0"/>
                <a:ea typeface="黑体" pitchFamily="49" charset="-122"/>
                <a:cs typeface="Times New Roman" pitchFamily="18" charset="0"/>
              </a:rPr>
              <a:t>和区域</a:t>
            </a:r>
            <a:r>
              <a:rPr lang="en-US" sz="3000" dirty="0" smtClean="0">
                <a:latin typeface="Times New Roman" pitchFamily="18" charset="0"/>
                <a:ea typeface="黑体" pitchFamily="49" charset="-122"/>
                <a:cs typeface="Times New Roman" pitchFamily="18" charset="0"/>
              </a:rPr>
              <a:t>Ⅱ</a:t>
            </a:r>
            <a:r>
              <a:rPr lang="zh-CN" altLang="en-US" sz="3000" dirty="0" smtClean="0">
                <a:latin typeface="Times New Roman" pitchFamily="18" charset="0"/>
                <a:ea typeface="黑体" pitchFamily="49" charset="-122"/>
                <a:cs typeface="Times New Roman" pitchFamily="18" charset="0"/>
              </a:rPr>
              <a:t>的电场值，</a:t>
            </a:r>
            <a:r>
              <a:rPr lang="en-US" altLang="zh-CN" sz="3000" b="1" i="1" dirty="0" smtClean="0">
                <a:latin typeface="Times New Roman" pitchFamily="18" charset="0"/>
                <a:ea typeface="黑体" pitchFamily="49" charset="-122"/>
                <a:cs typeface="Times New Roman" pitchFamily="18" charset="0"/>
              </a:rPr>
              <a:t>i</a:t>
            </a:r>
            <a:r>
              <a:rPr lang="en-US" altLang="zh-CN" sz="3000" i="1" baseline="-25000" dirty="0" smtClean="0">
                <a:latin typeface="Times New Roman" pitchFamily="18" charset="0"/>
                <a:ea typeface="黑体" pitchFamily="49" charset="-122"/>
                <a:cs typeface="Times New Roman" pitchFamily="18" charset="0"/>
              </a:rPr>
              <a:t>t</a:t>
            </a:r>
            <a:r>
              <a:rPr lang="zh-CN" altLang="en-US" sz="3000" dirty="0" smtClean="0">
                <a:latin typeface="Times New Roman" pitchFamily="18" charset="0"/>
                <a:ea typeface="黑体" pitchFamily="49" charset="-122"/>
                <a:cs typeface="Times New Roman" pitchFamily="18" charset="0"/>
              </a:rPr>
              <a:t>是平行于表面</a:t>
            </a:r>
            <a:r>
              <a:rPr lang="en-US" sz="3000" i="1" dirty="0" smtClean="0">
                <a:latin typeface="Times New Roman" pitchFamily="18" charset="0"/>
                <a:ea typeface="黑体" pitchFamily="49" charset="-122"/>
                <a:cs typeface="Times New Roman" pitchFamily="18" charset="0"/>
              </a:rPr>
              <a:t>S</a:t>
            </a:r>
            <a:r>
              <a:rPr lang="zh-CN" altLang="en-US" sz="3000" dirty="0" smtClean="0">
                <a:latin typeface="Times New Roman" pitchFamily="18" charset="0"/>
                <a:ea typeface="黑体" pitchFamily="49" charset="-122"/>
                <a:cs typeface="Times New Roman" pitchFamily="18" charset="0"/>
              </a:rPr>
              <a:t>的单位矢量。</a:t>
            </a:r>
          </a:p>
          <a:p>
            <a:endParaRPr lang="en-US" altLang="zh-CN" dirty="0" smtClean="0">
              <a:latin typeface="Times New Roman" pitchFamily="18" charset="0"/>
              <a:ea typeface="黑体" pitchFamily="49" charset="-122"/>
              <a:cs typeface="Times New Roman" pitchFamily="18" charset="0"/>
            </a:endParaRPr>
          </a:p>
          <a:p>
            <a:endParaRPr lang="en-US" altLang="zh-CN" dirty="0" smtClean="0">
              <a:latin typeface="Times New Roman" pitchFamily="18" charset="0"/>
              <a:ea typeface="黑体" pitchFamily="49" charset="-122"/>
              <a:cs typeface="Times New Roman" pitchFamily="18" charset="0"/>
            </a:endParaRPr>
          </a:p>
          <a:p>
            <a:endParaRPr lang="zh-CN" altLang="en-US" dirty="0">
              <a:latin typeface="Times New Roman" pitchFamily="18" charset="0"/>
              <a:ea typeface="黑体" pitchFamily="49"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969655456"/>
              </p:ext>
            </p:extLst>
          </p:nvPr>
        </p:nvGraphicFramePr>
        <p:xfrm>
          <a:off x="1016099" y="1920825"/>
          <a:ext cx="5572125" cy="500063"/>
        </p:xfrm>
        <a:graphic>
          <a:graphicData uri="http://schemas.openxmlformats.org/presentationml/2006/ole">
            <mc:AlternateContent xmlns:mc="http://schemas.openxmlformats.org/markup-compatibility/2006">
              <mc:Choice xmlns:v="urn:schemas-microsoft-com:vml" Requires="v">
                <p:oleObj spid="_x0000_s63694" name="Equation" r:id="rId3" imgW="3086100" imgH="241300" progId="Equation.DSMT4">
                  <p:embed/>
                </p:oleObj>
              </mc:Choice>
              <mc:Fallback>
                <p:oleObj name="Equation" r:id="rId3" imgW="3086100" imgH="241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99" y="1920825"/>
                        <a:ext cx="55721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3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2708920"/>
            <a:ext cx="364540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72816"/>
                <a:ext cx="8363272" cy="4381947"/>
              </a:xfrm>
            </p:spPr>
            <p:txBody>
              <a:bodyPr>
                <a:normAutofit fontScale="25000" lnSpcReduction="20000"/>
              </a:bodyPr>
              <a:lstStyle/>
              <a:p>
                <a:pPr>
                  <a:buFont typeface="Wingdings" pitchFamily="2" charset="2"/>
                  <a:buChar char="Ø"/>
                </a:pPr>
                <a:r>
                  <a:rPr lang="en-US" altLang="zh-CN" sz="12300" b="1" i="1" dirty="0" smtClean="0">
                    <a:latin typeface="Times New Roman" pitchFamily="18" charset="0"/>
                    <a:ea typeface="黑体" pitchFamily="49" charset="-122"/>
                    <a:cs typeface="Times New Roman" pitchFamily="18" charset="0"/>
                  </a:rPr>
                  <a:t> i</a:t>
                </a:r>
                <a:r>
                  <a:rPr lang="en-US" altLang="zh-CN" sz="12300" i="1" baseline="-25000" dirty="0" smtClean="0">
                    <a:latin typeface="Times New Roman" pitchFamily="18" charset="0"/>
                    <a:ea typeface="黑体" pitchFamily="49" charset="-122"/>
                    <a:cs typeface="Times New Roman" pitchFamily="18" charset="0"/>
                  </a:rPr>
                  <a:t>t </a:t>
                </a:r>
                <a:r>
                  <a:rPr lang="en-US" sz="12300" dirty="0" err="1" smtClean="0">
                    <a:latin typeface="Times New Roman" pitchFamily="18" charset="0"/>
                    <a:ea typeface="黑体" pitchFamily="49" charset="-122"/>
                    <a:cs typeface="Times New Roman" pitchFamily="18" charset="0"/>
                  </a:rPr>
                  <a:t>可以由单位矢量</a:t>
                </a:r>
                <a:r>
                  <a:rPr lang="en-US" sz="12300" b="1" i="1" dirty="0" err="1" smtClean="0">
                    <a:latin typeface="Times New Roman" pitchFamily="18" charset="0"/>
                    <a:ea typeface="黑体" pitchFamily="49" charset="-122"/>
                    <a:cs typeface="Times New Roman" pitchFamily="18" charset="0"/>
                  </a:rPr>
                  <a:t>n</a:t>
                </a:r>
                <a:r>
                  <a:rPr lang="en-US" sz="12300" dirty="0" err="1" smtClean="0">
                    <a:latin typeface="Times New Roman" pitchFamily="18" charset="0"/>
                    <a:ea typeface="黑体" pitchFamily="49" charset="-122"/>
                    <a:cs typeface="Times New Roman" pitchFamily="18" charset="0"/>
                  </a:rPr>
                  <a:t>来表达，</a:t>
                </a:r>
                <a:r>
                  <a:rPr lang="en-US" altLang="zh-CN" sz="12300" b="1" i="1" dirty="0" err="1" smtClean="0">
                    <a:latin typeface="Times New Roman" pitchFamily="18" charset="0"/>
                    <a:ea typeface="黑体" pitchFamily="49" charset="-122"/>
                    <a:cs typeface="Times New Roman" pitchFamily="18" charset="0"/>
                  </a:rPr>
                  <a:t>n</a:t>
                </a:r>
                <a:r>
                  <a:rPr lang="en-US" altLang="zh-CN" sz="12300" b="1" i="1" dirty="0" smtClean="0">
                    <a:latin typeface="Times New Roman" pitchFamily="18" charset="0"/>
                    <a:ea typeface="黑体" pitchFamily="49" charset="-122"/>
                    <a:cs typeface="Times New Roman" pitchFamily="18" charset="0"/>
                  </a:rPr>
                  <a:t> </a:t>
                </a:r>
                <a:r>
                  <a:rPr lang="en-US" sz="12300" dirty="0" err="1" smtClean="0">
                    <a:latin typeface="Times New Roman" pitchFamily="18" charset="0"/>
                    <a:ea typeface="黑体" pitchFamily="49" charset="-122"/>
                    <a:cs typeface="Times New Roman" pitchFamily="18" charset="0"/>
                  </a:rPr>
                  <a:t>垂直于平面</a:t>
                </a:r>
                <a:r>
                  <a:rPr lang="en-US" sz="12300" i="1" dirty="0" err="1" smtClean="0">
                    <a:latin typeface="Times New Roman" pitchFamily="18" charset="0"/>
                    <a:ea typeface="黑体" pitchFamily="49" charset="-122"/>
                    <a:cs typeface="Times New Roman" pitchFamily="18" charset="0"/>
                  </a:rPr>
                  <a:t>S</a:t>
                </a:r>
                <a:r>
                  <a:rPr lang="en-US" sz="12300" dirty="0" err="1" smtClean="0">
                    <a:latin typeface="Times New Roman" pitchFamily="18" charset="0"/>
                    <a:ea typeface="黑体" pitchFamily="49" charset="-122"/>
                    <a:cs typeface="Times New Roman" pitchFamily="18" charset="0"/>
                  </a:rPr>
                  <a:t>，方向由区域Ⅰ</a:t>
                </a:r>
                <a:r>
                  <a:rPr lang="en-US" sz="12300" dirty="0" smtClean="0">
                    <a:latin typeface="Times New Roman" pitchFamily="18" charset="0"/>
                    <a:ea typeface="黑体" pitchFamily="49" charset="-122"/>
                    <a:cs typeface="Times New Roman" pitchFamily="18" charset="0"/>
                  </a:rPr>
                  <a:t> </a:t>
                </a:r>
                <a:r>
                  <a:rPr lang="en-US" sz="12300" dirty="0" err="1" smtClean="0">
                    <a:latin typeface="Times New Roman" pitchFamily="18" charset="0"/>
                    <a:ea typeface="黑体" pitchFamily="49" charset="-122"/>
                    <a:cs typeface="Times New Roman" pitchFamily="18" charset="0"/>
                  </a:rPr>
                  <a:t>指向区域Ⅱ。单位矢量</a:t>
                </a:r>
                <a:r>
                  <a:rPr lang="en-US" altLang="zh-CN" sz="12300" b="1" i="1" dirty="0">
                    <a:latin typeface="Times New Roman" pitchFamily="18" charset="0"/>
                    <a:ea typeface="黑体" pitchFamily="49" charset="-122"/>
                    <a:cs typeface="Times New Roman" pitchFamily="18" charset="0"/>
                  </a:rPr>
                  <a:t> </a:t>
                </a:r>
                <a:r>
                  <a:rPr lang="en-US" altLang="zh-CN" sz="12300" b="1" i="1" dirty="0" smtClean="0">
                    <a:latin typeface="Times New Roman" pitchFamily="18" charset="0"/>
                    <a:ea typeface="黑体" pitchFamily="49" charset="-122"/>
                    <a:cs typeface="Times New Roman" pitchFamily="18" charset="0"/>
                  </a:rPr>
                  <a:t>i</a:t>
                </a:r>
                <a:r>
                  <a:rPr lang="en-US" altLang="zh-CN" sz="12300" i="1" baseline="-25000" dirty="0" smtClean="0">
                    <a:latin typeface="Times New Roman" pitchFamily="18" charset="0"/>
                    <a:ea typeface="黑体" pitchFamily="49" charset="-122"/>
                    <a:cs typeface="Times New Roman" pitchFamily="18" charset="0"/>
                  </a:rPr>
                  <a:t>n </a:t>
                </a:r>
                <a:r>
                  <a:rPr lang="en-US" sz="12300" dirty="0" err="1" smtClean="0">
                    <a:latin typeface="Times New Roman" pitchFamily="18" charset="0"/>
                    <a:ea typeface="黑体" pitchFamily="49" charset="-122"/>
                    <a:cs typeface="Times New Roman" pitchFamily="18" charset="0"/>
                  </a:rPr>
                  <a:t>位于平面</a:t>
                </a:r>
                <a:r>
                  <a:rPr lang="en-US" sz="12300" i="1" dirty="0" err="1" smtClean="0">
                    <a:latin typeface="Times New Roman" pitchFamily="18" charset="0"/>
                    <a:ea typeface="黑体" pitchFamily="49" charset="-122"/>
                    <a:cs typeface="Times New Roman" pitchFamily="18" charset="0"/>
                  </a:rPr>
                  <a:t>S</a:t>
                </a:r>
                <a:r>
                  <a:rPr lang="en-US" sz="12300" dirty="0" err="1" smtClean="0">
                    <a:latin typeface="Times New Roman" pitchFamily="18" charset="0"/>
                    <a:ea typeface="黑体" pitchFamily="49" charset="-122"/>
                    <a:cs typeface="Times New Roman" pitchFamily="18" charset="0"/>
                  </a:rPr>
                  <a:t>上且垂直于</a:t>
                </a:r>
                <a:r>
                  <a:rPr lang="en-US" altLang="zh-CN" sz="12300" b="1" i="1" dirty="0">
                    <a:latin typeface="Times New Roman" pitchFamily="18" charset="0"/>
                    <a:ea typeface="黑体" pitchFamily="49" charset="-122"/>
                    <a:cs typeface="Times New Roman" pitchFamily="18" charset="0"/>
                  </a:rPr>
                  <a:t> n </a:t>
                </a:r>
                <a:r>
                  <a:rPr lang="en-US" sz="12300" dirty="0" smtClean="0">
                    <a:latin typeface="Times New Roman" pitchFamily="18" charset="0"/>
                    <a:ea typeface="黑体" pitchFamily="49" charset="-122"/>
                    <a:cs typeface="Times New Roman" pitchFamily="18" charset="0"/>
                  </a:rPr>
                  <a:t>和</a:t>
                </a:r>
                <a:r>
                  <a:rPr lang="en-US" altLang="zh-CN" sz="12300" b="1" i="1" dirty="0">
                    <a:latin typeface="Times New Roman" pitchFamily="18" charset="0"/>
                    <a:ea typeface="黑体" pitchFamily="49" charset="-122"/>
                    <a:cs typeface="Times New Roman" pitchFamily="18" charset="0"/>
                  </a:rPr>
                  <a:t> i</a:t>
                </a:r>
                <a:r>
                  <a:rPr lang="en-US" altLang="zh-CN" sz="12300" i="1" baseline="-25000" dirty="0">
                    <a:latin typeface="Times New Roman" pitchFamily="18" charset="0"/>
                    <a:ea typeface="黑体" pitchFamily="49" charset="-122"/>
                    <a:cs typeface="Times New Roman" pitchFamily="18" charset="0"/>
                  </a:rPr>
                  <a:t>t </a:t>
                </a:r>
                <a:r>
                  <a:rPr lang="en-US" sz="12300" dirty="0" smtClean="0">
                    <a:latin typeface="Times New Roman" pitchFamily="18" charset="0"/>
                    <a:ea typeface="黑体" pitchFamily="49" charset="-122"/>
                    <a:cs typeface="Times New Roman" pitchFamily="18" charset="0"/>
                  </a:rPr>
                  <a:t>，</a:t>
                </a:r>
                <a:r>
                  <a:rPr lang="en-US" sz="12300" dirty="0" err="1" smtClean="0">
                    <a:latin typeface="Times New Roman" pitchFamily="18" charset="0"/>
                    <a:ea typeface="黑体" pitchFamily="49" charset="-122"/>
                    <a:cs typeface="Times New Roman" pitchFamily="18" charset="0"/>
                  </a:rPr>
                  <a:t>即</a:t>
                </a:r>
                <a14:m>
                  <m:oMath xmlns:m="http://schemas.openxmlformats.org/officeDocument/2006/math">
                    <m:sSub>
                      <m:sSubPr>
                        <m:ctrlPr>
                          <a:rPr lang="en-US" altLang="zh-CN" sz="12300" i="1" smtClean="0">
                            <a:latin typeface="Cambria Math"/>
                            <a:ea typeface="黑体" pitchFamily="49" charset="-122"/>
                            <a:cs typeface="Times New Roman" pitchFamily="18" charset="0"/>
                          </a:rPr>
                        </m:ctrlPr>
                      </m:sSubPr>
                      <m:e>
                        <m:r>
                          <a:rPr lang="en-US" altLang="zh-CN" sz="12300" b="1" i="1" smtClean="0">
                            <a:latin typeface="Cambria Math"/>
                            <a:ea typeface="黑体" pitchFamily="49" charset="-122"/>
                            <a:cs typeface="Times New Roman" pitchFamily="18" charset="0"/>
                          </a:rPr>
                          <m:t>𝒊</m:t>
                        </m:r>
                      </m:e>
                      <m:sub>
                        <m:r>
                          <a:rPr lang="en-US" altLang="zh-CN" sz="12300" b="0" i="1" smtClean="0">
                            <a:latin typeface="Cambria Math"/>
                            <a:ea typeface="黑体" pitchFamily="49" charset="-122"/>
                            <a:cs typeface="Times New Roman" pitchFamily="18" charset="0"/>
                          </a:rPr>
                          <m:t>𝑡</m:t>
                        </m:r>
                      </m:sub>
                    </m:sSub>
                    <m:r>
                      <a:rPr lang="en-US" altLang="zh-CN" sz="12300" b="0" i="1" smtClean="0">
                        <a:latin typeface="Cambria Math"/>
                        <a:ea typeface="黑体" pitchFamily="49" charset="-122"/>
                        <a:cs typeface="Times New Roman" pitchFamily="18" charset="0"/>
                      </a:rPr>
                      <m:t>=</m:t>
                    </m:r>
                    <m:sSub>
                      <m:sSubPr>
                        <m:ctrlPr>
                          <a:rPr lang="en-US" altLang="zh-CN" sz="12300" i="1">
                            <a:latin typeface="Cambria Math"/>
                            <a:ea typeface="黑体" pitchFamily="49" charset="-122"/>
                            <a:cs typeface="Times New Roman" pitchFamily="18" charset="0"/>
                          </a:rPr>
                        </m:ctrlPr>
                      </m:sSubPr>
                      <m:e>
                        <m:r>
                          <a:rPr lang="en-US" altLang="zh-CN" sz="12300" b="1" i="1">
                            <a:latin typeface="Cambria Math"/>
                            <a:ea typeface="黑体" pitchFamily="49" charset="-122"/>
                            <a:cs typeface="Times New Roman" pitchFamily="18" charset="0"/>
                          </a:rPr>
                          <m:t>𝒊</m:t>
                        </m:r>
                      </m:e>
                      <m:sub>
                        <m:r>
                          <a:rPr lang="en-US" altLang="zh-CN" sz="12300" b="0" i="1" smtClean="0">
                            <a:latin typeface="Cambria Math"/>
                            <a:ea typeface="黑体" pitchFamily="49" charset="-122"/>
                            <a:cs typeface="Times New Roman" pitchFamily="18" charset="0"/>
                          </a:rPr>
                          <m:t>𝑛</m:t>
                        </m:r>
                      </m:sub>
                    </m:sSub>
                    <m:r>
                      <a:rPr lang="en-US" altLang="zh-CN" sz="12300" b="0" i="1" smtClean="0">
                        <a:latin typeface="Cambria Math"/>
                        <a:ea typeface="Cambria Math"/>
                        <a:cs typeface="Times New Roman" pitchFamily="18" charset="0"/>
                      </a:rPr>
                      <m:t>×</m:t>
                    </m:r>
                    <m:r>
                      <a:rPr lang="en-US" altLang="zh-CN" sz="12300" b="1" i="1" smtClean="0">
                        <a:latin typeface="Cambria Math"/>
                        <a:ea typeface="Cambria Math"/>
                        <a:cs typeface="Times New Roman" pitchFamily="18" charset="0"/>
                      </a:rPr>
                      <m:t>𝒏</m:t>
                    </m:r>
                  </m:oMath>
                </a14:m>
                <a:r>
                  <a:rPr lang="en-US" sz="12300" dirty="0" smtClean="0">
                    <a:latin typeface="Times New Roman" pitchFamily="18" charset="0"/>
                    <a:ea typeface="黑体" pitchFamily="49" charset="-122"/>
                    <a:cs typeface="Times New Roman" pitchFamily="18" charset="0"/>
                  </a:rPr>
                  <a:t> 。</a:t>
                </a:r>
              </a:p>
              <a:p>
                <a:pPr>
                  <a:buFont typeface="Wingdings" pitchFamily="2" charset="2"/>
                  <a:buChar char="Ø"/>
                </a:pPr>
                <a:r>
                  <a:rPr lang="en-US" sz="12300" dirty="0" smtClean="0">
                    <a:latin typeface="Times New Roman" pitchFamily="18" charset="0"/>
                    <a:ea typeface="黑体" pitchFamily="49" charset="-122"/>
                    <a:cs typeface="Times New Roman" pitchFamily="18" charset="0"/>
                  </a:rPr>
                  <a:t>将这一关系式代入方程（1.4.3）并利用混积表达式，有</a:t>
                </a:r>
              </a:p>
              <a:p>
                <a:pPr marL="0" indent="0">
                  <a:buNone/>
                </a:pPr>
                <a:r>
                  <a:rPr lang="en-US" sz="12300" dirty="0" smtClean="0">
                    <a:latin typeface="Times New Roman" pitchFamily="18" charset="0"/>
                    <a:ea typeface="黑体" pitchFamily="49" charset="-122"/>
                    <a:cs typeface="Times New Roman" pitchFamily="18" charset="0"/>
                  </a:rPr>
                  <a:t>  	</a:t>
                </a:r>
                <a:endParaRPr lang="zh-CN" altLang="en-US" sz="12300" dirty="0" smtClean="0">
                  <a:latin typeface="Times New Roman" pitchFamily="18" charset="0"/>
                  <a:ea typeface="黑体" pitchFamily="49" charset="-122"/>
                  <a:cs typeface="Times New Roman" pitchFamily="18" charset="0"/>
                </a:endParaRPr>
              </a:p>
              <a:p>
                <a:pPr>
                  <a:buFont typeface="Wingdings" pitchFamily="2" charset="2"/>
                  <a:buChar char="Ø"/>
                </a:pPr>
                <a:r>
                  <a:rPr lang="zh-CN" altLang="en-US" sz="12300" dirty="0" smtClean="0">
                    <a:latin typeface="Times New Roman" pitchFamily="18" charset="0"/>
                    <a:ea typeface="黑体" pitchFamily="49" charset="-122"/>
                    <a:cs typeface="Times New Roman" pitchFamily="18" charset="0"/>
                  </a:rPr>
                  <a:t>单位矢量</a:t>
                </a:r>
                <a:r>
                  <a:rPr lang="en-US" sz="12300" dirty="0" smtClean="0">
                    <a:latin typeface="Times New Roman" pitchFamily="18" charset="0"/>
                    <a:ea typeface="黑体" pitchFamily="49" charset="-122"/>
                    <a:cs typeface="Times New Roman" pitchFamily="18" charset="0"/>
                  </a:rPr>
                  <a:t> </a:t>
                </a:r>
                <a:r>
                  <a:rPr lang="zh-CN" altLang="en-US" sz="12300" dirty="0" smtClean="0">
                    <a:latin typeface="Times New Roman" pitchFamily="18" charset="0"/>
                    <a:ea typeface="黑体" pitchFamily="49" charset="-122"/>
                    <a:cs typeface="Times New Roman" pitchFamily="18" charset="0"/>
                  </a:rPr>
                  <a:t>位于面</a:t>
                </a:r>
                <a:r>
                  <a:rPr lang="en-US" sz="12300" i="1" dirty="0" smtClean="0">
                    <a:latin typeface="Times New Roman" pitchFamily="18" charset="0"/>
                    <a:ea typeface="黑体" pitchFamily="49" charset="-122"/>
                    <a:cs typeface="Times New Roman" pitchFamily="18" charset="0"/>
                  </a:rPr>
                  <a:t>S</a:t>
                </a:r>
                <a:r>
                  <a:rPr lang="zh-CN" altLang="en-US" sz="12300" dirty="0" smtClean="0">
                    <a:latin typeface="Times New Roman" pitchFamily="18" charset="0"/>
                    <a:ea typeface="黑体" pitchFamily="49" charset="-122"/>
                    <a:cs typeface="Times New Roman" pitchFamily="18" charset="0"/>
                  </a:rPr>
                  <a:t>上，可以指向任意方向。因此对于任意方向的</a:t>
                </a:r>
                <a:r>
                  <a:rPr lang="en-US" sz="12300" dirty="0" smtClean="0">
                    <a:latin typeface="Times New Roman" pitchFamily="18" charset="0"/>
                    <a:ea typeface="黑体" pitchFamily="49" charset="-122"/>
                    <a:cs typeface="Times New Roman" pitchFamily="18" charset="0"/>
                  </a:rPr>
                  <a:t> </a:t>
                </a:r>
                <a:r>
                  <a:rPr lang="zh-CN" altLang="en-US" sz="12300" dirty="0" smtClean="0">
                    <a:latin typeface="Times New Roman" pitchFamily="18" charset="0"/>
                    <a:ea typeface="黑体" pitchFamily="49" charset="-122"/>
                    <a:cs typeface="Times New Roman" pitchFamily="18" charset="0"/>
                  </a:rPr>
                  <a:t>，（</a:t>
                </a:r>
                <a:r>
                  <a:rPr lang="en-US" sz="12300" dirty="0" smtClean="0">
                    <a:latin typeface="Times New Roman" pitchFamily="18" charset="0"/>
                    <a:ea typeface="黑体" pitchFamily="49" charset="-122"/>
                    <a:cs typeface="Times New Roman" pitchFamily="18" charset="0"/>
                  </a:rPr>
                  <a:t>1.4.4</a:t>
                </a:r>
                <a:r>
                  <a:rPr lang="zh-CN" altLang="en-US" sz="12300" dirty="0" smtClean="0">
                    <a:latin typeface="Times New Roman" pitchFamily="18" charset="0"/>
                    <a:ea typeface="黑体" pitchFamily="49" charset="-122"/>
                    <a:cs typeface="Times New Roman" pitchFamily="18" charset="0"/>
                  </a:rPr>
                  <a:t>）均应成立，这样在</a:t>
                </a:r>
                <a:r>
                  <a:rPr lang="en-US" sz="12300" i="1" dirty="0" smtClean="0">
                    <a:latin typeface="Times New Roman" pitchFamily="18" charset="0"/>
                    <a:ea typeface="黑体" pitchFamily="49" charset="-122"/>
                    <a:cs typeface="Times New Roman" pitchFamily="18" charset="0"/>
                  </a:rPr>
                  <a:t>S</a:t>
                </a:r>
                <a:r>
                  <a:rPr lang="zh-CN" altLang="en-US" sz="12300" dirty="0" smtClean="0">
                    <a:latin typeface="Times New Roman" pitchFamily="18" charset="0"/>
                    <a:ea typeface="黑体" pitchFamily="49" charset="-122"/>
                    <a:cs typeface="Times New Roman" pitchFamily="18" charset="0"/>
                  </a:rPr>
                  <a:t>上必须满足条件</a:t>
                </a:r>
              </a:p>
              <a:p>
                <a:pPr marL="0" indent="0">
                  <a:buNone/>
                </a:pPr>
                <a:r>
                  <a:rPr lang="en-US" sz="12300" dirty="0" smtClean="0">
                    <a:latin typeface="Times New Roman" pitchFamily="18" charset="0"/>
                    <a:ea typeface="黑体" pitchFamily="49" charset="-122"/>
                    <a:cs typeface="Times New Roman" pitchFamily="18" charset="0"/>
                  </a:rPr>
                  <a:t>	  	</a:t>
                </a:r>
                <a:endParaRPr lang="zh-CN" altLang="en-US" sz="12300" dirty="0" smtClean="0">
                  <a:latin typeface="Times New Roman" pitchFamily="18" charset="0"/>
                  <a:ea typeface="黑体" pitchFamily="49" charset="-122"/>
                  <a:cs typeface="Times New Roman" pitchFamily="18" charset="0"/>
                </a:endParaRPr>
              </a:p>
              <a:p>
                <a:pPr>
                  <a:buFont typeface="Wingdings" pitchFamily="2" charset="2"/>
                  <a:buChar char="Ø"/>
                </a:pPr>
                <a:r>
                  <a:rPr lang="zh-CN" altLang="en-US" sz="12300" dirty="0" smtClean="0">
                    <a:latin typeface="Times New Roman" pitchFamily="18" charset="0"/>
                    <a:ea typeface="黑体" pitchFamily="49" charset="-122"/>
                    <a:cs typeface="Times New Roman" pitchFamily="18" charset="0"/>
                  </a:rPr>
                  <a:t>方程（</a:t>
                </a:r>
                <a:r>
                  <a:rPr lang="en-US" sz="12300" dirty="0" smtClean="0">
                    <a:latin typeface="Times New Roman" pitchFamily="18" charset="0"/>
                    <a:ea typeface="黑体" pitchFamily="49" charset="-122"/>
                    <a:cs typeface="Times New Roman" pitchFamily="18" charset="0"/>
                  </a:rPr>
                  <a:t>1.4.5</a:t>
                </a:r>
                <a:r>
                  <a:rPr lang="zh-CN" altLang="en-US" sz="12300" dirty="0" smtClean="0">
                    <a:latin typeface="Times New Roman" pitchFamily="18" charset="0"/>
                    <a:ea typeface="黑体" pitchFamily="49" charset="-122"/>
                    <a:cs typeface="Times New Roman" pitchFamily="18" charset="0"/>
                  </a:rPr>
                  <a:t>）表明，电场的切向分量在边界上是连续的。</a:t>
                </a:r>
              </a:p>
              <a:p>
                <a:pPr>
                  <a:buNone/>
                </a:pPr>
                <a:r>
                  <a:rPr lang="en-US" dirty="0" smtClean="0">
                    <a:latin typeface="Times New Roman" pitchFamily="18" charset="0"/>
                    <a:ea typeface="黑体" pitchFamily="49" charset="-122"/>
                    <a:cs typeface="Times New Roman" pitchFamily="18" charset="0"/>
                  </a:rPr>
                  <a:t>	  	</a:t>
                </a:r>
                <a:endParaRPr lang="zh-CN" altLang="en-US" dirty="0">
                  <a:latin typeface="Times New Roman" pitchFamily="18" charset="0"/>
                  <a:ea typeface="黑体" pitchFamily="49" charset="-122"/>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72816"/>
                <a:ext cx="8363272" cy="4381947"/>
              </a:xfrm>
              <a:blipFill rotWithShape="1">
                <a:blip r:embed="rId3"/>
                <a:stretch>
                  <a:fillRect l="-1531" t="-4312" r="-1239" b="-20306"/>
                </a:stretch>
              </a:blipFill>
            </p:spPr>
            <p:txBody>
              <a:bodyPr/>
              <a:lstStyle/>
              <a:p>
                <a:r>
                  <a:rPr lang="zh-CN" altLang="en-US">
                    <a:noFill/>
                  </a:rPr>
                  <a:t> </a:t>
                </a:r>
              </a:p>
            </p:txBody>
          </p:sp>
        </mc:Fallback>
      </mc:AlternateContent>
      <p:graphicFrame>
        <p:nvGraphicFramePr>
          <p:cNvPr id="64523" name="Object 11"/>
          <p:cNvGraphicFramePr>
            <a:graphicFrameLocks noChangeAspect="1"/>
          </p:cNvGraphicFramePr>
          <p:nvPr>
            <p:extLst>
              <p:ext uri="{D42A27DB-BD31-4B8C-83A1-F6EECF244321}">
                <p14:modId xmlns:p14="http://schemas.microsoft.com/office/powerpoint/2010/main" val="1361541189"/>
              </p:ext>
            </p:extLst>
          </p:nvPr>
        </p:nvGraphicFramePr>
        <p:xfrm>
          <a:off x="1043608" y="3792460"/>
          <a:ext cx="5715040" cy="428628"/>
        </p:xfrm>
        <a:graphic>
          <a:graphicData uri="http://schemas.openxmlformats.org/presentationml/2006/ole">
            <mc:AlternateContent xmlns:mc="http://schemas.openxmlformats.org/markup-compatibility/2006">
              <mc:Choice xmlns:v="urn:schemas-microsoft-com:vml" Requires="v">
                <p:oleObj spid="_x0000_s65095" name="Equation" r:id="rId4" imgW="3098520" imgH="241200" progId="Equation.DSMT4">
                  <p:embed/>
                </p:oleObj>
              </mc:Choice>
              <mc:Fallback>
                <p:oleObj name="Equation" r:id="rId4" imgW="3098520" imgH="241200" progId="Equation.DSMT4">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3792460"/>
                        <a:ext cx="5715040"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4" name="Object 12"/>
          <p:cNvGraphicFramePr>
            <a:graphicFrameLocks noChangeAspect="1"/>
          </p:cNvGraphicFramePr>
          <p:nvPr>
            <p:extLst>
              <p:ext uri="{D42A27DB-BD31-4B8C-83A1-F6EECF244321}">
                <p14:modId xmlns:p14="http://schemas.microsoft.com/office/powerpoint/2010/main" val="2871767648"/>
              </p:ext>
            </p:extLst>
          </p:nvPr>
        </p:nvGraphicFramePr>
        <p:xfrm>
          <a:off x="971600" y="5520652"/>
          <a:ext cx="5715040" cy="428628"/>
        </p:xfrm>
        <a:graphic>
          <a:graphicData uri="http://schemas.openxmlformats.org/presentationml/2006/ole">
            <mc:AlternateContent xmlns:mc="http://schemas.openxmlformats.org/markup-compatibility/2006">
              <mc:Choice xmlns:v="urn:schemas-microsoft-com:vml" Requires="v">
                <p:oleObj spid="_x0000_s65096" name="Equation" r:id="rId6" imgW="3098520" imgH="241200" progId="Equation.DSMT4">
                  <p:embed/>
                </p:oleObj>
              </mc:Choice>
              <mc:Fallback>
                <p:oleObj name="Equation" r:id="rId6" imgW="3098520" imgH="241200" progId="Equation.DSMT4">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5520652"/>
                        <a:ext cx="5715040"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696"/>
            <a:ext cx="8229600" cy="1143000"/>
          </a:xfrm>
        </p:spPr>
        <p:txBody>
          <a:bodyPr/>
          <a:lstStyle/>
          <a:p>
            <a:r>
              <a:rPr lang="en-US" altLang="zh-CN" b="1" dirty="0" smtClean="0"/>
              <a:t>1.1</a:t>
            </a:r>
            <a:r>
              <a:rPr lang="zh-CN" altLang="en-US" b="1" dirty="0" smtClean="0"/>
              <a:t>真空中的基本场方程</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457200" y="1844824"/>
                <a:ext cx="8363272" cy="4381947"/>
              </a:xfrm>
            </p:spPr>
            <p:txBody>
              <a:bodyPr>
                <a:normAutofit/>
              </a:bodyPr>
              <a:lstStyle/>
              <a:p>
                <a:pPr marL="800100" indent="-457200">
                  <a:buFont typeface="Wingdings" pitchFamily="2" charset="2"/>
                  <a:buChar char="u"/>
                </a:pPr>
                <a:r>
                  <a:rPr lang="zh-CN" altLang="en-US" sz="3000" dirty="0" smtClean="0">
                    <a:latin typeface="Times New Roman" pitchFamily="18" charset="0"/>
                    <a:ea typeface="黑体" pitchFamily="49" charset="-122"/>
                    <a:cs typeface="Times New Roman" pitchFamily="18" charset="0"/>
                  </a:rPr>
                  <a:t>描述真空中电磁场的基本物理量包括：电场密度</a:t>
                </a:r>
                <a:r>
                  <a:rPr lang="en-US" sz="3000" b="1" i="1" dirty="0" smtClean="0">
                    <a:latin typeface="Times New Roman" pitchFamily="18" charset="0"/>
                    <a:ea typeface="黑体" pitchFamily="49" charset="-122"/>
                    <a:cs typeface="Times New Roman" pitchFamily="18" charset="0"/>
                  </a:rPr>
                  <a:t>E</a:t>
                </a:r>
                <a:r>
                  <a:rPr lang="en-US" sz="3000" dirty="0" smtClean="0">
                    <a:latin typeface="Times New Roman" pitchFamily="18" charset="0"/>
                    <a:ea typeface="黑体" pitchFamily="49" charset="-122"/>
                    <a:cs typeface="Times New Roman" pitchFamily="18" charset="0"/>
                  </a:rPr>
                  <a:t> [V/m],</a:t>
                </a:r>
                <a:r>
                  <a:rPr lang="zh-CN" altLang="en-US" sz="3000" dirty="0" smtClean="0">
                    <a:latin typeface="Times New Roman" pitchFamily="18" charset="0"/>
                    <a:ea typeface="黑体" pitchFamily="49" charset="-122"/>
                    <a:cs typeface="Times New Roman" pitchFamily="18" charset="0"/>
                  </a:rPr>
                  <a:t>磁流密度</a:t>
                </a:r>
                <a:r>
                  <a:rPr lang="en-US" sz="3000" b="1" i="1" dirty="0" smtClean="0">
                    <a:latin typeface="Times New Roman" pitchFamily="18" charset="0"/>
                    <a:ea typeface="黑体" pitchFamily="49" charset="-122"/>
                    <a:cs typeface="Times New Roman" pitchFamily="18" charset="0"/>
                  </a:rPr>
                  <a:t>B </a:t>
                </a:r>
                <a:r>
                  <a:rPr lang="en-US" sz="3000" dirty="0" smtClean="0">
                    <a:latin typeface="Times New Roman" pitchFamily="18" charset="0"/>
                    <a:ea typeface="黑体" pitchFamily="49" charset="-122"/>
                    <a:cs typeface="Times New Roman" pitchFamily="18" charset="0"/>
                  </a:rPr>
                  <a:t>[T],</a:t>
                </a:r>
                <a:r>
                  <a:rPr lang="zh-CN" altLang="en-US" sz="3000" dirty="0" smtClean="0">
                    <a:latin typeface="Times New Roman" pitchFamily="18" charset="0"/>
                    <a:ea typeface="黑体" pitchFamily="49" charset="-122"/>
                    <a:cs typeface="Times New Roman" pitchFamily="18" charset="0"/>
                  </a:rPr>
                  <a:t>以及产生电磁场的源：电流密度</a:t>
                </a:r>
                <a:r>
                  <a:rPr lang="en-US" sz="3000" b="1" i="1" dirty="0" smtClean="0">
                    <a:latin typeface="Times New Roman" pitchFamily="18" charset="0"/>
                    <a:ea typeface="黑体" pitchFamily="49" charset="-122"/>
                    <a:cs typeface="Times New Roman" pitchFamily="18" charset="0"/>
                  </a:rPr>
                  <a:t>J</a:t>
                </a:r>
                <a:r>
                  <a:rPr lang="en-US" sz="3000" dirty="0">
                    <a:latin typeface="Times New Roman" pitchFamily="18" charset="0"/>
                    <a:ea typeface="黑体" pitchFamily="49" charset="-122"/>
                    <a:cs typeface="Times New Roman" pitchFamily="18" charset="0"/>
                  </a:rPr>
                  <a:t> </a:t>
                </a:r>
                <a:r>
                  <a:rPr lang="en-US" sz="3000" dirty="0" smtClean="0">
                    <a:latin typeface="Times New Roman" pitchFamily="18" charset="0"/>
                    <a:ea typeface="黑体" pitchFamily="49" charset="-122"/>
                    <a:cs typeface="Times New Roman" pitchFamily="18" charset="0"/>
                  </a:rPr>
                  <a:t>[A/m</a:t>
                </a:r>
                <a:r>
                  <a:rPr lang="en-US" sz="3000" baseline="30000" dirty="0" smtClean="0">
                    <a:latin typeface="Times New Roman" pitchFamily="18" charset="0"/>
                    <a:ea typeface="黑体" pitchFamily="49" charset="-122"/>
                    <a:cs typeface="Times New Roman" pitchFamily="18" charset="0"/>
                  </a:rPr>
                  <a:t>2</a:t>
                </a:r>
                <a:r>
                  <a:rPr lang="en-US" sz="3000" dirty="0" smtClean="0">
                    <a:latin typeface="Times New Roman" pitchFamily="18" charset="0"/>
                    <a:ea typeface="黑体" pitchFamily="49" charset="-122"/>
                    <a:cs typeface="Times New Roman" pitchFamily="18" charset="0"/>
                  </a:rPr>
                  <a:t>]</a:t>
                </a:r>
                <a:r>
                  <a:rPr lang="zh-CN" altLang="en-US" sz="3000" dirty="0" smtClean="0">
                    <a:latin typeface="Times New Roman" pitchFamily="18" charset="0"/>
                    <a:ea typeface="黑体" pitchFamily="49" charset="-122"/>
                    <a:cs typeface="Times New Roman" pitchFamily="18" charset="0"/>
                  </a:rPr>
                  <a:t>和电荷密度</a:t>
                </a:r>
                <a14:m>
                  <m:oMath xmlns:m="http://schemas.openxmlformats.org/officeDocument/2006/math">
                    <m:r>
                      <a:rPr lang="zh-CN" altLang="en-US" sz="3000" i="1" smtClean="0">
                        <a:latin typeface="Cambria Math"/>
                        <a:ea typeface="黑体" pitchFamily="49" charset="-122"/>
                        <a:cs typeface="Times New Roman" pitchFamily="18" charset="0"/>
                      </a:rPr>
                      <m:t>𝜌</m:t>
                    </m:r>
                  </m:oMath>
                </a14:m>
                <a:r>
                  <a:rPr lang="en-US" sz="3000" dirty="0" smtClean="0">
                    <a:latin typeface="Times New Roman" pitchFamily="18" charset="0"/>
                    <a:ea typeface="黑体" pitchFamily="49" charset="-122"/>
                    <a:cs typeface="Times New Roman" pitchFamily="18" charset="0"/>
                  </a:rPr>
                  <a:t>[C/m</a:t>
                </a:r>
                <a:r>
                  <a:rPr lang="en-US" sz="3000" baseline="30000" dirty="0" smtClean="0">
                    <a:latin typeface="Times New Roman" pitchFamily="18" charset="0"/>
                    <a:ea typeface="黑体" pitchFamily="49" charset="-122"/>
                    <a:cs typeface="Times New Roman" pitchFamily="18" charset="0"/>
                  </a:rPr>
                  <a:t>3</a:t>
                </a:r>
                <a:r>
                  <a:rPr lang="en-US" sz="3000" dirty="0" smtClean="0">
                    <a:latin typeface="Times New Roman" pitchFamily="18" charset="0"/>
                    <a:ea typeface="黑体" pitchFamily="49" charset="-122"/>
                    <a:cs typeface="Times New Roman" pitchFamily="18" charset="0"/>
                  </a:rPr>
                  <a:t>]</a:t>
                </a:r>
                <a:r>
                  <a:rPr lang="zh-CN" altLang="en-US" sz="3000" dirty="0" smtClean="0">
                    <a:latin typeface="Times New Roman" pitchFamily="18" charset="0"/>
                    <a:ea typeface="黑体" pitchFamily="49" charset="-122"/>
                    <a:cs typeface="Times New Roman" pitchFamily="18" charset="0"/>
                  </a:rPr>
                  <a:t>；</a:t>
                </a:r>
                <a:endParaRPr lang="en-US" altLang="zh-CN" sz="3000" dirty="0" smtClean="0">
                  <a:latin typeface="Times New Roman" pitchFamily="18" charset="0"/>
                  <a:ea typeface="黑体" pitchFamily="49" charset="-122"/>
                  <a:cs typeface="Times New Roman" pitchFamily="18" charset="0"/>
                </a:endParaRPr>
              </a:p>
              <a:p>
                <a:pPr marL="800100" indent="-457200">
                  <a:buFont typeface="Wingdings" pitchFamily="2" charset="2"/>
                  <a:buChar char="u"/>
                </a:pPr>
                <a:endParaRPr lang="en-US" altLang="zh-CN" sz="1800" dirty="0" smtClean="0">
                  <a:latin typeface="Times New Roman" pitchFamily="18" charset="0"/>
                  <a:ea typeface="黑体" pitchFamily="49" charset="-122"/>
                  <a:cs typeface="Times New Roman" pitchFamily="18" charset="0"/>
                </a:endParaRPr>
              </a:p>
              <a:p>
                <a:pPr marL="800100" indent="-457200">
                  <a:buFont typeface="Wingdings" pitchFamily="2" charset="2"/>
                  <a:buChar char="u"/>
                </a:pPr>
                <a:r>
                  <a:rPr lang="zh-CN" altLang="en-US" sz="3000" dirty="0" smtClean="0">
                    <a:latin typeface="Times New Roman" pitchFamily="18" charset="0"/>
                    <a:ea typeface="黑体" pitchFamily="49" charset="-122"/>
                    <a:cs typeface="Times New Roman" pitchFamily="18" charset="0"/>
                  </a:rPr>
                  <a:t>这些基本电磁参量都是时间与空间的函数；</a:t>
                </a:r>
                <a:endParaRPr lang="en-US" altLang="zh-CN" sz="3000" dirty="0" smtClean="0">
                  <a:latin typeface="Times New Roman" pitchFamily="18" charset="0"/>
                  <a:ea typeface="黑体" pitchFamily="49" charset="-122"/>
                  <a:cs typeface="Times New Roman" pitchFamily="18" charset="0"/>
                </a:endParaRPr>
              </a:p>
              <a:p>
                <a:pPr marL="800100" indent="-457200">
                  <a:buFont typeface="Wingdings" pitchFamily="2" charset="2"/>
                  <a:buChar char="u"/>
                </a:pPr>
                <a:endParaRPr lang="en-US" altLang="zh-CN" sz="1800" dirty="0">
                  <a:latin typeface="Times New Roman" pitchFamily="18" charset="0"/>
                  <a:ea typeface="黑体" pitchFamily="49" charset="-122"/>
                  <a:cs typeface="Times New Roman" pitchFamily="18" charset="0"/>
                </a:endParaRPr>
              </a:p>
              <a:p>
                <a:pPr marL="800100" indent="-457200">
                  <a:buFont typeface="Wingdings" pitchFamily="2" charset="2"/>
                  <a:buChar char="u"/>
                </a:pPr>
                <a:r>
                  <a:rPr lang="zh-CN" altLang="en-US" sz="3000" dirty="0" smtClean="0">
                    <a:latin typeface="Times New Roman" pitchFamily="18" charset="0"/>
                    <a:ea typeface="黑体" pitchFamily="49" charset="-122"/>
                    <a:cs typeface="Times New Roman" pitchFamily="18" charset="0"/>
                  </a:rPr>
                  <a:t>场</a:t>
                </a:r>
                <a:r>
                  <a:rPr lang="en-US" sz="3000" b="1" i="1" dirty="0" smtClean="0">
                    <a:latin typeface="Times New Roman" pitchFamily="18" charset="0"/>
                    <a:ea typeface="黑体" pitchFamily="49" charset="-122"/>
                    <a:cs typeface="Times New Roman" pitchFamily="18" charset="0"/>
                  </a:rPr>
                  <a:t>E</a:t>
                </a:r>
                <a:r>
                  <a:rPr lang="zh-CN" altLang="en-US" sz="3000" dirty="0" smtClean="0">
                    <a:latin typeface="Times New Roman" pitchFamily="18" charset="0"/>
                    <a:ea typeface="黑体" pitchFamily="49" charset="-122"/>
                    <a:cs typeface="Times New Roman" pitchFamily="18" charset="0"/>
                  </a:rPr>
                  <a:t>和</a:t>
                </a:r>
                <a:r>
                  <a:rPr lang="en-US" sz="3000" b="1" i="1" dirty="0" smtClean="0">
                    <a:latin typeface="Times New Roman" pitchFamily="18" charset="0"/>
                    <a:ea typeface="黑体" pitchFamily="49" charset="-122"/>
                    <a:cs typeface="Times New Roman" pitchFamily="18" charset="0"/>
                  </a:rPr>
                  <a:t>B</a:t>
                </a:r>
                <a:r>
                  <a:rPr lang="zh-CN" altLang="en-US" sz="3000" dirty="0" smtClean="0">
                    <a:latin typeface="Times New Roman" pitchFamily="18" charset="0"/>
                    <a:ea typeface="黑体" pitchFamily="49" charset="-122"/>
                    <a:cs typeface="Times New Roman" pitchFamily="18" charset="0"/>
                  </a:rPr>
                  <a:t>之间的关系及源</a:t>
                </a:r>
                <a:r>
                  <a:rPr lang="en-US" sz="3000" b="1" i="1" dirty="0" smtClean="0">
                    <a:latin typeface="Times New Roman" pitchFamily="18" charset="0"/>
                    <a:ea typeface="黑体" pitchFamily="49" charset="-122"/>
                    <a:cs typeface="Times New Roman" pitchFamily="18" charset="0"/>
                  </a:rPr>
                  <a:t>J </a:t>
                </a:r>
                <a:r>
                  <a:rPr lang="zh-CN" altLang="en-US" sz="3000" dirty="0" smtClean="0">
                    <a:latin typeface="Times New Roman" pitchFamily="18" charset="0"/>
                    <a:ea typeface="黑体" pitchFamily="49" charset="-122"/>
                    <a:cs typeface="Times New Roman" pitchFamily="18" charset="0"/>
                  </a:rPr>
                  <a:t>和</a:t>
                </a:r>
                <a14:m>
                  <m:oMath xmlns:m="http://schemas.openxmlformats.org/officeDocument/2006/math">
                    <m:r>
                      <a:rPr lang="zh-CN" altLang="en-US" sz="3000" b="0" i="1">
                        <a:latin typeface="Cambria Math"/>
                        <a:ea typeface="黑体" pitchFamily="49" charset="-122"/>
                        <a:cs typeface="Times New Roman" pitchFamily="18" charset="0"/>
                      </a:rPr>
                      <m:t>𝜌</m:t>
                    </m:r>
                  </m:oMath>
                </a14:m>
                <a:r>
                  <a:rPr lang="zh-CN" altLang="en-US" sz="3000" dirty="0" smtClean="0">
                    <a:latin typeface="Times New Roman" pitchFamily="18" charset="0"/>
                    <a:ea typeface="黑体" pitchFamily="49" charset="-122"/>
                    <a:cs typeface="Times New Roman" pitchFamily="18" charset="0"/>
                  </a:rPr>
                  <a:t>之间的关系都可以通过基本的场方程来描述，即麦克斯韦方程组。</a:t>
                </a:r>
                <a:endParaRPr lang="zh-CN" altLang="en-US" sz="3000" dirty="0">
                  <a:latin typeface="Times New Roman" pitchFamily="18" charset="0"/>
                  <a:ea typeface="黑体" pitchFamily="49" charset="-122"/>
                  <a:cs typeface="Times New Roman" pitchFamily="18" charset="0"/>
                </a:endParaRP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457200" y="1844824"/>
                <a:ext cx="8363272" cy="4381947"/>
              </a:xfrm>
              <a:blipFill rotWithShape="1">
                <a:blip r:embed="rId2"/>
                <a:stretch>
                  <a:fillRect t="-1811" r="-626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p:sp>
        <p:nvSpPr>
          <p:cNvPr id="3" name="内容占位符 2"/>
          <p:cNvSpPr>
            <a:spLocks noGrp="1"/>
          </p:cNvSpPr>
          <p:nvPr>
            <p:ph idx="1"/>
          </p:nvPr>
        </p:nvSpPr>
        <p:spPr>
          <a:xfrm>
            <a:off x="323528" y="1783357"/>
            <a:ext cx="5616624" cy="4525963"/>
          </a:xfrm>
        </p:spPr>
        <p:txBody>
          <a:bodyPr>
            <a:normAutofit fontScale="92500" lnSpcReduction="20000"/>
          </a:bodyPr>
          <a:lstStyle/>
          <a:p>
            <a:pPr>
              <a:buFont typeface="Wingdings" pitchFamily="2" charset="2"/>
              <a:buChar char="u"/>
            </a:pPr>
            <a:r>
              <a:rPr lang="zh-CN" altLang="en-US" dirty="0" smtClean="0">
                <a:latin typeface="Times New Roman" pitchFamily="18" charset="0"/>
                <a:ea typeface="黑体" pitchFamily="49" charset="-122"/>
                <a:cs typeface="Times New Roman" pitchFamily="18" charset="0"/>
              </a:rPr>
              <a:t>在小矩形围线</a:t>
            </a:r>
            <a:r>
              <a:rPr lang="en-US" i="1" dirty="0" smtClean="0">
                <a:latin typeface="Times New Roman" pitchFamily="18" charset="0"/>
                <a:ea typeface="黑体" pitchFamily="49" charset="-122"/>
                <a:cs typeface="Times New Roman" pitchFamily="18" charset="0"/>
              </a:rPr>
              <a:t>C</a:t>
            </a:r>
            <a:r>
              <a:rPr lang="zh-CN" altLang="en-US" dirty="0" smtClean="0">
                <a:latin typeface="Times New Roman" pitchFamily="18" charset="0"/>
                <a:ea typeface="黑体" pitchFamily="49" charset="-122"/>
                <a:cs typeface="Times New Roman" pitchFamily="18" charset="0"/>
              </a:rPr>
              <a:t>和由</a:t>
            </a:r>
            <a:r>
              <a:rPr lang="en-US" i="1" dirty="0" smtClean="0">
                <a:latin typeface="Times New Roman" pitchFamily="18" charset="0"/>
                <a:ea typeface="黑体" pitchFamily="49" charset="-122"/>
                <a:cs typeface="Times New Roman" pitchFamily="18" charset="0"/>
              </a:rPr>
              <a:t>C</a:t>
            </a:r>
            <a:r>
              <a:rPr lang="zh-CN" altLang="en-US" dirty="0" smtClean="0">
                <a:latin typeface="Times New Roman" pitchFamily="18" charset="0"/>
                <a:ea typeface="黑体" pitchFamily="49" charset="-122"/>
                <a:cs typeface="Times New Roman" pitchFamily="18" charset="0"/>
              </a:rPr>
              <a:t>包围的曲面上运用安培</a:t>
            </a:r>
            <a:r>
              <a:rPr lang="en-US" dirty="0" smtClean="0">
                <a:latin typeface="Times New Roman" pitchFamily="18" charset="0"/>
                <a:ea typeface="黑体" pitchFamily="49" charset="-122"/>
                <a:cs typeface="Times New Roman" pitchFamily="18" charset="0"/>
              </a:rPr>
              <a:t>—</a:t>
            </a:r>
            <a:r>
              <a:rPr lang="zh-CN" altLang="en-US" dirty="0" smtClean="0">
                <a:latin typeface="Times New Roman" pitchFamily="18" charset="0"/>
                <a:ea typeface="黑体" pitchFamily="49" charset="-122"/>
                <a:cs typeface="Times New Roman" pitchFamily="18" charset="0"/>
              </a:rPr>
              <a:t>麦克斯韦定律的积分形式，可得磁场切向分量满足的边界条件</a:t>
            </a:r>
            <a:r>
              <a:rPr lang="en-US" altLang="zh-CN" dirty="0" smtClean="0">
                <a:latin typeface="Times New Roman" pitchFamily="18" charset="0"/>
                <a:ea typeface="黑体" pitchFamily="49" charset="-122"/>
                <a:cs typeface="Times New Roman" pitchFamily="18" charset="0"/>
              </a:rPr>
              <a:t>:</a:t>
            </a:r>
            <a:endParaRPr lang="zh-CN" altLang="en-US"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r>
              <a:rPr lang="en-US" b="1" i="1" dirty="0" smtClean="0">
                <a:latin typeface="Times New Roman" pitchFamily="18" charset="0"/>
                <a:ea typeface="黑体" pitchFamily="49" charset="-122"/>
                <a:cs typeface="Times New Roman" pitchFamily="18" charset="0"/>
              </a:rPr>
              <a:t>H</a:t>
            </a:r>
            <a:r>
              <a:rPr lang="en-US" b="1" i="1" baseline="-25000" dirty="0" smtClean="0">
                <a:latin typeface="Times New Roman" pitchFamily="18" charset="0"/>
                <a:ea typeface="黑体" pitchFamily="49" charset="-122"/>
                <a:cs typeface="Times New Roman" pitchFamily="18" charset="0"/>
              </a:rPr>
              <a:t>1</a:t>
            </a:r>
            <a:r>
              <a:rPr lang="zh-CN" altLang="en-US" dirty="0" smtClean="0">
                <a:latin typeface="Times New Roman" pitchFamily="18" charset="0"/>
                <a:ea typeface="黑体" pitchFamily="49" charset="-122"/>
                <a:cs typeface="Times New Roman" pitchFamily="18" charset="0"/>
              </a:rPr>
              <a:t>和</a:t>
            </a:r>
            <a:r>
              <a:rPr lang="en-US" altLang="zh-CN" b="1" i="1" dirty="0" smtClean="0">
                <a:latin typeface="Times New Roman" pitchFamily="18" charset="0"/>
                <a:ea typeface="黑体" pitchFamily="49" charset="-122"/>
                <a:cs typeface="Times New Roman" pitchFamily="18" charset="0"/>
              </a:rPr>
              <a:t>H</a:t>
            </a:r>
            <a:r>
              <a:rPr lang="en-US" altLang="zh-CN" b="1" i="1" baseline="-25000" dirty="0" smtClean="0">
                <a:latin typeface="Times New Roman" pitchFamily="18" charset="0"/>
                <a:ea typeface="黑体" pitchFamily="49" charset="-122"/>
                <a:cs typeface="Times New Roman" pitchFamily="18" charset="0"/>
              </a:rPr>
              <a:t>2</a:t>
            </a:r>
            <a:r>
              <a:rPr lang="zh-CN" altLang="en-US" dirty="0" smtClean="0">
                <a:latin typeface="Times New Roman" pitchFamily="18" charset="0"/>
                <a:ea typeface="黑体" pitchFamily="49" charset="-122"/>
                <a:cs typeface="Times New Roman" pitchFamily="18" charset="0"/>
              </a:rPr>
              <a:t>分别是磁场</a:t>
            </a:r>
            <a:r>
              <a:rPr lang="en-US" altLang="zh-CN" b="1" i="1" dirty="0" smtClean="0">
                <a:latin typeface="Times New Roman" pitchFamily="18" charset="0"/>
                <a:ea typeface="黑体" pitchFamily="49" charset="-122"/>
                <a:cs typeface="Times New Roman" pitchFamily="18" charset="0"/>
              </a:rPr>
              <a:t>H</a:t>
            </a:r>
            <a:r>
              <a:rPr lang="zh-CN" altLang="en-US" dirty="0" smtClean="0">
                <a:latin typeface="Times New Roman" pitchFamily="18" charset="0"/>
                <a:ea typeface="黑体" pitchFamily="49" charset="-122"/>
                <a:cs typeface="Times New Roman" pitchFamily="18" charset="0"/>
              </a:rPr>
              <a:t>在表面</a:t>
            </a:r>
            <a:r>
              <a:rPr lang="en-US" dirty="0" smtClean="0">
                <a:latin typeface="Times New Roman" pitchFamily="18" charset="0"/>
                <a:ea typeface="黑体" pitchFamily="49" charset="-122"/>
                <a:cs typeface="Times New Roman" pitchFamily="18" charset="0"/>
              </a:rPr>
              <a:t>S</a:t>
            </a:r>
            <a:r>
              <a:rPr lang="zh-CN" altLang="en-US" dirty="0" smtClean="0">
                <a:latin typeface="Times New Roman" pitchFamily="18" charset="0"/>
                <a:ea typeface="黑体" pitchFamily="49" charset="-122"/>
                <a:cs typeface="Times New Roman" pitchFamily="18" charset="0"/>
              </a:rPr>
              <a:t>两边区域</a:t>
            </a:r>
            <a:r>
              <a:rPr lang="en-US" altLang="zh-CN" dirty="0" smtClean="0">
                <a:latin typeface="Times New Roman" pitchFamily="18" charset="0"/>
                <a:ea typeface="黑体" pitchFamily="49" charset="-122"/>
                <a:cs typeface="Times New Roman" pitchFamily="18" charset="0"/>
              </a:rPr>
              <a:t>Ⅰ</a:t>
            </a:r>
            <a:r>
              <a:rPr lang="zh-CN" altLang="en-US" dirty="0" smtClean="0">
                <a:latin typeface="Times New Roman" pitchFamily="18" charset="0"/>
                <a:ea typeface="黑体" pitchFamily="49" charset="-122"/>
                <a:cs typeface="Times New Roman" pitchFamily="18" charset="0"/>
              </a:rPr>
              <a:t>和区域</a:t>
            </a:r>
            <a:r>
              <a:rPr lang="en-US" altLang="zh-CN" dirty="0" smtClean="0">
                <a:latin typeface="Times New Roman" pitchFamily="18" charset="0"/>
                <a:ea typeface="黑体" pitchFamily="49" charset="-122"/>
                <a:cs typeface="Times New Roman" pitchFamily="18" charset="0"/>
              </a:rPr>
              <a:t>Ⅱ</a:t>
            </a:r>
            <a:r>
              <a:rPr lang="zh-CN" altLang="en-US" dirty="0" smtClean="0">
                <a:latin typeface="Times New Roman" pitchFamily="18" charset="0"/>
                <a:ea typeface="黑体" pitchFamily="49" charset="-122"/>
                <a:cs typeface="Times New Roman" pitchFamily="18" charset="0"/>
              </a:rPr>
              <a:t>的磁场值</a:t>
            </a:r>
            <a:r>
              <a:rPr lang="zh-CN" altLang="en-US" dirty="0">
                <a:latin typeface="Times New Roman" pitchFamily="18" charset="0"/>
                <a:ea typeface="黑体" pitchFamily="49" charset="-122"/>
                <a:cs typeface="Times New Roman" pitchFamily="18" charset="0"/>
              </a:rPr>
              <a:t>，</a:t>
            </a:r>
            <a:r>
              <a:rPr lang="en-US" altLang="zh-CN" b="1" i="1" dirty="0" smtClean="0">
                <a:latin typeface="Times New Roman" pitchFamily="18" charset="0"/>
                <a:ea typeface="黑体" pitchFamily="49" charset="-122"/>
                <a:cs typeface="Times New Roman" pitchFamily="18" charset="0"/>
              </a:rPr>
              <a:t>K</a:t>
            </a:r>
            <a:r>
              <a:rPr lang="zh-CN" altLang="en-US" dirty="0" smtClean="0">
                <a:latin typeface="Times New Roman" pitchFamily="18" charset="0"/>
                <a:ea typeface="黑体" pitchFamily="49" charset="-122"/>
                <a:cs typeface="Times New Roman" pitchFamily="18" charset="0"/>
              </a:rPr>
              <a:t>是面</a:t>
            </a:r>
            <a:r>
              <a:rPr lang="en-US" i="1" dirty="0" smtClean="0">
                <a:latin typeface="Times New Roman" pitchFamily="18" charset="0"/>
                <a:ea typeface="黑体" pitchFamily="49" charset="-122"/>
                <a:cs typeface="Times New Roman" pitchFamily="18" charset="0"/>
              </a:rPr>
              <a:t>S</a:t>
            </a:r>
            <a:r>
              <a:rPr lang="zh-CN" altLang="en-US" dirty="0" smtClean="0">
                <a:latin typeface="Times New Roman" pitchFamily="18" charset="0"/>
                <a:ea typeface="黑体" pitchFamily="49" charset="-122"/>
                <a:cs typeface="Times New Roman" pitchFamily="18" charset="0"/>
              </a:rPr>
              <a:t>上的面电流密度，代表流过面</a:t>
            </a:r>
            <a:r>
              <a:rPr lang="en-US" i="1" dirty="0" smtClean="0">
                <a:latin typeface="Times New Roman" pitchFamily="18" charset="0"/>
                <a:ea typeface="黑体" pitchFamily="49" charset="-122"/>
                <a:cs typeface="Times New Roman" pitchFamily="18" charset="0"/>
              </a:rPr>
              <a:t>S</a:t>
            </a:r>
            <a:r>
              <a:rPr lang="zh-CN" altLang="en-US" dirty="0" smtClean="0">
                <a:latin typeface="Times New Roman" pitchFamily="18" charset="0"/>
                <a:ea typeface="黑体" pitchFamily="49" charset="-122"/>
                <a:cs typeface="Times New Roman" pitchFamily="18" charset="0"/>
              </a:rPr>
              <a:t>上单位宽度的电流。</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dirty="0" smtClean="0">
                <a:latin typeface="Times New Roman" pitchFamily="18" charset="0"/>
                <a:ea typeface="黑体" pitchFamily="49" charset="-122"/>
                <a:cs typeface="Times New Roman" pitchFamily="18" charset="0"/>
              </a:rPr>
              <a:t>上式表明，边界面上磁场切向分量的差值与面电流密度相等。</a:t>
            </a:r>
            <a:endParaRPr lang="zh-CN" altLang="en-US" dirty="0">
              <a:latin typeface="Times New Roman" pitchFamily="18" charset="0"/>
              <a:ea typeface="黑体" pitchFamily="49" charset="-122"/>
              <a:cs typeface="Times New Roman" pitchFamily="18" charset="0"/>
            </a:endParaRPr>
          </a:p>
        </p:txBody>
      </p:sp>
      <p:graphicFrame>
        <p:nvGraphicFramePr>
          <p:cNvPr id="65538" name="Object 2"/>
          <p:cNvGraphicFramePr>
            <a:graphicFrameLocks noChangeAspect="1"/>
          </p:cNvGraphicFramePr>
          <p:nvPr>
            <p:extLst>
              <p:ext uri="{D42A27DB-BD31-4B8C-83A1-F6EECF244321}">
                <p14:modId xmlns:p14="http://schemas.microsoft.com/office/powerpoint/2010/main" val="1127313289"/>
              </p:ext>
            </p:extLst>
          </p:nvPr>
        </p:nvGraphicFramePr>
        <p:xfrm>
          <a:off x="782638" y="3360415"/>
          <a:ext cx="4797425" cy="428625"/>
        </p:xfrm>
        <a:graphic>
          <a:graphicData uri="http://schemas.openxmlformats.org/presentationml/2006/ole">
            <mc:AlternateContent xmlns:mc="http://schemas.openxmlformats.org/markup-compatibility/2006">
              <mc:Choice xmlns:v="urn:schemas-microsoft-com:vml" Requires="v">
                <p:oleObj spid="_x0000_s65858" name="Equation" r:id="rId3" imgW="2590560" imgH="241200" progId="Equation.DSMT4">
                  <p:embed/>
                </p:oleObj>
              </mc:Choice>
              <mc:Fallback>
                <p:oleObj name="Equation" r:id="rId3" imgW="2590560" imgH="241200" progId="Equation.DSMT4">
                  <p:embed/>
                  <p:pic>
                    <p:nvPicPr>
                      <p:cNvPr id="0" name="Picture 2"/>
                      <p:cNvPicPr>
                        <a:picLocks noChangeAspect="1" noChangeArrowheads="1"/>
                      </p:cNvPicPr>
                      <p:nvPr/>
                    </p:nvPicPr>
                    <p:blipFill>
                      <a:blip r:embed="rId4"/>
                      <a:srcRect/>
                      <a:stretch>
                        <a:fillRect/>
                      </a:stretch>
                    </p:blipFill>
                    <p:spPr bwMode="auto">
                      <a:xfrm>
                        <a:off x="782638" y="3360415"/>
                        <a:ext cx="47974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3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2492896"/>
            <a:ext cx="3124633"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p:sp>
        <p:nvSpPr>
          <p:cNvPr id="3" name="内容占位符 2"/>
          <p:cNvSpPr>
            <a:spLocks noGrp="1"/>
          </p:cNvSpPr>
          <p:nvPr>
            <p:ph idx="1"/>
          </p:nvPr>
        </p:nvSpPr>
        <p:spPr/>
        <p:txBody>
          <a:bodyPr>
            <a:normAutofit fontScale="85000" lnSpcReduction="10000"/>
          </a:bodyPr>
          <a:lstStyle/>
          <a:p>
            <a:pPr>
              <a:buFont typeface="Wingdings" pitchFamily="2" charset="2"/>
              <a:buChar char="u"/>
            </a:pPr>
            <a:r>
              <a:rPr lang="zh-CN" altLang="en-US" dirty="0" smtClean="0">
                <a:latin typeface="Times New Roman" pitchFamily="18" charset="0"/>
                <a:ea typeface="黑体" pitchFamily="49" charset="-122"/>
                <a:cs typeface="Times New Roman" pitchFamily="18" charset="0"/>
              </a:rPr>
              <a:t> 场矢量在不连续处上满足的边界条件总结如下：</a:t>
            </a: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上述方程针对的是电场和磁场的切向分量，而</a:t>
            </a: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 对应电通量密度和磁通量密度的法向分量。在公式（</a:t>
            </a:r>
            <a:r>
              <a:rPr lang="en-US" dirty="0" smtClean="0">
                <a:latin typeface="Times New Roman" pitchFamily="18" charset="0"/>
                <a:ea typeface="黑体" pitchFamily="49" charset="-122"/>
                <a:cs typeface="Times New Roman" pitchFamily="18" charset="0"/>
              </a:rPr>
              <a:t>1.4.7</a:t>
            </a:r>
            <a:r>
              <a:rPr lang="zh-CN" altLang="en-US" dirty="0" smtClean="0">
                <a:latin typeface="Times New Roman" pitchFamily="18" charset="0"/>
                <a:ea typeface="黑体" pitchFamily="49" charset="-122"/>
                <a:cs typeface="Times New Roman" pitchFamily="18" charset="0"/>
              </a:rPr>
              <a:t>）和（</a:t>
            </a:r>
            <a:r>
              <a:rPr lang="en-US" dirty="0" smtClean="0">
                <a:latin typeface="Times New Roman" pitchFamily="18" charset="0"/>
                <a:ea typeface="黑体" pitchFamily="49" charset="-122"/>
                <a:cs typeface="Times New Roman" pitchFamily="18" charset="0"/>
              </a:rPr>
              <a:t>1.4.10</a:t>
            </a:r>
            <a:r>
              <a:rPr lang="zh-CN" altLang="en-US" dirty="0" smtClean="0">
                <a:latin typeface="Times New Roman" pitchFamily="18" charset="0"/>
                <a:ea typeface="黑体" pitchFamily="49" charset="-122"/>
                <a:cs typeface="Times New Roman" pitchFamily="18" charset="0"/>
              </a:rPr>
              <a:t>）中，</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代表垂直于边界面的单位矢量，方向由区域</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指向区域 </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和</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代表表面电荷和表面电流密度。</a:t>
            </a:r>
          </a:p>
          <a:p>
            <a:endParaRPr lang="zh-CN" altLang="en-US" dirty="0">
              <a:latin typeface="Times New Roman" pitchFamily="18" charset="0"/>
              <a:ea typeface="黑体" pitchFamily="49" charset="-122"/>
              <a:cs typeface="Times New Roman" pitchFamily="18" charset="0"/>
            </a:endParaRPr>
          </a:p>
        </p:txBody>
      </p:sp>
      <p:graphicFrame>
        <p:nvGraphicFramePr>
          <p:cNvPr id="66562" name="Object 2"/>
          <p:cNvGraphicFramePr>
            <a:graphicFrameLocks noChangeAspect="1"/>
          </p:cNvGraphicFramePr>
          <p:nvPr>
            <p:extLst>
              <p:ext uri="{D42A27DB-BD31-4B8C-83A1-F6EECF244321}">
                <p14:modId xmlns:p14="http://schemas.microsoft.com/office/powerpoint/2010/main" val="2236957911"/>
              </p:ext>
            </p:extLst>
          </p:nvPr>
        </p:nvGraphicFramePr>
        <p:xfrm>
          <a:off x="928662" y="2140836"/>
          <a:ext cx="5143536" cy="500066"/>
        </p:xfrm>
        <a:graphic>
          <a:graphicData uri="http://schemas.openxmlformats.org/presentationml/2006/ole">
            <mc:AlternateContent xmlns:mc="http://schemas.openxmlformats.org/markup-compatibility/2006">
              <mc:Choice xmlns:v="urn:schemas-microsoft-com:vml" Requires="v">
                <p:oleObj spid="_x0000_s67273" name="Equation" r:id="rId3" imgW="2831760" imgH="241200" progId="Equation.DSMT4">
                  <p:embed/>
                </p:oleObj>
              </mc:Choice>
              <mc:Fallback>
                <p:oleObj name="Equation" r:id="rId3" imgW="283176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2140836"/>
                        <a:ext cx="5143536"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3" name="Object 3"/>
          <p:cNvGraphicFramePr>
            <a:graphicFrameLocks noChangeAspect="1"/>
          </p:cNvGraphicFramePr>
          <p:nvPr>
            <p:extLst>
              <p:ext uri="{D42A27DB-BD31-4B8C-83A1-F6EECF244321}">
                <p14:modId xmlns:p14="http://schemas.microsoft.com/office/powerpoint/2010/main" val="1366393746"/>
              </p:ext>
            </p:extLst>
          </p:nvPr>
        </p:nvGraphicFramePr>
        <p:xfrm>
          <a:off x="928662" y="2640902"/>
          <a:ext cx="5143536" cy="500066"/>
        </p:xfrm>
        <a:graphic>
          <a:graphicData uri="http://schemas.openxmlformats.org/presentationml/2006/ole">
            <mc:AlternateContent xmlns:mc="http://schemas.openxmlformats.org/markup-compatibility/2006">
              <mc:Choice xmlns:v="urn:schemas-microsoft-com:vml" Requires="v">
                <p:oleObj spid="_x0000_s67274" name="Equation" r:id="rId5" imgW="2857320" imgH="241200" progId="Equation.DSMT4">
                  <p:embed/>
                </p:oleObj>
              </mc:Choice>
              <mc:Fallback>
                <p:oleObj name="Equation" r:id="rId5" imgW="285732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2640902"/>
                        <a:ext cx="5143536"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4" name="Object 4"/>
          <p:cNvGraphicFramePr>
            <a:graphicFrameLocks noChangeAspect="1"/>
          </p:cNvGraphicFramePr>
          <p:nvPr>
            <p:extLst>
              <p:ext uri="{D42A27DB-BD31-4B8C-83A1-F6EECF244321}">
                <p14:modId xmlns:p14="http://schemas.microsoft.com/office/powerpoint/2010/main" val="2238862911"/>
              </p:ext>
            </p:extLst>
          </p:nvPr>
        </p:nvGraphicFramePr>
        <p:xfrm>
          <a:off x="928662" y="3553440"/>
          <a:ext cx="5072098" cy="500066"/>
        </p:xfrm>
        <a:graphic>
          <a:graphicData uri="http://schemas.openxmlformats.org/presentationml/2006/ole">
            <mc:AlternateContent xmlns:mc="http://schemas.openxmlformats.org/markup-compatibility/2006">
              <mc:Choice xmlns:v="urn:schemas-microsoft-com:vml" Requires="v">
                <p:oleObj spid="_x0000_s67275" name="Equation" r:id="rId7" imgW="2831760" imgH="241200" progId="Equation.DSMT4">
                  <p:embed/>
                </p:oleObj>
              </mc:Choice>
              <mc:Fallback>
                <p:oleObj name="Equation" r:id="rId7" imgW="283176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662" y="3553440"/>
                        <a:ext cx="5072098"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5" name="Object 5"/>
          <p:cNvGraphicFramePr>
            <a:graphicFrameLocks noChangeAspect="1"/>
          </p:cNvGraphicFramePr>
          <p:nvPr>
            <p:extLst>
              <p:ext uri="{D42A27DB-BD31-4B8C-83A1-F6EECF244321}">
                <p14:modId xmlns:p14="http://schemas.microsoft.com/office/powerpoint/2010/main" val="3322590881"/>
              </p:ext>
            </p:extLst>
          </p:nvPr>
        </p:nvGraphicFramePr>
        <p:xfrm>
          <a:off x="899592" y="3981450"/>
          <a:ext cx="5230812" cy="527050"/>
        </p:xfrm>
        <a:graphic>
          <a:graphicData uri="http://schemas.openxmlformats.org/presentationml/2006/ole">
            <mc:AlternateContent xmlns:mc="http://schemas.openxmlformats.org/markup-compatibility/2006">
              <mc:Choice xmlns:v="urn:schemas-microsoft-com:vml" Requires="v">
                <p:oleObj spid="_x0000_s67276" name="Equation" r:id="rId9" imgW="2933640" imgH="241200" progId="Equation.DSMT4">
                  <p:embed/>
                </p:oleObj>
              </mc:Choice>
              <mc:Fallback>
                <p:oleObj name="Equation" r:id="rId9" imgW="2933640" imgH="241200" progId="Equation.DSMT4">
                  <p:embed/>
                  <p:pic>
                    <p:nvPicPr>
                      <p:cNvPr id="0" name="Picture 5"/>
                      <p:cNvPicPr>
                        <a:picLocks noChangeAspect="1" noChangeArrowheads="1"/>
                      </p:cNvPicPr>
                      <p:nvPr/>
                    </p:nvPicPr>
                    <p:blipFill>
                      <a:blip r:embed="rId10"/>
                      <a:srcRect/>
                      <a:stretch>
                        <a:fillRect/>
                      </a:stretch>
                    </p:blipFill>
                    <p:spPr bwMode="auto">
                      <a:xfrm>
                        <a:off x="899592" y="3981450"/>
                        <a:ext cx="5230812"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6" name="Object 6"/>
          <p:cNvGraphicFramePr>
            <a:graphicFrameLocks noChangeAspect="1"/>
          </p:cNvGraphicFramePr>
          <p:nvPr>
            <p:extLst>
              <p:ext uri="{D42A27DB-BD31-4B8C-83A1-F6EECF244321}">
                <p14:modId xmlns:p14="http://schemas.microsoft.com/office/powerpoint/2010/main" val="2489547021"/>
              </p:ext>
            </p:extLst>
          </p:nvPr>
        </p:nvGraphicFramePr>
        <p:xfrm>
          <a:off x="4788024" y="4941168"/>
          <a:ext cx="212726" cy="290514"/>
        </p:xfrm>
        <a:graphic>
          <a:graphicData uri="http://schemas.openxmlformats.org/presentationml/2006/ole">
            <mc:AlternateContent xmlns:mc="http://schemas.openxmlformats.org/markup-compatibility/2006">
              <mc:Choice xmlns:v="urn:schemas-microsoft-com:vml" Requires="v">
                <p:oleObj spid="_x0000_s67277" name="Equation" r:id="rId11" imgW="139680" imgH="152280" progId="Equation.DSMT4">
                  <p:embed/>
                </p:oleObj>
              </mc:Choice>
              <mc:Fallback>
                <p:oleObj name="Equation" r:id="rId11" imgW="139680" imgH="1522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8024" y="4941168"/>
                        <a:ext cx="212726" cy="29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7" name="Object 7"/>
          <p:cNvGraphicFramePr>
            <a:graphicFrameLocks noChangeAspect="1"/>
          </p:cNvGraphicFramePr>
          <p:nvPr>
            <p:extLst>
              <p:ext uri="{D42A27DB-BD31-4B8C-83A1-F6EECF244321}">
                <p14:modId xmlns:p14="http://schemas.microsoft.com/office/powerpoint/2010/main" val="1235078703"/>
              </p:ext>
            </p:extLst>
          </p:nvPr>
        </p:nvGraphicFramePr>
        <p:xfrm>
          <a:off x="3995936" y="5301208"/>
          <a:ext cx="225426" cy="303214"/>
        </p:xfrm>
        <a:graphic>
          <a:graphicData uri="http://schemas.openxmlformats.org/presentationml/2006/ole">
            <mc:AlternateContent xmlns:mc="http://schemas.openxmlformats.org/markup-compatibility/2006">
              <mc:Choice xmlns:v="urn:schemas-microsoft-com:vml" Requires="v">
                <p:oleObj spid="_x0000_s67278" name="Equation" r:id="rId13" imgW="164880" imgH="177480" progId="Equation.DSMT4">
                  <p:embed/>
                </p:oleObj>
              </mc:Choice>
              <mc:Fallback>
                <p:oleObj name="Equation" r:id="rId13" imgW="164880" imgH="17748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5936" y="5301208"/>
                        <a:ext cx="225426" cy="30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8" name="Object 8"/>
          <p:cNvGraphicFramePr>
            <a:graphicFrameLocks noChangeAspect="1"/>
          </p:cNvGraphicFramePr>
          <p:nvPr>
            <p:extLst>
              <p:ext uri="{D42A27DB-BD31-4B8C-83A1-F6EECF244321}">
                <p14:modId xmlns:p14="http://schemas.microsoft.com/office/powerpoint/2010/main" val="1616589080"/>
              </p:ext>
            </p:extLst>
          </p:nvPr>
        </p:nvGraphicFramePr>
        <p:xfrm>
          <a:off x="5652120" y="5301208"/>
          <a:ext cx="193676" cy="303214"/>
        </p:xfrm>
        <a:graphic>
          <a:graphicData uri="http://schemas.openxmlformats.org/presentationml/2006/ole">
            <mc:AlternateContent xmlns:mc="http://schemas.openxmlformats.org/markup-compatibility/2006">
              <mc:Choice xmlns:v="urn:schemas-microsoft-com:vml" Requires="v">
                <p:oleObj spid="_x0000_s67279" name="Equation" r:id="rId15" imgW="101520" imgH="177480" progId="Equation.DSMT4">
                  <p:embed/>
                </p:oleObj>
              </mc:Choice>
              <mc:Fallback>
                <p:oleObj name="Equation" r:id="rId15" imgW="101520" imgH="17748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2120" y="5301208"/>
                        <a:ext cx="193676" cy="30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9" name="Object 9"/>
          <p:cNvGraphicFramePr>
            <a:graphicFrameLocks noChangeAspect="1"/>
          </p:cNvGraphicFramePr>
          <p:nvPr>
            <p:extLst>
              <p:ext uri="{D42A27DB-BD31-4B8C-83A1-F6EECF244321}">
                <p14:modId xmlns:p14="http://schemas.microsoft.com/office/powerpoint/2010/main" val="3959514232"/>
              </p:ext>
            </p:extLst>
          </p:nvPr>
        </p:nvGraphicFramePr>
        <p:xfrm>
          <a:off x="6012160" y="5301208"/>
          <a:ext cx="212726" cy="322264"/>
        </p:xfrm>
        <a:graphic>
          <a:graphicData uri="http://schemas.openxmlformats.org/presentationml/2006/ole">
            <mc:AlternateContent xmlns:mc="http://schemas.openxmlformats.org/markup-compatibility/2006">
              <mc:Choice xmlns:v="urn:schemas-microsoft-com:vml" Requires="v">
                <p:oleObj spid="_x0000_s67280" name="Equation" r:id="rId17" imgW="139680" imgH="215640" progId="Equation.DSMT4">
                  <p:embed/>
                </p:oleObj>
              </mc:Choice>
              <mc:Fallback>
                <p:oleObj name="Equation" r:id="rId17" imgW="139680" imgH="21564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2160" y="5301208"/>
                        <a:ext cx="212726" cy="32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70" name="Object 10"/>
          <p:cNvGraphicFramePr>
            <a:graphicFrameLocks noChangeAspect="1"/>
          </p:cNvGraphicFramePr>
          <p:nvPr>
            <p:extLst>
              <p:ext uri="{D42A27DB-BD31-4B8C-83A1-F6EECF244321}">
                <p14:modId xmlns:p14="http://schemas.microsoft.com/office/powerpoint/2010/main" val="2148922602"/>
              </p:ext>
            </p:extLst>
          </p:nvPr>
        </p:nvGraphicFramePr>
        <p:xfrm>
          <a:off x="6660232" y="5301208"/>
          <a:ext cx="309564" cy="303214"/>
        </p:xfrm>
        <a:graphic>
          <a:graphicData uri="http://schemas.openxmlformats.org/presentationml/2006/ole">
            <mc:AlternateContent xmlns:mc="http://schemas.openxmlformats.org/markup-compatibility/2006">
              <mc:Choice xmlns:v="urn:schemas-microsoft-com:vml" Requires="v">
                <p:oleObj spid="_x0000_s67281" name="Equation" r:id="rId19" imgW="190440" imgH="177480" progId="Equation.DSMT4">
                  <p:embed/>
                </p:oleObj>
              </mc:Choice>
              <mc:Fallback>
                <p:oleObj name="Equation" r:id="rId19" imgW="190440" imgH="17748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60232" y="5301208"/>
                        <a:ext cx="309564" cy="30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p:sp>
        <p:nvSpPr>
          <p:cNvPr id="3" name="内容占位符 2"/>
          <p:cNvSpPr>
            <a:spLocks noGrp="1"/>
          </p:cNvSpPr>
          <p:nvPr>
            <p:ph idx="1"/>
          </p:nvPr>
        </p:nvSpPr>
        <p:spPr/>
        <p:txBody>
          <a:bodyPr>
            <a:normAutofit lnSpcReduction="10000"/>
          </a:bodyPr>
          <a:lstStyle/>
          <a:p>
            <a:pPr>
              <a:buFont typeface="Wingdings" pitchFamily="2" charset="2"/>
              <a:buChar char="u"/>
            </a:pPr>
            <a:r>
              <a:rPr lang="zh-CN" altLang="en-US" dirty="0" smtClean="0">
                <a:latin typeface="Times New Roman" pitchFamily="18" charset="0"/>
                <a:ea typeface="黑体" pitchFamily="49" charset="-122"/>
                <a:cs typeface="Times New Roman" pitchFamily="18" charset="0"/>
              </a:rPr>
              <a:t>对于时变场 </a:t>
            </a:r>
            <a:r>
              <a:rPr lang="en-US" altLang="zh-CN"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场矢量</a:t>
            </a:r>
            <a:r>
              <a:rPr lang="en-US" altLang="zh-CN" b="1" i="1" dirty="0" smtClean="0">
                <a:latin typeface="Times New Roman" pitchFamily="18" charset="0"/>
                <a:ea typeface="黑体" pitchFamily="49" charset="-122"/>
                <a:cs typeface="Times New Roman" pitchFamily="18" charset="0"/>
              </a:rPr>
              <a:t>E</a:t>
            </a:r>
            <a:r>
              <a:rPr lang="zh-CN" altLang="en-US" dirty="0" smtClean="0">
                <a:latin typeface="Times New Roman" pitchFamily="18" charset="0"/>
                <a:ea typeface="黑体" pitchFamily="49" charset="-122"/>
                <a:cs typeface="Times New Roman" pitchFamily="18" charset="0"/>
              </a:rPr>
              <a:t>和</a:t>
            </a:r>
            <a:r>
              <a:rPr lang="en-US" altLang="zh-CN" b="1" i="1" dirty="0" smtClean="0">
                <a:latin typeface="Times New Roman" pitchFamily="18" charset="0"/>
                <a:ea typeface="黑体" pitchFamily="49" charset="-122"/>
                <a:cs typeface="Times New Roman" pitchFamily="18" charset="0"/>
              </a:rPr>
              <a:t>B</a:t>
            </a:r>
            <a:r>
              <a:rPr lang="zh-CN" altLang="en-US" dirty="0" smtClean="0">
                <a:latin typeface="Times New Roman" pitchFamily="18" charset="0"/>
                <a:ea typeface="黑体" pitchFamily="49" charset="-122"/>
                <a:cs typeface="Times New Roman" pitchFamily="18" charset="0"/>
              </a:rPr>
              <a:t>或者场矢量</a:t>
            </a:r>
            <a:r>
              <a:rPr lang="en-US" altLang="zh-CN" b="1" i="1" dirty="0" smtClean="0">
                <a:latin typeface="Times New Roman" pitchFamily="18" charset="0"/>
                <a:ea typeface="黑体" pitchFamily="49" charset="-122"/>
                <a:cs typeface="Times New Roman" pitchFamily="18" charset="0"/>
              </a:rPr>
              <a:t>H</a:t>
            </a:r>
            <a:r>
              <a:rPr lang="zh-CN" altLang="en-US" dirty="0" smtClean="0">
                <a:latin typeface="Times New Roman" pitchFamily="18" charset="0"/>
                <a:ea typeface="黑体" pitchFamily="49" charset="-122"/>
                <a:cs typeface="Times New Roman" pitchFamily="18" charset="0"/>
              </a:rPr>
              <a:t>和</a:t>
            </a:r>
            <a:r>
              <a:rPr lang="en-US" altLang="zh-CN" b="1" i="1" dirty="0" smtClean="0">
                <a:latin typeface="Times New Roman" pitchFamily="18" charset="0"/>
                <a:ea typeface="黑体" pitchFamily="49" charset="-122"/>
                <a:cs typeface="Times New Roman" pitchFamily="18" charset="0"/>
              </a:rPr>
              <a:t>D</a:t>
            </a:r>
            <a:r>
              <a:rPr lang="zh-CN" altLang="en-US" dirty="0" smtClean="0">
                <a:latin typeface="Times New Roman" pitchFamily="18" charset="0"/>
                <a:ea typeface="黑体" pitchFamily="49" charset="-122"/>
                <a:cs typeface="Times New Roman" pitchFamily="18" charset="0"/>
              </a:rPr>
              <a:t>通过麦克斯韦方程组建立联系。因此</a:t>
            </a:r>
            <a:r>
              <a:rPr lang="en-US" altLang="zh-CN" dirty="0" smtClean="0">
                <a:latin typeface="Times New Roman" pitchFamily="18" charset="0"/>
                <a:ea typeface="黑体" pitchFamily="49" charset="-122"/>
                <a:cs typeface="Times New Roman" pitchFamily="18" charset="0"/>
              </a:rPr>
              <a:t>,</a:t>
            </a:r>
            <a:r>
              <a:rPr lang="en-US" altLang="zh-CN" b="1" i="1" dirty="0" smtClean="0">
                <a:latin typeface="Times New Roman" pitchFamily="18" charset="0"/>
                <a:ea typeface="黑体" pitchFamily="49" charset="-122"/>
                <a:cs typeface="Times New Roman" pitchFamily="18" charset="0"/>
              </a:rPr>
              <a:t>B</a:t>
            </a:r>
            <a:r>
              <a:rPr lang="zh-CN" altLang="en-US" dirty="0" smtClean="0">
                <a:latin typeface="Times New Roman" pitchFamily="18" charset="0"/>
                <a:ea typeface="黑体" pitchFamily="49" charset="-122"/>
                <a:cs typeface="Times New Roman" pitchFamily="18" charset="0"/>
              </a:rPr>
              <a:t>的边界条件与</a:t>
            </a:r>
            <a:r>
              <a:rPr lang="en-US" altLang="zh-CN" b="1" i="1" dirty="0">
                <a:latin typeface="Times New Roman" pitchFamily="18" charset="0"/>
                <a:ea typeface="黑体" pitchFamily="49" charset="-122"/>
                <a:cs typeface="Times New Roman" pitchFamily="18" charset="0"/>
              </a:rPr>
              <a:t>E</a:t>
            </a:r>
            <a:r>
              <a:rPr lang="zh-CN" altLang="en-US" dirty="0" smtClean="0">
                <a:latin typeface="Times New Roman" pitchFamily="18" charset="0"/>
                <a:ea typeface="黑体" pitchFamily="49" charset="-122"/>
                <a:cs typeface="Times New Roman" pitchFamily="18" charset="0"/>
              </a:rPr>
              <a:t>的边界条件不相互独立，</a:t>
            </a:r>
            <a:r>
              <a:rPr lang="en-US" altLang="zh-CN" b="1" i="1" dirty="0" smtClean="0">
                <a:latin typeface="Times New Roman" pitchFamily="18" charset="0"/>
                <a:ea typeface="黑体" pitchFamily="49" charset="-122"/>
                <a:cs typeface="Times New Roman" pitchFamily="18" charset="0"/>
              </a:rPr>
              <a:t>D</a:t>
            </a:r>
            <a:r>
              <a:rPr lang="zh-CN" altLang="en-US" dirty="0" smtClean="0">
                <a:latin typeface="Times New Roman" pitchFamily="18" charset="0"/>
                <a:ea typeface="黑体" pitchFamily="49" charset="-122"/>
                <a:cs typeface="Times New Roman" pitchFamily="18" charset="0"/>
              </a:rPr>
              <a:t>的边界条件与</a:t>
            </a:r>
            <a:r>
              <a:rPr lang="en-US" altLang="zh-CN" b="1" i="1" dirty="0">
                <a:latin typeface="Times New Roman" pitchFamily="18" charset="0"/>
                <a:ea typeface="黑体" pitchFamily="49" charset="-122"/>
                <a:cs typeface="Times New Roman" pitchFamily="18" charset="0"/>
              </a:rPr>
              <a:t>H</a:t>
            </a:r>
            <a:r>
              <a:rPr lang="zh-CN" altLang="en-US" dirty="0" smtClean="0">
                <a:latin typeface="Times New Roman" pitchFamily="18" charset="0"/>
                <a:ea typeface="黑体" pitchFamily="49" charset="-122"/>
                <a:cs typeface="Times New Roman" pitchFamily="18" charset="0"/>
              </a:rPr>
              <a:t>的边界条件不相互独立。</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dirty="0" smtClean="0">
                <a:latin typeface="Times New Roman" pitchFamily="18" charset="0"/>
                <a:ea typeface="黑体" pitchFamily="49" charset="-122"/>
                <a:cs typeface="Times New Roman" pitchFamily="18" charset="0"/>
              </a:rPr>
              <a:t>换句话说，如果</a:t>
            </a:r>
            <a:r>
              <a:rPr lang="en-US" altLang="zh-CN" b="1" i="1" dirty="0" smtClean="0">
                <a:latin typeface="Times New Roman" pitchFamily="18" charset="0"/>
                <a:ea typeface="黑体" pitchFamily="49" charset="-122"/>
                <a:cs typeface="Times New Roman" pitchFamily="18" charset="0"/>
              </a:rPr>
              <a:t>E</a:t>
            </a:r>
            <a:r>
              <a:rPr lang="zh-CN" altLang="en-US" dirty="0" smtClean="0">
                <a:latin typeface="Times New Roman" pitchFamily="18" charset="0"/>
                <a:ea typeface="黑体" pitchFamily="49" charset="-122"/>
                <a:cs typeface="Times New Roman" pitchFamily="18" charset="0"/>
              </a:rPr>
              <a:t>的边界条件满足的话，那么通过法拉第电磁感应定律，</a:t>
            </a:r>
            <a:r>
              <a:rPr lang="en-US" altLang="zh-CN" b="1" i="1" dirty="0" smtClean="0">
                <a:latin typeface="Times New Roman" pitchFamily="18" charset="0"/>
                <a:ea typeface="黑体" pitchFamily="49" charset="-122"/>
                <a:cs typeface="Times New Roman" pitchFamily="18" charset="0"/>
              </a:rPr>
              <a:t>B</a:t>
            </a:r>
            <a:r>
              <a:rPr lang="zh-CN" altLang="en-US" dirty="0" smtClean="0">
                <a:latin typeface="Times New Roman" pitchFamily="18" charset="0"/>
                <a:ea typeface="黑体" pitchFamily="49" charset="-122"/>
                <a:cs typeface="Times New Roman" pitchFamily="18" charset="0"/>
              </a:rPr>
              <a:t>的边界条件同时得到满足。同理，如果</a:t>
            </a:r>
            <a:r>
              <a:rPr lang="en-US" altLang="zh-CN" b="1" i="1" dirty="0">
                <a:latin typeface="Times New Roman" pitchFamily="18" charset="0"/>
                <a:ea typeface="黑体" pitchFamily="49" charset="-122"/>
                <a:cs typeface="Times New Roman" pitchFamily="18" charset="0"/>
              </a:rPr>
              <a:t>H</a:t>
            </a:r>
            <a:r>
              <a:rPr lang="zh-CN" altLang="en-US" dirty="0" smtClean="0">
                <a:latin typeface="Times New Roman" pitchFamily="18" charset="0"/>
                <a:ea typeface="黑体" pitchFamily="49" charset="-122"/>
                <a:cs typeface="Times New Roman" pitchFamily="18" charset="0"/>
              </a:rPr>
              <a:t>的边界条件满足，那么通过安培</a:t>
            </a:r>
            <a:r>
              <a:rPr lang="en-US" dirty="0" smtClean="0">
                <a:latin typeface="Times New Roman" pitchFamily="18" charset="0"/>
                <a:ea typeface="黑体" pitchFamily="49" charset="-122"/>
                <a:cs typeface="Times New Roman" pitchFamily="18" charset="0"/>
              </a:rPr>
              <a:t>—</a:t>
            </a:r>
            <a:r>
              <a:rPr lang="zh-CN" altLang="en-US" dirty="0" smtClean="0">
                <a:latin typeface="Times New Roman" pitchFamily="18" charset="0"/>
                <a:ea typeface="黑体" pitchFamily="49" charset="-122"/>
                <a:cs typeface="Times New Roman" pitchFamily="18" charset="0"/>
              </a:rPr>
              <a:t>麦克斯韦定律和电荷守恒定律，</a:t>
            </a:r>
            <a:r>
              <a:rPr lang="en-US" altLang="zh-CN" b="1" i="1" dirty="0" smtClean="0">
                <a:latin typeface="Times New Roman" pitchFamily="18" charset="0"/>
                <a:ea typeface="黑体" pitchFamily="49" charset="-122"/>
                <a:cs typeface="Times New Roman" pitchFamily="18" charset="0"/>
              </a:rPr>
              <a:t>D</a:t>
            </a:r>
            <a:r>
              <a:rPr lang="zh-CN" altLang="en-US" dirty="0" smtClean="0">
                <a:latin typeface="Times New Roman" pitchFamily="18" charset="0"/>
                <a:ea typeface="黑体" pitchFamily="49" charset="-122"/>
                <a:cs typeface="Times New Roman" pitchFamily="18" charset="0"/>
              </a:rPr>
              <a:t>的边界条件也得到满足。</a:t>
            </a:r>
            <a:endParaRPr lang="en-US" altLang="zh-CN" dirty="0" smtClean="0">
              <a:latin typeface="Times New Roman" pitchFamily="18" charset="0"/>
              <a:ea typeface="黑体" pitchFamily="49" charset="-122"/>
              <a:cs typeface="Times New Roman" pitchFamily="18" charset="0"/>
            </a:endParaRPr>
          </a:p>
          <a:p>
            <a:endParaRPr lang="zh-CN" altLang="en-US" dirty="0" smtClean="0">
              <a:latin typeface="Times New Roman" pitchFamily="18" charset="0"/>
              <a:ea typeface="黑体" pitchFamily="49" charset="-122"/>
              <a:cs typeface="Times New Roman" pitchFamily="18" charset="0"/>
            </a:endParaRPr>
          </a:p>
          <a:p>
            <a:endParaRPr lang="zh-CN" altLang="en-US"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a:t>
            </a:r>
            <a:r>
              <a:rPr lang="zh-CN" altLang="en-US" b="1" dirty="0" smtClean="0"/>
              <a:t>边界条件</a:t>
            </a:r>
            <a:endParaRPr lang="zh-CN" altLang="en-US" dirty="0"/>
          </a:p>
        </p:txBody>
      </p:sp>
      <p:sp>
        <p:nvSpPr>
          <p:cNvPr id="3" name="内容占位符 2"/>
          <p:cNvSpPr>
            <a:spLocks noGrp="1"/>
          </p:cNvSpPr>
          <p:nvPr>
            <p:ph idx="1"/>
          </p:nvPr>
        </p:nvSpPr>
        <p:spPr/>
        <p:txBody>
          <a:bodyPr>
            <a:noAutofit/>
          </a:bodyPr>
          <a:lstStyle/>
          <a:p>
            <a:pPr>
              <a:buFont typeface="Wingdings" pitchFamily="2" charset="2"/>
              <a:buChar char="u"/>
            </a:pPr>
            <a:r>
              <a:rPr lang="zh-CN" altLang="en-US" b="1" dirty="0" smtClean="0">
                <a:solidFill>
                  <a:srgbClr val="C00000"/>
                </a:solidFill>
                <a:latin typeface="Times New Roman" pitchFamily="18" charset="0"/>
                <a:ea typeface="黑体" pitchFamily="49" charset="-122"/>
                <a:cs typeface="Times New Roman" pitchFamily="18" charset="0"/>
              </a:rPr>
              <a:t>理想导体的场矢量的</a:t>
            </a:r>
            <a:r>
              <a:rPr lang="zh-CN" altLang="en-US" b="1" dirty="0">
                <a:solidFill>
                  <a:srgbClr val="C00000"/>
                </a:solidFill>
                <a:latin typeface="Times New Roman" pitchFamily="18" charset="0"/>
                <a:ea typeface="黑体" pitchFamily="49" charset="-122"/>
                <a:cs typeface="Times New Roman" pitchFamily="18" charset="0"/>
              </a:rPr>
              <a:t>边界条件为</a:t>
            </a:r>
            <a:r>
              <a:rPr lang="en-US" altLang="zh-CN" b="1" dirty="0">
                <a:solidFill>
                  <a:srgbClr val="C00000"/>
                </a:solidFill>
                <a:latin typeface="Times New Roman" pitchFamily="18" charset="0"/>
                <a:ea typeface="黑体" pitchFamily="49" charset="-122"/>
                <a:cs typeface="Times New Roman" pitchFamily="18" charset="0"/>
              </a:rPr>
              <a:t>:</a:t>
            </a:r>
            <a:endParaRPr lang="zh-CN" altLang="en-US" b="1" dirty="0">
              <a:solidFill>
                <a:srgbClr val="C00000"/>
              </a:solidFill>
              <a:latin typeface="Times New Roman" pitchFamily="18" charset="0"/>
              <a:ea typeface="黑体" pitchFamily="49" charset="-122"/>
              <a:cs typeface="Times New Roman" pitchFamily="18" charset="0"/>
            </a:endParaRPr>
          </a:p>
          <a:p>
            <a:pPr>
              <a:buFont typeface="Wingdings" pitchFamily="2" charset="2"/>
              <a:buChar char="u"/>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sz="3000" dirty="0" smtClean="0">
              <a:latin typeface="Times New Roman" pitchFamily="18" charset="0"/>
              <a:ea typeface="黑体" pitchFamily="49" charset="-122"/>
              <a:cs typeface="Times New Roman" pitchFamily="18" charset="0"/>
            </a:endParaRPr>
          </a:p>
          <a:p>
            <a:pPr marL="0" indent="0">
              <a:buNone/>
            </a:pPr>
            <a:r>
              <a:rPr lang="en-US" altLang="zh-CN" sz="3000" dirty="0" smtClean="0">
                <a:latin typeface="Times New Roman" pitchFamily="18" charset="0"/>
                <a:ea typeface="黑体" pitchFamily="49" charset="-122"/>
                <a:cs typeface="Times New Roman" pitchFamily="18" charset="0"/>
              </a:rPr>
              <a:t>   </a:t>
            </a:r>
          </a:p>
          <a:p>
            <a:pPr>
              <a:buFont typeface="Wingdings" pitchFamily="2" charset="2"/>
              <a:buChar char="u"/>
            </a:pPr>
            <a:r>
              <a:rPr lang="zh-CN" altLang="en-US" sz="3000" dirty="0" smtClean="0">
                <a:latin typeface="Times New Roman" pitchFamily="18" charset="0"/>
                <a:ea typeface="黑体" pitchFamily="49" charset="-122"/>
                <a:cs typeface="Times New Roman" pitchFamily="18" charset="0"/>
              </a:rPr>
              <a:t>求解理想导体外的电磁场，运用方程（</a:t>
            </a:r>
            <a:r>
              <a:rPr lang="en-US" sz="3000" dirty="0" smtClean="0">
                <a:latin typeface="Times New Roman" pitchFamily="18" charset="0"/>
                <a:ea typeface="黑体" pitchFamily="49" charset="-122"/>
                <a:cs typeface="Times New Roman" pitchFamily="18" charset="0"/>
              </a:rPr>
              <a:t>1.4.11</a:t>
            </a:r>
            <a:r>
              <a:rPr lang="zh-CN" altLang="en-US" sz="3000" dirty="0" smtClean="0">
                <a:latin typeface="Times New Roman" pitchFamily="18" charset="0"/>
                <a:ea typeface="黑体" pitchFamily="49" charset="-122"/>
                <a:cs typeface="Times New Roman" pitchFamily="18" charset="0"/>
              </a:rPr>
              <a:t>）就足够了。方程（</a:t>
            </a:r>
            <a:r>
              <a:rPr lang="en-US" sz="3000" dirty="0" smtClean="0">
                <a:latin typeface="Times New Roman" pitchFamily="18" charset="0"/>
                <a:ea typeface="黑体" pitchFamily="49" charset="-122"/>
                <a:cs typeface="Times New Roman" pitchFamily="18" charset="0"/>
              </a:rPr>
              <a:t>1.4.12</a:t>
            </a:r>
            <a:r>
              <a:rPr lang="zh-CN" altLang="en-US" sz="3000" dirty="0" smtClean="0">
                <a:latin typeface="Times New Roman" pitchFamily="18" charset="0"/>
                <a:ea typeface="黑体" pitchFamily="49" charset="-122"/>
                <a:cs typeface="Times New Roman" pitchFamily="18" charset="0"/>
              </a:rPr>
              <a:t>）一般用来计算理想导体表面的面电流分布。</a:t>
            </a:r>
          </a:p>
          <a:p>
            <a:endParaRPr lang="zh-CN" altLang="en-US" sz="3000" dirty="0">
              <a:latin typeface="Times New Roman" pitchFamily="18" charset="0"/>
              <a:ea typeface="黑体" pitchFamily="49" charset="-122"/>
              <a:cs typeface="Times New Roman" pitchFamily="18" charset="0"/>
            </a:endParaRPr>
          </a:p>
        </p:txBody>
      </p:sp>
      <p:graphicFrame>
        <p:nvGraphicFramePr>
          <p:cNvPr id="68610" name="Object 2"/>
          <p:cNvGraphicFramePr>
            <a:graphicFrameLocks noChangeAspect="1"/>
          </p:cNvGraphicFramePr>
          <p:nvPr>
            <p:extLst>
              <p:ext uri="{D42A27DB-BD31-4B8C-83A1-F6EECF244321}">
                <p14:modId xmlns:p14="http://schemas.microsoft.com/office/powerpoint/2010/main" val="589405774"/>
              </p:ext>
            </p:extLst>
          </p:nvPr>
        </p:nvGraphicFramePr>
        <p:xfrm>
          <a:off x="857224" y="2564904"/>
          <a:ext cx="5929354" cy="500066"/>
        </p:xfrm>
        <a:graphic>
          <a:graphicData uri="http://schemas.openxmlformats.org/presentationml/2006/ole">
            <mc:AlternateContent xmlns:mc="http://schemas.openxmlformats.org/markup-compatibility/2006">
              <mc:Choice xmlns:v="urn:schemas-microsoft-com:vml" Requires="v">
                <p:oleObj spid="_x0000_s68769" name="Equation" r:id="rId3" imgW="2819160" imgH="241200" progId="Equation.DSMT4">
                  <p:embed/>
                </p:oleObj>
              </mc:Choice>
              <mc:Fallback>
                <p:oleObj name="Equation" r:id="rId3" imgW="281916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2564904"/>
                        <a:ext cx="5929354"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2" name="Object 4"/>
          <p:cNvGraphicFramePr>
            <a:graphicFrameLocks noChangeAspect="1"/>
          </p:cNvGraphicFramePr>
          <p:nvPr>
            <p:extLst>
              <p:ext uri="{D42A27DB-BD31-4B8C-83A1-F6EECF244321}">
                <p14:modId xmlns:p14="http://schemas.microsoft.com/office/powerpoint/2010/main" val="3519822818"/>
              </p:ext>
            </p:extLst>
          </p:nvPr>
        </p:nvGraphicFramePr>
        <p:xfrm>
          <a:off x="857224" y="3136408"/>
          <a:ext cx="5929354" cy="500066"/>
        </p:xfrm>
        <a:graphic>
          <a:graphicData uri="http://schemas.openxmlformats.org/presentationml/2006/ole">
            <mc:AlternateContent xmlns:mc="http://schemas.openxmlformats.org/markup-compatibility/2006">
              <mc:Choice xmlns:v="urn:schemas-microsoft-com:vml" Requires="v">
                <p:oleObj spid="_x0000_s68770" name="Equation" r:id="rId5" imgW="2844720" imgH="241200" progId="Equation.DSMT4">
                  <p:embed/>
                </p:oleObj>
              </mc:Choice>
              <mc:Fallback>
                <p:oleObj name="Equation" r:id="rId5" imgW="2844720" imgH="2412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24" y="3136408"/>
                        <a:ext cx="5929354"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484783"/>
            <a:ext cx="7128792" cy="4093428"/>
          </a:xfrm>
          <a:prstGeom prst="rect">
            <a:avLst/>
          </a:prstGeom>
          <a:noFill/>
        </p:spPr>
        <p:txBody>
          <a:bodyPr wrap="square" rtlCol="0">
            <a:spAutoFit/>
          </a:bodyPr>
          <a:lstStyle/>
          <a:p>
            <a:pPr marL="571500" indent="-571500">
              <a:buFont typeface="Wingdings" pitchFamily="2" charset="2"/>
              <a:buChar char="Ø"/>
            </a:pPr>
            <a:r>
              <a:rPr lang="en-US" altLang="zh-CN" sz="3600" b="1" dirty="0">
                <a:latin typeface="Times New Roman" pitchFamily="18" charset="0"/>
                <a:cs typeface="Times New Roman" pitchFamily="18" charset="0"/>
              </a:rPr>
              <a:t>1.1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真空</a:t>
            </a:r>
            <a:r>
              <a:rPr lang="zh-CN" altLang="zh-CN" sz="3600" b="1" dirty="0">
                <a:latin typeface="Times New Roman" pitchFamily="18" charset="0"/>
                <a:cs typeface="Times New Roman" pitchFamily="18" charset="0"/>
              </a:rPr>
              <a:t>中的基本场</a:t>
            </a:r>
            <a:r>
              <a:rPr lang="zh-CN" altLang="zh-CN" sz="3600" b="1" dirty="0" smtClean="0">
                <a:latin typeface="Times New Roman" pitchFamily="18" charset="0"/>
                <a:cs typeface="Times New Roman" pitchFamily="18" charset="0"/>
              </a:rPr>
              <a:t>方程</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1.2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媒质</a:t>
            </a:r>
            <a:r>
              <a:rPr lang="zh-CN" altLang="zh-CN" sz="3600" b="1" dirty="0">
                <a:latin typeface="Times New Roman" pitchFamily="18" charset="0"/>
                <a:cs typeface="Times New Roman" pitchFamily="18" charset="0"/>
              </a:rPr>
              <a:t>中的基本场</a:t>
            </a:r>
            <a:r>
              <a:rPr lang="zh-CN" altLang="zh-CN" sz="3600" b="1" dirty="0" smtClean="0">
                <a:latin typeface="Times New Roman" pitchFamily="18" charset="0"/>
                <a:cs typeface="Times New Roman" pitchFamily="18" charset="0"/>
              </a:rPr>
              <a:t>方程</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1.3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本构关系</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latin typeface="Times New Roman" pitchFamily="18" charset="0"/>
                <a:cs typeface="Times New Roman" pitchFamily="18" charset="0"/>
              </a:rPr>
              <a:t>1.4 </a:t>
            </a:r>
            <a:r>
              <a:rPr lang="en-US" altLang="zh-CN" sz="3600" b="1" dirty="0" smtClean="0">
                <a:latin typeface="Times New Roman" pitchFamily="18" charset="0"/>
                <a:cs typeface="Times New Roman" pitchFamily="18" charset="0"/>
              </a:rPr>
              <a:t> </a:t>
            </a:r>
            <a:r>
              <a:rPr lang="zh-CN" altLang="zh-CN" sz="3600" b="1" dirty="0" smtClean="0">
                <a:latin typeface="Times New Roman" pitchFamily="18" charset="0"/>
                <a:cs typeface="Times New Roman" pitchFamily="18" charset="0"/>
              </a:rPr>
              <a:t>边界条件</a:t>
            </a:r>
            <a:endParaRPr lang="en-US" altLang="zh-CN" sz="3600" b="1" dirty="0" smtClean="0">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a:solidFill>
                  <a:srgbClr val="C00000"/>
                </a:solidFill>
                <a:latin typeface="Times New Roman" pitchFamily="18" charset="0"/>
                <a:cs typeface="Times New Roman" pitchFamily="18" charset="0"/>
              </a:rPr>
              <a:t>1.5 </a:t>
            </a:r>
            <a:r>
              <a:rPr lang="en-US" altLang="zh-CN" sz="3600" b="1" dirty="0" smtClean="0">
                <a:solidFill>
                  <a:srgbClr val="C00000"/>
                </a:solidFill>
                <a:latin typeface="Times New Roman" pitchFamily="18" charset="0"/>
                <a:cs typeface="Times New Roman" pitchFamily="18" charset="0"/>
              </a:rPr>
              <a:t> </a:t>
            </a:r>
            <a:r>
              <a:rPr lang="zh-CN" altLang="zh-CN" sz="3600" b="1" dirty="0" smtClean="0">
                <a:solidFill>
                  <a:srgbClr val="C00000"/>
                </a:solidFill>
                <a:latin typeface="Times New Roman" pitchFamily="18" charset="0"/>
                <a:cs typeface="Times New Roman" pitchFamily="18" charset="0"/>
              </a:rPr>
              <a:t>电磁势</a:t>
            </a:r>
            <a:endParaRPr lang="en-US" altLang="zh-CN" sz="3600" b="1" dirty="0" smtClean="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8320312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1.5</a:t>
            </a:r>
            <a:r>
              <a:rPr lang="zh-CN" altLang="en-US" b="1" dirty="0" smtClean="0"/>
              <a:t>电磁势</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u"/>
            </a:pPr>
            <a:r>
              <a:rPr lang="zh-CN" altLang="en-US" dirty="0" smtClean="0">
                <a:latin typeface="Times New Roman" pitchFamily="18" charset="0"/>
                <a:ea typeface="黑体" pitchFamily="49" charset="-122"/>
                <a:cs typeface="Times New Roman" pitchFamily="18" charset="0"/>
              </a:rPr>
              <a:t>麦克斯韦方程组是一组描述电场和磁场关系、电荷和电流密度关系的一阶微分方程组。</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对于电荷和电流密度给定的情况，利用场矢量，方程的解可以直接求解出来</a:t>
            </a:r>
            <a:r>
              <a:rPr lang="zh-CN" altLang="en-US" dirty="0" smtClean="0">
                <a:latin typeface="Times New Roman" pitchFamily="18" charset="0"/>
                <a:ea typeface="黑体" pitchFamily="49" charset="-122"/>
                <a:cs typeface="Times New Roman" pitchFamily="18" charset="0"/>
              </a:rPr>
              <a:t>。</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对于</a:t>
            </a:r>
            <a:r>
              <a:rPr lang="zh-CN" altLang="en-US" dirty="0" smtClean="0">
                <a:latin typeface="Times New Roman" pitchFamily="18" charset="0"/>
                <a:ea typeface="黑体" pitchFamily="49" charset="-122"/>
                <a:cs typeface="Times New Roman" pitchFamily="18" charset="0"/>
              </a:rPr>
              <a:t>其他情况，更为简单的方法是求解相应的标量势和矢量势</a:t>
            </a:r>
            <a:r>
              <a:rPr lang="zh-CN" altLang="en-US" dirty="0" smtClean="0">
                <a:latin typeface="Times New Roman" pitchFamily="18" charset="0"/>
                <a:ea typeface="黑体" pitchFamily="49" charset="-122"/>
                <a:cs typeface="Times New Roman" pitchFamily="18" charset="0"/>
              </a:rPr>
              <a:t>。在</a:t>
            </a:r>
            <a:r>
              <a:rPr lang="zh-CN" altLang="en-US" dirty="0" smtClean="0">
                <a:latin typeface="Times New Roman" pitchFamily="18" charset="0"/>
                <a:ea typeface="黑体" pitchFamily="49" charset="-122"/>
                <a:cs typeface="Times New Roman" pitchFamily="18" charset="0"/>
              </a:rPr>
              <a:t>这一节，我们定义标量势和矢量势来表示电磁场。</a:t>
            </a:r>
          </a:p>
          <a:p>
            <a:endParaRPr lang="zh-CN" altLang="en-US"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1.5</a:t>
            </a:r>
            <a:r>
              <a:rPr lang="zh-CN" altLang="en-US" b="1" dirty="0" smtClean="0"/>
              <a:t>电磁势</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72816"/>
                <a:ext cx="8229600" cy="5085184"/>
              </a:xfrm>
            </p:spPr>
            <p:txBody>
              <a:bodyPr>
                <a:normAutofit fontScale="77500" lnSpcReduction="20000"/>
              </a:bodyPr>
              <a:lstStyle/>
              <a:p>
                <a:pPr>
                  <a:buFont typeface="Wingdings" pitchFamily="2" charset="2"/>
                  <a:buChar char="l"/>
                </a:pPr>
                <a:r>
                  <a:rPr lang="zh-CN" altLang="en-US" dirty="0" smtClean="0">
                    <a:latin typeface="Times New Roman" pitchFamily="18" charset="0"/>
                    <a:ea typeface="黑体" pitchFamily="49" charset="-122"/>
                    <a:cs typeface="Times New Roman" pitchFamily="18" charset="0"/>
                  </a:rPr>
                  <a:t>因为磁场强度</a:t>
                </a:r>
                <a:r>
                  <a:rPr lang="en-US" altLang="zh-CN" b="1" i="1" dirty="0" smtClean="0">
                    <a:latin typeface="Times New Roman" pitchFamily="18" charset="0"/>
                    <a:ea typeface="黑体" pitchFamily="49" charset="-122"/>
                    <a:cs typeface="Times New Roman" pitchFamily="18" charset="0"/>
                  </a:rPr>
                  <a:t>B</a:t>
                </a:r>
                <a:r>
                  <a:rPr lang="zh-CN" altLang="en-US" dirty="0" smtClean="0">
                    <a:latin typeface="Times New Roman" pitchFamily="18" charset="0"/>
                    <a:ea typeface="黑体" pitchFamily="49" charset="-122"/>
                    <a:cs typeface="Times New Roman" pitchFamily="18" charset="0"/>
                  </a:rPr>
                  <a:t>的散度为</a:t>
                </a:r>
                <a:r>
                  <a:rPr lang="en-US" altLang="zh-CN" dirty="0" smtClean="0">
                    <a:latin typeface="Times New Roman" pitchFamily="18" charset="0"/>
                    <a:ea typeface="黑体" pitchFamily="49" charset="-122"/>
                    <a:cs typeface="Times New Roman" pitchFamily="18" charset="0"/>
                  </a:rPr>
                  <a:t>0</a:t>
                </a:r>
                <a:r>
                  <a:rPr lang="zh-CN" altLang="en-US" dirty="0" smtClean="0">
                    <a:latin typeface="Times New Roman" pitchFamily="18" charset="0"/>
                    <a:ea typeface="黑体" pitchFamily="49" charset="-122"/>
                    <a:cs typeface="Times New Roman" pitchFamily="18" charset="0"/>
                  </a:rPr>
                  <a:t>，定义</a:t>
                </a:r>
                <a:r>
                  <a:rPr lang="zh-CN" altLang="en-US" b="1" dirty="0">
                    <a:solidFill>
                      <a:srgbClr val="C00000"/>
                    </a:solidFill>
                    <a:latin typeface="Times New Roman" pitchFamily="18" charset="0"/>
                    <a:ea typeface="黑体" pitchFamily="49" charset="-122"/>
                    <a:cs typeface="Times New Roman" pitchFamily="18" charset="0"/>
                  </a:rPr>
                  <a:t>矢量势</a:t>
                </a:r>
                <a:r>
                  <a:rPr lang="en-US" altLang="zh-CN" b="1" i="1" dirty="0">
                    <a:solidFill>
                      <a:srgbClr val="C00000"/>
                    </a:solidFill>
                    <a:latin typeface="Times New Roman" pitchFamily="18" charset="0"/>
                    <a:ea typeface="黑体" pitchFamily="49" charset="-122"/>
                    <a:cs typeface="Times New Roman" pitchFamily="18" charset="0"/>
                  </a:rPr>
                  <a:t>A</a:t>
                </a:r>
                <a:r>
                  <a:rPr lang="en-US" altLang="zh-CN" dirty="0">
                    <a:latin typeface="Times New Roman" pitchFamily="18" charset="0"/>
                    <a:ea typeface="黑体" pitchFamily="49" charset="-122"/>
                    <a:cs typeface="Times New Roman" pitchFamily="18" charset="0"/>
                  </a:rPr>
                  <a:t>[</a:t>
                </a:r>
                <a:r>
                  <a:rPr lang="en-US" altLang="zh-CN" dirty="0" err="1">
                    <a:latin typeface="Times New Roman" pitchFamily="18" charset="0"/>
                    <a:ea typeface="黑体" pitchFamily="49" charset="-122"/>
                    <a:cs typeface="Times New Roman" pitchFamily="18" charset="0"/>
                  </a:rPr>
                  <a:t>Wb</a:t>
                </a:r>
                <a:r>
                  <a:rPr lang="en-US" altLang="zh-CN" dirty="0">
                    <a:latin typeface="Times New Roman" pitchFamily="18" charset="0"/>
                    <a:ea typeface="黑体" pitchFamily="49" charset="-122"/>
                    <a:cs typeface="Times New Roman" pitchFamily="18" charset="0"/>
                  </a:rPr>
                  <a:t>/m</a:t>
                </a:r>
                <a:r>
                  <a:rPr lang="en-US" altLang="zh-CN" dirty="0" smtClean="0">
                    <a:latin typeface="Times New Roman" pitchFamily="18" charset="0"/>
                    <a:ea typeface="黑体" pitchFamily="49" charset="-122"/>
                    <a:cs typeface="Times New Roman" pitchFamily="18" charset="0"/>
                  </a:rPr>
                  <a:t>]</a:t>
                </a:r>
                <a:r>
                  <a:rPr lang="zh-CN" altLang="en-US" dirty="0" smtClean="0">
                    <a:latin typeface="Times New Roman" pitchFamily="18" charset="0"/>
                    <a:ea typeface="黑体" pitchFamily="49" charset="-122"/>
                    <a:cs typeface="Times New Roman" pitchFamily="18" charset="0"/>
                  </a:rPr>
                  <a:t>使得：</a:t>
                </a:r>
                <a:endParaRPr lang="zh-CN" altLang="en-US" dirty="0">
                  <a:latin typeface="Times New Roman" pitchFamily="18" charset="0"/>
                  <a:ea typeface="黑体" pitchFamily="49" charset="-122"/>
                  <a:cs typeface="Times New Roman" pitchFamily="18" charset="0"/>
                </a:endParaRPr>
              </a:p>
              <a:p>
                <a:pPr marL="0" indent="0">
                  <a:buNone/>
                </a:pPr>
                <a:endParaRPr lang="zh-CN" altLang="en-US" dirty="0">
                  <a:latin typeface="Times New Roman" pitchFamily="18" charset="0"/>
                  <a:ea typeface="黑体" pitchFamily="49" charset="-122"/>
                  <a:cs typeface="Times New Roman" pitchFamily="18" charset="0"/>
                </a:endParaRPr>
              </a:p>
              <a:p>
                <a:pPr marL="0" indent="0">
                  <a:buNone/>
                </a:pPr>
                <a:r>
                  <a:rPr lang="zh-CN" altLang="en-US" dirty="0">
                    <a:latin typeface="Times New Roman" pitchFamily="18" charset="0"/>
                    <a:ea typeface="黑体" pitchFamily="49" charset="-122"/>
                    <a:cs typeface="Times New Roman" pitchFamily="18" charset="0"/>
                  </a:rPr>
                  <a:t>     </a:t>
                </a:r>
                <a:endParaRPr lang="en-US" altLang="zh-CN" dirty="0" smtClean="0">
                  <a:latin typeface="Times New Roman" pitchFamily="18" charset="0"/>
                  <a:ea typeface="黑体" pitchFamily="49" charset="-122"/>
                  <a:cs typeface="Times New Roman" pitchFamily="18" charset="0"/>
                </a:endParaRPr>
              </a:p>
              <a:p>
                <a:pPr>
                  <a:lnSpc>
                    <a:spcPct val="120000"/>
                  </a:lnSpc>
                  <a:buFont typeface="Wingdings" pitchFamily="2" charset="2"/>
                  <a:buChar char="l"/>
                </a:pPr>
                <a:r>
                  <a:rPr lang="zh-CN" altLang="en-US" dirty="0" smtClean="0">
                    <a:latin typeface="Times New Roman" pitchFamily="18" charset="0"/>
                    <a:ea typeface="黑体" pitchFamily="49" charset="-122"/>
                    <a:cs typeface="Times New Roman" pitchFamily="18" charset="0"/>
                  </a:rPr>
                  <a:t>采用</a:t>
                </a:r>
                <a:r>
                  <a:rPr lang="zh-CN" altLang="en-US" dirty="0">
                    <a:latin typeface="Times New Roman" pitchFamily="18" charset="0"/>
                    <a:ea typeface="黑体" pitchFamily="49" charset="-122"/>
                    <a:cs typeface="Times New Roman" pitchFamily="18" charset="0"/>
                  </a:rPr>
                  <a:t>矢量</a:t>
                </a:r>
                <a:r>
                  <a:rPr lang="zh-CN" altLang="en-US" dirty="0" smtClean="0">
                    <a:latin typeface="Times New Roman" pitchFamily="18" charset="0"/>
                    <a:ea typeface="黑体" pitchFamily="49" charset="-122"/>
                    <a:cs typeface="Times New Roman" pitchFamily="18" charset="0"/>
                  </a:rPr>
                  <a:t>势重写</a:t>
                </a:r>
                <a:r>
                  <a:rPr lang="zh-CN" altLang="en-US" dirty="0">
                    <a:latin typeface="Times New Roman" pitchFamily="18" charset="0"/>
                    <a:ea typeface="黑体" pitchFamily="49" charset="-122"/>
                    <a:cs typeface="Times New Roman" pitchFamily="18" charset="0"/>
                  </a:rPr>
                  <a:t>麦克斯韦方程组的第一个</a:t>
                </a:r>
                <a:r>
                  <a:rPr lang="zh-CN" altLang="en-US" dirty="0" smtClean="0">
                    <a:latin typeface="Times New Roman" pitchFamily="18" charset="0"/>
                    <a:ea typeface="黑体" pitchFamily="49" charset="-122"/>
                    <a:cs typeface="Times New Roman" pitchFamily="18" charset="0"/>
                  </a:rPr>
                  <a:t>式子，即法拉第电磁感应定律（</a:t>
                </a:r>
                <a:r>
                  <a:rPr lang="en-US" dirty="0" smtClean="0">
                    <a:latin typeface="Times New Roman" pitchFamily="18" charset="0"/>
                    <a:ea typeface="黑体" pitchFamily="49" charset="-122"/>
                    <a:cs typeface="Times New Roman" pitchFamily="18" charset="0"/>
                  </a:rPr>
                  <a:t>1.1.13</a:t>
                </a:r>
                <a:r>
                  <a:rPr lang="zh-CN" altLang="en-US" dirty="0" smtClean="0">
                    <a:latin typeface="Times New Roman" pitchFamily="18" charset="0"/>
                    <a:ea typeface="黑体" pitchFamily="49" charset="-122"/>
                    <a:cs typeface="Times New Roman" pitchFamily="18" charset="0"/>
                  </a:rPr>
                  <a:t>）或（</a:t>
                </a:r>
                <a:r>
                  <a:rPr lang="en-US" dirty="0" smtClean="0">
                    <a:latin typeface="Times New Roman" pitchFamily="18" charset="0"/>
                    <a:ea typeface="黑体" pitchFamily="49" charset="-122"/>
                    <a:cs typeface="Times New Roman" pitchFamily="18" charset="0"/>
                  </a:rPr>
                  <a:t>1.2.8</a:t>
                </a:r>
                <a:r>
                  <a:rPr lang="zh-CN" altLang="en-US" dirty="0" smtClean="0">
                    <a:latin typeface="Times New Roman" pitchFamily="18" charset="0"/>
                    <a:ea typeface="黑体" pitchFamily="49" charset="-122"/>
                    <a:cs typeface="Times New Roman" pitchFamily="18" charset="0"/>
                  </a:rPr>
                  <a:t>）。得到：</a:t>
                </a:r>
              </a:p>
              <a:p>
                <a:pPr>
                  <a:buFont typeface="Wingdings" pitchFamily="2" charset="2"/>
                  <a:buChar char="l"/>
                </a:pPr>
                <a:endParaRPr lang="en-US" altLang="zh-CN" dirty="0" smtClean="0">
                  <a:latin typeface="Times New Roman" pitchFamily="18" charset="0"/>
                  <a:ea typeface="黑体" pitchFamily="49" charset="-122"/>
                  <a:cs typeface="Times New Roman" pitchFamily="18" charset="0"/>
                </a:endParaRPr>
              </a:p>
              <a:p>
                <a:pPr marL="0" indent="0">
                  <a:buNone/>
                </a:pPr>
                <a:endParaRPr lang="en-US" altLang="zh-CN" dirty="0" smtClean="0">
                  <a:latin typeface="Times New Roman" pitchFamily="18" charset="0"/>
                  <a:ea typeface="黑体" pitchFamily="49" charset="-122"/>
                  <a:cs typeface="Times New Roman" pitchFamily="18" charset="0"/>
                </a:endParaRPr>
              </a:p>
              <a:p>
                <a:pPr marL="0" indent="0">
                  <a:buNone/>
                </a:pPr>
                <a:r>
                  <a:rPr lang="zh-CN" altLang="en-US" dirty="0" smtClean="0">
                    <a:latin typeface="Times New Roman" pitchFamily="18" charset="0"/>
                    <a:ea typeface="黑体" pitchFamily="49" charset="-122"/>
                    <a:cs typeface="Times New Roman" pitchFamily="18" charset="0"/>
                  </a:rPr>
                  <a:t>      也可写成</a:t>
                </a:r>
              </a:p>
              <a:p>
                <a:pPr>
                  <a:buFont typeface="Wingdings" pitchFamily="2" charset="2"/>
                  <a:buChar char="l"/>
                </a:pPr>
                <a:endParaRPr lang="en-US" altLang="zh-CN" dirty="0" smtClean="0">
                  <a:latin typeface="Times New Roman" pitchFamily="18" charset="0"/>
                  <a:ea typeface="黑体" pitchFamily="49" charset="-122"/>
                  <a:cs typeface="Times New Roman" pitchFamily="18" charset="0"/>
                </a:endParaRPr>
              </a:p>
              <a:p>
                <a:pPr marL="0" indent="0">
                  <a:buNone/>
                </a:pPr>
                <a:r>
                  <a:rPr lang="zh-CN" altLang="en-US" dirty="0" smtClean="0">
                    <a:latin typeface="Times New Roman" pitchFamily="18" charset="0"/>
                    <a:ea typeface="黑体" pitchFamily="49" charset="-122"/>
                    <a:cs typeface="Times New Roman" pitchFamily="18" charset="0"/>
                  </a:rPr>
                  <a:t>          或   </a:t>
                </a:r>
              </a:p>
              <a:p>
                <a:pPr>
                  <a:buFont typeface="Wingdings" pitchFamily="2" charset="2"/>
                  <a:buChar char="l"/>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dirty="0" smtClean="0">
                    <a:latin typeface="Times New Roman" pitchFamily="18" charset="0"/>
                    <a:ea typeface="黑体" pitchFamily="49" charset="-122"/>
                    <a:cs typeface="Times New Roman" pitchFamily="18" charset="0"/>
                  </a:rPr>
                  <a:t>方程（</a:t>
                </a:r>
                <a:r>
                  <a:rPr lang="en-US" dirty="0" smtClean="0">
                    <a:latin typeface="Times New Roman" pitchFamily="18" charset="0"/>
                    <a:ea typeface="黑体" pitchFamily="49" charset="-122"/>
                    <a:cs typeface="Times New Roman" pitchFamily="18" charset="0"/>
                  </a:rPr>
                  <a:t>1.5.3</a:t>
                </a:r>
                <a:r>
                  <a:rPr lang="zh-CN" altLang="en-US" dirty="0" smtClean="0">
                    <a:latin typeface="Times New Roman" pitchFamily="18" charset="0"/>
                    <a:ea typeface="黑体" pitchFamily="49" charset="-122"/>
                    <a:cs typeface="Times New Roman" pitchFamily="18" charset="0"/>
                  </a:rPr>
                  <a:t>）是</a:t>
                </a:r>
                <a:r>
                  <a:rPr lang="zh-CN" altLang="en-US" b="1" dirty="0" smtClean="0">
                    <a:solidFill>
                      <a:srgbClr val="C00000"/>
                    </a:solidFill>
                    <a:latin typeface="Times New Roman" pitchFamily="18" charset="0"/>
                    <a:ea typeface="黑体" pitchFamily="49" charset="-122"/>
                    <a:cs typeface="Times New Roman" pitchFamily="18" charset="0"/>
                  </a:rPr>
                  <a:t>时变电场标量势</a:t>
                </a:r>
                <a14:m>
                  <m:oMath xmlns:m="http://schemas.openxmlformats.org/officeDocument/2006/math">
                    <m:r>
                      <a:rPr lang="zh-CN" altLang="en-US" b="1" i="1" smtClean="0">
                        <a:solidFill>
                          <a:srgbClr val="C00000"/>
                        </a:solidFill>
                        <a:latin typeface="Cambria Math"/>
                        <a:ea typeface="黑体" pitchFamily="49" charset="-122"/>
                        <a:cs typeface="Times New Roman" pitchFamily="18" charset="0"/>
                      </a:rPr>
                      <m:t>𝝓</m:t>
                    </m:r>
                  </m:oMath>
                </a14:m>
                <a:r>
                  <a:rPr lang="en-US" dirty="0" smtClean="0">
                    <a:latin typeface="Times New Roman" pitchFamily="18" charset="0"/>
                    <a:ea typeface="黑体" pitchFamily="49" charset="-122"/>
                    <a:cs typeface="Times New Roman" pitchFamily="18" charset="0"/>
                  </a:rPr>
                  <a:t>[v]</a:t>
                </a:r>
                <a:r>
                  <a:rPr lang="zh-CN" altLang="en-US" dirty="0" smtClean="0">
                    <a:latin typeface="Times New Roman" pitchFamily="18" charset="0"/>
                    <a:ea typeface="黑体" pitchFamily="49" charset="-122"/>
                    <a:cs typeface="Times New Roman" pitchFamily="18" charset="0"/>
                  </a:rPr>
                  <a:t>的定义式。</a:t>
                </a:r>
              </a:p>
              <a:p>
                <a:endParaRPr lang="en-US" altLang="zh-CN" dirty="0" smtClean="0">
                  <a:latin typeface="Times New Roman" pitchFamily="18" charset="0"/>
                  <a:ea typeface="黑体" pitchFamily="49" charset="-122"/>
                  <a:cs typeface="Times New Roman" pitchFamily="18" charset="0"/>
                </a:endParaRPr>
              </a:p>
              <a:p>
                <a:endParaRPr lang="zh-CN" altLang="en-US" dirty="0">
                  <a:latin typeface="Times New Roman" pitchFamily="18" charset="0"/>
                  <a:ea typeface="黑体" pitchFamily="49" charset="-122"/>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72816"/>
                <a:ext cx="8229600" cy="5085184"/>
              </a:xfrm>
              <a:blipFill rotWithShape="1">
                <a:blip r:embed="rId3"/>
                <a:stretch>
                  <a:fillRect l="-1037" t="-2878" r="-222"/>
                </a:stretch>
              </a:blipFill>
            </p:spPr>
            <p:txBody>
              <a:bodyPr/>
              <a:lstStyle/>
              <a:p>
                <a:r>
                  <a:rPr lang="zh-CN" altLang="en-US">
                    <a:noFill/>
                  </a:rPr>
                  <a:t> </a:t>
                </a:r>
              </a:p>
            </p:txBody>
          </p:sp>
        </mc:Fallback>
      </mc:AlternateContent>
      <p:graphicFrame>
        <p:nvGraphicFramePr>
          <p:cNvPr id="71682" name="Object 2"/>
          <p:cNvGraphicFramePr>
            <a:graphicFrameLocks noChangeAspect="1"/>
          </p:cNvGraphicFramePr>
          <p:nvPr>
            <p:extLst>
              <p:ext uri="{D42A27DB-BD31-4B8C-83A1-F6EECF244321}">
                <p14:modId xmlns:p14="http://schemas.microsoft.com/office/powerpoint/2010/main" val="676215112"/>
              </p:ext>
            </p:extLst>
          </p:nvPr>
        </p:nvGraphicFramePr>
        <p:xfrm>
          <a:off x="1331640" y="3722732"/>
          <a:ext cx="5500726" cy="714380"/>
        </p:xfrm>
        <a:graphic>
          <a:graphicData uri="http://schemas.openxmlformats.org/presentationml/2006/ole">
            <mc:AlternateContent xmlns:mc="http://schemas.openxmlformats.org/markup-compatibility/2006">
              <mc:Choice xmlns:v="urn:schemas-microsoft-com:vml" Requires="v">
                <p:oleObj spid="_x0000_s72008" name="Equation" r:id="rId4" imgW="2793960" imgH="457200" progId="Equation.DSMT4">
                  <p:embed/>
                </p:oleObj>
              </mc:Choice>
              <mc:Fallback>
                <p:oleObj name="Equation" r:id="rId4" imgW="2793960" imgH="457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722732"/>
                        <a:ext cx="5500726" cy="71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87" name="Object 7"/>
          <p:cNvGraphicFramePr>
            <a:graphicFrameLocks noChangeAspect="1"/>
          </p:cNvGraphicFramePr>
          <p:nvPr>
            <p:extLst>
              <p:ext uri="{D42A27DB-BD31-4B8C-83A1-F6EECF244321}">
                <p14:modId xmlns:p14="http://schemas.microsoft.com/office/powerpoint/2010/main" val="4054755989"/>
              </p:ext>
            </p:extLst>
          </p:nvPr>
        </p:nvGraphicFramePr>
        <p:xfrm>
          <a:off x="2555776" y="4370804"/>
          <a:ext cx="5643602" cy="714380"/>
        </p:xfrm>
        <a:graphic>
          <a:graphicData uri="http://schemas.openxmlformats.org/presentationml/2006/ole">
            <mc:AlternateContent xmlns:mc="http://schemas.openxmlformats.org/markup-compatibility/2006">
              <mc:Choice xmlns:v="urn:schemas-microsoft-com:vml" Requires="v">
                <p:oleObj spid="_x0000_s72009" name="Equation" r:id="rId6" imgW="2819160" imgH="457200" progId="Equation.DSMT4">
                  <p:embed/>
                </p:oleObj>
              </mc:Choice>
              <mc:Fallback>
                <p:oleObj name="Equation" r:id="rId6" imgW="2819160" imgH="4572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776" y="4370804"/>
                        <a:ext cx="5643602" cy="71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88" name="Object 8"/>
          <p:cNvGraphicFramePr>
            <a:graphicFrameLocks noChangeAspect="1"/>
          </p:cNvGraphicFramePr>
          <p:nvPr>
            <p:extLst>
              <p:ext uri="{D42A27DB-BD31-4B8C-83A1-F6EECF244321}">
                <p14:modId xmlns:p14="http://schemas.microsoft.com/office/powerpoint/2010/main" val="34473789"/>
              </p:ext>
            </p:extLst>
          </p:nvPr>
        </p:nvGraphicFramePr>
        <p:xfrm>
          <a:off x="1763688" y="5162892"/>
          <a:ext cx="5572164" cy="714380"/>
        </p:xfrm>
        <a:graphic>
          <a:graphicData uri="http://schemas.openxmlformats.org/presentationml/2006/ole">
            <mc:AlternateContent xmlns:mc="http://schemas.openxmlformats.org/markup-compatibility/2006">
              <mc:Choice xmlns:v="urn:schemas-microsoft-com:vml" Requires="v">
                <p:oleObj spid="_x0000_s72010" name="Equation" r:id="rId8" imgW="2844720" imgH="457200" progId="Equation.DSMT4">
                  <p:embed/>
                </p:oleObj>
              </mc:Choice>
              <mc:Fallback>
                <p:oleObj name="Equation" r:id="rId8" imgW="2844720" imgH="4572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3688" y="5162892"/>
                        <a:ext cx="5572164" cy="71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1182581"/>
              </p:ext>
            </p:extLst>
          </p:nvPr>
        </p:nvGraphicFramePr>
        <p:xfrm>
          <a:off x="944091" y="2280866"/>
          <a:ext cx="5572125" cy="500062"/>
        </p:xfrm>
        <a:graphic>
          <a:graphicData uri="http://schemas.openxmlformats.org/presentationml/2006/ole">
            <mc:AlternateContent xmlns:mc="http://schemas.openxmlformats.org/markup-compatibility/2006">
              <mc:Choice xmlns:v="urn:schemas-microsoft-com:vml" Requires="v">
                <p:oleObj spid="_x0000_s72011" name="Equation" r:id="rId10" imgW="2857500" imgH="228600" progId="Equation.DSMT4">
                  <p:embed/>
                </p:oleObj>
              </mc:Choice>
              <mc:Fallback>
                <p:oleObj name="Equation" r:id="rId10" imgW="2857500" imgH="22860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4091" y="2280866"/>
                        <a:ext cx="557212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1.5</a:t>
            </a:r>
            <a:r>
              <a:rPr lang="zh-CN" altLang="en-US" b="1" dirty="0" smtClean="0"/>
              <a:t>电磁势</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72816"/>
                <a:ext cx="8229600" cy="4896544"/>
              </a:xfrm>
            </p:spPr>
            <p:txBody>
              <a:bodyPr>
                <a:normAutofit/>
              </a:bodyPr>
              <a:lstStyle/>
              <a:p>
                <a:pPr>
                  <a:buFont typeface="Wingdings" pitchFamily="2" charset="2"/>
                  <a:buChar char="u"/>
                </a:pPr>
                <a:r>
                  <a:rPr lang="zh-CN" altLang="en-US" dirty="0" smtClean="0">
                    <a:latin typeface="Times New Roman" pitchFamily="18" charset="0"/>
                    <a:ea typeface="黑体" pitchFamily="49" charset="-122"/>
                    <a:cs typeface="Times New Roman" pitchFamily="18" charset="0"/>
                  </a:rPr>
                  <a:t>安培</a:t>
                </a:r>
                <a:r>
                  <a:rPr lang="en-US" dirty="0" smtClean="0">
                    <a:latin typeface="Times New Roman" pitchFamily="18" charset="0"/>
                    <a:ea typeface="黑体" pitchFamily="49" charset="-122"/>
                    <a:cs typeface="Times New Roman" pitchFamily="18" charset="0"/>
                  </a:rPr>
                  <a:t>—</a:t>
                </a:r>
                <a:r>
                  <a:rPr lang="zh-CN" altLang="en-US" dirty="0" smtClean="0">
                    <a:latin typeface="Times New Roman" pitchFamily="18" charset="0"/>
                    <a:ea typeface="黑体" pitchFamily="49" charset="-122"/>
                    <a:cs typeface="Times New Roman" pitchFamily="18" charset="0"/>
                  </a:rPr>
                  <a:t>麦克斯韦定律和电场的高斯定律，可以用矢量势</a:t>
                </a:r>
                <a:r>
                  <a:rPr lang="en-US" altLang="zh-CN" b="1" i="1" dirty="0">
                    <a:latin typeface="Times New Roman" pitchFamily="18" charset="0"/>
                    <a:ea typeface="黑体" pitchFamily="49" charset="-122"/>
                    <a:cs typeface="Times New Roman" pitchFamily="18" charset="0"/>
                  </a:rPr>
                  <a:t>A</a:t>
                </a:r>
                <a:r>
                  <a:rPr lang="zh-CN" altLang="en-US" dirty="0" smtClean="0">
                    <a:latin typeface="Times New Roman" pitchFamily="18" charset="0"/>
                    <a:ea typeface="黑体" pitchFamily="49" charset="-122"/>
                    <a:cs typeface="Times New Roman" pitchFamily="18" charset="0"/>
                  </a:rPr>
                  <a:t>和标量势</a:t>
                </a:r>
                <a14:m>
                  <m:oMath xmlns:m="http://schemas.openxmlformats.org/officeDocument/2006/math">
                    <m:r>
                      <a:rPr lang="zh-CN" altLang="en-US" b="0" i="1" smtClean="0">
                        <a:solidFill>
                          <a:schemeClr val="tx1"/>
                        </a:solidFill>
                        <a:latin typeface="Cambria Math"/>
                        <a:ea typeface="黑体" pitchFamily="49" charset="-122"/>
                        <a:cs typeface="Times New Roman" pitchFamily="18" charset="0"/>
                      </a:rPr>
                      <m:t>𝜙</m:t>
                    </m:r>
                  </m:oMath>
                </a14:m>
                <a:r>
                  <a:rPr lang="zh-CN" altLang="en-US" dirty="0" smtClean="0">
                    <a:latin typeface="Times New Roman" pitchFamily="18" charset="0"/>
                    <a:ea typeface="黑体" pitchFamily="49" charset="-122"/>
                    <a:cs typeface="Times New Roman" pitchFamily="18" charset="0"/>
                  </a:rPr>
                  <a:t>改写为</a:t>
                </a:r>
                <a:r>
                  <a:rPr lang="en-US" altLang="zh-CN" dirty="0" smtClean="0">
                    <a:latin typeface="Times New Roman" pitchFamily="18" charset="0"/>
                    <a:ea typeface="黑体" pitchFamily="49" charset="-122"/>
                    <a:cs typeface="Times New Roman" pitchFamily="18" charset="0"/>
                  </a:rPr>
                  <a:t>:</a:t>
                </a:r>
                <a:endParaRPr lang="zh-CN" altLang="en-US"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为了简便，在这里我们使用的是各向同性和无色散媒质的本构关系：</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72816"/>
                <a:ext cx="8229600" cy="4896544"/>
              </a:xfrm>
              <a:blipFill rotWithShape="1">
                <a:blip r:embed="rId3"/>
                <a:stretch>
                  <a:fillRect l="-1630" t="-2117"/>
                </a:stretch>
              </a:blipFill>
            </p:spPr>
            <p:txBody>
              <a:bodyPr/>
              <a:lstStyle/>
              <a:p>
                <a:r>
                  <a:rPr lang="zh-CN" altLang="en-US">
                    <a:noFill/>
                  </a:rPr>
                  <a:t> </a:t>
                </a:r>
              </a:p>
            </p:txBody>
          </p:sp>
        </mc:Fallback>
      </mc:AlternateContent>
      <p:sp>
        <p:nvSpPr>
          <p:cNvPr id="727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2711" name="Object 7"/>
          <p:cNvGraphicFramePr>
            <a:graphicFrameLocks noChangeAspect="1"/>
          </p:cNvGraphicFramePr>
          <p:nvPr>
            <p:extLst>
              <p:ext uri="{D42A27DB-BD31-4B8C-83A1-F6EECF244321}">
                <p14:modId xmlns:p14="http://schemas.microsoft.com/office/powerpoint/2010/main" val="2382548975"/>
              </p:ext>
            </p:extLst>
          </p:nvPr>
        </p:nvGraphicFramePr>
        <p:xfrm>
          <a:off x="928662" y="3002652"/>
          <a:ext cx="6072230" cy="714380"/>
        </p:xfrm>
        <a:graphic>
          <a:graphicData uri="http://schemas.openxmlformats.org/presentationml/2006/ole">
            <mc:AlternateContent xmlns:mc="http://schemas.openxmlformats.org/markup-compatibility/2006">
              <mc:Choice xmlns:v="urn:schemas-microsoft-com:vml" Requires="v">
                <p:oleObj spid="_x0000_s73279" name="Equation" r:id="rId4" imgW="3390840" imgH="469800" progId="Equation.DSMT4">
                  <p:embed/>
                </p:oleObj>
              </mc:Choice>
              <mc:Fallback>
                <p:oleObj name="Equation" r:id="rId4" imgW="3390840" imgH="46980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62" y="3002652"/>
                        <a:ext cx="6072230" cy="71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2" name="Object 8"/>
          <p:cNvGraphicFramePr>
            <a:graphicFrameLocks noChangeAspect="1"/>
          </p:cNvGraphicFramePr>
          <p:nvPr>
            <p:extLst>
              <p:ext uri="{D42A27DB-BD31-4B8C-83A1-F6EECF244321}">
                <p14:modId xmlns:p14="http://schemas.microsoft.com/office/powerpoint/2010/main" val="2233465762"/>
              </p:ext>
            </p:extLst>
          </p:nvPr>
        </p:nvGraphicFramePr>
        <p:xfrm>
          <a:off x="928662" y="3794170"/>
          <a:ext cx="6143668" cy="642942"/>
        </p:xfrm>
        <a:graphic>
          <a:graphicData uri="http://schemas.openxmlformats.org/presentationml/2006/ole">
            <mc:AlternateContent xmlns:mc="http://schemas.openxmlformats.org/markup-compatibility/2006">
              <mc:Choice xmlns:v="urn:schemas-microsoft-com:vml" Requires="v">
                <p:oleObj spid="_x0000_s73280" name="Equation" r:id="rId6" imgW="2806560" imgH="457200" progId="Equation.DSMT4">
                  <p:embed/>
                </p:oleObj>
              </mc:Choice>
              <mc:Fallback>
                <p:oleObj name="Equation" r:id="rId6" imgW="2806560" imgH="45720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8662" y="3794170"/>
                        <a:ext cx="6143668"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5" name="Object 11"/>
          <p:cNvGraphicFramePr>
            <a:graphicFrameLocks noChangeAspect="1"/>
          </p:cNvGraphicFramePr>
          <p:nvPr>
            <p:extLst>
              <p:ext uri="{D42A27DB-BD31-4B8C-83A1-F6EECF244321}">
                <p14:modId xmlns:p14="http://schemas.microsoft.com/office/powerpoint/2010/main" val="3570831490"/>
              </p:ext>
            </p:extLst>
          </p:nvPr>
        </p:nvGraphicFramePr>
        <p:xfrm>
          <a:off x="3779912" y="5733256"/>
          <a:ext cx="1285884" cy="357190"/>
        </p:xfrm>
        <a:graphic>
          <a:graphicData uri="http://schemas.openxmlformats.org/presentationml/2006/ole">
            <mc:AlternateContent xmlns:mc="http://schemas.openxmlformats.org/markup-compatibility/2006">
              <mc:Choice xmlns:v="urn:schemas-microsoft-com:vml" Requires="v">
                <p:oleObj spid="_x0000_s73281" name="Equation" r:id="rId8" imgW="533160" imgH="190440" progId="Equation.DSMT4">
                  <p:embed/>
                </p:oleObj>
              </mc:Choice>
              <mc:Fallback>
                <p:oleObj name="Equation" r:id="rId8" imgW="533160" imgH="190440" progId="Equation.DSMT4">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912" y="5733256"/>
                        <a:ext cx="1285884" cy="35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6" name="Object 12"/>
          <p:cNvGraphicFramePr>
            <a:graphicFrameLocks noChangeAspect="1"/>
          </p:cNvGraphicFramePr>
          <p:nvPr>
            <p:extLst>
              <p:ext uri="{D42A27DB-BD31-4B8C-83A1-F6EECF244321}">
                <p14:modId xmlns:p14="http://schemas.microsoft.com/office/powerpoint/2010/main" val="1575663717"/>
              </p:ext>
            </p:extLst>
          </p:nvPr>
        </p:nvGraphicFramePr>
        <p:xfrm>
          <a:off x="3779912" y="6237312"/>
          <a:ext cx="1214446" cy="428628"/>
        </p:xfrm>
        <a:graphic>
          <a:graphicData uri="http://schemas.openxmlformats.org/presentationml/2006/ole">
            <mc:AlternateContent xmlns:mc="http://schemas.openxmlformats.org/markup-compatibility/2006">
              <mc:Choice xmlns:v="urn:schemas-microsoft-com:vml" Requires="v">
                <p:oleObj spid="_x0000_s73282" name="Equation" r:id="rId10" imgW="888840" imgH="241200" progId="Equation.DSMT4">
                  <p:embed/>
                </p:oleObj>
              </mc:Choice>
              <mc:Fallback>
                <p:oleObj name="Equation" r:id="rId10" imgW="888840" imgH="241200" progId="Equation.DSMT4">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9912" y="6237312"/>
                        <a:ext cx="1214446"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1.5</a:t>
            </a:r>
            <a:r>
              <a:rPr lang="zh-CN" altLang="en-US" b="1" dirty="0" smtClean="0"/>
              <a:t>电磁势</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772816"/>
                <a:ext cx="8435280" cy="4680520"/>
              </a:xfrm>
            </p:spPr>
            <p:txBody>
              <a:bodyPr>
                <a:normAutofit/>
              </a:bodyPr>
              <a:lstStyle/>
              <a:p>
                <a:pPr>
                  <a:buFont typeface="Wingdings" pitchFamily="2" charset="2"/>
                  <a:buChar char="u"/>
                </a:pPr>
                <a:r>
                  <a:rPr lang="zh-CN" altLang="en-US" dirty="0">
                    <a:latin typeface="Times New Roman" pitchFamily="18" charset="0"/>
                    <a:ea typeface="黑体" pitchFamily="49" charset="-122"/>
                    <a:cs typeface="Times New Roman" pitchFamily="18" charset="0"/>
                  </a:rPr>
                  <a:t>由于矢量势</a:t>
                </a:r>
                <a:r>
                  <a:rPr lang="en-US" altLang="zh-CN" b="1" i="1" dirty="0">
                    <a:latin typeface="Times New Roman" pitchFamily="18" charset="0"/>
                    <a:ea typeface="黑体" pitchFamily="49" charset="-122"/>
                    <a:cs typeface="Times New Roman" pitchFamily="18" charset="0"/>
                  </a:rPr>
                  <a:t>A</a:t>
                </a:r>
                <a:r>
                  <a:rPr lang="zh-CN" altLang="en-US" dirty="0">
                    <a:latin typeface="Times New Roman" pitchFamily="18" charset="0"/>
                    <a:ea typeface="黑体" pitchFamily="49" charset="-122"/>
                    <a:cs typeface="Times New Roman" pitchFamily="18" charset="0"/>
                  </a:rPr>
                  <a:t>和标量</a:t>
                </a:r>
                <a:r>
                  <a:rPr lang="zh-CN" altLang="en-US" dirty="0" smtClean="0">
                    <a:latin typeface="Times New Roman" pitchFamily="18" charset="0"/>
                    <a:ea typeface="黑体" pitchFamily="49" charset="-122"/>
                    <a:cs typeface="Times New Roman" pitchFamily="18" charset="0"/>
                  </a:rPr>
                  <a:t>势</a:t>
                </a:r>
                <a14:m>
                  <m:oMath xmlns:m="http://schemas.openxmlformats.org/officeDocument/2006/math">
                    <m:r>
                      <a:rPr lang="zh-CN" altLang="en-US" i="1">
                        <a:latin typeface="Cambria Math"/>
                        <a:ea typeface="黑体" pitchFamily="49" charset="-122"/>
                        <a:cs typeface="Times New Roman" pitchFamily="18" charset="0"/>
                      </a:rPr>
                      <m:t>𝜙</m:t>
                    </m:r>
                  </m:oMath>
                </a14:m>
                <a:r>
                  <a:rPr lang="zh-CN" altLang="en-US" dirty="0">
                    <a:latin typeface="Times New Roman" pitchFamily="18" charset="0"/>
                    <a:ea typeface="黑体" pitchFamily="49" charset="-122"/>
                    <a:cs typeface="Times New Roman" pitchFamily="18" charset="0"/>
                  </a:rPr>
                  <a:t>据有一定的任意性</a:t>
                </a:r>
                <a:r>
                  <a:rPr lang="zh-CN" altLang="en-US" dirty="0" smtClean="0">
                    <a:latin typeface="Times New Roman" pitchFamily="18" charset="0"/>
                    <a:ea typeface="黑体" pitchFamily="49" charset="-122"/>
                    <a:cs typeface="Times New Roman" pitchFamily="18" charset="0"/>
                  </a:rPr>
                  <a:t>，引入</a:t>
                </a:r>
                <a:r>
                  <a:rPr lang="zh-CN" altLang="en-US" dirty="0">
                    <a:latin typeface="Times New Roman" pitchFamily="18" charset="0"/>
                    <a:ea typeface="黑体" pitchFamily="49" charset="-122"/>
                    <a:cs typeface="Times New Roman" pitchFamily="18" charset="0"/>
                  </a:rPr>
                  <a:t>另一组</a:t>
                </a:r>
                <a:r>
                  <a:rPr lang="zh-CN" altLang="en-US" dirty="0" smtClean="0">
                    <a:latin typeface="Times New Roman" pitchFamily="18" charset="0"/>
                    <a:ea typeface="黑体" pitchFamily="49" charset="-122"/>
                    <a:cs typeface="Times New Roman" pitchFamily="18" charset="0"/>
                  </a:rPr>
                  <a:t>势函数（</a:t>
                </a:r>
                <a:r>
                  <a:rPr lang="en-US" altLang="zh-CN" b="1" i="1" dirty="0" smtClean="0">
                    <a:latin typeface="Times New Roman" pitchFamily="18" charset="0"/>
                    <a:ea typeface="黑体" pitchFamily="49" charset="-122"/>
                    <a:cs typeface="Times New Roman" pitchFamily="18" charset="0"/>
                  </a:rPr>
                  <a:t>A</a:t>
                </a:r>
                <a:r>
                  <a:rPr lang="en-US" altLang="zh-CN" b="1" i="1" baseline="30000" dirty="0" smtClean="0">
                    <a:latin typeface="Times New Roman" pitchFamily="18" charset="0"/>
                    <a:ea typeface="黑体" pitchFamily="49" charset="-122"/>
                    <a:cs typeface="Times New Roman" pitchFamily="18" charset="0"/>
                  </a:rPr>
                  <a:t>’</a:t>
                </a:r>
                <a:r>
                  <a:rPr lang="zh-CN" altLang="en-US" b="1" i="1" dirty="0" smtClean="0">
                    <a:latin typeface="Times New Roman" pitchFamily="18" charset="0"/>
                    <a:ea typeface="黑体" pitchFamily="49" charset="-122"/>
                    <a:cs typeface="Times New Roman" pitchFamily="18" charset="0"/>
                  </a:rPr>
                  <a:t>，</a:t>
                </a:r>
                <a14:m>
                  <m:oMath xmlns:m="http://schemas.openxmlformats.org/officeDocument/2006/math">
                    <m:r>
                      <a:rPr lang="zh-CN" altLang="en-US" i="1">
                        <a:latin typeface="Cambria Math"/>
                        <a:ea typeface="黑体" pitchFamily="49" charset="-122"/>
                        <a:cs typeface="Times New Roman" pitchFamily="18" charset="0"/>
                      </a:rPr>
                      <m:t>𝜙</m:t>
                    </m:r>
                  </m:oMath>
                </a14:m>
                <a:r>
                  <a:rPr lang="zh-CN" altLang="en-US" dirty="0" smtClean="0">
                    <a:latin typeface="Times New Roman" pitchFamily="18" charset="0"/>
                    <a:ea typeface="黑体" pitchFamily="49" charset="-122"/>
                    <a:cs typeface="Times New Roman" pitchFamily="18" charset="0"/>
                  </a:rPr>
                  <a:t>），定义如下</a:t>
                </a:r>
                <a:r>
                  <a:rPr lang="en-US" altLang="zh-CN" dirty="0" smtClean="0">
                    <a:latin typeface="Times New Roman" pitchFamily="18" charset="0"/>
                    <a:ea typeface="黑体" pitchFamily="49" charset="-122"/>
                    <a:cs typeface="Times New Roman" pitchFamily="18" charset="0"/>
                  </a:rPr>
                  <a:t>:</a:t>
                </a: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14:m>
                  <m:oMath xmlns:m="http://schemas.openxmlformats.org/officeDocument/2006/math">
                    <m:r>
                      <a:rPr lang="zh-CN" altLang="en-US" i="1" smtClean="0">
                        <a:solidFill>
                          <a:srgbClr val="C00000"/>
                        </a:solidFill>
                        <a:latin typeface="Cambria Math"/>
                      </a:rPr>
                      <m:t>𝜓</m:t>
                    </m:r>
                  </m:oMath>
                </a14:m>
                <a:r>
                  <a:rPr lang="zh-CN" altLang="en-US" dirty="0" smtClean="0">
                    <a:solidFill>
                      <a:srgbClr val="C00000"/>
                    </a:solidFill>
                    <a:latin typeface="Times New Roman" pitchFamily="18" charset="0"/>
                    <a:ea typeface="黑体" pitchFamily="49" charset="-122"/>
                    <a:cs typeface="Times New Roman" pitchFamily="18" charset="0"/>
                  </a:rPr>
                  <a:t>是任意的一个连续可微的标量函数，上面的变换方程称为规范变换。</a:t>
                </a:r>
                <a:endParaRPr lang="en-US" altLang="zh-CN"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r>
                  <a:rPr lang="zh-CN" altLang="en-US" dirty="0">
                    <a:latin typeface="Times New Roman" pitchFamily="18" charset="0"/>
                    <a:ea typeface="黑体" pitchFamily="49" charset="-122"/>
                    <a:cs typeface="Times New Roman" pitchFamily="18" charset="0"/>
                  </a:rPr>
                  <a:t>新定义的矢量势和标量势显然满足麦克斯韦方程组的两个齐次方程（</a:t>
                </a:r>
                <a:r>
                  <a:rPr lang="en-US" altLang="zh-CN" dirty="0">
                    <a:latin typeface="Times New Roman" pitchFamily="18" charset="0"/>
                    <a:ea typeface="黑体" pitchFamily="49" charset="-122"/>
                    <a:cs typeface="Times New Roman" pitchFamily="18" charset="0"/>
                  </a:rPr>
                  <a:t>1.2.8</a:t>
                </a:r>
                <a:r>
                  <a:rPr lang="zh-CN" altLang="en-US" dirty="0">
                    <a:latin typeface="Times New Roman" pitchFamily="18" charset="0"/>
                    <a:ea typeface="黑体" pitchFamily="49" charset="-122"/>
                    <a:cs typeface="Times New Roman" pitchFamily="18" charset="0"/>
                  </a:rPr>
                  <a:t>）和</a:t>
                </a:r>
                <a:r>
                  <a:rPr lang="en-US" altLang="zh-CN" dirty="0">
                    <a:latin typeface="Times New Roman" pitchFamily="18" charset="0"/>
                    <a:ea typeface="黑体" pitchFamily="49" charset="-122"/>
                    <a:cs typeface="Times New Roman" pitchFamily="18" charset="0"/>
                  </a:rPr>
                  <a:t>(1.2.11)</a:t>
                </a:r>
                <a:r>
                  <a:rPr lang="zh-CN" altLang="en-US" dirty="0" smtClean="0">
                    <a:latin typeface="Times New Roman" pitchFamily="18" charset="0"/>
                    <a:ea typeface="黑体" pitchFamily="49" charset="-122"/>
                    <a:cs typeface="Times New Roman" pitchFamily="18" charset="0"/>
                  </a:rPr>
                  <a:t>。</a:t>
                </a:r>
                <a:endParaRPr lang="en-US" altLang="zh-CN" dirty="0" smtClean="0">
                  <a:latin typeface="Times New Roman" pitchFamily="18" charset="0"/>
                  <a:ea typeface="黑体" pitchFamily="49" charset="-122"/>
                  <a:cs typeface="Times New Roman" pitchFamily="18" charset="0"/>
                </a:endParaRPr>
              </a:p>
              <a:p>
                <a:endParaRPr lang="en-US" altLang="zh-CN" dirty="0" smtClean="0">
                  <a:latin typeface="Times New Roman" pitchFamily="18" charset="0"/>
                  <a:ea typeface="黑体" pitchFamily="49" charset="-122"/>
                  <a:cs typeface="Times New Roman" pitchFamily="18" charset="0"/>
                </a:endParaRPr>
              </a:p>
              <a:p>
                <a:endParaRPr lang="zh-CN" altLang="en-US" dirty="0" smtClean="0">
                  <a:latin typeface="Times New Roman" pitchFamily="18" charset="0"/>
                  <a:ea typeface="黑体" pitchFamily="49" charset="-122"/>
                  <a:cs typeface="Times New Roman" pitchFamily="18" charset="0"/>
                </a:endParaRPr>
              </a:p>
              <a:p>
                <a:endParaRPr lang="zh-CN" altLang="en-US" dirty="0">
                  <a:latin typeface="Times New Roman" pitchFamily="18" charset="0"/>
                  <a:ea typeface="黑体" pitchFamily="49" charset="-122"/>
                  <a:cs typeface="Times New Roman"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772816"/>
                <a:ext cx="8435280" cy="4680520"/>
              </a:xfrm>
              <a:blipFill rotWithShape="1">
                <a:blip r:embed="rId3"/>
                <a:stretch>
                  <a:fillRect l="-1590" t="-2214" r="-6575"/>
                </a:stretch>
              </a:blipFill>
            </p:spPr>
            <p:txBody>
              <a:bodyPr/>
              <a:lstStyle/>
              <a:p>
                <a:r>
                  <a:rPr lang="zh-CN" altLang="en-US">
                    <a:noFill/>
                  </a:rPr>
                  <a:t> </a:t>
                </a:r>
              </a:p>
            </p:txBody>
          </p:sp>
        </mc:Fallback>
      </mc:AlternateContent>
      <p:graphicFrame>
        <p:nvGraphicFramePr>
          <p:cNvPr id="73732" name="Object 4"/>
          <p:cNvGraphicFramePr>
            <a:graphicFrameLocks noChangeAspect="1"/>
          </p:cNvGraphicFramePr>
          <p:nvPr>
            <p:extLst>
              <p:ext uri="{D42A27DB-BD31-4B8C-83A1-F6EECF244321}">
                <p14:modId xmlns:p14="http://schemas.microsoft.com/office/powerpoint/2010/main" val="3437851241"/>
              </p:ext>
            </p:extLst>
          </p:nvPr>
        </p:nvGraphicFramePr>
        <p:xfrm>
          <a:off x="1540346" y="2852936"/>
          <a:ext cx="5695950" cy="428625"/>
        </p:xfrm>
        <a:graphic>
          <a:graphicData uri="http://schemas.openxmlformats.org/presentationml/2006/ole">
            <mc:AlternateContent xmlns:mc="http://schemas.openxmlformats.org/markup-compatibility/2006">
              <mc:Choice xmlns:v="urn:schemas-microsoft-com:vml" Requires="v">
                <p:oleObj spid="_x0000_s74014" name="Equation" r:id="rId4" imgW="2908080" imgH="228600" progId="Equation.DSMT4">
                  <p:embed/>
                </p:oleObj>
              </mc:Choice>
              <mc:Fallback>
                <p:oleObj name="Equation" r:id="rId4" imgW="2908080" imgH="228600" progId="Equation.DSMT4">
                  <p:embed/>
                  <p:pic>
                    <p:nvPicPr>
                      <p:cNvPr id="0" name="Picture 4"/>
                      <p:cNvPicPr>
                        <a:picLocks noChangeAspect="1" noChangeArrowheads="1"/>
                      </p:cNvPicPr>
                      <p:nvPr/>
                    </p:nvPicPr>
                    <p:blipFill>
                      <a:blip r:embed="rId5"/>
                      <a:srcRect/>
                      <a:stretch>
                        <a:fillRect/>
                      </a:stretch>
                    </p:blipFill>
                    <p:spPr bwMode="auto">
                      <a:xfrm>
                        <a:off x="1540346" y="2852936"/>
                        <a:ext cx="56959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3" name="Object 5"/>
          <p:cNvGraphicFramePr>
            <a:graphicFrameLocks noChangeAspect="1"/>
          </p:cNvGraphicFramePr>
          <p:nvPr>
            <p:extLst>
              <p:ext uri="{D42A27DB-BD31-4B8C-83A1-F6EECF244321}">
                <p14:modId xmlns:p14="http://schemas.microsoft.com/office/powerpoint/2010/main" val="135297137"/>
              </p:ext>
            </p:extLst>
          </p:nvPr>
        </p:nvGraphicFramePr>
        <p:xfrm>
          <a:off x="1602308" y="3285058"/>
          <a:ext cx="5572164" cy="785818"/>
        </p:xfrm>
        <a:graphic>
          <a:graphicData uri="http://schemas.openxmlformats.org/presentationml/2006/ole">
            <mc:AlternateContent xmlns:mc="http://schemas.openxmlformats.org/markup-compatibility/2006">
              <mc:Choice xmlns:v="urn:schemas-microsoft-com:vml" Requires="v">
                <p:oleObj spid="_x0000_s74015" name="Equation" r:id="rId6" imgW="2781000" imgH="457200" progId="Equation.DSMT4">
                  <p:embed/>
                </p:oleObj>
              </mc:Choice>
              <mc:Fallback>
                <p:oleObj name="Equation" r:id="rId6" imgW="2781000" imgH="4572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2308" y="3285058"/>
                        <a:ext cx="5572164" cy="78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1.5</a:t>
            </a:r>
            <a:r>
              <a:rPr lang="zh-CN" altLang="en-US" b="1" dirty="0" smtClean="0"/>
              <a:t>电磁势</a:t>
            </a:r>
            <a:endParaRPr lang="zh-CN" altLang="en-US" dirty="0"/>
          </a:p>
        </p:txBody>
      </p:sp>
      <p:sp>
        <p:nvSpPr>
          <p:cNvPr id="3" name="内容占位符 2"/>
          <p:cNvSpPr>
            <a:spLocks noGrp="1"/>
          </p:cNvSpPr>
          <p:nvPr>
            <p:ph idx="1"/>
          </p:nvPr>
        </p:nvSpPr>
        <p:spPr>
          <a:xfrm>
            <a:off x="457200" y="1999381"/>
            <a:ext cx="8229600" cy="4381947"/>
          </a:xfrm>
        </p:spPr>
        <p:txBody>
          <a:bodyPr>
            <a:normAutofit lnSpcReduction="10000"/>
          </a:bodyPr>
          <a:lstStyle/>
          <a:p>
            <a:pPr>
              <a:lnSpc>
                <a:spcPct val="150000"/>
              </a:lnSpc>
              <a:buFont typeface="Wingdings" pitchFamily="2" charset="2"/>
              <a:buChar char="u"/>
            </a:pPr>
            <a:r>
              <a:rPr lang="zh-CN" altLang="en-US" dirty="0" smtClean="0">
                <a:latin typeface="Times New Roman" pitchFamily="18" charset="0"/>
                <a:ea typeface="黑体" pitchFamily="49" charset="-122"/>
                <a:cs typeface="Times New Roman" pitchFamily="18" charset="0"/>
              </a:rPr>
              <a:t>由</a:t>
            </a:r>
            <a:r>
              <a:rPr lang="zh-CN" altLang="en-US" dirty="0">
                <a:latin typeface="Times New Roman" pitchFamily="18" charset="0"/>
                <a:ea typeface="黑体" pitchFamily="49" charset="-122"/>
                <a:cs typeface="Times New Roman" pitchFamily="18" charset="0"/>
              </a:rPr>
              <a:t>规范变换定义的标量势和矢量势有无穷多个，</a:t>
            </a:r>
            <a:r>
              <a:rPr lang="zh-CN" altLang="en-US" dirty="0" smtClean="0">
                <a:latin typeface="Times New Roman" pitchFamily="18" charset="0"/>
                <a:ea typeface="黑体" pitchFamily="49" charset="-122"/>
                <a:cs typeface="Times New Roman" pitchFamily="18" charset="0"/>
              </a:rPr>
              <a:t>这里选择</a:t>
            </a:r>
            <a:r>
              <a:rPr lang="zh-CN" altLang="en-US" dirty="0">
                <a:latin typeface="Times New Roman" pitchFamily="18" charset="0"/>
                <a:ea typeface="黑体" pitchFamily="49" charset="-122"/>
                <a:cs typeface="Times New Roman" pitchFamily="18" charset="0"/>
              </a:rPr>
              <a:t>满足洛仑兹条件的势，洛仑兹条件为</a:t>
            </a:r>
            <a:r>
              <a:rPr lang="en-US" altLang="zh-CN" dirty="0">
                <a:latin typeface="Times New Roman" pitchFamily="18" charset="0"/>
                <a:ea typeface="黑体" pitchFamily="49" charset="-122"/>
                <a:cs typeface="Times New Roman" pitchFamily="18" charset="0"/>
              </a:rPr>
              <a:t>:</a:t>
            </a:r>
          </a:p>
          <a:p>
            <a:pPr>
              <a:buNone/>
            </a:pPr>
            <a:endParaRPr lang="en-US" altLang="zh-CN" dirty="0" smtClean="0">
              <a:latin typeface="Times New Roman" pitchFamily="18" charset="0"/>
              <a:ea typeface="黑体" pitchFamily="49" charset="-122"/>
              <a:cs typeface="Times New Roman" pitchFamily="18" charset="0"/>
            </a:endParaRPr>
          </a:p>
          <a:p>
            <a:pPr>
              <a:buNone/>
            </a:pPr>
            <a:endParaRPr lang="en-US" altLang="zh-CN" dirty="0">
              <a:latin typeface="Times New Roman" pitchFamily="18" charset="0"/>
              <a:ea typeface="黑体" pitchFamily="49" charset="-122"/>
              <a:cs typeface="Times New Roman" pitchFamily="18" charset="0"/>
            </a:endParaRPr>
          </a:p>
          <a:p>
            <a:endParaRPr lang="en-US" altLang="zh-CN" dirty="0" smtClean="0"/>
          </a:p>
          <a:p>
            <a:pPr>
              <a:buNone/>
            </a:pPr>
            <a:r>
              <a:rPr lang="zh-CN" altLang="en-US" dirty="0" smtClean="0"/>
              <a:t>     </a:t>
            </a:r>
            <a:endParaRPr lang="en-US" altLang="zh-CN" dirty="0" smtClean="0"/>
          </a:p>
          <a:p>
            <a:endParaRPr lang="en-US" altLang="zh-CN" dirty="0" smtClean="0"/>
          </a:p>
          <a:p>
            <a:endParaRPr lang="zh-CN" altLang="en-US" dirty="0" smtClean="0"/>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993923190"/>
              </p:ext>
            </p:extLst>
          </p:nvPr>
        </p:nvGraphicFramePr>
        <p:xfrm>
          <a:off x="971600" y="4293096"/>
          <a:ext cx="6912768" cy="864096"/>
        </p:xfrm>
        <a:graphic>
          <a:graphicData uri="http://schemas.openxmlformats.org/presentationml/2006/ole">
            <mc:AlternateContent xmlns:mc="http://schemas.openxmlformats.org/markup-compatibility/2006">
              <mc:Choice xmlns:v="urn:schemas-microsoft-com:vml" Requires="v">
                <p:oleObj spid="_x0000_s156694" name="Equation" r:id="rId3" imgW="2844800" imgH="457200" progId="Equation.DSMT4">
                  <p:embed/>
                </p:oleObj>
              </mc:Choice>
              <mc:Fallback>
                <p:oleObj name="Equation" r:id="rId3" imgW="28448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293096"/>
                        <a:ext cx="6912768" cy="8640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79823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72816"/>
                <a:ext cx="8229600" cy="2592288"/>
              </a:xfrm>
            </p:spPr>
            <p:txBody>
              <a:bodyPr>
                <a:normAutofit fontScale="92500"/>
              </a:bodyPr>
              <a:lstStyle/>
              <a:p>
                <a:pPr indent="342900">
                  <a:buNone/>
                </a:pPr>
                <a:r>
                  <a:rPr lang="zh-CN" altLang="en-US" dirty="0" smtClean="0">
                    <a:latin typeface="黑体" pitchFamily="49" charset="-122"/>
                    <a:ea typeface="黑体" pitchFamily="49" charset="-122"/>
                  </a:rPr>
                  <a:t>真空中麦克斯韦方程组（积分形式）：</a:t>
                </a:r>
                <a:endParaRPr lang="en-US" altLang="zh-CN" dirty="0" smtClean="0">
                  <a:latin typeface="黑体" pitchFamily="49" charset="-122"/>
                  <a:ea typeface="黑体" pitchFamily="49" charset="-122"/>
                </a:endParaRPr>
              </a:p>
              <a:p>
                <a:pPr>
                  <a:buNone/>
                </a:pPr>
                <a:r>
                  <a:rPr lang="en-US" altLang="zh-CN" dirty="0"/>
                  <a:t> </a:t>
                </a:r>
                <a:r>
                  <a:rPr lang="en-US" altLang="zh-CN" dirty="0" smtClean="0"/>
                  <a:t>  </a:t>
                </a:r>
                <a:r>
                  <a:rPr lang="en-US" altLang="zh-CN" dirty="0">
                    <a:ea typeface="黑体" pitchFamily="49" charset="-122"/>
                    <a:cs typeface="Times New Roman" pitchFamily="18" charset="0"/>
                  </a:rPr>
                  <a:t> </a:t>
                </a:r>
                <a:r>
                  <a:rPr lang="en-US" altLang="zh-CN" dirty="0" smtClean="0">
                    <a:ea typeface="黑体" pitchFamily="49" charset="-122"/>
                    <a:cs typeface="Times New Roman" pitchFamily="18" charset="0"/>
                  </a:rPr>
                  <a:t> </a:t>
                </a:r>
                <a14:m>
                  <m:oMath xmlns:m="http://schemas.openxmlformats.org/officeDocument/2006/math">
                    <m:nary>
                      <m:naryPr>
                        <m:chr m:val="∮"/>
                        <m:limLoc m:val="undOvr"/>
                        <m:ctrlPr>
                          <a:rPr lang="en-US" altLang="zh-CN" i="1">
                            <a:latin typeface="Cambria Math"/>
                            <a:ea typeface="黑体" pitchFamily="49" charset="-122"/>
                            <a:cs typeface="Times New Roman" pitchFamily="18" charset="0"/>
                          </a:rPr>
                        </m:ctrlPr>
                      </m:naryPr>
                      <m:sub>
                        <m:r>
                          <m:rPr>
                            <m:brk m:alnAt="24"/>
                          </m:rPr>
                          <a:rPr lang="en-US" altLang="zh-CN" i="1">
                            <a:latin typeface="Cambria Math"/>
                            <a:ea typeface="黑体" pitchFamily="49" charset="-122"/>
                            <a:cs typeface="Times New Roman" pitchFamily="18" charset="0"/>
                          </a:rPr>
                          <m:t>𝑐</m:t>
                        </m:r>
                      </m:sub>
                      <m:sup/>
                      <m:e>
                        <m:r>
                          <a:rPr lang="en-US" altLang="zh-CN" b="1" i="1">
                            <a:latin typeface="Cambria Math"/>
                            <a:ea typeface="黑体" pitchFamily="49" charset="-122"/>
                            <a:cs typeface="Times New Roman" pitchFamily="18" charset="0"/>
                          </a:rPr>
                          <m:t>𝑬</m:t>
                        </m:r>
                        <m:r>
                          <a:rPr lang="en-US" altLang="zh-CN" i="1">
                            <a:latin typeface="Cambria Math"/>
                            <a:ea typeface="Cambria Math"/>
                            <a:cs typeface="Times New Roman" pitchFamily="18" charset="0"/>
                          </a:rPr>
                          <m:t>∙</m:t>
                        </m:r>
                        <m:r>
                          <a:rPr lang="en-US" altLang="zh-CN" i="1">
                            <a:latin typeface="Cambria Math"/>
                            <a:ea typeface="Cambria Math"/>
                            <a:cs typeface="Times New Roman" pitchFamily="18" charset="0"/>
                          </a:rPr>
                          <m:t>𝑑</m:t>
                        </m:r>
                        <m:r>
                          <a:rPr lang="en-US" altLang="zh-CN" b="1" i="1">
                            <a:latin typeface="Cambria Math"/>
                            <a:ea typeface="Cambria Math"/>
                            <a:cs typeface="Times New Roman" pitchFamily="18" charset="0"/>
                          </a:rPr>
                          <m:t>𝒍</m:t>
                        </m:r>
                      </m:e>
                    </m:nary>
                    <m:r>
                      <a:rPr lang="en-US" altLang="zh-CN" i="1">
                        <a:latin typeface="Cambria Math"/>
                        <a:ea typeface="Cambria Math"/>
                        <a:cs typeface="Times New Roman" pitchFamily="18" charset="0"/>
                      </a:rPr>
                      <m:t>=−</m:t>
                    </m:r>
                    <m:f>
                      <m:fPr>
                        <m:ctrlPr>
                          <a:rPr lang="en-US" altLang="zh-CN" i="1">
                            <a:latin typeface="Cambria Math"/>
                            <a:ea typeface="Cambria Math"/>
                            <a:cs typeface="Times New Roman" pitchFamily="18" charset="0"/>
                          </a:rPr>
                        </m:ctrlPr>
                      </m:fPr>
                      <m:num>
                        <m:r>
                          <a:rPr lang="en-US" altLang="zh-CN" i="1">
                            <a:latin typeface="Cambria Math"/>
                            <a:ea typeface="Cambria Math"/>
                            <a:cs typeface="Times New Roman" pitchFamily="18" charset="0"/>
                          </a:rPr>
                          <m:t>𝑑</m:t>
                        </m:r>
                      </m:num>
                      <m:den>
                        <m:r>
                          <a:rPr lang="en-US" altLang="zh-CN" i="1">
                            <a:latin typeface="Cambria Math"/>
                            <a:ea typeface="Cambria Math"/>
                            <a:cs typeface="Times New Roman" pitchFamily="18" charset="0"/>
                          </a:rPr>
                          <m:t>𝑑𝑡</m:t>
                        </m:r>
                      </m:den>
                    </m:f>
                    <m:nary>
                      <m:naryPr>
                        <m:ctrlPr>
                          <a:rPr lang="en-US" altLang="zh-CN" i="1">
                            <a:latin typeface="Cambria Math"/>
                            <a:ea typeface="Cambria Math"/>
                            <a:cs typeface="Times New Roman" pitchFamily="18" charset="0"/>
                          </a:rPr>
                        </m:ctrlPr>
                      </m:naryPr>
                      <m:sub>
                        <m:r>
                          <m:rPr>
                            <m:brk m:alnAt="23"/>
                          </m:rPr>
                          <a:rPr lang="en-US" altLang="zh-CN" i="1">
                            <a:latin typeface="Cambria Math"/>
                            <a:ea typeface="Cambria Math"/>
                            <a:cs typeface="Times New Roman" pitchFamily="18" charset="0"/>
                          </a:rPr>
                          <m:t>𝑠</m:t>
                        </m:r>
                      </m:sub>
                      <m:sup/>
                      <m:e>
                        <m:r>
                          <a:rPr lang="en-US" altLang="zh-CN" b="1" i="1">
                            <a:latin typeface="Cambria Math"/>
                            <a:ea typeface="黑体" pitchFamily="49" charset="-122"/>
                            <a:cs typeface="Times New Roman" pitchFamily="18" charset="0"/>
                          </a:rPr>
                          <m:t>𝑩</m:t>
                        </m:r>
                        <m:r>
                          <a:rPr lang="en-US" altLang="zh-CN" i="1">
                            <a:latin typeface="Cambria Math"/>
                            <a:ea typeface="Cambria Math"/>
                            <a:cs typeface="Times New Roman" pitchFamily="18" charset="0"/>
                          </a:rPr>
                          <m:t>∙</m:t>
                        </m:r>
                        <m:r>
                          <a:rPr lang="en-US" altLang="zh-CN" i="1">
                            <a:latin typeface="Cambria Math"/>
                            <a:ea typeface="Cambria Math"/>
                            <a:cs typeface="Times New Roman" pitchFamily="18" charset="0"/>
                          </a:rPr>
                          <m:t>𝑑</m:t>
                        </m:r>
                        <m:r>
                          <a:rPr lang="en-US" altLang="zh-CN" b="1" i="1">
                            <a:latin typeface="Cambria Math"/>
                            <a:ea typeface="Cambria Math"/>
                            <a:cs typeface="Times New Roman" pitchFamily="18" charset="0"/>
                          </a:rPr>
                          <m:t>𝒔</m:t>
                        </m:r>
                        <m:r>
                          <a:rPr lang="en-US" altLang="zh-CN" b="1" i="1">
                            <a:latin typeface="Cambria Math"/>
                            <a:ea typeface="Cambria Math"/>
                            <a:cs typeface="Times New Roman" pitchFamily="18" charset="0"/>
                          </a:rPr>
                          <m:t>                          </m:t>
                        </m:r>
                      </m:e>
                    </m:nary>
                  </m:oMath>
                </a14:m>
                <a:r>
                  <a:rPr lang="en-US" altLang="zh-CN" dirty="0" smtClean="0">
                    <a:latin typeface="Times New Roman" pitchFamily="18" charset="0"/>
                    <a:ea typeface="黑体" pitchFamily="49" charset="-122"/>
                    <a:cs typeface="Times New Roman" pitchFamily="18" charset="0"/>
                  </a:rPr>
                  <a:t> (</a:t>
                </a:r>
                <a:r>
                  <a:rPr lang="en-US" altLang="zh-CN" dirty="0">
                    <a:latin typeface="Times New Roman" pitchFamily="18" charset="0"/>
                    <a:ea typeface="黑体" pitchFamily="49" charset="-122"/>
                    <a:cs typeface="Times New Roman" pitchFamily="18" charset="0"/>
                  </a:rPr>
                  <a:t>1.1.1</a:t>
                </a:r>
                <a:r>
                  <a:rPr lang="en-US" altLang="zh-CN" dirty="0" smtClean="0">
                    <a:latin typeface="Times New Roman" pitchFamily="18" charset="0"/>
                    <a:ea typeface="黑体" pitchFamily="49" charset="-122"/>
                    <a:cs typeface="Times New Roman" pitchFamily="18" charset="0"/>
                  </a:rPr>
                  <a:t>)</a:t>
                </a:r>
              </a:p>
              <a:p>
                <a:pPr>
                  <a:buNone/>
                </a:pPr>
                <a:r>
                  <a:rPr lang="en-US" altLang="zh-CN" dirty="0">
                    <a:latin typeface="Times New Roman" pitchFamily="18" charset="0"/>
                    <a:ea typeface="黑体" pitchFamily="49" charset="-122"/>
                    <a:cs typeface="Times New Roman" pitchFamily="18" charset="0"/>
                  </a:rPr>
                  <a:t> </a:t>
                </a:r>
                <a:r>
                  <a:rPr lang="en-US" altLang="zh-CN" dirty="0" smtClean="0">
                    <a:latin typeface="Times New Roman" pitchFamily="18" charset="0"/>
                    <a:ea typeface="黑体" pitchFamily="49" charset="-122"/>
                    <a:cs typeface="Times New Roman" pitchFamily="18" charset="0"/>
                  </a:rPr>
                  <a:t>   </a:t>
                </a:r>
                <a:r>
                  <a:rPr lang="en-US" altLang="zh-CN" sz="2800" dirty="0">
                    <a:ea typeface="黑体" pitchFamily="49" charset="-122"/>
                    <a:cs typeface="Times New Roman" pitchFamily="18" charset="0"/>
                  </a:rPr>
                  <a:t> </a:t>
                </a:r>
                <a14:m>
                  <m:oMath xmlns:m="http://schemas.openxmlformats.org/officeDocument/2006/math">
                    <m:f>
                      <m:fPr>
                        <m:ctrlPr>
                          <a:rPr lang="en-US" altLang="zh-CN" i="1">
                            <a:latin typeface="Cambria Math"/>
                            <a:ea typeface="黑体" pitchFamily="49" charset="-122"/>
                            <a:cs typeface="Times New Roman" pitchFamily="18" charset="0"/>
                          </a:rPr>
                        </m:ctrlPr>
                      </m:fPr>
                      <m:num>
                        <m:r>
                          <a:rPr lang="en-US" altLang="zh-CN" i="1">
                            <a:latin typeface="Cambria Math"/>
                            <a:ea typeface="黑体" pitchFamily="49" charset="-122"/>
                            <a:cs typeface="Times New Roman" pitchFamily="18" charset="0"/>
                          </a:rPr>
                          <m:t>1</m:t>
                        </m:r>
                      </m:num>
                      <m:den>
                        <m:sSub>
                          <m:sSubPr>
                            <m:ctrlPr>
                              <a:rPr lang="en-US" altLang="zh-CN" i="1">
                                <a:latin typeface="Cambria Math"/>
                                <a:ea typeface="黑体" pitchFamily="49" charset="-122"/>
                                <a:cs typeface="Times New Roman" pitchFamily="18" charset="0"/>
                              </a:rPr>
                            </m:ctrlPr>
                          </m:sSubPr>
                          <m:e>
                            <m:r>
                              <a:rPr lang="zh-CN" altLang="en-US" i="1">
                                <a:latin typeface="Cambria Math"/>
                                <a:ea typeface="黑体" pitchFamily="49" charset="-122"/>
                                <a:cs typeface="Times New Roman" pitchFamily="18" charset="0"/>
                              </a:rPr>
                              <m:t>𝜇</m:t>
                            </m:r>
                          </m:e>
                          <m:sub>
                            <m:r>
                              <a:rPr lang="en-US" altLang="zh-CN" i="1">
                                <a:latin typeface="Cambria Math"/>
                                <a:ea typeface="黑体" pitchFamily="49" charset="-122"/>
                                <a:cs typeface="Times New Roman" pitchFamily="18" charset="0"/>
                              </a:rPr>
                              <m:t>0</m:t>
                            </m:r>
                          </m:sub>
                        </m:sSub>
                      </m:den>
                    </m:f>
                    <m:nary>
                      <m:naryPr>
                        <m:chr m:val="∮"/>
                        <m:limLoc m:val="undOvr"/>
                        <m:ctrlPr>
                          <a:rPr lang="en-US" altLang="zh-CN" i="1">
                            <a:latin typeface="Cambria Math"/>
                            <a:ea typeface="黑体" pitchFamily="49" charset="-122"/>
                            <a:cs typeface="Times New Roman" pitchFamily="18" charset="0"/>
                          </a:rPr>
                        </m:ctrlPr>
                      </m:naryPr>
                      <m:sub>
                        <m:r>
                          <m:rPr>
                            <m:brk m:alnAt="24"/>
                          </m:rPr>
                          <a:rPr lang="en-US" altLang="zh-CN" i="1">
                            <a:latin typeface="Cambria Math"/>
                            <a:ea typeface="黑体" pitchFamily="49" charset="-122"/>
                            <a:cs typeface="Times New Roman" pitchFamily="18" charset="0"/>
                          </a:rPr>
                          <m:t>𝑐</m:t>
                        </m:r>
                      </m:sub>
                      <m:sup/>
                      <m:e>
                        <m:r>
                          <a:rPr lang="en-US" altLang="zh-CN" b="1" i="1">
                            <a:latin typeface="Cambria Math"/>
                            <a:ea typeface="黑体" pitchFamily="49" charset="-122"/>
                            <a:cs typeface="Times New Roman" pitchFamily="18" charset="0"/>
                          </a:rPr>
                          <m:t>𝑩</m:t>
                        </m:r>
                        <m:r>
                          <a:rPr lang="en-US" altLang="zh-CN" i="1">
                            <a:latin typeface="Cambria Math"/>
                            <a:ea typeface="Cambria Math"/>
                            <a:cs typeface="Times New Roman" pitchFamily="18" charset="0"/>
                          </a:rPr>
                          <m:t>∙</m:t>
                        </m:r>
                        <m:r>
                          <a:rPr lang="en-US" altLang="zh-CN" i="1">
                            <a:latin typeface="Cambria Math"/>
                            <a:ea typeface="Cambria Math"/>
                            <a:cs typeface="Times New Roman" pitchFamily="18" charset="0"/>
                          </a:rPr>
                          <m:t>𝑑</m:t>
                        </m:r>
                        <m:r>
                          <a:rPr lang="en-US" altLang="zh-CN" b="1" i="1">
                            <a:latin typeface="Cambria Math"/>
                            <a:ea typeface="Cambria Math"/>
                            <a:cs typeface="Times New Roman" pitchFamily="18" charset="0"/>
                          </a:rPr>
                          <m:t>𝒍</m:t>
                        </m:r>
                      </m:e>
                    </m:nary>
                    <m:r>
                      <a:rPr lang="en-US" altLang="zh-CN" i="1">
                        <a:latin typeface="Cambria Math"/>
                        <a:ea typeface="Cambria Math"/>
                        <a:cs typeface="Times New Roman" pitchFamily="18" charset="0"/>
                      </a:rPr>
                      <m:t>=</m:t>
                    </m:r>
                    <m:f>
                      <m:fPr>
                        <m:ctrlPr>
                          <a:rPr lang="en-US" altLang="zh-CN" i="1">
                            <a:latin typeface="Cambria Math"/>
                            <a:ea typeface="Cambria Math"/>
                            <a:cs typeface="Times New Roman" pitchFamily="18" charset="0"/>
                          </a:rPr>
                        </m:ctrlPr>
                      </m:fPr>
                      <m:num>
                        <m:r>
                          <a:rPr lang="en-US" altLang="zh-CN" i="1">
                            <a:latin typeface="Cambria Math"/>
                            <a:ea typeface="Cambria Math"/>
                            <a:cs typeface="Times New Roman" pitchFamily="18" charset="0"/>
                          </a:rPr>
                          <m:t>𝑑</m:t>
                        </m:r>
                      </m:num>
                      <m:den>
                        <m:r>
                          <a:rPr lang="en-US" altLang="zh-CN" i="1">
                            <a:latin typeface="Cambria Math"/>
                            <a:ea typeface="Cambria Math"/>
                            <a:cs typeface="Times New Roman" pitchFamily="18" charset="0"/>
                          </a:rPr>
                          <m:t>𝑑𝑡</m:t>
                        </m:r>
                      </m:den>
                    </m:f>
                    <m:nary>
                      <m:naryPr>
                        <m:ctrlPr>
                          <a:rPr lang="en-US" altLang="zh-CN" i="1">
                            <a:latin typeface="Cambria Math"/>
                            <a:ea typeface="Cambria Math"/>
                            <a:cs typeface="Times New Roman" pitchFamily="18" charset="0"/>
                          </a:rPr>
                        </m:ctrlPr>
                      </m:naryPr>
                      <m:sub>
                        <m:r>
                          <m:rPr>
                            <m:brk m:alnAt="23"/>
                          </m:rPr>
                          <a:rPr lang="en-US" altLang="zh-CN" i="1">
                            <a:latin typeface="Cambria Math"/>
                            <a:ea typeface="Cambria Math"/>
                            <a:cs typeface="Times New Roman" pitchFamily="18" charset="0"/>
                          </a:rPr>
                          <m:t>𝑠</m:t>
                        </m:r>
                      </m:sub>
                      <m:sup/>
                      <m:e>
                        <m:sSub>
                          <m:sSubPr>
                            <m:ctrlPr>
                              <a:rPr lang="en-US" altLang="zh-CN" i="1">
                                <a:latin typeface="Cambria Math"/>
                                <a:ea typeface="黑体" pitchFamily="49" charset="-122"/>
                                <a:cs typeface="Times New Roman" pitchFamily="18" charset="0"/>
                              </a:rPr>
                            </m:ctrlPr>
                          </m:sSubPr>
                          <m:e>
                            <m:r>
                              <a:rPr lang="zh-CN" altLang="en-US" i="1">
                                <a:latin typeface="Cambria Math"/>
                                <a:ea typeface="黑体" pitchFamily="49" charset="-122"/>
                                <a:cs typeface="Times New Roman" pitchFamily="18" charset="0"/>
                              </a:rPr>
                              <m:t>𝜀</m:t>
                            </m:r>
                          </m:e>
                          <m:sub>
                            <m:r>
                              <a:rPr lang="en-US" altLang="zh-CN" i="1">
                                <a:latin typeface="Cambria Math"/>
                                <a:ea typeface="黑体" pitchFamily="49" charset="-122"/>
                                <a:cs typeface="Times New Roman" pitchFamily="18" charset="0"/>
                              </a:rPr>
                              <m:t>0</m:t>
                            </m:r>
                          </m:sub>
                        </m:sSub>
                        <m:r>
                          <a:rPr lang="en-US" altLang="zh-CN" b="1" i="1">
                            <a:latin typeface="Cambria Math"/>
                            <a:ea typeface="黑体" pitchFamily="49" charset="-122"/>
                            <a:cs typeface="Times New Roman" pitchFamily="18" charset="0"/>
                          </a:rPr>
                          <m:t>𝑬</m:t>
                        </m:r>
                        <m:r>
                          <a:rPr lang="en-US" altLang="zh-CN" i="1">
                            <a:latin typeface="Cambria Math"/>
                            <a:ea typeface="Cambria Math"/>
                            <a:cs typeface="Times New Roman" pitchFamily="18" charset="0"/>
                          </a:rPr>
                          <m:t>∙</m:t>
                        </m:r>
                        <m:r>
                          <a:rPr lang="en-US" altLang="zh-CN" i="1">
                            <a:latin typeface="Cambria Math"/>
                            <a:ea typeface="Cambria Math"/>
                            <a:cs typeface="Times New Roman" pitchFamily="18" charset="0"/>
                          </a:rPr>
                          <m:t>𝑑</m:t>
                        </m:r>
                        <m:r>
                          <a:rPr lang="en-US" altLang="zh-CN" b="1" i="1">
                            <a:latin typeface="Cambria Math"/>
                            <a:ea typeface="Cambria Math"/>
                            <a:cs typeface="Times New Roman" pitchFamily="18" charset="0"/>
                          </a:rPr>
                          <m:t>𝒔</m:t>
                        </m:r>
                        <m:r>
                          <a:rPr lang="en-US" altLang="zh-CN" i="1">
                            <a:latin typeface="Cambria Math"/>
                            <a:ea typeface="Cambria Math"/>
                            <a:cs typeface="Times New Roman" pitchFamily="18" charset="0"/>
                          </a:rPr>
                          <m:t>+</m:t>
                        </m:r>
                        <m:nary>
                          <m:naryPr>
                            <m:ctrlPr>
                              <a:rPr lang="en-US" altLang="zh-CN" i="1">
                                <a:latin typeface="Cambria Math"/>
                                <a:ea typeface="Cambria Math"/>
                                <a:cs typeface="Times New Roman" pitchFamily="18" charset="0"/>
                              </a:rPr>
                            </m:ctrlPr>
                          </m:naryPr>
                          <m:sub>
                            <m:r>
                              <m:rPr>
                                <m:brk m:alnAt="23"/>
                              </m:rPr>
                              <a:rPr lang="en-US" altLang="zh-CN" i="1">
                                <a:latin typeface="Cambria Math"/>
                                <a:ea typeface="Cambria Math"/>
                                <a:cs typeface="Times New Roman" pitchFamily="18" charset="0"/>
                              </a:rPr>
                              <m:t>𝑠</m:t>
                            </m:r>
                          </m:sub>
                          <m:sup/>
                          <m:e>
                            <m:r>
                              <a:rPr lang="en-US" altLang="zh-CN" b="1" i="1">
                                <a:latin typeface="Cambria Math"/>
                                <a:ea typeface="黑体" pitchFamily="49" charset="-122"/>
                                <a:cs typeface="Times New Roman" pitchFamily="18" charset="0"/>
                              </a:rPr>
                              <m:t>𝑱</m:t>
                            </m:r>
                            <m:r>
                              <a:rPr lang="en-US" altLang="zh-CN" i="1">
                                <a:latin typeface="Cambria Math"/>
                                <a:ea typeface="Cambria Math"/>
                                <a:cs typeface="Times New Roman" pitchFamily="18" charset="0"/>
                              </a:rPr>
                              <m:t>∙</m:t>
                            </m:r>
                            <m:r>
                              <a:rPr lang="en-US" altLang="zh-CN" i="1">
                                <a:latin typeface="Cambria Math"/>
                                <a:ea typeface="Cambria Math"/>
                                <a:cs typeface="Times New Roman" pitchFamily="18" charset="0"/>
                              </a:rPr>
                              <m:t>𝑑</m:t>
                            </m:r>
                            <m:r>
                              <a:rPr lang="en-US" altLang="zh-CN" b="1" i="1">
                                <a:latin typeface="Cambria Math"/>
                                <a:ea typeface="Cambria Math"/>
                                <a:cs typeface="Times New Roman" pitchFamily="18" charset="0"/>
                              </a:rPr>
                              <m:t>𝒔</m:t>
                            </m:r>
                          </m:e>
                        </m:nary>
                      </m:e>
                    </m:nary>
                  </m:oMath>
                </a14:m>
                <a:r>
                  <a:rPr lang="en-US" altLang="zh-CN" dirty="0" smtClean="0">
                    <a:latin typeface="Times New Roman" pitchFamily="18" charset="0"/>
                    <a:ea typeface="黑体" pitchFamily="49" charset="-122"/>
                    <a:cs typeface="Times New Roman" pitchFamily="18" charset="0"/>
                  </a:rPr>
                  <a:t> (</a:t>
                </a:r>
                <a:r>
                  <a:rPr lang="en-US" altLang="zh-CN" dirty="0">
                    <a:latin typeface="Times New Roman" pitchFamily="18" charset="0"/>
                    <a:ea typeface="黑体" pitchFamily="49" charset="-122"/>
                    <a:cs typeface="Times New Roman" pitchFamily="18" charset="0"/>
                  </a:rPr>
                  <a:t>1.1.2</a:t>
                </a:r>
                <a:r>
                  <a:rPr lang="en-US" altLang="zh-CN" dirty="0" smtClean="0">
                    <a:latin typeface="Times New Roman" pitchFamily="18" charset="0"/>
                    <a:ea typeface="黑体" pitchFamily="49" charset="-122"/>
                    <a:cs typeface="Times New Roman" pitchFamily="18" charset="0"/>
                  </a:rPr>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72816"/>
                <a:ext cx="8229600" cy="2592288"/>
              </a:xfrm>
              <a:blipFill rotWithShape="1">
                <a:blip r:embed="rId2"/>
                <a:stretch>
                  <a:fillRect t="-3059" r="-296"/>
                </a:stretch>
              </a:blipFill>
            </p:spPr>
            <p:txBody>
              <a:bodyPr/>
              <a:lstStyle/>
              <a:p>
                <a:r>
                  <a:rPr lang="zh-CN" altLang="en-US">
                    <a:noFill/>
                  </a:rPr>
                  <a:t> </a:t>
                </a:r>
              </a:p>
            </p:txBody>
          </p:sp>
        </mc:Fallback>
      </mc:AlternateContent>
      <p:pic>
        <p:nvPicPr>
          <p:cNvPr id="1107" name="Picture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437112"/>
            <a:ext cx="3923967" cy="2014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73171" y="4581128"/>
            <a:ext cx="3538789" cy="1569660"/>
          </a:xfrm>
          <a:prstGeom prst="rect">
            <a:avLst/>
          </a:prstGeom>
        </p:spPr>
        <p:txBody>
          <a:bodyPr wrap="square">
            <a:spAutoFit/>
          </a:bodyPr>
          <a:lstStyle/>
          <a:p>
            <a:r>
              <a:rPr lang="en-US" altLang="zh-CN" sz="2400" b="1" i="1" dirty="0">
                <a:latin typeface="Times New Roman" pitchFamily="18" charset="0"/>
                <a:ea typeface="黑体" pitchFamily="49" charset="-122"/>
                <a:cs typeface="Times New Roman" pitchFamily="18" charset="0"/>
              </a:rPr>
              <a:t>C</a:t>
            </a:r>
            <a:r>
              <a:rPr lang="en-US" altLang="zh-CN" sz="2400" dirty="0">
                <a:latin typeface="Times New Roman" pitchFamily="18" charset="0"/>
                <a:ea typeface="黑体" pitchFamily="49" charset="-122"/>
                <a:cs typeface="Times New Roman" pitchFamily="18" charset="0"/>
              </a:rPr>
              <a:t> </a:t>
            </a:r>
            <a:r>
              <a:rPr lang="zh-CN" altLang="en-US" sz="2400" dirty="0">
                <a:latin typeface="Times New Roman" pitchFamily="18" charset="0"/>
                <a:ea typeface="黑体" pitchFamily="49" charset="-122"/>
                <a:cs typeface="Times New Roman" pitchFamily="18" charset="0"/>
              </a:rPr>
              <a:t>表示任意惯性参考系下的静止闭合</a:t>
            </a:r>
            <a:r>
              <a:rPr lang="zh-CN" altLang="en-US" sz="2400" dirty="0" smtClean="0">
                <a:latin typeface="Times New Roman" pitchFamily="18" charset="0"/>
                <a:ea typeface="黑体" pitchFamily="49" charset="-122"/>
                <a:cs typeface="Times New Roman" pitchFamily="18" charset="0"/>
              </a:rPr>
              <a:t>曲线，</a:t>
            </a:r>
            <a:r>
              <a:rPr lang="en-US" altLang="zh-CN" sz="2400" b="1" i="1" dirty="0" smtClean="0">
                <a:latin typeface="Times New Roman" pitchFamily="18" charset="0"/>
                <a:ea typeface="黑体" pitchFamily="49" charset="-122"/>
                <a:cs typeface="Times New Roman" pitchFamily="18" charset="0"/>
              </a:rPr>
              <a:t>S</a:t>
            </a:r>
            <a:r>
              <a:rPr lang="en-US" altLang="zh-CN" sz="2400" dirty="0" smtClean="0">
                <a:latin typeface="Times New Roman" pitchFamily="18" charset="0"/>
                <a:ea typeface="黑体" pitchFamily="49" charset="-122"/>
                <a:cs typeface="Times New Roman" pitchFamily="18" charset="0"/>
              </a:rPr>
              <a:t> </a:t>
            </a:r>
            <a:r>
              <a:rPr lang="zh-CN" altLang="en-US" sz="2400" dirty="0">
                <a:latin typeface="Times New Roman" pitchFamily="18" charset="0"/>
                <a:ea typeface="黑体" pitchFamily="49" charset="-122"/>
                <a:cs typeface="Times New Roman" pitchFamily="18" charset="0"/>
              </a:rPr>
              <a:t>表示以闭合曲线 </a:t>
            </a:r>
            <a:r>
              <a:rPr lang="en-US" altLang="zh-CN" sz="2400" b="1" i="1" dirty="0">
                <a:latin typeface="Times New Roman" pitchFamily="18" charset="0"/>
                <a:ea typeface="黑体" pitchFamily="49" charset="-122"/>
                <a:cs typeface="Times New Roman" pitchFamily="18" charset="0"/>
              </a:rPr>
              <a:t>C</a:t>
            </a:r>
            <a:r>
              <a:rPr lang="zh-CN" altLang="en-US" sz="2400" dirty="0">
                <a:latin typeface="Times New Roman" pitchFamily="18" charset="0"/>
                <a:ea typeface="黑体" pitchFamily="49" charset="-122"/>
                <a:cs typeface="Times New Roman" pitchFamily="18" charset="0"/>
              </a:rPr>
              <a:t>为边界的任意静止</a:t>
            </a:r>
            <a:r>
              <a:rPr lang="zh-CN" altLang="en-US" sz="2400" dirty="0" smtClean="0">
                <a:latin typeface="Times New Roman" pitchFamily="18" charset="0"/>
                <a:ea typeface="黑体" pitchFamily="49" charset="-122"/>
                <a:cs typeface="Times New Roman" pitchFamily="18" charset="0"/>
              </a:rPr>
              <a:t>曲面。</a:t>
            </a:r>
            <a:endParaRPr lang="zh-CN" altLang="en-US"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1.5</a:t>
            </a:r>
            <a:r>
              <a:rPr lang="zh-CN" altLang="en-US" b="1" dirty="0" smtClean="0"/>
              <a:t>电磁势</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00808"/>
                <a:ext cx="8229600" cy="4381947"/>
              </a:xfrm>
            </p:spPr>
            <p:txBody>
              <a:bodyPr>
                <a:normAutofit fontScale="92500" lnSpcReduction="10000"/>
              </a:bodyPr>
              <a:lstStyle/>
              <a:p>
                <a:pPr>
                  <a:buFont typeface="Wingdings" pitchFamily="2" charset="2"/>
                  <a:buChar char="u"/>
                </a:pPr>
                <a:r>
                  <a:rPr lang="zh-CN" altLang="en-US" dirty="0" smtClean="0">
                    <a:latin typeface="Times New Roman" pitchFamily="18" charset="0"/>
                    <a:ea typeface="黑体" pitchFamily="49" charset="-122"/>
                    <a:cs typeface="Times New Roman" pitchFamily="18" charset="0"/>
                  </a:rPr>
                  <a:t>利用洛仑兹条件以及（</a:t>
                </a:r>
                <a:r>
                  <a:rPr lang="en-US" dirty="0" smtClean="0">
                    <a:latin typeface="Times New Roman" pitchFamily="18" charset="0"/>
                    <a:ea typeface="黑体" pitchFamily="49" charset="-122"/>
                    <a:cs typeface="Times New Roman" pitchFamily="18" charset="0"/>
                  </a:rPr>
                  <a:t>1.5.5</a:t>
                </a:r>
                <a:r>
                  <a:rPr lang="zh-CN" altLang="en-US" dirty="0" smtClean="0">
                    <a:latin typeface="Times New Roman" pitchFamily="18" charset="0"/>
                    <a:ea typeface="黑体" pitchFamily="49" charset="-122"/>
                    <a:cs typeface="Times New Roman" pitchFamily="18" charset="0"/>
                  </a:rPr>
                  <a:t>）和（</a:t>
                </a:r>
                <a:r>
                  <a:rPr lang="en-US" dirty="0" smtClean="0">
                    <a:latin typeface="Times New Roman" pitchFamily="18" charset="0"/>
                    <a:ea typeface="黑体" pitchFamily="49" charset="-122"/>
                    <a:cs typeface="Times New Roman" pitchFamily="18" charset="0"/>
                  </a:rPr>
                  <a:t>1.5.6</a:t>
                </a:r>
                <a:r>
                  <a:rPr lang="zh-CN" altLang="en-US" dirty="0" smtClean="0">
                    <a:latin typeface="Times New Roman" pitchFamily="18" charset="0"/>
                    <a:ea typeface="黑体" pitchFamily="49" charset="-122"/>
                    <a:cs typeface="Times New Roman" pitchFamily="18" charset="0"/>
                  </a:rPr>
                  <a:t>），可以得到</a:t>
                </a:r>
                <a:r>
                  <a:rPr lang="en-US" altLang="zh-CN" b="1" i="1" dirty="0">
                    <a:latin typeface="Times New Roman" pitchFamily="18" charset="0"/>
                    <a:ea typeface="黑体" pitchFamily="49" charset="-122"/>
                    <a:cs typeface="Times New Roman" pitchFamily="18" charset="0"/>
                  </a:rPr>
                  <a:t>A</a:t>
                </a:r>
                <a:r>
                  <a:rPr lang="zh-CN" altLang="en-US" dirty="0">
                    <a:latin typeface="Times New Roman" pitchFamily="18" charset="0"/>
                    <a:ea typeface="黑体" pitchFamily="49" charset="-122"/>
                    <a:cs typeface="Times New Roman" pitchFamily="18" charset="0"/>
                  </a:rPr>
                  <a:t>和</a:t>
                </a:r>
                <a14:m>
                  <m:oMath xmlns:m="http://schemas.openxmlformats.org/officeDocument/2006/math">
                    <m:r>
                      <a:rPr lang="zh-CN" altLang="en-US" i="1">
                        <a:latin typeface="Cambria Math"/>
                        <a:ea typeface="黑体" pitchFamily="49" charset="-122"/>
                        <a:cs typeface="Times New Roman" pitchFamily="18" charset="0"/>
                      </a:rPr>
                      <m:t>𝜙</m:t>
                    </m:r>
                  </m:oMath>
                </a14:m>
                <a:r>
                  <a:rPr lang="zh-CN" altLang="en-US" dirty="0" smtClean="0">
                    <a:latin typeface="Times New Roman" pitchFamily="18" charset="0"/>
                    <a:ea typeface="黑体" pitchFamily="49" charset="-122"/>
                    <a:cs typeface="Times New Roman" pitchFamily="18" charset="0"/>
                  </a:rPr>
                  <a:t>的波动方程</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dirty="0" smtClean="0">
                    <a:latin typeface="Times New Roman" pitchFamily="18" charset="0"/>
                    <a:ea typeface="黑体" pitchFamily="49" charset="-122"/>
                    <a:cs typeface="Times New Roman" pitchFamily="18" charset="0"/>
                  </a:rPr>
                  <a:t>其中</a:t>
                </a:r>
              </a:p>
              <a:p>
                <a:pPr>
                  <a:buFont typeface="Wingdings" pitchFamily="2" charset="2"/>
                  <a:buChar char="l"/>
                </a:pP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r>
                  <a:rPr lang="en-US" dirty="0" smtClean="0">
                    <a:latin typeface="Times New Roman" pitchFamily="18" charset="0"/>
                    <a:ea typeface="黑体" pitchFamily="49" charset="-122"/>
                    <a:cs typeface="Times New Roman" pitchFamily="18" charset="0"/>
                  </a:rPr>
                  <a:t>   </a:t>
                </a:r>
                <a:r>
                  <a:rPr lang="en-US" dirty="0" err="1" smtClean="0">
                    <a:latin typeface="Times New Roman" pitchFamily="18" charset="0"/>
                    <a:ea typeface="黑体" pitchFamily="49" charset="-122"/>
                    <a:cs typeface="Times New Roman" pitchFamily="18" charset="0"/>
                  </a:rPr>
                  <a:t>是材料常数为</a:t>
                </a:r>
                <a:r>
                  <a:rPr lang="en-US" dirty="0" smtClean="0">
                    <a:latin typeface="Times New Roman" pitchFamily="18" charset="0"/>
                    <a:ea typeface="黑体" pitchFamily="49" charset="-122"/>
                    <a:cs typeface="Times New Roman" pitchFamily="18" charset="0"/>
                  </a:rPr>
                  <a:t>   和   </a:t>
                </a:r>
                <a:r>
                  <a:rPr lang="en-US" dirty="0" err="1" smtClean="0">
                    <a:latin typeface="Times New Roman" pitchFamily="18" charset="0"/>
                    <a:ea typeface="黑体" pitchFamily="49" charset="-122"/>
                    <a:cs typeface="Times New Roman" pitchFamily="18" charset="0"/>
                  </a:rPr>
                  <a:t>的无界媒质中的光速，在真空中</a:t>
                </a:r>
                <a:r>
                  <a:rPr lang="en-US" dirty="0" smtClean="0">
                    <a:latin typeface="Times New Roman" pitchFamily="18" charset="0"/>
                    <a:ea typeface="黑体" pitchFamily="49" charset="-122"/>
                    <a:cs typeface="Times New Roman" pitchFamily="18" charset="0"/>
                  </a:rPr>
                  <a:t>              ，     ， </a:t>
                </a:r>
                <a:r>
                  <a:rPr lang="en-US" dirty="0" err="1" smtClean="0">
                    <a:latin typeface="Times New Roman" pitchFamily="18" charset="0"/>
                    <a:ea typeface="黑体" pitchFamily="49" charset="-122"/>
                    <a:cs typeface="Times New Roman" pitchFamily="18" charset="0"/>
                  </a:rPr>
                  <a:t>是真空中的光速，值为</a:t>
                </a:r>
                <a:endParaRPr lang="en-US" dirty="0" smtClean="0">
                  <a:latin typeface="Times New Roman" pitchFamily="18" charset="0"/>
                  <a:ea typeface="黑体" pitchFamily="49" charset="-122"/>
                  <a:cs typeface="Times New Roman" pitchFamily="18" charset="0"/>
                </a:endParaRPr>
              </a:p>
              <a:p>
                <a:endParaRPr lang="zh-CN" altLang="en-US"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00808"/>
                <a:ext cx="8229600" cy="4381947"/>
              </a:xfrm>
              <a:blipFill rotWithShape="1">
                <a:blip r:embed="rId3"/>
                <a:stretch>
                  <a:fillRect l="-1481" t="-3199" r="-1333" b="-974"/>
                </a:stretch>
              </a:blipFill>
            </p:spPr>
            <p:txBody>
              <a:bodyPr/>
              <a:lstStyle/>
              <a:p>
                <a:r>
                  <a:rPr lang="zh-CN" altLang="en-US">
                    <a:noFill/>
                  </a:rPr>
                  <a:t> </a:t>
                </a:r>
              </a:p>
            </p:txBody>
          </p:sp>
        </mc:Fallback>
      </mc:AlternateContent>
      <p:graphicFrame>
        <p:nvGraphicFramePr>
          <p:cNvPr id="74754" name="Object 2"/>
          <p:cNvGraphicFramePr>
            <a:graphicFrameLocks noChangeAspect="1"/>
          </p:cNvGraphicFramePr>
          <p:nvPr>
            <p:extLst>
              <p:ext uri="{D42A27DB-BD31-4B8C-83A1-F6EECF244321}">
                <p14:modId xmlns:p14="http://schemas.microsoft.com/office/powerpoint/2010/main" val="575757201"/>
              </p:ext>
            </p:extLst>
          </p:nvPr>
        </p:nvGraphicFramePr>
        <p:xfrm>
          <a:off x="971600" y="2564904"/>
          <a:ext cx="5715040" cy="642942"/>
        </p:xfrm>
        <a:graphic>
          <a:graphicData uri="http://schemas.openxmlformats.org/presentationml/2006/ole">
            <mc:AlternateContent xmlns:mc="http://schemas.openxmlformats.org/markup-compatibility/2006">
              <mc:Choice xmlns:v="urn:schemas-microsoft-com:vml" Requires="v">
                <p:oleObj spid="_x0000_s157882" name="Equation" r:id="rId4" imgW="2831760" imgH="469800" progId="Equation.DSMT4">
                  <p:embed/>
                </p:oleObj>
              </mc:Choice>
              <mc:Fallback>
                <p:oleObj name="Equation" r:id="rId4" imgW="283176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564904"/>
                        <a:ext cx="5715040"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6" name="Object 4"/>
          <p:cNvGraphicFramePr>
            <a:graphicFrameLocks noChangeAspect="1"/>
          </p:cNvGraphicFramePr>
          <p:nvPr>
            <p:extLst>
              <p:ext uri="{D42A27DB-BD31-4B8C-83A1-F6EECF244321}">
                <p14:modId xmlns:p14="http://schemas.microsoft.com/office/powerpoint/2010/main" val="816330624"/>
              </p:ext>
            </p:extLst>
          </p:nvPr>
        </p:nvGraphicFramePr>
        <p:xfrm>
          <a:off x="945192" y="3140968"/>
          <a:ext cx="5715040" cy="642942"/>
        </p:xfrm>
        <a:graphic>
          <a:graphicData uri="http://schemas.openxmlformats.org/presentationml/2006/ole">
            <mc:AlternateContent xmlns:mc="http://schemas.openxmlformats.org/markup-compatibility/2006">
              <mc:Choice xmlns:v="urn:schemas-microsoft-com:vml" Requires="v">
                <p:oleObj spid="_x0000_s157883" name="Equation" r:id="rId6" imgW="2806560" imgH="469800" progId="Equation.DSMT4">
                  <p:embed/>
                </p:oleObj>
              </mc:Choice>
              <mc:Fallback>
                <p:oleObj name="Equation" r:id="rId6" imgW="2806560" imgH="469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192" y="3140968"/>
                        <a:ext cx="5715040"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7" name="Object 5"/>
          <p:cNvGraphicFramePr>
            <a:graphicFrameLocks noChangeAspect="1"/>
          </p:cNvGraphicFramePr>
          <p:nvPr>
            <p:extLst>
              <p:ext uri="{D42A27DB-BD31-4B8C-83A1-F6EECF244321}">
                <p14:modId xmlns:p14="http://schemas.microsoft.com/office/powerpoint/2010/main" val="1466930632"/>
              </p:ext>
            </p:extLst>
          </p:nvPr>
        </p:nvGraphicFramePr>
        <p:xfrm>
          <a:off x="1187624" y="4005064"/>
          <a:ext cx="5786478" cy="642942"/>
        </p:xfrm>
        <a:graphic>
          <a:graphicData uri="http://schemas.openxmlformats.org/presentationml/2006/ole">
            <mc:AlternateContent xmlns:mc="http://schemas.openxmlformats.org/markup-compatibility/2006">
              <mc:Choice xmlns:v="urn:schemas-microsoft-com:vml" Requires="v">
                <p:oleObj spid="_x0000_s157884" name="Equation" r:id="rId8" imgW="2831760" imgH="507960" progId="Equation.DSMT4">
                  <p:embed/>
                </p:oleObj>
              </mc:Choice>
              <mc:Fallback>
                <p:oleObj name="Equation" r:id="rId8" imgW="2831760" imgH="5079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4005064"/>
                        <a:ext cx="5786478"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内容占位符 2"/>
          <p:cNvSpPr txBox="1">
            <a:spLocks/>
          </p:cNvSpPr>
          <p:nvPr/>
        </p:nvSpPr>
        <p:spPr>
          <a:xfrm>
            <a:off x="500034" y="1643050"/>
            <a:ext cx="8229600" cy="4525963"/>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4760" name="Object 8"/>
          <p:cNvGraphicFramePr>
            <a:graphicFrameLocks noChangeAspect="1"/>
          </p:cNvGraphicFramePr>
          <p:nvPr>
            <p:extLst>
              <p:ext uri="{D42A27DB-BD31-4B8C-83A1-F6EECF244321}">
                <p14:modId xmlns:p14="http://schemas.microsoft.com/office/powerpoint/2010/main" val="247918054"/>
              </p:ext>
            </p:extLst>
          </p:nvPr>
        </p:nvGraphicFramePr>
        <p:xfrm>
          <a:off x="899592" y="4725144"/>
          <a:ext cx="284164" cy="290514"/>
        </p:xfrm>
        <a:graphic>
          <a:graphicData uri="http://schemas.openxmlformats.org/presentationml/2006/ole">
            <mc:AlternateContent xmlns:mc="http://schemas.openxmlformats.org/markup-compatibility/2006">
              <mc:Choice xmlns:v="urn:schemas-microsoft-com:vml" Requires="v">
                <p:oleObj spid="_x0000_s157885" name="Equation" r:id="rId10" imgW="139680" imgH="152280" progId="Equation.DSMT4">
                  <p:embed/>
                </p:oleObj>
              </mc:Choice>
              <mc:Fallback>
                <p:oleObj name="Equation" r:id="rId10" imgW="139680" imgH="1522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9592" y="4725144"/>
                        <a:ext cx="284164" cy="29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1" name="Object 9"/>
          <p:cNvGraphicFramePr>
            <a:graphicFrameLocks noChangeAspect="1"/>
          </p:cNvGraphicFramePr>
          <p:nvPr>
            <p:extLst>
              <p:ext uri="{D42A27DB-BD31-4B8C-83A1-F6EECF244321}">
                <p14:modId xmlns:p14="http://schemas.microsoft.com/office/powerpoint/2010/main" val="3428899520"/>
              </p:ext>
            </p:extLst>
          </p:nvPr>
        </p:nvGraphicFramePr>
        <p:xfrm>
          <a:off x="3491880" y="4725144"/>
          <a:ext cx="284164" cy="290514"/>
        </p:xfrm>
        <a:graphic>
          <a:graphicData uri="http://schemas.openxmlformats.org/presentationml/2006/ole">
            <mc:AlternateContent xmlns:mc="http://schemas.openxmlformats.org/markup-compatibility/2006">
              <mc:Choice xmlns:v="urn:schemas-microsoft-com:vml" Requires="v">
                <p:oleObj spid="_x0000_s157886" name="Equation" r:id="rId12" imgW="139680" imgH="152280" progId="Equation.DSMT4">
                  <p:embed/>
                </p:oleObj>
              </mc:Choice>
              <mc:Fallback>
                <p:oleObj name="Equation" r:id="rId12" imgW="139680" imgH="1522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1880" y="4725144"/>
                        <a:ext cx="284164" cy="29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2" name="Object 10"/>
          <p:cNvGraphicFramePr>
            <a:graphicFrameLocks noChangeAspect="1"/>
          </p:cNvGraphicFramePr>
          <p:nvPr>
            <p:extLst>
              <p:ext uri="{D42A27DB-BD31-4B8C-83A1-F6EECF244321}">
                <p14:modId xmlns:p14="http://schemas.microsoft.com/office/powerpoint/2010/main" val="2854783866"/>
              </p:ext>
            </p:extLst>
          </p:nvPr>
        </p:nvGraphicFramePr>
        <p:xfrm>
          <a:off x="4139952" y="4725144"/>
          <a:ext cx="296864" cy="303214"/>
        </p:xfrm>
        <a:graphic>
          <a:graphicData uri="http://schemas.openxmlformats.org/presentationml/2006/ole">
            <mc:AlternateContent xmlns:mc="http://schemas.openxmlformats.org/markup-compatibility/2006">
              <mc:Choice xmlns:v="urn:schemas-microsoft-com:vml" Requires="v">
                <p:oleObj spid="_x0000_s157887" name="Equation" r:id="rId14" imgW="164880" imgH="177480" progId="Equation.DSMT4">
                  <p:embed/>
                </p:oleObj>
              </mc:Choice>
              <mc:Fallback>
                <p:oleObj name="Equation" r:id="rId14" imgW="164880" imgH="1774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39952" y="4725144"/>
                        <a:ext cx="296864" cy="30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3" name="Object 11"/>
          <p:cNvGraphicFramePr>
            <a:graphicFrameLocks noChangeAspect="1"/>
          </p:cNvGraphicFramePr>
          <p:nvPr>
            <p:extLst>
              <p:ext uri="{D42A27DB-BD31-4B8C-83A1-F6EECF244321}">
                <p14:modId xmlns:p14="http://schemas.microsoft.com/office/powerpoint/2010/main" val="1372782458"/>
              </p:ext>
            </p:extLst>
          </p:nvPr>
        </p:nvGraphicFramePr>
        <p:xfrm>
          <a:off x="2483768" y="5085184"/>
          <a:ext cx="1171580" cy="406402"/>
        </p:xfrm>
        <a:graphic>
          <a:graphicData uri="http://schemas.openxmlformats.org/presentationml/2006/ole">
            <mc:AlternateContent xmlns:mc="http://schemas.openxmlformats.org/markup-compatibility/2006">
              <mc:Choice xmlns:v="urn:schemas-microsoft-com:vml" Requires="v">
                <p:oleObj spid="_x0000_s157888" name="Equation" r:id="rId16" imgW="914400" imgH="241200" progId="Equation.DSMT4">
                  <p:embed/>
                </p:oleObj>
              </mc:Choice>
              <mc:Fallback>
                <p:oleObj name="Equation" r:id="rId16" imgW="914400" imgH="2412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83768" y="5085184"/>
                        <a:ext cx="1171580" cy="40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4" name="Object 12"/>
          <p:cNvGraphicFramePr>
            <a:graphicFrameLocks noChangeAspect="1"/>
          </p:cNvGraphicFramePr>
          <p:nvPr>
            <p:extLst>
              <p:ext uri="{D42A27DB-BD31-4B8C-83A1-F6EECF244321}">
                <p14:modId xmlns:p14="http://schemas.microsoft.com/office/powerpoint/2010/main" val="880268741"/>
              </p:ext>
            </p:extLst>
          </p:nvPr>
        </p:nvGraphicFramePr>
        <p:xfrm>
          <a:off x="3923928" y="5157192"/>
          <a:ext cx="554040" cy="285752"/>
        </p:xfrm>
        <a:graphic>
          <a:graphicData uri="http://schemas.openxmlformats.org/presentationml/2006/ole">
            <mc:AlternateContent xmlns:mc="http://schemas.openxmlformats.org/markup-compatibility/2006">
              <mc:Choice xmlns:v="urn:schemas-microsoft-com:vml" Requires="v">
                <p:oleObj spid="_x0000_s157889" name="Equation" r:id="rId18" imgW="393480" imgH="152280" progId="Equation.DSMT4">
                  <p:embed/>
                </p:oleObj>
              </mc:Choice>
              <mc:Fallback>
                <p:oleObj name="Equation" r:id="rId18" imgW="393480" imgH="15228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23928" y="5157192"/>
                        <a:ext cx="554040" cy="28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5" name="Object 13"/>
          <p:cNvGraphicFramePr>
            <a:graphicFrameLocks noChangeAspect="1"/>
          </p:cNvGraphicFramePr>
          <p:nvPr>
            <p:extLst>
              <p:ext uri="{D42A27DB-BD31-4B8C-83A1-F6EECF244321}">
                <p14:modId xmlns:p14="http://schemas.microsoft.com/office/powerpoint/2010/main" val="4090111527"/>
              </p:ext>
            </p:extLst>
          </p:nvPr>
        </p:nvGraphicFramePr>
        <p:xfrm>
          <a:off x="4788024" y="5157192"/>
          <a:ext cx="206376" cy="290514"/>
        </p:xfrm>
        <a:graphic>
          <a:graphicData uri="http://schemas.openxmlformats.org/presentationml/2006/ole">
            <mc:AlternateContent xmlns:mc="http://schemas.openxmlformats.org/markup-compatibility/2006">
              <mc:Choice xmlns:v="urn:schemas-microsoft-com:vml" Requires="v">
                <p:oleObj spid="_x0000_s157890" name="Equation" r:id="rId20" imgW="126720" imgH="152280" progId="Equation.DSMT4">
                  <p:embed/>
                </p:oleObj>
              </mc:Choice>
              <mc:Fallback>
                <p:oleObj name="Equation" r:id="rId20" imgW="126720" imgH="15228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88024" y="5157192"/>
                        <a:ext cx="206376" cy="29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7" name="Object 15"/>
          <p:cNvGraphicFramePr>
            <a:graphicFrameLocks noChangeAspect="1"/>
          </p:cNvGraphicFramePr>
          <p:nvPr>
            <p:extLst>
              <p:ext uri="{D42A27DB-BD31-4B8C-83A1-F6EECF244321}">
                <p14:modId xmlns:p14="http://schemas.microsoft.com/office/powerpoint/2010/main" val="1501158492"/>
              </p:ext>
            </p:extLst>
          </p:nvPr>
        </p:nvGraphicFramePr>
        <p:xfrm>
          <a:off x="1403648" y="5554856"/>
          <a:ext cx="5572164" cy="642942"/>
        </p:xfrm>
        <a:graphic>
          <a:graphicData uri="http://schemas.openxmlformats.org/presentationml/2006/ole">
            <mc:AlternateContent xmlns:mc="http://schemas.openxmlformats.org/markup-compatibility/2006">
              <mc:Choice xmlns:v="urn:schemas-microsoft-com:vml" Requires="v">
                <p:oleObj spid="_x0000_s157891" name="Equation" r:id="rId22" imgW="3035160" imgH="520560" progId="Equation.DSMT4">
                  <p:embed/>
                </p:oleObj>
              </mc:Choice>
              <mc:Fallback>
                <p:oleObj name="Equation" r:id="rId22" imgW="3035160" imgH="52056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03648" y="5554856"/>
                        <a:ext cx="5572164"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243722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1484784"/>
            <a:ext cx="6840760" cy="4093428"/>
          </a:xfrm>
          <a:prstGeom prst="rect">
            <a:avLst/>
          </a:prstGeom>
        </p:spPr>
        <p:txBody>
          <a:bodyPr wrap="square">
            <a:spAutoFit/>
          </a:bodyPr>
          <a:lstStyle/>
          <a:p>
            <a:pPr marL="571500" indent="-571500">
              <a:buFont typeface="Wingdings" pitchFamily="2" charset="2"/>
              <a:buChar char="Ø"/>
            </a:pPr>
            <a:r>
              <a:rPr lang="en-US" altLang="zh-CN" sz="3600" b="1" dirty="0">
                <a:solidFill>
                  <a:srgbClr val="C00000"/>
                </a:solidFill>
                <a:latin typeface="Times New Roman" pitchFamily="18" charset="0"/>
                <a:cs typeface="Times New Roman" pitchFamily="18" charset="0"/>
              </a:rPr>
              <a:t>1.6 </a:t>
            </a:r>
            <a:r>
              <a:rPr lang="en-US" altLang="zh-CN" sz="3600" b="1" dirty="0" smtClean="0">
                <a:solidFill>
                  <a:srgbClr val="C00000"/>
                </a:solidFill>
                <a:latin typeface="Times New Roman" pitchFamily="18" charset="0"/>
                <a:cs typeface="Times New Roman" pitchFamily="18" charset="0"/>
              </a:rPr>
              <a:t> </a:t>
            </a:r>
            <a:r>
              <a:rPr lang="zh-CN" altLang="zh-CN" sz="3600" b="1" dirty="0" smtClean="0">
                <a:solidFill>
                  <a:srgbClr val="C00000"/>
                </a:solidFill>
                <a:latin typeface="Times New Roman" pitchFamily="18" charset="0"/>
                <a:cs typeface="Times New Roman" pitchFamily="18" charset="0"/>
              </a:rPr>
              <a:t>频域</a:t>
            </a:r>
            <a:r>
              <a:rPr lang="zh-CN" altLang="zh-CN" sz="3600" b="1" dirty="0">
                <a:solidFill>
                  <a:srgbClr val="C00000"/>
                </a:solidFill>
                <a:latin typeface="Times New Roman" pitchFamily="18" charset="0"/>
                <a:cs typeface="Times New Roman" pitchFamily="18" charset="0"/>
              </a:rPr>
              <a:t>中的场方程</a:t>
            </a:r>
            <a:endParaRPr lang="zh-CN" altLang="en-US" sz="3600" b="1" dirty="0">
              <a:solidFill>
                <a:srgbClr val="C00000"/>
              </a:solidFill>
              <a:latin typeface="Times New Roman" pitchFamily="18" charset="0"/>
              <a:cs typeface="Times New Roman" pitchFamily="18" charset="0"/>
            </a:endParaRPr>
          </a:p>
          <a:p>
            <a:pPr marL="571500" indent="-571500">
              <a:buFont typeface="Wingdings" pitchFamily="2" charset="2"/>
              <a:buChar char="Ø"/>
            </a:pPr>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smtClean="0">
                <a:latin typeface="Times New Roman" pitchFamily="18" charset="0"/>
                <a:cs typeface="Times New Roman" pitchFamily="18" charset="0"/>
              </a:rPr>
              <a:t>1.7  </a:t>
            </a:r>
            <a:r>
              <a:rPr lang="zh-CN" altLang="zh-CN" sz="3600" b="1" dirty="0" smtClean="0">
                <a:latin typeface="Times New Roman" pitchFamily="18" charset="0"/>
                <a:cs typeface="Times New Roman" pitchFamily="18" charset="0"/>
              </a:rPr>
              <a:t>能量守恒关系</a:t>
            </a:r>
            <a:endParaRPr lang="en-US" altLang="zh-CN" sz="3600" b="1" dirty="0" smtClean="0">
              <a:latin typeface="Times New Roman" pitchFamily="18" charset="0"/>
              <a:cs typeface="Times New Roman" pitchFamily="18" charset="0"/>
            </a:endParaRPr>
          </a:p>
          <a:p>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smtClean="0">
                <a:latin typeface="Times New Roman" pitchFamily="18" charset="0"/>
                <a:cs typeface="Times New Roman" pitchFamily="18" charset="0"/>
              </a:rPr>
              <a:t>1.8  </a:t>
            </a:r>
            <a:r>
              <a:rPr lang="zh-CN" altLang="zh-CN" sz="3600" b="1" dirty="0" smtClean="0">
                <a:latin typeface="Times New Roman" pitchFamily="18" charset="0"/>
                <a:cs typeface="Times New Roman" pitchFamily="18" charset="0"/>
              </a:rPr>
              <a:t>平面波</a:t>
            </a:r>
            <a:endParaRPr lang="en-US" altLang="zh-CN" sz="3600" b="1" dirty="0" smtClean="0">
              <a:latin typeface="Times New Roman" pitchFamily="18" charset="0"/>
              <a:cs typeface="Times New Roman" pitchFamily="18" charset="0"/>
            </a:endParaRPr>
          </a:p>
          <a:p>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smtClean="0">
                <a:latin typeface="Times New Roman" pitchFamily="18" charset="0"/>
                <a:cs typeface="Times New Roman" pitchFamily="18" charset="0"/>
              </a:rPr>
              <a:t>1.9  </a:t>
            </a:r>
            <a:r>
              <a:rPr lang="zh-CN" altLang="zh-CN" sz="3600" b="1" dirty="0" smtClean="0">
                <a:latin typeface="Times New Roman" pitchFamily="18" charset="0"/>
                <a:cs typeface="Times New Roman" pitchFamily="18" charset="0"/>
              </a:rPr>
              <a:t>非</a:t>
            </a:r>
            <a:r>
              <a:rPr lang="zh-CN" altLang="zh-CN" sz="3600" b="1" dirty="0">
                <a:latin typeface="Times New Roman" pitchFamily="18" charset="0"/>
                <a:cs typeface="Times New Roman" pitchFamily="18" charset="0"/>
              </a:rPr>
              <a:t>齐次波方程的</a:t>
            </a:r>
            <a:r>
              <a:rPr lang="zh-CN" altLang="zh-CN" sz="3600" b="1" dirty="0" smtClean="0">
                <a:latin typeface="Times New Roman" pitchFamily="18" charset="0"/>
                <a:cs typeface="Times New Roman" pitchFamily="18" charset="0"/>
              </a:rPr>
              <a:t>解</a:t>
            </a:r>
            <a:endParaRPr lang="en-US" altLang="zh-CN" sz="3600" b="1" dirty="0" smtClean="0">
              <a:latin typeface="Times New Roman" pitchFamily="18" charset="0"/>
              <a:cs typeface="Times New Roman" pitchFamily="18" charset="0"/>
            </a:endParaRPr>
          </a:p>
          <a:p>
            <a:endParaRPr lang="en-US" altLang="zh-CN" sz="2000" b="1" dirty="0" smtClean="0">
              <a:latin typeface="Times New Roman" pitchFamily="18" charset="0"/>
              <a:cs typeface="Times New Roman" pitchFamily="18" charset="0"/>
            </a:endParaRPr>
          </a:p>
          <a:p>
            <a:pPr marL="571500" indent="-571500">
              <a:buFont typeface="Wingdings" pitchFamily="2" charset="2"/>
              <a:buChar char="Ø"/>
            </a:pPr>
            <a:r>
              <a:rPr lang="en-US" altLang="zh-CN" sz="3600" b="1" dirty="0" smtClean="0">
                <a:latin typeface="Times New Roman" pitchFamily="18" charset="0"/>
                <a:cs typeface="Times New Roman" pitchFamily="18" charset="0"/>
              </a:rPr>
              <a:t>1.10</a:t>
            </a:r>
            <a:r>
              <a:rPr lang="zh-CN" altLang="zh-CN" sz="3600" b="1" dirty="0" smtClean="0">
                <a:latin typeface="Times New Roman" pitchFamily="18" charset="0"/>
                <a:cs typeface="Times New Roman" pitchFamily="18" charset="0"/>
              </a:rPr>
              <a:t>无界空间</a:t>
            </a:r>
            <a:r>
              <a:rPr lang="zh-CN" altLang="zh-CN" sz="3600" b="1" dirty="0">
                <a:latin typeface="Times New Roman" pitchFamily="18" charset="0"/>
                <a:cs typeface="Times New Roman" pitchFamily="18" charset="0"/>
              </a:rPr>
              <a:t>内的</a:t>
            </a:r>
            <a:r>
              <a:rPr lang="zh-CN" altLang="zh-CN" sz="3600" b="1" dirty="0" smtClean="0">
                <a:latin typeface="Times New Roman" pitchFamily="18" charset="0"/>
                <a:cs typeface="Times New Roman" pitchFamily="18" charset="0"/>
              </a:rPr>
              <a:t>电磁辐射</a:t>
            </a:r>
            <a:endParaRPr lang="zh-CN" alt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986838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a:t>
            </a:r>
            <a:r>
              <a:rPr lang="zh-CN" altLang="en-US" b="1" dirty="0" smtClean="0"/>
              <a:t>频域中的场方程</a:t>
            </a:r>
            <a:endParaRPr lang="zh-CN" altLang="en-US" dirty="0"/>
          </a:p>
        </p:txBody>
      </p:sp>
      <p:sp>
        <p:nvSpPr>
          <p:cNvPr id="3" name="内容占位符 2"/>
          <p:cNvSpPr>
            <a:spLocks noGrp="1"/>
          </p:cNvSpPr>
          <p:nvPr>
            <p:ph idx="1"/>
          </p:nvPr>
        </p:nvSpPr>
        <p:spPr/>
        <p:txBody>
          <a:bodyPr>
            <a:normAutofit fontScale="92500" lnSpcReduction="20000"/>
          </a:bodyPr>
          <a:lstStyle/>
          <a:p>
            <a:pPr>
              <a:buFont typeface="Wingdings" pitchFamily="2" charset="2"/>
              <a:buChar char="u"/>
            </a:pPr>
            <a:r>
              <a:rPr lang="zh-CN" altLang="en-US" dirty="0" smtClean="0">
                <a:solidFill>
                  <a:srgbClr val="C00000"/>
                </a:solidFill>
                <a:latin typeface="Times New Roman" pitchFamily="18" charset="0"/>
                <a:ea typeface="黑体" pitchFamily="49" charset="-122"/>
                <a:cs typeface="Times New Roman" pitchFamily="18" charset="0"/>
              </a:rPr>
              <a:t>通过傅立叶分析可知，随时间任意变化的电磁场可以用随时间正弦变化的基本场分量的叠加来表示，</a:t>
            </a:r>
            <a:r>
              <a:rPr lang="zh-CN" altLang="en-US" dirty="0" smtClean="0">
                <a:latin typeface="Times New Roman" pitchFamily="18" charset="0"/>
                <a:ea typeface="黑体" pitchFamily="49" charset="-122"/>
                <a:cs typeface="Times New Roman" pitchFamily="18" charset="0"/>
              </a:rPr>
              <a:t>因此有必要对单一频率的时变电磁场进行分析。</a:t>
            </a:r>
          </a:p>
          <a:p>
            <a:pPr>
              <a:buFont typeface="Wingdings" pitchFamily="2" charset="2"/>
              <a:buChar char="u"/>
            </a:pPr>
            <a:r>
              <a:rPr lang="zh-CN" altLang="en-US" dirty="0" smtClean="0">
                <a:latin typeface="Times New Roman" pitchFamily="18" charset="0"/>
                <a:ea typeface="黑体" pitchFamily="49" charset="-122"/>
                <a:cs typeface="Times New Roman" pitchFamily="18" charset="0"/>
              </a:rPr>
              <a:t>对单频正弦电磁场进行分析，采用复数表达式会非常方便。例如，一个角频率   为</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的电场实矢量</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可以表示为</a:t>
            </a:r>
          </a:p>
          <a:p>
            <a:pPr marL="0" indent="0">
              <a:buNone/>
            </a:pPr>
            <a:r>
              <a:rPr lang="en-US" dirty="0" smtClean="0">
                <a:latin typeface="Times New Roman" pitchFamily="18" charset="0"/>
                <a:ea typeface="黑体" pitchFamily="49" charset="-122"/>
                <a:cs typeface="Times New Roman" pitchFamily="18" charset="0"/>
              </a:rPr>
              <a:t>	  	</a:t>
            </a:r>
            <a:endParaRPr lang="zh-CN" altLang="en-US"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dirty="0" smtClean="0">
                <a:latin typeface="Times New Roman" pitchFamily="18" charset="0"/>
                <a:ea typeface="黑体" pitchFamily="49" charset="-122"/>
                <a:cs typeface="Times New Roman" pitchFamily="18" charset="0"/>
              </a:rPr>
              <a:t>         是空间和频率的函数，</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是  </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的共轭，</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代表取函数实部。</a:t>
            </a:r>
            <a:endParaRPr lang="zh-CN" altLang="en-US" dirty="0">
              <a:latin typeface="Times New Roman" pitchFamily="18" charset="0"/>
              <a:ea typeface="黑体" pitchFamily="49" charset="-122"/>
              <a:cs typeface="Times New Roman" pitchFamily="18" charset="0"/>
            </a:endParaRPr>
          </a:p>
        </p:txBody>
      </p:sp>
      <p:graphicFrame>
        <p:nvGraphicFramePr>
          <p:cNvPr id="75777" name="Object 1"/>
          <p:cNvGraphicFramePr>
            <a:graphicFrameLocks noChangeAspect="1"/>
          </p:cNvGraphicFramePr>
          <p:nvPr>
            <p:extLst>
              <p:ext uri="{D42A27DB-BD31-4B8C-83A1-F6EECF244321}">
                <p14:modId xmlns:p14="http://schemas.microsoft.com/office/powerpoint/2010/main" val="1252796097"/>
              </p:ext>
            </p:extLst>
          </p:nvPr>
        </p:nvGraphicFramePr>
        <p:xfrm>
          <a:off x="971600" y="4365104"/>
          <a:ext cx="7643866" cy="571504"/>
        </p:xfrm>
        <a:graphic>
          <a:graphicData uri="http://schemas.openxmlformats.org/presentationml/2006/ole">
            <mc:AlternateContent xmlns:mc="http://schemas.openxmlformats.org/markup-compatibility/2006">
              <mc:Choice xmlns:v="urn:schemas-microsoft-com:vml" Requires="v">
                <p:oleObj spid="_x0000_s76330" name="Equation" r:id="rId3" imgW="4609800" imgH="495000" progId="Equation.DSMT4">
                  <p:embed/>
                </p:oleObj>
              </mc:Choice>
              <mc:Fallback>
                <p:oleObj name="Equation" r:id="rId3" imgW="4609800" imgH="4950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365104"/>
                        <a:ext cx="7643866" cy="57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78" name="Object 2"/>
          <p:cNvGraphicFramePr>
            <a:graphicFrameLocks noChangeAspect="1"/>
          </p:cNvGraphicFramePr>
          <p:nvPr>
            <p:extLst>
              <p:ext uri="{D42A27DB-BD31-4B8C-83A1-F6EECF244321}">
                <p14:modId xmlns:p14="http://schemas.microsoft.com/office/powerpoint/2010/main" val="2246142390"/>
              </p:ext>
            </p:extLst>
          </p:nvPr>
        </p:nvGraphicFramePr>
        <p:xfrm>
          <a:off x="6228184" y="3717032"/>
          <a:ext cx="296864" cy="290514"/>
        </p:xfrm>
        <a:graphic>
          <a:graphicData uri="http://schemas.openxmlformats.org/presentationml/2006/ole">
            <mc:AlternateContent xmlns:mc="http://schemas.openxmlformats.org/markup-compatibility/2006">
              <mc:Choice xmlns:v="urn:schemas-microsoft-com:vml" Requires="v">
                <p:oleObj spid="_x0000_s76331" name="Equation" r:id="rId5" imgW="164880" imgH="152280" progId="Equation.DSMT4">
                  <p:embed/>
                </p:oleObj>
              </mc:Choice>
              <mc:Fallback>
                <p:oleObj name="Equation" r:id="rId5" imgW="164880" imgH="15228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184" y="3717032"/>
                        <a:ext cx="296864" cy="29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79" name="Object 3"/>
          <p:cNvGraphicFramePr>
            <a:graphicFrameLocks noChangeAspect="1"/>
          </p:cNvGraphicFramePr>
          <p:nvPr>
            <p:extLst>
              <p:ext uri="{D42A27DB-BD31-4B8C-83A1-F6EECF244321}">
                <p14:modId xmlns:p14="http://schemas.microsoft.com/office/powerpoint/2010/main" val="2021437830"/>
              </p:ext>
            </p:extLst>
          </p:nvPr>
        </p:nvGraphicFramePr>
        <p:xfrm>
          <a:off x="1691680" y="4077072"/>
          <a:ext cx="309564" cy="303214"/>
        </p:xfrm>
        <a:graphic>
          <a:graphicData uri="http://schemas.openxmlformats.org/presentationml/2006/ole">
            <mc:AlternateContent xmlns:mc="http://schemas.openxmlformats.org/markup-compatibility/2006">
              <mc:Choice xmlns:v="urn:schemas-microsoft-com:vml" Requires="v">
                <p:oleObj spid="_x0000_s76332" name="Equation" r:id="rId7" imgW="190440" imgH="177480" progId="Equation.DSMT4">
                  <p:embed/>
                </p:oleObj>
              </mc:Choice>
              <mc:Fallback>
                <p:oleObj name="Equation" r:id="rId7" imgW="190440" imgH="17748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4077072"/>
                        <a:ext cx="309564" cy="30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0" name="Object 4"/>
          <p:cNvGraphicFramePr>
            <a:graphicFrameLocks noChangeAspect="1"/>
          </p:cNvGraphicFramePr>
          <p:nvPr>
            <p:extLst>
              <p:ext uri="{D42A27DB-BD31-4B8C-83A1-F6EECF244321}">
                <p14:modId xmlns:p14="http://schemas.microsoft.com/office/powerpoint/2010/main" val="20770129"/>
              </p:ext>
            </p:extLst>
          </p:nvPr>
        </p:nvGraphicFramePr>
        <p:xfrm>
          <a:off x="971600" y="4869160"/>
          <a:ext cx="727078" cy="398464"/>
        </p:xfrm>
        <a:graphic>
          <a:graphicData uri="http://schemas.openxmlformats.org/presentationml/2006/ole">
            <mc:AlternateContent xmlns:mc="http://schemas.openxmlformats.org/markup-compatibility/2006">
              <mc:Choice xmlns:v="urn:schemas-microsoft-com:vml" Requires="v">
                <p:oleObj spid="_x0000_s76333" name="Equation" r:id="rId9" imgW="596880" imgH="368280" progId="Equation.DSMT4">
                  <p:embed/>
                </p:oleObj>
              </mc:Choice>
              <mc:Fallback>
                <p:oleObj name="Equation" r:id="rId9" imgW="596880" imgH="36828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4869160"/>
                        <a:ext cx="727078" cy="398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1" name="Object 5"/>
          <p:cNvGraphicFramePr>
            <a:graphicFrameLocks noChangeAspect="1"/>
          </p:cNvGraphicFramePr>
          <p:nvPr>
            <p:extLst>
              <p:ext uri="{D42A27DB-BD31-4B8C-83A1-F6EECF244321}">
                <p14:modId xmlns:p14="http://schemas.microsoft.com/office/powerpoint/2010/main" val="2937022748"/>
              </p:ext>
            </p:extLst>
          </p:nvPr>
        </p:nvGraphicFramePr>
        <p:xfrm>
          <a:off x="6516216" y="4941168"/>
          <a:ext cx="727075" cy="398462"/>
        </p:xfrm>
        <a:graphic>
          <a:graphicData uri="http://schemas.openxmlformats.org/presentationml/2006/ole">
            <mc:AlternateContent xmlns:mc="http://schemas.openxmlformats.org/markup-compatibility/2006">
              <mc:Choice xmlns:v="urn:schemas-microsoft-com:vml" Requires="v">
                <p:oleObj spid="_x0000_s76334" name="Equation" r:id="rId11" imgW="596880" imgH="368280" progId="Equation.DSMT4">
                  <p:embed/>
                </p:oleObj>
              </mc:Choice>
              <mc:Fallback>
                <p:oleObj name="Equation" r:id="rId11" imgW="596880" imgH="3682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216" y="4941168"/>
                        <a:ext cx="727075"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2" name="Object 6"/>
          <p:cNvGraphicFramePr>
            <a:graphicFrameLocks noChangeAspect="1"/>
          </p:cNvGraphicFramePr>
          <p:nvPr>
            <p:extLst>
              <p:ext uri="{D42A27DB-BD31-4B8C-83A1-F6EECF244321}">
                <p14:modId xmlns:p14="http://schemas.microsoft.com/office/powerpoint/2010/main" val="2761439515"/>
              </p:ext>
            </p:extLst>
          </p:nvPr>
        </p:nvGraphicFramePr>
        <p:xfrm>
          <a:off x="5292080" y="4941168"/>
          <a:ext cx="758828" cy="393700"/>
        </p:xfrm>
        <a:graphic>
          <a:graphicData uri="http://schemas.openxmlformats.org/presentationml/2006/ole">
            <mc:AlternateContent xmlns:mc="http://schemas.openxmlformats.org/markup-compatibility/2006">
              <mc:Choice xmlns:v="urn:schemas-microsoft-com:vml" Requires="v">
                <p:oleObj spid="_x0000_s76335" name="Equation" r:id="rId12" imgW="660240" imgH="393480" progId="Equation.DSMT4">
                  <p:embed/>
                </p:oleObj>
              </mc:Choice>
              <mc:Fallback>
                <p:oleObj name="Equation" r:id="rId12" imgW="660240" imgH="39348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2080" y="4941168"/>
                        <a:ext cx="75882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3" name="Object 7"/>
          <p:cNvGraphicFramePr>
            <a:graphicFrameLocks noChangeAspect="1"/>
          </p:cNvGraphicFramePr>
          <p:nvPr>
            <p:extLst>
              <p:ext uri="{D42A27DB-BD31-4B8C-83A1-F6EECF244321}">
                <p14:modId xmlns:p14="http://schemas.microsoft.com/office/powerpoint/2010/main" val="754901307"/>
              </p:ext>
            </p:extLst>
          </p:nvPr>
        </p:nvGraphicFramePr>
        <p:xfrm>
          <a:off x="8532440" y="5013176"/>
          <a:ext cx="334964" cy="309564"/>
        </p:xfrm>
        <a:graphic>
          <a:graphicData uri="http://schemas.openxmlformats.org/presentationml/2006/ole">
            <mc:AlternateContent xmlns:mc="http://schemas.openxmlformats.org/markup-compatibility/2006">
              <mc:Choice xmlns:v="urn:schemas-microsoft-com:vml" Requires="v">
                <p:oleObj spid="_x0000_s76336" name="Equation" r:id="rId14" imgW="241200" imgH="190440" progId="Equation.DSMT4">
                  <p:embed/>
                </p:oleObj>
              </mc:Choice>
              <mc:Fallback>
                <p:oleObj name="Equation" r:id="rId14" imgW="241200" imgH="19044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32440" y="5013176"/>
                        <a:ext cx="334964" cy="309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a:t>
            </a:r>
            <a:r>
              <a:rPr lang="zh-CN" altLang="en-US" b="1" dirty="0" smtClean="0"/>
              <a:t>频域中的场方程</a:t>
            </a:r>
            <a:endParaRPr lang="zh-CN" altLang="en-US" dirty="0"/>
          </a:p>
        </p:txBody>
      </p:sp>
      <p:sp>
        <p:nvSpPr>
          <p:cNvPr id="3" name="内容占位符 2"/>
          <p:cNvSpPr>
            <a:spLocks noGrp="1"/>
          </p:cNvSpPr>
          <p:nvPr>
            <p:ph idx="1"/>
          </p:nvPr>
        </p:nvSpPr>
        <p:spPr/>
        <p:txBody>
          <a:bodyPr>
            <a:normAutofit fontScale="92500" lnSpcReduction="20000"/>
          </a:bodyPr>
          <a:lstStyle/>
          <a:p>
            <a:pPr>
              <a:buFont typeface="Wingdings" pitchFamily="2" charset="2"/>
              <a:buChar char="l"/>
            </a:pPr>
            <a:r>
              <a:rPr lang="zh-CN" altLang="en-US" dirty="0" smtClean="0">
                <a:latin typeface="Times New Roman" pitchFamily="18" charset="0"/>
                <a:ea typeface="黑体" pitchFamily="49" charset="-122"/>
                <a:cs typeface="Times New Roman" pitchFamily="18" charset="0"/>
              </a:rPr>
              <a:t>其他的场矢量</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和</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，电流和电荷密度</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和</a:t>
            </a:r>
            <a:r>
              <a:rPr lang="en-US"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同样可以表示为（</a:t>
            </a:r>
            <a:r>
              <a:rPr lang="en-US" dirty="0" smtClean="0">
                <a:latin typeface="Times New Roman" pitchFamily="18" charset="0"/>
                <a:ea typeface="黑体" pitchFamily="49" charset="-122"/>
                <a:cs typeface="Times New Roman" pitchFamily="18" charset="0"/>
              </a:rPr>
              <a:t>1.6.1</a:t>
            </a:r>
            <a:r>
              <a:rPr lang="zh-CN" altLang="en-US" dirty="0" smtClean="0">
                <a:latin typeface="Times New Roman" pitchFamily="18" charset="0"/>
                <a:ea typeface="黑体" pitchFamily="49" charset="-122"/>
                <a:cs typeface="Times New Roman" pitchFamily="18" charset="0"/>
              </a:rPr>
              <a:t>）所示的复数形式。将这些复数表达式代入到场矢量和源方程中，我们可以得到媒质中麦克斯韦方程组的复数表达式：</a:t>
            </a:r>
          </a:p>
          <a:p>
            <a:pPr>
              <a:buFont typeface="Wingdings" pitchFamily="2" charset="2"/>
              <a:buChar char="l"/>
            </a:pPr>
            <a:endParaRPr lang="zh-CN" altLang="en-US" dirty="0" smtClean="0">
              <a:latin typeface="Times New Roman" pitchFamily="18" charset="0"/>
              <a:ea typeface="黑体" pitchFamily="49" charset="-122"/>
              <a:cs typeface="Times New Roman" pitchFamily="18" charset="0"/>
            </a:endParaRPr>
          </a:p>
          <a:p>
            <a:pPr>
              <a:buFont typeface="Wingdings" pitchFamily="2" charset="2"/>
              <a:buChar char="l"/>
            </a:pPr>
            <a:endParaRPr lang="zh-CN" altLang="en-US" dirty="0" smtClean="0">
              <a:latin typeface="Times New Roman" pitchFamily="18" charset="0"/>
              <a:ea typeface="黑体" pitchFamily="49" charset="-122"/>
              <a:cs typeface="Times New Roman" pitchFamily="18" charset="0"/>
            </a:endParaRPr>
          </a:p>
          <a:p>
            <a:pPr>
              <a:buFont typeface="Wingdings" pitchFamily="2" charset="2"/>
              <a:buChar char="l"/>
            </a:pPr>
            <a:endParaRPr lang="zh-CN" altLang="en-US" dirty="0" smtClean="0">
              <a:latin typeface="Times New Roman" pitchFamily="18" charset="0"/>
              <a:ea typeface="黑体" pitchFamily="49" charset="-122"/>
              <a:cs typeface="Times New Roman" pitchFamily="18" charset="0"/>
            </a:endParaRPr>
          </a:p>
          <a:p>
            <a:pPr>
              <a:buFont typeface="Wingdings" pitchFamily="2" charset="2"/>
              <a:buChar char="l"/>
            </a:pPr>
            <a:endParaRPr lang="zh-CN" altLang="en-US"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dirty="0" smtClean="0">
                <a:latin typeface="Times New Roman" pitchFamily="18" charset="0"/>
                <a:ea typeface="黑体" pitchFamily="49" charset="-122"/>
                <a:cs typeface="Times New Roman" pitchFamily="18" charset="0"/>
              </a:rPr>
              <a:t>类似地可以得到电荷守恒定律的复数表达式</a:t>
            </a:r>
          </a:p>
          <a:p>
            <a:endParaRPr lang="zh-CN" altLang="en-US" dirty="0">
              <a:latin typeface="Times New Roman" pitchFamily="18" charset="0"/>
              <a:ea typeface="黑体" pitchFamily="49" charset="-122"/>
              <a:cs typeface="Times New Roman" pitchFamily="18" charset="0"/>
            </a:endParaRPr>
          </a:p>
        </p:txBody>
      </p:sp>
      <p:graphicFrame>
        <p:nvGraphicFramePr>
          <p:cNvPr id="81922" name="Object 2"/>
          <p:cNvGraphicFramePr>
            <a:graphicFrameLocks noChangeAspect="1"/>
          </p:cNvGraphicFramePr>
          <p:nvPr>
            <p:extLst>
              <p:ext uri="{D42A27DB-BD31-4B8C-83A1-F6EECF244321}">
                <p14:modId xmlns:p14="http://schemas.microsoft.com/office/powerpoint/2010/main" val="2893128254"/>
              </p:ext>
            </p:extLst>
          </p:nvPr>
        </p:nvGraphicFramePr>
        <p:xfrm>
          <a:off x="3214678" y="1823292"/>
          <a:ext cx="663578" cy="309564"/>
        </p:xfrm>
        <a:graphic>
          <a:graphicData uri="http://schemas.openxmlformats.org/presentationml/2006/ole">
            <mc:AlternateContent xmlns:mc="http://schemas.openxmlformats.org/markup-compatibility/2006">
              <mc:Choice xmlns:v="urn:schemas-microsoft-com:vml" Requires="v">
                <p:oleObj spid="_x0000_s82567" name="Equation" r:id="rId3" imgW="469800" imgH="190440" progId="Equation.DSMT4">
                  <p:embed/>
                </p:oleObj>
              </mc:Choice>
              <mc:Fallback>
                <p:oleObj name="Equation" r:id="rId3" imgW="469800" imgH="1904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78" y="1823292"/>
                        <a:ext cx="663578" cy="309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3" name="Object 3"/>
          <p:cNvGraphicFramePr>
            <a:graphicFrameLocks noChangeAspect="1"/>
          </p:cNvGraphicFramePr>
          <p:nvPr>
            <p:extLst>
              <p:ext uri="{D42A27DB-BD31-4B8C-83A1-F6EECF244321}">
                <p14:modId xmlns:p14="http://schemas.microsoft.com/office/powerpoint/2010/main" val="3399115849"/>
              </p:ext>
            </p:extLst>
          </p:nvPr>
        </p:nvGraphicFramePr>
        <p:xfrm>
          <a:off x="4321744" y="1823292"/>
          <a:ext cx="322264" cy="303214"/>
        </p:xfrm>
        <a:graphic>
          <a:graphicData uri="http://schemas.openxmlformats.org/presentationml/2006/ole">
            <mc:AlternateContent xmlns:mc="http://schemas.openxmlformats.org/markup-compatibility/2006">
              <mc:Choice xmlns:v="urn:schemas-microsoft-com:vml" Requires="v">
                <p:oleObj spid="_x0000_s82568" name="Equation" r:id="rId5" imgW="215640" imgH="177480" progId="Equation.DSMT4">
                  <p:embed/>
                </p:oleObj>
              </mc:Choice>
              <mc:Fallback>
                <p:oleObj name="Equation" r:id="rId5" imgW="215640" imgH="177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744" y="1823292"/>
                        <a:ext cx="322264" cy="30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4" name="Object 4"/>
          <p:cNvGraphicFramePr>
            <a:graphicFrameLocks noChangeAspect="1"/>
          </p:cNvGraphicFramePr>
          <p:nvPr>
            <p:extLst>
              <p:ext uri="{D42A27DB-BD31-4B8C-83A1-F6EECF244321}">
                <p14:modId xmlns:p14="http://schemas.microsoft.com/office/powerpoint/2010/main" val="20594359"/>
              </p:ext>
            </p:extLst>
          </p:nvPr>
        </p:nvGraphicFramePr>
        <p:xfrm>
          <a:off x="7658942" y="1823292"/>
          <a:ext cx="225426" cy="309564"/>
        </p:xfrm>
        <a:graphic>
          <a:graphicData uri="http://schemas.openxmlformats.org/presentationml/2006/ole">
            <mc:AlternateContent xmlns:mc="http://schemas.openxmlformats.org/markup-compatibility/2006">
              <mc:Choice xmlns:v="urn:schemas-microsoft-com:vml" Requires="v">
                <p:oleObj spid="_x0000_s82569" name="Equation" r:id="rId7" imgW="164880" imgH="190440" progId="Equation.DSMT4">
                  <p:embed/>
                </p:oleObj>
              </mc:Choice>
              <mc:Fallback>
                <p:oleObj name="Equation" r:id="rId7" imgW="164880" imgH="1904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8942" y="1823292"/>
                        <a:ext cx="225426" cy="309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5" name="Object 5"/>
          <p:cNvGraphicFramePr>
            <a:graphicFrameLocks noChangeAspect="1"/>
          </p:cNvGraphicFramePr>
          <p:nvPr>
            <p:extLst>
              <p:ext uri="{D42A27DB-BD31-4B8C-83A1-F6EECF244321}">
                <p14:modId xmlns:p14="http://schemas.microsoft.com/office/powerpoint/2010/main" val="420318765"/>
              </p:ext>
            </p:extLst>
          </p:nvPr>
        </p:nvGraphicFramePr>
        <p:xfrm>
          <a:off x="8307014" y="1823292"/>
          <a:ext cx="225426" cy="303214"/>
        </p:xfrm>
        <a:graphic>
          <a:graphicData uri="http://schemas.openxmlformats.org/presentationml/2006/ole">
            <mc:AlternateContent xmlns:mc="http://schemas.openxmlformats.org/markup-compatibility/2006">
              <mc:Choice xmlns:v="urn:schemas-microsoft-com:vml" Requires="v">
                <p:oleObj spid="_x0000_s82570" name="Equation" r:id="rId9" imgW="164880" imgH="177480" progId="Equation.DSMT4">
                  <p:embed/>
                </p:oleObj>
              </mc:Choice>
              <mc:Fallback>
                <p:oleObj name="Equation" r:id="rId9" imgW="164880" imgH="1774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07014" y="1823292"/>
                        <a:ext cx="225426" cy="30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6" name="Object 6"/>
          <p:cNvGraphicFramePr>
            <a:graphicFrameLocks noChangeAspect="1"/>
          </p:cNvGraphicFramePr>
          <p:nvPr>
            <p:extLst>
              <p:ext uri="{D42A27DB-BD31-4B8C-83A1-F6EECF244321}">
                <p14:modId xmlns:p14="http://schemas.microsoft.com/office/powerpoint/2010/main" val="3552909994"/>
              </p:ext>
            </p:extLst>
          </p:nvPr>
        </p:nvGraphicFramePr>
        <p:xfrm>
          <a:off x="928662" y="3564596"/>
          <a:ext cx="5715040" cy="571504"/>
        </p:xfrm>
        <a:graphic>
          <a:graphicData uri="http://schemas.openxmlformats.org/presentationml/2006/ole">
            <mc:AlternateContent xmlns:mc="http://schemas.openxmlformats.org/markup-compatibility/2006">
              <mc:Choice xmlns:v="urn:schemas-microsoft-com:vml" Requires="v">
                <p:oleObj spid="_x0000_s82571" name="Equation" r:id="rId11" imgW="2819160" imgH="380880" progId="Equation.DSMT4">
                  <p:embed/>
                </p:oleObj>
              </mc:Choice>
              <mc:Fallback>
                <p:oleObj name="Equation" r:id="rId11" imgW="2819160" imgH="380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8662" y="3564596"/>
                        <a:ext cx="5715040" cy="57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7" name="Object 7"/>
          <p:cNvGraphicFramePr>
            <a:graphicFrameLocks noChangeAspect="1"/>
          </p:cNvGraphicFramePr>
          <p:nvPr>
            <p:extLst>
              <p:ext uri="{D42A27DB-BD31-4B8C-83A1-F6EECF244321}">
                <p14:modId xmlns:p14="http://schemas.microsoft.com/office/powerpoint/2010/main" val="1841445406"/>
              </p:ext>
            </p:extLst>
          </p:nvPr>
        </p:nvGraphicFramePr>
        <p:xfrm>
          <a:off x="928662" y="4064662"/>
          <a:ext cx="5715040" cy="571504"/>
        </p:xfrm>
        <a:graphic>
          <a:graphicData uri="http://schemas.openxmlformats.org/presentationml/2006/ole">
            <mc:AlternateContent xmlns:mc="http://schemas.openxmlformats.org/markup-compatibility/2006">
              <mc:Choice xmlns:v="urn:schemas-microsoft-com:vml" Requires="v">
                <p:oleObj spid="_x0000_s82572" name="Equation" r:id="rId13" imgW="2806560" imgH="380880" progId="Equation.DSMT4">
                  <p:embed/>
                </p:oleObj>
              </mc:Choice>
              <mc:Fallback>
                <p:oleObj name="Equation" r:id="rId13" imgW="2806560" imgH="38088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8662" y="4064662"/>
                        <a:ext cx="5715040" cy="57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9" name="Object 9"/>
          <p:cNvGraphicFramePr>
            <a:graphicFrameLocks noChangeAspect="1"/>
          </p:cNvGraphicFramePr>
          <p:nvPr>
            <p:extLst>
              <p:ext uri="{D42A27DB-BD31-4B8C-83A1-F6EECF244321}">
                <p14:modId xmlns:p14="http://schemas.microsoft.com/office/powerpoint/2010/main" val="2691455217"/>
              </p:ext>
            </p:extLst>
          </p:nvPr>
        </p:nvGraphicFramePr>
        <p:xfrm>
          <a:off x="928662" y="4564728"/>
          <a:ext cx="5715040" cy="523876"/>
        </p:xfrm>
        <a:graphic>
          <a:graphicData uri="http://schemas.openxmlformats.org/presentationml/2006/ole">
            <mc:AlternateContent xmlns:mc="http://schemas.openxmlformats.org/markup-compatibility/2006">
              <mc:Choice xmlns:v="urn:schemas-microsoft-com:vml" Requires="v">
                <p:oleObj spid="_x0000_s82573" name="Equation" r:id="rId15" imgW="2857320" imgH="380880" progId="Equation.DSMT4">
                  <p:embed/>
                </p:oleObj>
              </mc:Choice>
              <mc:Fallback>
                <p:oleObj name="Equation" r:id="rId15" imgW="2857320" imgH="380880" progId="Equation.DSMT4">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8662" y="4564728"/>
                        <a:ext cx="5715040" cy="5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30" name="Object 10"/>
          <p:cNvGraphicFramePr>
            <a:graphicFrameLocks noChangeAspect="1"/>
          </p:cNvGraphicFramePr>
          <p:nvPr>
            <p:extLst>
              <p:ext uri="{D42A27DB-BD31-4B8C-83A1-F6EECF244321}">
                <p14:modId xmlns:p14="http://schemas.microsoft.com/office/powerpoint/2010/main" val="472120407"/>
              </p:ext>
            </p:extLst>
          </p:nvPr>
        </p:nvGraphicFramePr>
        <p:xfrm>
          <a:off x="928662" y="4993356"/>
          <a:ext cx="5715040" cy="523876"/>
        </p:xfrm>
        <a:graphic>
          <a:graphicData uri="http://schemas.openxmlformats.org/presentationml/2006/ole">
            <mc:AlternateContent xmlns:mc="http://schemas.openxmlformats.org/markup-compatibility/2006">
              <mc:Choice xmlns:v="urn:schemas-microsoft-com:vml" Requires="v">
                <p:oleObj spid="_x0000_s82574" name="Equation" r:id="rId17" imgW="2882880" imgH="380880" progId="Equation.DSMT4">
                  <p:embed/>
                </p:oleObj>
              </mc:Choice>
              <mc:Fallback>
                <p:oleObj name="Equation" r:id="rId17" imgW="2882880" imgH="380880" progId="Equation.DSMT4">
                  <p:embed/>
                  <p:pic>
                    <p:nvPicPr>
                      <p:cNvPr id="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8662" y="4993356"/>
                        <a:ext cx="5715040" cy="5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83234361"/>
              </p:ext>
            </p:extLst>
          </p:nvPr>
        </p:nvGraphicFramePr>
        <p:xfrm>
          <a:off x="899592" y="6021288"/>
          <a:ext cx="5643562" cy="595313"/>
        </p:xfrm>
        <a:graphic>
          <a:graphicData uri="http://schemas.openxmlformats.org/presentationml/2006/ole">
            <mc:AlternateContent xmlns:mc="http://schemas.openxmlformats.org/markup-compatibility/2006">
              <mc:Choice xmlns:v="urn:schemas-microsoft-com:vml" Requires="v">
                <p:oleObj spid="_x0000_s82575" name="Equation" r:id="rId19" imgW="2857500" imgH="381000" progId="Equation.DSMT4">
                  <p:embed/>
                </p:oleObj>
              </mc:Choice>
              <mc:Fallback>
                <p:oleObj name="Equation" r:id="rId19" imgW="2857500" imgH="381000" progId="Equation.DSMT4">
                  <p:embed/>
                  <p:pic>
                    <p:nvPicPr>
                      <p:cNvPr id="0"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99592" y="6021288"/>
                        <a:ext cx="5643562"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a:t>
            </a:r>
            <a:r>
              <a:rPr lang="zh-CN" altLang="en-US" b="1" dirty="0" smtClean="0"/>
              <a:t>频域中的场方程</a:t>
            </a:r>
            <a:endParaRPr lang="zh-CN" altLang="en-US" dirty="0"/>
          </a:p>
        </p:txBody>
      </p:sp>
      <p:sp>
        <p:nvSpPr>
          <p:cNvPr id="3" name="内容占位符 2"/>
          <p:cNvSpPr>
            <a:spLocks noGrp="1"/>
          </p:cNvSpPr>
          <p:nvPr>
            <p:ph idx="1"/>
          </p:nvPr>
        </p:nvSpPr>
        <p:spPr>
          <a:xfrm>
            <a:off x="457200" y="1772816"/>
            <a:ext cx="8579296" cy="4381947"/>
          </a:xfrm>
        </p:spPr>
        <p:txBody>
          <a:bodyPr>
            <a:normAutofit/>
          </a:bodyPr>
          <a:lstStyle/>
          <a:p>
            <a:pPr>
              <a:buFont typeface="Wingdings" pitchFamily="2" charset="2"/>
              <a:buChar char="u"/>
            </a:pPr>
            <a:r>
              <a:rPr lang="zh-CN" altLang="en-US" sz="3000" b="1" dirty="0" smtClean="0">
                <a:solidFill>
                  <a:srgbClr val="C00000"/>
                </a:solidFill>
                <a:latin typeface="Times New Roman" pitchFamily="18" charset="0"/>
                <a:ea typeface="黑体" pitchFamily="49" charset="-122"/>
                <a:cs typeface="Times New Roman" pitchFamily="18" charset="0"/>
              </a:rPr>
              <a:t>频域中的本构关系（非色散媒质）：</a:t>
            </a:r>
            <a:endParaRPr lang="en-US" altLang="zh-CN" sz="3000"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对于非色散媒质，本构关系同样可以运用于频域。</a:t>
            </a: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所有出现在时域本构关系中的材料常数都应为实数，而频域中这些常数可以是复数。因此在频域中，可以定义等效介电常数</a:t>
            </a:r>
            <a:r>
              <a:rPr lang="en-US" sz="3000" dirty="0" smtClean="0">
                <a:latin typeface="Times New Roman" pitchFamily="18" charset="0"/>
                <a:ea typeface="黑体" pitchFamily="49" charset="-122"/>
                <a:cs typeface="Times New Roman" pitchFamily="18" charset="0"/>
              </a:rPr>
              <a:t>   </a:t>
            </a:r>
            <a:r>
              <a:rPr lang="zh-CN" altLang="en-US" sz="3000" dirty="0" smtClean="0">
                <a:latin typeface="Times New Roman" pitchFamily="18" charset="0"/>
                <a:ea typeface="黑体" pitchFamily="49" charset="-122"/>
                <a:cs typeface="Times New Roman" pitchFamily="18" charset="0"/>
              </a:rPr>
              <a:t>和等价的介电常数张量</a:t>
            </a:r>
            <a:r>
              <a:rPr lang="en-US" sz="3000" dirty="0" smtClean="0">
                <a:latin typeface="Times New Roman" pitchFamily="18" charset="0"/>
                <a:ea typeface="黑体" pitchFamily="49" charset="-122"/>
                <a:cs typeface="Times New Roman" pitchFamily="18" charset="0"/>
              </a:rPr>
              <a:t>    </a:t>
            </a:r>
            <a:r>
              <a:rPr lang="zh-CN" altLang="en-US" sz="3000" dirty="0" smtClean="0">
                <a:latin typeface="Times New Roman" pitchFamily="18" charset="0"/>
                <a:ea typeface="黑体" pitchFamily="49" charset="-122"/>
                <a:cs typeface="Times New Roman" pitchFamily="18" charset="0"/>
              </a:rPr>
              <a:t>：</a:t>
            </a:r>
            <a:endParaRPr lang="en-US" altLang="zh-CN" sz="3000" dirty="0" smtClean="0">
              <a:latin typeface="Times New Roman" pitchFamily="18" charset="0"/>
              <a:ea typeface="黑体" pitchFamily="49" charset="-122"/>
              <a:cs typeface="Times New Roman" pitchFamily="18" charset="0"/>
            </a:endParaRPr>
          </a:p>
          <a:p>
            <a:pPr marL="0" indent="0">
              <a:buNone/>
            </a:pPr>
            <a:r>
              <a:rPr lang="en-US" sz="3000" dirty="0" smtClean="0">
                <a:latin typeface="Times New Roman" pitchFamily="18" charset="0"/>
                <a:ea typeface="黑体" pitchFamily="49" charset="-122"/>
                <a:cs typeface="Times New Roman" pitchFamily="18" charset="0"/>
              </a:rPr>
              <a:t>	  	</a:t>
            </a:r>
            <a:endParaRPr lang="zh-CN" altLang="en-US" sz="3000" dirty="0" smtClean="0">
              <a:latin typeface="Times New Roman" pitchFamily="18" charset="0"/>
              <a:ea typeface="黑体" pitchFamily="49" charset="-122"/>
              <a:cs typeface="Times New Roman" pitchFamily="18" charset="0"/>
            </a:endParaRPr>
          </a:p>
          <a:p>
            <a:pPr marL="0" indent="0">
              <a:buNone/>
            </a:pPr>
            <a:r>
              <a:rPr lang="en-US" sz="3000" dirty="0" smtClean="0">
                <a:latin typeface="Times New Roman" pitchFamily="18" charset="0"/>
                <a:ea typeface="黑体" pitchFamily="49" charset="-122"/>
                <a:cs typeface="Times New Roman" pitchFamily="18" charset="0"/>
              </a:rPr>
              <a:t>	  	</a:t>
            </a:r>
            <a:endParaRPr lang="zh-CN" altLang="en-US" sz="3000" dirty="0" smtClean="0">
              <a:latin typeface="Times New Roman" pitchFamily="18" charset="0"/>
              <a:ea typeface="黑体" pitchFamily="49" charset="-122"/>
              <a:cs typeface="Times New Roman" pitchFamily="18" charset="0"/>
            </a:endParaRPr>
          </a:p>
        </p:txBody>
      </p:sp>
      <p:graphicFrame>
        <p:nvGraphicFramePr>
          <p:cNvPr id="82947" name="Object 3"/>
          <p:cNvGraphicFramePr>
            <a:graphicFrameLocks noChangeAspect="1"/>
          </p:cNvGraphicFramePr>
          <p:nvPr>
            <p:extLst>
              <p:ext uri="{D42A27DB-BD31-4B8C-83A1-F6EECF244321}">
                <p14:modId xmlns:p14="http://schemas.microsoft.com/office/powerpoint/2010/main" val="121412032"/>
              </p:ext>
            </p:extLst>
          </p:nvPr>
        </p:nvGraphicFramePr>
        <p:xfrm>
          <a:off x="5436096" y="3827386"/>
          <a:ext cx="285752" cy="393702"/>
        </p:xfrm>
        <a:graphic>
          <a:graphicData uri="http://schemas.openxmlformats.org/presentationml/2006/ole">
            <mc:AlternateContent xmlns:mc="http://schemas.openxmlformats.org/markup-compatibility/2006">
              <mc:Choice xmlns:v="urn:schemas-microsoft-com:vml" Requires="v">
                <p:oleObj spid="_x0000_s83335" name="Equation" r:id="rId3" imgW="164880" imgH="215640" progId="Equation.DSMT4">
                  <p:embed/>
                </p:oleObj>
              </mc:Choice>
              <mc:Fallback>
                <p:oleObj name="Equation" r:id="rId3" imgW="164880" imgH="2156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827386"/>
                        <a:ext cx="285752" cy="3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48" name="Object 4"/>
          <p:cNvGraphicFramePr>
            <a:graphicFrameLocks noChangeAspect="1"/>
          </p:cNvGraphicFramePr>
          <p:nvPr>
            <p:extLst>
              <p:ext uri="{D42A27DB-BD31-4B8C-83A1-F6EECF244321}">
                <p14:modId xmlns:p14="http://schemas.microsoft.com/office/powerpoint/2010/main" val="1072972159"/>
              </p:ext>
            </p:extLst>
          </p:nvPr>
        </p:nvGraphicFramePr>
        <p:xfrm>
          <a:off x="1691680" y="4296516"/>
          <a:ext cx="285752" cy="428628"/>
        </p:xfrm>
        <a:graphic>
          <a:graphicData uri="http://schemas.openxmlformats.org/presentationml/2006/ole">
            <mc:AlternateContent xmlns:mc="http://schemas.openxmlformats.org/markup-compatibility/2006">
              <mc:Choice xmlns:v="urn:schemas-microsoft-com:vml" Requires="v">
                <p:oleObj spid="_x0000_s83336" name="Equation" r:id="rId5" imgW="164880" imgH="266400" progId="Equation.DSMT4">
                  <p:embed/>
                </p:oleObj>
              </mc:Choice>
              <mc:Fallback>
                <p:oleObj name="Equation" r:id="rId5" imgW="164880" imgH="2664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4296516"/>
                        <a:ext cx="285752"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49" name="Object 5"/>
          <p:cNvGraphicFramePr>
            <a:graphicFrameLocks noChangeAspect="1"/>
          </p:cNvGraphicFramePr>
          <p:nvPr>
            <p:extLst>
              <p:ext uri="{D42A27DB-BD31-4B8C-83A1-F6EECF244321}">
                <p14:modId xmlns:p14="http://schemas.microsoft.com/office/powerpoint/2010/main" val="1555887574"/>
              </p:ext>
            </p:extLst>
          </p:nvPr>
        </p:nvGraphicFramePr>
        <p:xfrm>
          <a:off x="1331640" y="4797152"/>
          <a:ext cx="5643602" cy="642942"/>
        </p:xfrm>
        <a:graphic>
          <a:graphicData uri="http://schemas.openxmlformats.org/presentationml/2006/ole">
            <mc:AlternateContent xmlns:mc="http://schemas.openxmlformats.org/markup-compatibility/2006">
              <mc:Choice xmlns:v="urn:schemas-microsoft-com:vml" Requires="v">
                <p:oleObj spid="_x0000_s83337" name="Equation" r:id="rId7" imgW="2831760" imgH="457200" progId="Equation.DSMT4">
                  <p:embed/>
                </p:oleObj>
              </mc:Choice>
              <mc:Fallback>
                <p:oleObj name="Equation" r:id="rId7" imgW="2831760" imgH="4572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4797152"/>
                        <a:ext cx="5643602"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0" name="Object 6"/>
          <p:cNvGraphicFramePr>
            <a:graphicFrameLocks noChangeAspect="1"/>
          </p:cNvGraphicFramePr>
          <p:nvPr>
            <p:extLst>
              <p:ext uri="{D42A27DB-BD31-4B8C-83A1-F6EECF244321}">
                <p14:modId xmlns:p14="http://schemas.microsoft.com/office/powerpoint/2010/main" val="1141055497"/>
              </p:ext>
            </p:extLst>
          </p:nvPr>
        </p:nvGraphicFramePr>
        <p:xfrm>
          <a:off x="1331640" y="5373216"/>
          <a:ext cx="5643602" cy="714380"/>
        </p:xfrm>
        <a:graphic>
          <a:graphicData uri="http://schemas.openxmlformats.org/presentationml/2006/ole">
            <mc:AlternateContent xmlns:mc="http://schemas.openxmlformats.org/markup-compatibility/2006">
              <mc:Choice xmlns:v="urn:schemas-microsoft-com:vml" Requires="v">
                <p:oleObj spid="_x0000_s83338" name="Equation" r:id="rId9" imgW="2781000" imgH="583920" progId="Equation.DSMT4">
                  <p:embed/>
                </p:oleObj>
              </mc:Choice>
              <mc:Fallback>
                <p:oleObj name="Equation" r:id="rId9" imgW="2781000" imgH="58392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640" y="5373216"/>
                        <a:ext cx="5643602" cy="71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a:t>
            </a:r>
            <a:r>
              <a:rPr lang="zh-CN" altLang="en-US" b="1" dirty="0" smtClean="0"/>
              <a:t>频域中的场方程</a:t>
            </a:r>
            <a:endParaRPr lang="zh-CN" altLang="en-US" dirty="0"/>
          </a:p>
        </p:txBody>
      </p:sp>
      <p:sp>
        <p:nvSpPr>
          <p:cNvPr id="3" name="内容占位符 2"/>
          <p:cNvSpPr>
            <a:spLocks noGrp="1"/>
          </p:cNvSpPr>
          <p:nvPr>
            <p:ph idx="1"/>
          </p:nvPr>
        </p:nvSpPr>
        <p:spPr>
          <a:xfrm>
            <a:off x="457200" y="1772816"/>
            <a:ext cx="8579296" cy="4824536"/>
          </a:xfrm>
        </p:spPr>
        <p:txBody>
          <a:bodyPr>
            <a:normAutofit/>
          </a:bodyPr>
          <a:lstStyle/>
          <a:p>
            <a:pPr>
              <a:buFont typeface="Wingdings" pitchFamily="2" charset="2"/>
              <a:buChar char="u"/>
            </a:pPr>
            <a:r>
              <a:rPr lang="zh-CN" altLang="en-US" sz="3000" b="1" dirty="0" smtClean="0">
                <a:solidFill>
                  <a:srgbClr val="C00000"/>
                </a:solidFill>
                <a:latin typeface="Times New Roman" pitchFamily="18" charset="0"/>
                <a:ea typeface="黑体" pitchFamily="49" charset="-122"/>
                <a:cs typeface="Times New Roman" pitchFamily="18" charset="0"/>
              </a:rPr>
              <a:t>频域中的本构关系（色散媒质）：</a:t>
            </a:r>
            <a:endParaRPr lang="en-US" altLang="zh-CN" sz="3000" dirty="0" smtClean="0">
              <a:solidFill>
                <a:srgbClr val="C00000"/>
              </a:solidFill>
              <a:latin typeface="Times New Roman" pitchFamily="18" charset="0"/>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sz="3000" dirty="0">
                <a:latin typeface="Times New Roman" pitchFamily="18" charset="0"/>
                <a:ea typeface="黑体" pitchFamily="49" charset="-122"/>
                <a:cs typeface="Times New Roman" pitchFamily="18" charset="0"/>
              </a:rPr>
              <a:t>只需要考虑时间色散的情况，对应的介电常数张量      和磁导率张量的倒数       的复数形式为</a:t>
            </a: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3000" dirty="0" smtClean="0">
              <a:latin typeface="Times New Roman" pitchFamily="18" charset="0"/>
              <a:ea typeface="黑体" pitchFamily="49" charset="-122"/>
              <a:cs typeface="Times New Roman" pitchFamily="18" charset="0"/>
            </a:endParaRPr>
          </a:p>
          <a:p>
            <a:pPr marL="0" indent="0">
              <a:buNone/>
            </a:pPr>
            <a:r>
              <a:rPr lang="en-US" sz="3000" dirty="0" smtClean="0">
                <a:latin typeface="Times New Roman" pitchFamily="18" charset="0"/>
                <a:ea typeface="黑体" pitchFamily="49" charset="-122"/>
                <a:cs typeface="Times New Roman" pitchFamily="18" charset="0"/>
              </a:rPr>
              <a:t>	  </a:t>
            </a:r>
            <a:endParaRPr lang="zh-CN" altLang="en-US" sz="3000" dirty="0" smtClean="0">
              <a:latin typeface="Times New Roman" pitchFamily="18" charset="0"/>
              <a:ea typeface="黑体" pitchFamily="49"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607359035"/>
              </p:ext>
            </p:extLst>
          </p:nvPr>
        </p:nvGraphicFramePr>
        <p:xfrm>
          <a:off x="1043608" y="2348880"/>
          <a:ext cx="5715000" cy="549275"/>
        </p:xfrm>
        <a:graphic>
          <a:graphicData uri="http://schemas.openxmlformats.org/presentationml/2006/ole">
            <mc:AlternateContent xmlns:mc="http://schemas.openxmlformats.org/markup-compatibility/2006">
              <mc:Choice xmlns:v="urn:schemas-microsoft-com:vml" Requires="v">
                <p:oleObj spid="_x0000_s159810" name="Equation" r:id="rId3" imgW="2794000" imgH="406400" progId="Equation.DSMT4">
                  <p:embed/>
                </p:oleObj>
              </mc:Choice>
              <mc:Fallback>
                <p:oleObj name="Equation" r:id="rId3" imgW="2794000" imgH="406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348880"/>
                        <a:ext cx="5715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71558089"/>
              </p:ext>
            </p:extLst>
          </p:nvPr>
        </p:nvGraphicFramePr>
        <p:xfrm>
          <a:off x="1331640" y="3356992"/>
          <a:ext cx="482600" cy="476250"/>
        </p:xfrm>
        <a:graphic>
          <a:graphicData uri="http://schemas.openxmlformats.org/presentationml/2006/ole">
            <mc:AlternateContent xmlns:mc="http://schemas.openxmlformats.org/markup-compatibility/2006">
              <mc:Choice xmlns:v="urn:schemas-microsoft-com:vml" Requires="v">
                <p:oleObj spid="_x0000_s159811" name="Equation" r:id="rId5" imgW="393529" imgH="380835" progId="Equation.DSMT4">
                  <p:embed/>
                </p:oleObj>
              </mc:Choice>
              <mc:Fallback>
                <p:oleObj name="Equation" r:id="rId5" imgW="393529" imgH="380835"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356992"/>
                        <a:ext cx="482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32841768"/>
              </p:ext>
            </p:extLst>
          </p:nvPr>
        </p:nvGraphicFramePr>
        <p:xfrm>
          <a:off x="5292080" y="3382640"/>
          <a:ext cx="617537" cy="406400"/>
        </p:xfrm>
        <a:graphic>
          <a:graphicData uri="http://schemas.openxmlformats.org/presentationml/2006/ole">
            <mc:AlternateContent xmlns:mc="http://schemas.openxmlformats.org/markup-compatibility/2006">
              <mc:Choice xmlns:v="urn:schemas-microsoft-com:vml" Requires="v">
                <p:oleObj spid="_x0000_s159812" name="Equation" r:id="rId7" imgW="520474" imgH="406224" progId="Equation.DSMT4">
                  <p:embed/>
                </p:oleObj>
              </mc:Choice>
              <mc:Fallback>
                <p:oleObj name="Equation" r:id="rId7" imgW="520474" imgH="406224"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080" y="3382640"/>
                        <a:ext cx="6175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3181441"/>
              </p:ext>
            </p:extLst>
          </p:nvPr>
        </p:nvGraphicFramePr>
        <p:xfrm>
          <a:off x="1115616" y="3946057"/>
          <a:ext cx="6619672" cy="572071"/>
        </p:xfrm>
        <a:graphic>
          <a:graphicData uri="http://schemas.openxmlformats.org/presentationml/2006/ole">
            <mc:AlternateContent xmlns:mc="http://schemas.openxmlformats.org/markup-compatibility/2006">
              <mc:Choice xmlns:v="urn:schemas-microsoft-com:vml" Requires="v">
                <p:oleObj spid="_x0000_s159813" name="Equation" r:id="rId9" imgW="2832100" imgH="469900" progId="Equation.DSMT4">
                  <p:embed/>
                </p:oleObj>
              </mc:Choice>
              <mc:Fallback>
                <p:oleObj name="Equation" r:id="rId9" imgW="2832100" imgH="4699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5616" y="3946057"/>
                        <a:ext cx="6619672" cy="572071"/>
                      </a:xfrm>
                      <a:prstGeom prst="rect">
                        <a:avLst/>
                      </a:prstGeom>
                      <a:noFill/>
                      <a:ln>
                        <a:noFill/>
                      </a:ln>
                      <a:effec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62081994"/>
              </p:ext>
            </p:extLst>
          </p:nvPr>
        </p:nvGraphicFramePr>
        <p:xfrm>
          <a:off x="1115616" y="4509120"/>
          <a:ext cx="6624736" cy="567056"/>
        </p:xfrm>
        <a:graphic>
          <a:graphicData uri="http://schemas.openxmlformats.org/presentationml/2006/ole">
            <mc:AlternateContent xmlns:mc="http://schemas.openxmlformats.org/markup-compatibility/2006">
              <mc:Choice xmlns:v="urn:schemas-microsoft-com:vml" Requires="v">
                <p:oleObj spid="_x0000_s159814" name="Equation" r:id="rId11" imgW="2819400" imgH="495300" progId="Equation.DSMT4">
                  <p:embed/>
                </p:oleObj>
              </mc:Choice>
              <mc:Fallback>
                <p:oleObj name="Equation" r:id="rId11" imgW="2819400" imgH="4953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5616" y="4509120"/>
                        <a:ext cx="6624736" cy="5670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092029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a:t>
            </a:r>
            <a:r>
              <a:rPr lang="zh-CN" altLang="en-US" b="1" dirty="0" smtClean="0"/>
              <a:t>频域中的场方程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l"/>
            </a:pPr>
            <a:r>
              <a:rPr lang="zh-CN" altLang="en-US" dirty="0" smtClean="0">
                <a:latin typeface="Times New Roman" pitchFamily="18" charset="0"/>
                <a:ea typeface="黑体" pitchFamily="49" charset="-122"/>
                <a:cs typeface="Times New Roman" pitchFamily="18" charset="0"/>
              </a:rPr>
              <a:t>上一页的式子可以通过电场矢量</a:t>
            </a:r>
            <a:r>
              <a:rPr lang="en-US" altLang="zh-CN" b="1" i="1" dirty="0" smtClean="0">
                <a:latin typeface="Times New Roman" pitchFamily="18" charset="0"/>
                <a:ea typeface="黑体" pitchFamily="49" charset="-122"/>
                <a:cs typeface="Times New Roman" pitchFamily="18" charset="0"/>
              </a:rPr>
              <a:t>E</a:t>
            </a:r>
            <a:r>
              <a:rPr lang="zh-CN" altLang="en-US" dirty="0" smtClean="0">
                <a:latin typeface="Times New Roman" pitchFamily="18" charset="0"/>
                <a:ea typeface="黑体" pitchFamily="49" charset="-122"/>
                <a:cs typeface="Times New Roman" pitchFamily="18" charset="0"/>
              </a:rPr>
              <a:t>的复数表达式（</a:t>
            </a:r>
            <a:r>
              <a:rPr lang="en-US" dirty="0" smtClean="0">
                <a:latin typeface="Times New Roman" pitchFamily="18" charset="0"/>
                <a:ea typeface="黑体" pitchFamily="49" charset="-122"/>
                <a:cs typeface="Times New Roman" pitchFamily="18" charset="0"/>
              </a:rPr>
              <a:t>1.6.1</a:t>
            </a:r>
            <a:r>
              <a:rPr lang="zh-CN" altLang="en-US" dirty="0" smtClean="0">
                <a:latin typeface="Times New Roman" pitchFamily="18" charset="0"/>
                <a:ea typeface="黑体" pitchFamily="49" charset="-122"/>
                <a:cs typeface="Times New Roman" pitchFamily="18" charset="0"/>
              </a:rPr>
              <a:t>）和（</a:t>
            </a:r>
            <a:r>
              <a:rPr lang="en-US" dirty="0" smtClean="0">
                <a:latin typeface="Times New Roman" pitchFamily="18" charset="0"/>
                <a:ea typeface="黑体" pitchFamily="49" charset="-122"/>
                <a:cs typeface="Times New Roman" pitchFamily="18" charset="0"/>
              </a:rPr>
              <a:t>1.3.10</a:t>
            </a:r>
            <a:r>
              <a:rPr lang="zh-CN" altLang="en-US" dirty="0" smtClean="0">
                <a:latin typeface="Times New Roman" pitchFamily="18" charset="0"/>
                <a:ea typeface="黑体" pitchFamily="49" charset="-122"/>
                <a:cs typeface="Times New Roman" pitchFamily="18" charset="0"/>
              </a:rPr>
              <a:t>）、（</a:t>
            </a:r>
            <a:r>
              <a:rPr lang="en-US" dirty="0" smtClean="0">
                <a:latin typeface="Times New Roman" pitchFamily="18" charset="0"/>
                <a:ea typeface="黑体" pitchFamily="49" charset="-122"/>
                <a:cs typeface="Times New Roman" pitchFamily="18" charset="0"/>
              </a:rPr>
              <a:t>1.3.11</a:t>
            </a:r>
            <a:r>
              <a:rPr lang="zh-CN" altLang="en-US" dirty="0" smtClean="0">
                <a:latin typeface="Times New Roman" pitchFamily="18" charset="0"/>
                <a:ea typeface="黑体" pitchFamily="49" charset="-122"/>
                <a:cs typeface="Times New Roman" pitchFamily="18" charset="0"/>
              </a:rPr>
              <a:t>）中其他场矢量的类似表达式得到。</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l"/>
            </a:pPr>
            <a:endParaRPr lang="en-US" altLang="zh-CN" sz="1000" dirty="0" smtClean="0">
              <a:latin typeface="Times New Roman" pitchFamily="18" charset="0"/>
              <a:ea typeface="黑体" pitchFamily="49" charset="-122"/>
              <a:cs typeface="Times New Roman" pitchFamily="18" charset="0"/>
            </a:endParaRPr>
          </a:p>
          <a:p>
            <a:pPr>
              <a:buFont typeface="Wingdings" pitchFamily="2" charset="2"/>
              <a:buChar char="l"/>
            </a:pPr>
            <a:r>
              <a:rPr lang="zh-CN" altLang="en-US" dirty="0" smtClean="0">
                <a:solidFill>
                  <a:srgbClr val="C00000"/>
                </a:solidFill>
                <a:latin typeface="Times New Roman" pitchFamily="18" charset="0"/>
                <a:ea typeface="黑体" pitchFamily="49" charset="-122"/>
                <a:cs typeface="Times New Roman" pitchFamily="18" charset="0"/>
              </a:rPr>
              <a:t>方程（</a:t>
            </a:r>
            <a:r>
              <a:rPr lang="en-US" dirty="0" smtClean="0">
                <a:solidFill>
                  <a:srgbClr val="C00000"/>
                </a:solidFill>
                <a:latin typeface="Times New Roman" pitchFamily="18" charset="0"/>
                <a:ea typeface="黑体" pitchFamily="49" charset="-122"/>
                <a:cs typeface="Times New Roman" pitchFamily="18" charset="0"/>
              </a:rPr>
              <a:t>1.6.10</a:t>
            </a:r>
            <a:r>
              <a:rPr lang="zh-CN" altLang="en-US" dirty="0" smtClean="0">
                <a:solidFill>
                  <a:srgbClr val="C00000"/>
                </a:solidFill>
                <a:latin typeface="Times New Roman" pitchFamily="18" charset="0"/>
                <a:ea typeface="黑体" pitchFamily="49" charset="-122"/>
                <a:cs typeface="Times New Roman" pitchFamily="18" charset="0"/>
              </a:rPr>
              <a:t>）和（</a:t>
            </a:r>
            <a:r>
              <a:rPr lang="en-US" dirty="0" smtClean="0">
                <a:solidFill>
                  <a:srgbClr val="C00000"/>
                </a:solidFill>
                <a:latin typeface="Times New Roman" pitchFamily="18" charset="0"/>
                <a:ea typeface="黑体" pitchFamily="49" charset="-122"/>
                <a:cs typeface="Times New Roman" pitchFamily="18" charset="0"/>
              </a:rPr>
              <a:t>1.6.11</a:t>
            </a:r>
            <a:r>
              <a:rPr lang="zh-CN" altLang="en-US" dirty="0" smtClean="0">
                <a:solidFill>
                  <a:srgbClr val="C00000"/>
                </a:solidFill>
                <a:latin typeface="Times New Roman" pitchFamily="18" charset="0"/>
                <a:ea typeface="黑体" pitchFamily="49" charset="-122"/>
                <a:cs typeface="Times New Roman" pitchFamily="18" charset="0"/>
              </a:rPr>
              <a:t>）代表时变函数</a:t>
            </a:r>
            <a:r>
              <a:rPr lang="en-US" dirty="0" smtClean="0">
                <a:solidFill>
                  <a:srgbClr val="C00000"/>
                </a:solidFill>
                <a:latin typeface="Times New Roman" pitchFamily="18" charset="0"/>
                <a:ea typeface="黑体" pitchFamily="49" charset="-122"/>
                <a:cs typeface="Times New Roman" pitchFamily="18" charset="0"/>
              </a:rPr>
              <a:t>      </a:t>
            </a:r>
            <a:r>
              <a:rPr lang="zh-CN" altLang="en-US" dirty="0" smtClean="0">
                <a:solidFill>
                  <a:srgbClr val="C00000"/>
                </a:solidFill>
                <a:latin typeface="Times New Roman" pitchFamily="18" charset="0"/>
                <a:ea typeface="黑体" pitchFamily="49" charset="-122"/>
                <a:cs typeface="Times New Roman" pitchFamily="18" charset="0"/>
              </a:rPr>
              <a:t>和</a:t>
            </a:r>
            <a:r>
              <a:rPr lang="en-US" dirty="0" smtClean="0">
                <a:solidFill>
                  <a:srgbClr val="C00000"/>
                </a:solidFill>
                <a:latin typeface="Times New Roman" pitchFamily="18" charset="0"/>
                <a:ea typeface="黑体" pitchFamily="49" charset="-122"/>
                <a:cs typeface="Times New Roman" pitchFamily="18" charset="0"/>
              </a:rPr>
              <a:t>      </a:t>
            </a:r>
            <a:r>
              <a:rPr lang="zh-CN" altLang="en-US" dirty="0" smtClean="0">
                <a:solidFill>
                  <a:srgbClr val="C00000"/>
                </a:solidFill>
                <a:latin typeface="Times New Roman" pitchFamily="18" charset="0"/>
                <a:ea typeface="黑体" pitchFamily="49" charset="-122"/>
                <a:cs typeface="Times New Roman" pitchFamily="18" charset="0"/>
              </a:rPr>
              <a:t>的傅立叶转换。必须说明的是 </a:t>
            </a:r>
            <a:r>
              <a:rPr lang="en-US" dirty="0" smtClean="0">
                <a:solidFill>
                  <a:srgbClr val="C00000"/>
                </a:solidFill>
                <a:latin typeface="Times New Roman" pitchFamily="18" charset="0"/>
                <a:ea typeface="黑体" pitchFamily="49" charset="-122"/>
                <a:cs typeface="Times New Roman" pitchFamily="18" charset="0"/>
              </a:rPr>
              <a:t>    </a:t>
            </a:r>
            <a:r>
              <a:rPr lang="zh-CN" altLang="en-US" dirty="0" smtClean="0">
                <a:solidFill>
                  <a:srgbClr val="C00000"/>
                </a:solidFill>
                <a:latin typeface="Times New Roman" pitchFamily="18" charset="0"/>
                <a:ea typeface="黑体" pitchFamily="49" charset="-122"/>
                <a:cs typeface="Times New Roman" pitchFamily="18" charset="0"/>
              </a:rPr>
              <a:t>和 </a:t>
            </a:r>
            <a:r>
              <a:rPr lang="en-US" dirty="0" smtClean="0">
                <a:solidFill>
                  <a:srgbClr val="C00000"/>
                </a:solidFill>
                <a:latin typeface="Times New Roman" pitchFamily="18" charset="0"/>
                <a:ea typeface="黑体" pitchFamily="49" charset="-122"/>
                <a:cs typeface="Times New Roman" pitchFamily="18" charset="0"/>
              </a:rPr>
              <a:t>     </a:t>
            </a:r>
            <a:r>
              <a:rPr lang="zh-CN" altLang="en-US" dirty="0" smtClean="0">
                <a:solidFill>
                  <a:srgbClr val="C00000"/>
                </a:solidFill>
                <a:latin typeface="Times New Roman" pitchFamily="18" charset="0"/>
                <a:ea typeface="黑体" pitchFamily="49" charset="-122"/>
                <a:cs typeface="Times New Roman" pitchFamily="18" charset="0"/>
              </a:rPr>
              <a:t>是实数，而</a:t>
            </a:r>
            <a:r>
              <a:rPr lang="en-US" dirty="0" smtClean="0">
                <a:solidFill>
                  <a:srgbClr val="C00000"/>
                </a:solidFill>
                <a:latin typeface="Times New Roman" pitchFamily="18" charset="0"/>
                <a:ea typeface="黑体" pitchFamily="49" charset="-122"/>
                <a:cs typeface="Times New Roman" pitchFamily="18" charset="0"/>
              </a:rPr>
              <a:t>     </a:t>
            </a:r>
            <a:r>
              <a:rPr lang="zh-CN" altLang="en-US" dirty="0" smtClean="0">
                <a:solidFill>
                  <a:srgbClr val="C00000"/>
                </a:solidFill>
                <a:latin typeface="Times New Roman" pitchFamily="18" charset="0"/>
                <a:ea typeface="黑体" pitchFamily="49" charset="-122"/>
                <a:cs typeface="Times New Roman" pitchFamily="18" charset="0"/>
              </a:rPr>
              <a:t>和  </a:t>
            </a:r>
            <a:r>
              <a:rPr lang="en-US" dirty="0" smtClean="0">
                <a:solidFill>
                  <a:srgbClr val="C00000"/>
                </a:solidFill>
                <a:latin typeface="Times New Roman" pitchFamily="18" charset="0"/>
                <a:ea typeface="黑体" pitchFamily="49" charset="-122"/>
                <a:cs typeface="Times New Roman" pitchFamily="18" charset="0"/>
              </a:rPr>
              <a:t>     </a:t>
            </a:r>
            <a:r>
              <a:rPr lang="zh-CN" altLang="en-US" dirty="0" smtClean="0">
                <a:solidFill>
                  <a:srgbClr val="C00000"/>
                </a:solidFill>
                <a:latin typeface="Times New Roman" pitchFamily="18" charset="0"/>
                <a:ea typeface="黑体" pitchFamily="49" charset="-122"/>
                <a:cs typeface="Times New Roman" pitchFamily="18" charset="0"/>
              </a:rPr>
              <a:t>通常为复数。</a:t>
            </a:r>
            <a:endParaRPr lang="zh-CN" altLang="en-US" dirty="0">
              <a:solidFill>
                <a:srgbClr val="C00000"/>
              </a:solidFill>
              <a:latin typeface="Times New Roman" pitchFamily="18" charset="0"/>
              <a:ea typeface="黑体" pitchFamily="49" charset="-122"/>
              <a:cs typeface="Times New Roman" pitchFamily="18" charset="0"/>
            </a:endParaRPr>
          </a:p>
        </p:txBody>
      </p:sp>
      <p:graphicFrame>
        <p:nvGraphicFramePr>
          <p:cNvPr id="83976" name="Object 8"/>
          <p:cNvGraphicFramePr>
            <a:graphicFrameLocks noChangeAspect="1"/>
          </p:cNvGraphicFramePr>
          <p:nvPr>
            <p:extLst>
              <p:ext uri="{D42A27DB-BD31-4B8C-83A1-F6EECF244321}">
                <p14:modId xmlns:p14="http://schemas.microsoft.com/office/powerpoint/2010/main" val="3470951334"/>
              </p:ext>
            </p:extLst>
          </p:nvPr>
        </p:nvGraphicFramePr>
        <p:xfrm>
          <a:off x="2987824" y="4536926"/>
          <a:ext cx="482600" cy="476250"/>
        </p:xfrm>
        <a:graphic>
          <a:graphicData uri="http://schemas.openxmlformats.org/presentationml/2006/ole">
            <mc:AlternateContent xmlns:mc="http://schemas.openxmlformats.org/markup-compatibility/2006">
              <mc:Choice xmlns:v="urn:schemas-microsoft-com:vml" Requires="v">
                <p:oleObj spid="_x0000_s84790" name="Equation" r:id="rId3" imgW="393480" imgH="380880" progId="Equation.DSMT4">
                  <p:embed/>
                </p:oleObj>
              </mc:Choice>
              <mc:Fallback>
                <p:oleObj name="Equation" r:id="rId3" imgW="393480" imgH="380880"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536926"/>
                        <a:ext cx="482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7" name="Object 9"/>
          <p:cNvGraphicFramePr>
            <a:graphicFrameLocks noChangeAspect="1"/>
          </p:cNvGraphicFramePr>
          <p:nvPr>
            <p:extLst>
              <p:ext uri="{D42A27DB-BD31-4B8C-83A1-F6EECF244321}">
                <p14:modId xmlns:p14="http://schemas.microsoft.com/office/powerpoint/2010/main" val="3004324722"/>
              </p:ext>
            </p:extLst>
          </p:nvPr>
        </p:nvGraphicFramePr>
        <p:xfrm>
          <a:off x="3923928" y="4581128"/>
          <a:ext cx="617537" cy="406400"/>
        </p:xfrm>
        <a:graphic>
          <a:graphicData uri="http://schemas.openxmlformats.org/presentationml/2006/ole">
            <mc:AlternateContent xmlns:mc="http://schemas.openxmlformats.org/markup-compatibility/2006">
              <mc:Choice xmlns:v="urn:schemas-microsoft-com:vml" Requires="v">
                <p:oleObj spid="_x0000_s84791" name="Equation" r:id="rId5" imgW="520560" imgH="406080" progId="Equation.DSMT4">
                  <p:embed/>
                </p:oleObj>
              </mc:Choice>
              <mc:Fallback>
                <p:oleObj name="Equation" r:id="rId5" imgW="520560" imgH="40608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581128"/>
                        <a:ext cx="6175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8" name="Object 10"/>
          <p:cNvGraphicFramePr>
            <a:graphicFrameLocks noChangeAspect="1"/>
          </p:cNvGraphicFramePr>
          <p:nvPr>
            <p:extLst>
              <p:ext uri="{D42A27DB-BD31-4B8C-83A1-F6EECF244321}">
                <p14:modId xmlns:p14="http://schemas.microsoft.com/office/powerpoint/2010/main" val="768013487"/>
              </p:ext>
            </p:extLst>
          </p:nvPr>
        </p:nvGraphicFramePr>
        <p:xfrm>
          <a:off x="8244408" y="3573016"/>
          <a:ext cx="428628" cy="404814"/>
        </p:xfrm>
        <a:graphic>
          <a:graphicData uri="http://schemas.openxmlformats.org/presentationml/2006/ole">
            <mc:AlternateContent xmlns:mc="http://schemas.openxmlformats.org/markup-compatibility/2006">
              <mc:Choice xmlns:v="urn:schemas-microsoft-com:vml" Requires="v">
                <p:oleObj spid="_x0000_s84792" name="Equation" r:id="rId7" imgW="355320" imgH="380880" progId="Equation.DSMT4">
                  <p:embed/>
                </p:oleObj>
              </mc:Choice>
              <mc:Fallback>
                <p:oleObj name="Equation" r:id="rId7" imgW="355320" imgH="38088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4408" y="3573016"/>
                        <a:ext cx="428628" cy="40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9" name="Object 11"/>
          <p:cNvGraphicFramePr>
            <a:graphicFrameLocks noChangeAspect="1"/>
          </p:cNvGraphicFramePr>
          <p:nvPr>
            <p:extLst>
              <p:ext uri="{D42A27DB-BD31-4B8C-83A1-F6EECF244321}">
                <p14:modId xmlns:p14="http://schemas.microsoft.com/office/powerpoint/2010/main" val="666471254"/>
              </p:ext>
            </p:extLst>
          </p:nvPr>
        </p:nvGraphicFramePr>
        <p:xfrm>
          <a:off x="1403648" y="4077072"/>
          <a:ext cx="482600" cy="406400"/>
        </p:xfrm>
        <a:graphic>
          <a:graphicData uri="http://schemas.openxmlformats.org/presentationml/2006/ole">
            <mc:AlternateContent xmlns:mc="http://schemas.openxmlformats.org/markup-compatibility/2006">
              <mc:Choice xmlns:v="urn:schemas-microsoft-com:vml" Requires="v">
                <p:oleObj spid="_x0000_s84793" name="Equation" r:id="rId9" imgW="482400" imgH="406080" progId="Equation.DSMT4">
                  <p:embed/>
                </p:oleObj>
              </mc:Choice>
              <mc:Fallback>
                <p:oleObj name="Equation" r:id="rId9" imgW="482400" imgH="406080" progId="Equation.DSMT4">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648" y="4077072"/>
                        <a:ext cx="4826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0" name="Object 12"/>
          <p:cNvGraphicFramePr>
            <a:graphicFrameLocks noChangeAspect="1"/>
          </p:cNvGraphicFramePr>
          <p:nvPr>
            <p:extLst>
              <p:ext uri="{D42A27DB-BD31-4B8C-83A1-F6EECF244321}">
                <p14:modId xmlns:p14="http://schemas.microsoft.com/office/powerpoint/2010/main" val="4082675682"/>
              </p:ext>
            </p:extLst>
          </p:nvPr>
        </p:nvGraphicFramePr>
        <p:xfrm>
          <a:off x="8172400" y="4077072"/>
          <a:ext cx="482600" cy="406400"/>
        </p:xfrm>
        <a:graphic>
          <a:graphicData uri="http://schemas.openxmlformats.org/presentationml/2006/ole">
            <mc:AlternateContent xmlns:mc="http://schemas.openxmlformats.org/markup-compatibility/2006">
              <mc:Choice xmlns:v="urn:schemas-microsoft-com:vml" Requires="v">
                <p:oleObj spid="_x0000_s84794" name="Equation" r:id="rId11" imgW="482400" imgH="406080" progId="Equation.DSMT4">
                  <p:embed/>
                </p:oleObj>
              </mc:Choice>
              <mc:Fallback>
                <p:oleObj name="Equation" r:id="rId11" imgW="482400" imgH="406080" progId="Equation.DSMT4">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2400" y="4077072"/>
                        <a:ext cx="4826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1" name="Object 13"/>
          <p:cNvGraphicFramePr>
            <a:graphicFrameLocks noChangeAspect="1"/>
          </p:cNvGraphicFramePr>
          <p:nvPr>
            <p:extLst>
              <p:ext uri="{D42A27DB-BD31-4B8C-83A1-F6EECF244321}">
                <p14:modId xmlns:p14="http://schemas.microsoft.com/office/powerpoint/2010/main" val="1881217418"/>
              </p:ext>
            </p:extLst>
          </p:nvPr>
        </p:nvGraphicFramePr>
        <p:xfrm>
          <a:off x="7236296" y="4077072"/>
          <a:ext cx="428625" cy="404813"/>
        </p:xfrm>
        <a:graphic>
          <a:graphicData uri="http://schemas.openxmlformats.org/presentationml/2006/ole">
            <mc:AlternateContent xmlns:mc="http://schemas.openxmlformats.org/markup-compatibility/2006">
              <mc:Choice xmlns:v="urn:schemas-microsoft-com:vml" Requires="v">
                <p:oleObj spid="_x0000_s84795" name="Equation" r:id="rId12" imgW="355320" imgH="380880" progId="Equation.DSMT4">
                  <p:embed/>
                </p:oleObj>
              </mc:Choice>
              <mc:Fallback>
                <p:oleObj name="Equation" r:id="rId12" imgW="355320" imgH="38088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6296" y="4077072"/>
                        <a:ext cx="42862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a:t>
            </a:r>
            <a:r>
              <a:rPr lang="zh-CN" altLang="en-US" b="1" dirty="0" smtClean="0"/>
              <a:t>频域中的场方程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l"/>
            </a:pPr>
            <a:r>
              <a:rPr lang="zh-CN" altLang="en-US" sz="3000" dirty="0" smtClean="0">
                <a:solidFill>
                  <a:srgbClr val="C00000"/>
                </a:solidFill>
                <a:latin typeface="Times New Roman" pitchFamily="18" charset="0"/>
                <a:ea typeface="黑体" pitchFamily="49" charset="-122"/>
                <a:cs typeface="Times New Roman" pitchFamily="18" charset="0"/>
              </a:rPr>
              <a:t>场方程（</a:t>
            </a:r>
            <a:r>
              <a:rPr lang="en-US" sz="3000" dirty="0" smtClean="0">
                <a:solidFill>
                  <a:srgbClr val="C00000"/>
                </a:solidFill>
                <a:latin typeface="Times New Roman" pitchFamily="18" charset="0"/>
                <a:ea typeface="黑体" pitchFamily="49" charset="-122"/>
                <a:cs typeface="Times New Roman" pitchFamily="18" charset="0"/>
              </a:rPr>
              <a:t>1.6.2</a:t>
            </a:r>
            <a:r>
              <a:rPr lang="zh-CN" altLang="en-US" sz="3000" dirty="0" smtClean="0">
                <a:solidFill>
                  <a:srgbClr val="C00000"/>
                </a:solidFill>
                <a:latin typeface="Times New Roman" pitchFamily="18" charset="0"/>
                <a:ea typeface="黑体" pitchFamily="49" charset="-122"/>
                <a:cs typeface="Times New Roman" pitchFamily="18" charset="0"/>
              </a:rPr>
              <a:t>）</a:t>
            </a:r>
            <a:r>
              <a:rPr lang="en-US" sz="3000" dirty="0" smtClean="0">
                <a:solidFill>
                  <a:srgbClr val="C00000"/>
                </a:solidFill>
                <a:latin typeface="Times New Roman" pitchFamily="18" charset="0"/>
                <a:ea typeface="黑体" pitchFamily="49" charset="-122"/>
                <a:cs typeface="Times New Roman" pitchFamily="18" charset="0"/>
              </a:rPr>
              <a:t>~</a:t>
            </a:r>
            <a:r>
              <a:rPr lang="zh-CN" altLang="en-US" sz="3000" dirty="0" smtClean="0">
                <a:solidFill>
                  <a:srgbClr val="C00000"/>
                </a:solidFill>
                <a:latin typeface="Times New Roman" pitchFamily="18" charset="0"/>
                <a:ea typeface="黑体" pitchFamily="49" charset="-122"/>
                <a:cs typeface="Times New Roman" pitchFamily="18" charset="0"/>
              </a:rPr>
              <a:t>（</a:t>
            </a:r>
            <a:r>
              <a:rPr lang="en-US" sz="3000" dirty="0" smtClean="0">
                <a:solidFill>
                  <a:srgbClr val="C00000"/>
                </a:solidFill>
                <a:latin typeface="Times New Roman" pitchFamily="18" charset="0"/>
                <a:ea typeface="黑体" pitchFamily="49" charset="-122"/>
                <a:cs typeface="Times New Roman" pitchFamily="18" charset="0"/>
              </a:rPr>
              <a:t>1.6.5</a:t>
            </a:r>
            <a:r>
              <a:rPr lang="zh-CN" altLang="en-US" sz="3000" dirty="0" smtClean="0">
                <a:solidFill>
                  <a:srgbClr val="C00000"/>
                </a:solidFill>
                <a:latin typeface="Times New Roman" pitchFamily="18" charset="0"/>
                <a:ea typeface="黑体" pitchFamily="49" charset="-122"/>
                <a:cs typeface="Times New Roman" pitchFamily="18" charset="0"/>
              </a:rPr>
              <a:t>）和本构关系（</a:t>
            </a:r>
            <a:r>
              <a:rPr lang="en-US" sz="3000" dirty="0" smtClean="0">
                <a:solidFill>
                  <a:srgbClr val="C00000"/>
                </a:solidFill>
                <a:latin typeface="Times New Roman" pitchFamily="18" charset="0"/>
                <a:ea typeface="黑体" pitchFamily="49" charset="-122"/>
                <a:cs typeface="Times New Roman" pitchFamily="18" charset="0"/>
              </a:rPr>
              <a:t>1.6.9</a:t>
            </a:r>
            <a:r>
              <a:rPr lang="zh-CN" altLang="en-US" sz="3000" dirty="0" smtClean="0">
                <a:solidFill>
                  <a:srgbClr val="C00000"/>
                </a:solidFill>
                <a:latin typeface="Times New Roman" pitchFamily="18" charset="0"/>
                <a:ea typeface="黑体" pitchFamily="49" charset="-122"/>
                <a:cs typeface="Times New Roman" pitchFamily="18" charset="0"/>
              </a:rPr>
              <a:t>）是由正弦电磁场导出的，对于随时间任意变化的电磁场，利用傅立叶变换，可以将其分解为若干单频正弦场分量之和。</a:t>
            </a:r>
            <a:r>
              <a:rPr lang="zh-CN" altLang="en-US" sz="3000" dirty="0" smtClean="0">
                <a:solidFill>
                  <a:schemeClr val="accent3">
                    <a:lumMod val="50000"/>
                  </a:schemeClr>
                </a:solidFill>
                <a:latin typeface="Times New Roman" pitchFamily="18" charset="0"/>
                <a:ea typeface="黑体" pitchFamily="49" charset="-122"/>
                <a:cs typeface="Times New Roman" pitchFamily="18" charset="0"/>
              </a:rPr>
              <a:t>然后，每个场分量均满足上面给出的单频正弦场方程和本构关系。</a:t>
            </a:r>
          </a:p>
          <a:p>
            <a:pPr>
              <a:buFont typeface="Wingdings" pitchFamily="2" charset="2"/>
              <a:buChar char="l"/>
            </a:pPr>
            <a:r>
              <a:rPr lang="zh-CN" altLang="en-US" sz="3000" dirty="0" smtClean="0">
                <a:latin typeface="Times New Roman" pitchFamily="18" charset="0"/>
                <a:ea typeface="黑体" pitchFamily="49" charset="-122"/>
                <a:cs typeface="Times New Roman" pitchFamily="18" charset="0"/>
              </a:rPr>
              <a:t>而对于随时间任意变化的场，电场矢量可以表示为傅立叶积分的形式</a:t>
            </a:r>
          </a:p>
          <a:p>
            <a:pPr>
              <a:buFont typeface="Wingdings" pitchFamily="2" charset="2"/>
              <a:buChar char="l"/>
            </a:pPr>
            <a:endParaRPr lang="zh-CN" altLang="en-US" sz="3000" dirty="0" smtClean="0">
              <a:latin typeface="Times New Roman" pitchFamily="18" charset="0"/>
              <a:ea typeface="黑体" pitchFamily="49" charset="-122"/>
              <a:cs typeface="Times New Roman" pitchFamily="18" charset="0"/>
            </a:endParaRPr>
          </a:p>
          <a:p>
            <a:endParaRPr lang="zh-CN" altLang="en-US" sz="3000" dirty="0"/>
          </a:p>
        </p:txBody>
      </p:sp>
      <p:graphicFrame>
        <p:nvGraphicFramePr>
          <p:cNvPr id="84994" name="Object 2"/>
          <p:cNvGraphicFramePr>
            <a:graphicFrameLocks noChangeAspect="1"/>
          </p:cNvGraphicFramePr>
          <p:nvPr>
            <p:extLst>
              <p:ext uri="{D42A27DB-BD31-4B8C-83A1-F6EECF244321}">
                <p14:modId xmlns:p14="http://schemas.microsoft.com/office/powerpoint/2010/main" val="1766141519"/>
              </p:ext>
            </p:extLst>
          </p:nvPr>
        </p:nvGraphicFramePr>
        <p:xfrm>
          <a:off x="857224" y="5306338"/>
          <a:ext cx="5857916" cy="642942"/>
        </p:xfrm>
        <a:graphic>
          <a:graphicData uri="http://schemas.openxmlformats.org/presentationml/2006/ole">
            <mc:AlternateContent xmlns:mc="http://schemas.openxmlformats.org/markup-compatibility/2006">
              <mc:Choice xmlns:v="urn:schemas-microsoft-com:vml" Requires="v">
                <p:oleObj spid="_x0000_s85073" name="Equation" r:id="rId3" imgW="2806560" imgH="457200" progId="Equation.DSMT4">
                  <p:embed/>
                </p:oleObj>
              </mc:Choice>
              <mc:Fallback>
                <p:oleObj name="Equation" r:id="rId3" imgW="2806560" imgH="457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5306338"/>
                        <a:ext cx="5857916"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a:t>
            </a:r>
            <a:r>
              <a:rPr lang="zh-CN" altLang="en-US" b="1" dirty="0" smtClean="0"/>
              <a:t>频域中的场方程</a:t>
            </a:r>
            <a:endParaRPr lang="zh-CN" altLang="en-US" dirty="0"/>
          </a:p>
        </p:txBody>
      </p:sp>
      <p:sp>
        <p:nvSpPr>
          <p:cNvPr id="3" name="内容占位符 2"/>
          <p:cNvSpPr>
            <a:spLocks noGrp="1"/>
          </p:cNvSpPr>
          <p:nvPr>
            <p:ph idx="1"/>
          </p:nvPr>
        </p:nvSpPr>
        <p:spPr/>
        <p:txBody>
          <a:bodyPr/>
          <a:lstStyle/>
          <a:p>
            <a:pPr>
              <a:buFont typeface="Wingdings" pitchFamily="2" charset="2"/>
              <a:buChar char="u"/>
            </a:pPr>
            <a:r>
              <a:rPr lang="zh-CN" altLang="en-US" dirty="0" smtClean="0">
                <a:latin typeface="Times New Roman" pitchFamily="18" charset="0"/>
                <a:ea typeface="黑体" pitchFamily="49" charset="-122"/>
                <a:cs typeface="Times New Roman" pitchFamily="18" charset="0"/>
              </a:rPr>
              <a:t>用傅里叶积分表示麦克斯韦方程和本构关系中的场、电荷和电流，我们可以得到与（</a:t>
            </a:r>
            <a:r>
              <a:rPr lang="en-US" dirty="0" smtClean="0">
                <a:latin typeface="Times New Roman" pitchFamily="18" charset="0"/>
                <a:ea typeface="黑体" pitchFamily="49" charset="-122"/>
                <a:cs typeface="Times New Roman" pitchFamily="18" charset="0"/>
              </a:rPr>
              <a:t>1.6.2</a:t>
            </a:r>
            <a:r>
              <a:rPr lang="zh-CN" altLang="en-US" dirty="0" smtClean="0">
                <a:latin typeface="Times New Roman" pitchFamily="18" charset="0"/>
                <a:ea typeface="黑体" pitchFamily="49" charset="-122"/>
                <a:cs typeface="Times New Roman" pitchFamily="18" charset="0"/>
              </a:rPr>
              <a:t>）</a:t>
            </a:r>
            <a:r>
              <a:rPr lang="en-US" dirty="0" smtClean="0">
                <a:latin typeface="Times New Roman" pitchFamily="18" charset="0"/>
                <a:ea typeface="黑体" pitchFamily="49" charset="-122"/>
                <a:cs typeface="Times New Roman" pitchFamily="18" charset="0"/>
              </a:rPr>
              <a:t>~</a:t>
            </a:r>
            <a:r>
              <a:rPr lang="zh-CN" altLang="en-US" dirty="0" smtClean="0">
                <a:latin typeface="Times New Roman" pitchFamily="18" charset="0"/>
                <a:ea typeface="黑体" pitchFamily="49" charset="-122"/>
                <a:cs typeface="Times New Roman" pitchFamily="18" charset="0"/>
              </a:rPr>
              <a:t>（</a:t>
            </a:r>
            <a:r>
              <a:rPr lang="en-US" dirty="0" smtClean="0">
                <a:latin typeface="Times New Roman" pitchFamily="18" charset="0"/>
                <a:ea typeface="黑体" pitchFamily="49" charset="-122"/>
                <a:cs typeface="Times New Roman" pitchFamily="18" charset="0"/>
              </a:rPr>
              <a:t>1.6.5</a:t>
            </a:r>
            <a:r>
              <a:rPr lang="zh-CN" altLang="en-US" dirty="0" smtClean="0">
                <a:latin typeface="Times New Roman" pitchFamily="18" charset="0"/>
                <a:ea typeface="黑体" pitchFamily="49" charset="-122"/>
                <a:cs typeface="Times New Roman" pitchFamily="18" charset="0"/>
              </a:rPr>
              <a:t>）和（</a:t>
            </a:r>
            <a:r>
              <a:rPr lang="en-US" dirty="0" smtClean="0">
                <a:latin typeface="Times New Roman" pitchFamily="18" charset="0"/>
                <a:ea typeface="黑体" pitchFamily="49" charset="-122"/>
                <a:cs typeface="Times New Roman" pitchFamily="18" charset="0"/>
              </a:rPr>
              <a:t>1.6.9</a:t>
            </a:r>
            <a:r>
              <a:rPr lang="zh-CN" altLang="en-US" dirty="0" smtClean="0">
                <a:latin typeface="Times New Roman" pitchFamily="18" charset="0"/>
                <a:ea typeface="黑体" pitchFamily="49" charset="-122"/>
                <a:cs typeface="Times New Roman" pitchFamily="18" charset="0"/>
              </a:rPr>
              <a:t>）相同的场方程和本构关系。</a:t>
            </a:r>
            <a:endParaRPr lang="en-US" altLang="zh-CN" dirty="0" smtClean="0">
              <a:latin typeface="Times New Roman" pitchFamily="18" charset="0"/>
              <a:ea typeface="黑体" pitchFamily="49" charset="-122"/>
              <a:cs typeface="Times New Roman" pitchFamily="18" charset="0"/>
            </a:endParaRPr>
          </a:p>
          <a:p>
            <a:pPr>
              <a:buFont typeface="Wingdings" pitchFamily="2" charset="2"/>
              <a:buChar char="u"/>
            </a:pPr>
            <a:endParaRPr lang="en-US" altLang="zh-CN" sz="1000" dirty="0" smtClean="0">
              <a:latin typeface="Times New Roman" pitchFamily="18" charset="0"/>
              <a:ea typeface="黑体" pitchFamily="49" charset="-122"/>
              <a:cs typeface="Times New Roman" pitchFamily="18" charset="0"/>
            </a:endParaRPr>
          </a:p>
          <a:p>
            <a:pPr>
              <a:buFont typeface="Wingdings" pitchFamily="2" charset="2"/>
              <a:buChar char="u"/>
            </a:pPr>
            <a:r>
              <a:rPr lang="zh-CN" altLang="en-US" dirty="0" smtClean="0">
                <a:solidFill>
                  <a:srgbClr val="C00000"/>
                </a:solidFill>
                <a:latin typeface="Times New Roman" pitchFamily="18" charset="0"/>
                <a:ea typeface="黑体" pitchFamily="49" charset="-122"/>
                <a:cs typeface="Times New Roman" pitchFamily="18" charset="0"/>
              </a:rPr>
              <a:t>因而（</a:t>
            </a:r>
            <a:r>
              <a:rPr lang="en-US" dirty="0" smtClean="0">
                <a:solidFill>
                  <a:srgbClr val="C00000"/>
                </a:solidFill>
                <a:latin typeface="Times New Roman" pitchFamily="18" charset="0"/>
                <a:ea typeface="黑体" pitchFamily="49" charset="-122"/>
                <a:cs typeface="Times New Roman" pitchFamily="18" charset="0"/>
              </a:rPr>
              <a:t>1.6.2</a:t>
            </a:r>
            <a:r>
              <a:rPr lang="zh-CN" altLang="en-US" dirty="0" smtClean="0">
                <a:solidFill>
                  <a:srgbClr val="C00000"/>
                </a:solidFill>
                <a:latin typeface="Times New Roman" pitchFamily="18" charset="0"/>
                <a:ea typeface="黑体" pitchFamily="49" charset="-122"/>
                <a:cs typeface="Times New Roman" pitchFamily="18" charset="0"/>
              </a:rPr>
              <a:t>）</a:t>
            </a:r>
            <a:r>
              <a:rPr lang="en-US" dirty="0" smtClean="0">
                <a:solidFill>
                  <a:srgbClr val="C00000"/>
                </a:solidFill>
                <a:latin typeface="Times New Roman" pitchFamily="18" charset="0"/>
                <a:ea typeface="黑体" pitchFamily="49" charset="-122"/>
                <a:cs typeface="Times New Roman" pitchFamily="18" charset="0"/>
              </a:rPr>
              <a:t>~</a:t>
            </a:r>
            <a:r>
              <a:rPr lang="zh-CN" altLang="en-US" dirty="0" smtClean="0">
                <a:solidFill>
                  <a:srgbClr val="C00000"/>
                </a:solidFill>
                <a:latin typeface="Times New Roman" pitchFamily="18" charset="0"/>
                <a:ea typeface="黑体" pitchFamily="49" charset="-122"/>
                <a:cs typeface="Times New Roman" pitchFamily="18" charset="0"/>
              </a:rPr>
              <a:t>（</a:t>
            </a:r>
            <a:r>
              <a:rPr lang="en-US" dirty="0" smtClean="0">
                <a:solidFill>
                  <a:srgbClr val="C00000"/>
                </a:solidFill>
                <a:latin typeface="Times New Roman" pitchFamily="18" charset="0"/>
                <a:ea typeface="黑体" pitchFamily="49" charset="-122"/>
                <a:cs typeface="Times New Roman" pitchFamily="18" charset="0"/>
              </a:rPr>
              <a:t>1.6.5</a:t>
            </a:r>
            <a:r>
              <a:rPr lang="zh-CN" altLang="en-US" dirty="0" smtClean="0">
                <a:solidFill>
                  <a:srgbClr val="C00000"/>
                </a:solidFill>
                <a:latin typeface="Times New Roman" pitchFamily="18" charset="0"/>
                <a:ea typeface="黑体" pitchFamily="49" charset="-122"/>
                <a:cs typeface="Times New Roman" pitchFamily="18" charset="0"/>
              </a:rPr>
              <a:t>）和（</a:t>
            </a:r>
            <a:r>
              <a:rPr lang="en-US" dirty="0" smtClean="0">
                <a:solidFill>
                  <a:srgbClr val="C00000"/>
                </a:solidFill>
                <a:latin typeface="Times New Roman" pitchFamily="18" charset="0"/>
                <a:ea typeface="黑体" pitchFamily="49" charset="-122"/>
                <a:cs typeface="Times New Roman" pitchFamily="18" charset="0"/>
              </a:rPr>
              <a:t>1.6.9</a:t>
            </a:r>
            <a:r>
              <a:rPr lang="zh-CN" altLang="en-US" dirty="0" smtClean="0">
                <a:solidFill>
                  <a:srgbClr val="C00000"/>
                </a:solidFill>
                <a:latin typeface="Times New Roman" pitchFamily="18" charset="0"/>
                <a:ea typeface="黑体" pitchFamily="49" charset="-122"/>
                <a:cs typeface="Times New Roman" pitchFamily="18" charset="0"/>
              </a:rPr>
              <a:t>）为频率分析电磁场的基本方程。</a:t>
            </a:r>
          </a:p>
          <a:p>
            <a:pPr>
              <a:buFont typeface="Wingdings" pitchFamily="2" charset="2"/>
              <a:buChar char="u"/>
            </a:pPr>
            <a:endParaRPr lang="zh-CN" altLang="en-US"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graphicFrame>
        <p:nvGraphicFramePr>
          <p:cNvPr id="1033" name="Object 9"/>
          <p:cNvGraphicFramePr>
            <a:graphicFrameLocks noChangeAspect="1"/>
          </p:cNvGraphicFramePr>
          <p:nvPr>
            <p:extLst>
              <p:ext uri="{D42A27DB-BD31-4B8C-83A1-F6EECF244321}">
                <p14:modId xmlns:p14="http://schemas.microsoft.com/office/powerpoint/2010/main" val="3890470300"/>
              </p:ext>
            </p:extLst>
          </p:nvPr>
        </p:nvGraphicFramePr>
        <p:xfrm>
          <a:off x="1076424" y="3493591"/>
          <a:ext cx="5511800" cy="714375"/>
        </p:xfrm>
        <a:graphic>
          <a:graphicData uri="http://schemas.openxmlformats.org/presentationml/2006/ole">
            <mc:AlternateContent xmlns:mc="http://schemas.openxmlformats.org/markup-compatibility/2006">
              <mc:Choice xmlns:v="urn:schemas-microsoft-com:vml" Requires="v">
                <p:oleObj spid="_x0000_s141443" name="Equation" r:id="rId3" imgW="3390840" imgH="419040" progId="Equation.DSMT4">
                  <p:embed/>
                </p:oleObj>
              </mc:Choice>
              <mc:Fallback>
                <p:oleObj name="Equation" r:id="rId3" imgW="339084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424" y="3493591"/>
                        <a:ext cx="5511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6" name="Object 12"/>
          <p:cNvGraphicFramePr>
            <a:graphicFrameLocks noChangeAspect="1"/>
          </p:cNvGraphicFramePr>
          <p:nvPr>
            <p:extLst>
              <p:ext uri="{D42A27DB-BD31-4B8C-83A1-F6EECF244321}">
                <p14:modId xmlns:p14="http://schemas.microsoft.com/office/powerpoint/2010/main" val="458986055"/>
              </p:ext>
            </p:extLst>
          </p:nvPr>
        </p:nvGraphicFramePr>
        <p:xfrm>
          <a:off x="1097061" y="2564904"/>
          <a:ext cx="5491163" cy="785812"/>
        </p:xfrm>
        <a:graphic>
          <a:graphicData uri="http://schemas.openxmlformats.org/presentationml/2006/ole">
            <mc:AlternateContent xmlns:mc="http://schemas.openxmlformats.org/markup-compatibility/2006">
              <mc:Choice xmlns:v="urn:schemas-microsoft-com:vml" Requires="v">
                <p:oleObj spid="_x0000_s141444" name="Equation" r:id="rId5" imgW="3352680" imgH="419040" progId="Equation.DSMT4">
                  <p:embed/>
                </p:oleObj>
              </mc:Choice>
              <mc:Fallback>
                <p:oleObj name="Equation" r:id="rId5" imgW="335268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061" y="2564904"/>
                        <a:ext cx="5491163"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131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2682" y="4437112"/>
            <a:ext cx="394373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a:spLocks noGrp="1"/>
          </p:cNvSpPr>
          <p:nvPr>
            <p:ph idx="1"/>
          </p:nvPr>
        </p:nvSpPr>
        <p:spPr>
          <a:xfrm>
            <a:off x="457200" y="1844824"/>
            <a:ext cx="8229600" cy="2592288"/>
          </a:xfrm>
        </p:spPr>
        <p:txBody>
          <a:bodyPr>
            <a:normAutofit fontScale="92500" lnSpcReduction="10000"/>
          </a:bodyPr>
          <a:lstStyle/>
          <a:p>
            <a:pPr indent="342900">
              <a:buNone/>
            </a:pPr>
            <a:r>
              <a:rPr lang="zh-CN" altLang="en-US" dirty="0" smtClean="0">
                <a:latin typeface="黑体" pitchFamily="49" charset="-122"/>
                <a:ea typeface="黑体" pitchFamily="49" charset="-122"/>
              </a:rPr>
              <a:t>真空中麦克斯韦方程组（积分形式）：</a:t>
            </a:r>
            <a:endParaRPr lang="en-US" altLang="zh-CN" dirty="0" smtClean="0">
              <a:latin typeface="黑体" pitchFamily="49" charset="-122"/>
              <a:ea typeface="黑体" pitchFamily="49" charset="-122"/>
            </a:endParaRPr>
          </a:p>
          <a:p>
            <a:pPr>
              <a:buNone/>
            </a:pPr>
            <a:r>
              <a:rPr lang="en-US" dirty="0" smtClean="0"/>
              <a:t>	  	</a:t>
            </a:r>
            <a:endParaRPr lang="zh-CN" altLang="en-US" dirty="0" smtClean="0"/>
          </a:p>
          <a:p>
            <a:pPr>
              <a:buNone/>
            </a:pPr>
            <a:r>
              <a:rPr lang="en-US" dirty="0" smtClean="0"/>
              <a:t>	  	</a:t>
            </a:r>
          </a:p>
          <a:p>
            <a:pPr>
              <a:buNone/>
            </a:pPr>
            <a:r>
              <a:rPr lang="en-US" dirty="0" smtClean="0"/>
              <a:t>	 </a:t>
            </a:r>
          </a:p>
          <a:p>
            <a:pPr>
              <a:buNone/>
            </a:pPr>
            <a:r>
              <a:rPr lang="en-US" dirty="0" smtClean="0"/>
              <a:t>	</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673171" y="4581128"/>
                <a:ext cx="3538789" cy="2677656"/>
              </a:xfrm>
              <a:prstGeom prst="rect">
                <a:avLst/>
              </a:prstGeom>
            </p:spPr>
            <p:txBody>
              <a:bodyPr wrap="square">
                <a:spAutoFit/>
              </a:bodyPr>
              <a:lstStyle/>
              <a:p>
                <a:pPr>
                  <a:buNone/>
                </a:pPr>
                <a:r>
                  <a:rPr lang="en-US" altLang="zh-CN" sz="2400" b="1" i="1" dirty="0" smtClean="0">
                    <a:latin typeface="Times New Roman" pitchFamily="18" charset="0"/>
                    <a:ea typeface="黑体" pitchFamily="49" charset="-122"/>
                    <a:cs typeface="Times New Roman" pitchFamily="18" charset="0"/>
                  </a:rPr>
                  <a:t>S </a:t>
                </a:r>
                <a:r>
                  <a:rPr lang="zh-CN" altLang="en-US" sz="2400" dirty="0">
                    <a:latin typeface="Times New Roman" pitchFamily="18" charset="0"/>
                    <a:ea typeface="黑体" pitchFamily="49" charset="-122"/>
                    <a:cs typeface="Times New Roman" pitchFamily="18" charset="0"/>
                  </a:rPr>
                  <a:t>表示任意静止的闭合曲面，</a:t>
                </a:r>
                <a:r>
                  <a:rPr lang="en-US" altLang="zh-CN" sz="2400" b="1" i="1" dirty="0">
                    <a:latin typeface="Times New Roman" pitchFamily="18" charset="0"/>
                    <a:ea typeface="黑体" pitchFamily="49" charset="-122"/>
                    <a:cs typeface="Times New Roman" pitchFamily="18" charset="0"/>
                  </a:rPr>
                  <a:t>V</a:t>
                </a:r>
                <a:r>
                  <a:rPr lang="zh-CN" altLang="en-US" sz="2400" dirty="0">
                    <a:latin typeface="Times New Roman" pitchFamily="18" charset="0"/>
                    <a:ea typeface="黑体" pitchFamily="49" charset="-122"/>
                    <a:cs typeface="Times New Roman" pitchFamily="18" charset="0"/>
                  </a:rPr>
                  <a:t>表示由曲面</a:t>
                </a:r>
                <a:r>
                  <a:rPr lang="en-US" altLang="zh-CN" sz="2400" b="1" i="1" dirty="0">
                    <a:latin typeface="Times New Roman" pitchFamily="18" charset="0"/>
                    <a:ea typeface="黑体" pitchFamily="49" charset="-122"/>
                    <a:cs typeface="Times New Roman" pitchFamily="18" charset="0"/>
                  </a:rPr>
                  <a:t>S </a:t>
                </a:r>
                <a:r>
                  <a:rPr lang="zh-CN" altLang="en-US" sz="2400" dirty="0">
                    <a:latin typeface="Times New Roman" pitchFamily="18" charset="0"/>
                    <a:ea typeface="黑体" pitchFamily="49" charset="-122"/>
                    <a:cs typeface="Times New Roman" pitchFamily="18" charset="0"/>
                  </a:rPr>
                  <a:t>所包围的</a:t>
                </a:r>
                <a:r>
                  <a:rPr lang="zh-CN" altLang="en-US" sz="2400" dirty="0" smtClean="0">
                    <a:latin typeface="Times New Roman" pitchFamily="18" charset="0"/>
                    <a:ea typeface="黑体" pitchFamily="49" charset="-122"/>
                    <a:cs typeface="Times New Roman" pitchFamily="18" charset="0"/>
                  </a:rPr>
                  <a:t>体积</a:t>
                </a:r>
                <a:r>
                  <a:rPr lang="zh-CN" altLang="en-US" sz="2400" dirty="0" smtClean="0">
                    <a:latin typeface="黑体" pitchFamily="49" charset="-122"/>
                    <a:ea typeface="黑体" pitchFamily="49" charset="-122"/>
                    <a:cs typeface="Times New Roman" pitchFamily="18" charset="0"/>
                  </a:rPr>
                  <a:t>。</a:t>
                </a:r>
                <a14:m>
                  <m:oMath xmlns:m="http://schemas.openxmlformats.org/officeDocument/2006/math">
                    <m:sSub>
                      <m:sSubPr>
                        <m:ctrlPr>
                          <a:rPr lang="en-US" altLang="zh-CN" sz="2400" i="1" smtClean="0">
                            <a:latin typeface="Cambria Math"/>
                            <a:ea typeface="黑体" pitchFamily="49" charset="-122"/>
                            <a:cs typeface="Times New Roman" pitchFamily="18" charset="0"/>
                          </a:rPr>
                        </m:ctrlPr>
                      </m:sSubPr>
                      <m:e>
                        <m:r>
                          <a:rPr lang="zh-CN" altLang="en-US" sz="2400" i="1" smtClean="0">
                            <a:latin typeface="Cambria Math"/>
                            <a:ea typeface="黑体" pitchFamily="49" charset="-122"/>
                            <a:cs typeface="Times New Roman" pitchFamily="18" charset="0"/>
                          </a:rPr>
                          <m:t>𝜇</m:t>
                        </m:r>
                      </m:e>
                      <m:sub>
                        <m:r>
                          <a:rPr lang="en-US" altLang="zh-CN" sz="2400" b="0" i="1" smtClean="0">
                            <a:latin typeface="Cambria Math"/>
                            <a:ea typeface="黑体" pitchFamily="49" charset="-122"/>
                            <a:cs typeface="Times New Roman" pitchFamily="18" charset="0"/>
                          </a:rPr>
                          <m:t>0</m:t>
                        </m:r>
                      </m:sub>
                    </m:sSub>
                  </m:oMath>
                </a14:m>
                <a:r>
                  <a:rPr lang="zh-CN" altLang="en-US" sz="2400" dirty="0" smtClean="0">
                    <a:latin typeface="黑体" pitchFamily="49" charset="-122"/>
                    <a:ea typeface="黑体" pitchFamily="49" charset="-122"/>
                  </a:rPr>
                  <a:t>和</a:t>
                </a:r>
                <a14:m>
                  <m:oMath xmlns:m="http://schemas.openxmlformats.org/officeDocument/2006/math">
                    <m:sSub>
                      <m:sSubPr>
                        <m:ctrlPr>
                          <a:rPr lang="en-US" altLang="zh-CN" sz="2400" i="1">
                            <a:latin typeface="Cambria Math"/>
                            <a:ea typeface="黑体" pitchFamily="49" charset="-122"/>
                            <a:cs typeface="Times New Roman" pitchFamily="18" charset="0"/>
                          </a:rPr>
                        </m:ctrlPr>
                      </m:sSubPr>
                      <m:e>
                        <m:r>
                          <a:rPr lang="zh-CN" altLang="en-US" sz="2400" i="1" smtClean="0">
                            <a:latin typeface="Cambria Math"/>
                            <a:ea typeface="黑体" pitchFamily="49" charset="-122"/>
                            <a:cs typeface="Times New Roman" pitchFamily="18" charset="0"/>
                          </a:rPr>
                          <m:t>𝜀</m:t>
                        </m:r>
                      </m:e>
                      <m:sub>
                        <m:r>
                          <a:rPr lang="en-US" altLang="zh-CN" sz="2400" i="1">
                            <a:latin typeface="Cambria Math"/>
                            <a:ea typeface="黑体" pitchFamily="49" charset="-122"/>
                            <a:cs typeface="Times New Roman" pitchFamily="18" charset="0"/>
                          </a:rPr>
                          <m:t>0</m:t>
                        </m:r>
                      </m:sub>
                    </m:sSub>
                  </m:oMath>
                </a14:m>
                <a:r>
                  <a:rPr lang="zh-CN" altLang="en-US" sz="2400" dirty="0" smtClean="0">
                    <a:latin typeface="黑体" pitchFamily="49" charset="-122"/>
                    <a:ea typeface="黑体" pitchFamily="49" charset="-122"/>
                  </a:rPr>
                  <a:t>分别</a:t>
                </a:r>
                <a:r>
                  <a:rPr lang="zh-CN" altLang="en-US" sz="2400" dirty="0">
                    <a:latin typeface="黑体" pitchFamily="49" charset="-122"/>
                    <a:ea typeface="黑体" pitchFamily="49" charset="-122"/>
                  </a:rPr>
                  <a:t>表示真空中的介电常数和磁导率。</a:t>
                </a:r>
              </a:p>
              <a:p>
                <a:endParaRPr lang="zh-CN" altLang="en-US" sz="2400" dirty="0">
                  <a:latin typeface="Times New Roman" pitchFamily="18" charset="0"/>
                  <a:ea typeface="黑体" pitchFamily="49" charset="-122"/>
                  <a:cs typeface="Times New Roman" pitchFamily="18" charset="0"/>
                </a:endParaRPr>
              </a:p>
              <a:p>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673171" y="4581128"/>
                <a:ext cx="3538789" cy="2677656"/>
              </a:xfrm>
              <a:prstGeom prst="rect">
                <a:avLst/>
              </a:prstGeom>
              <a:blipFill rotWithShape="1">
                <a:blip r:embed="rId8"/>
                <a:stretch>
                  <a:fillRect l="-2582" t="-2500" r="-25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170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p:sp>
        <p:nvSpPr>
          <p:cNvPr id="14" name="TextBox 13"/>
          <p:cNvSpPr txBox="1"/>
          <p:nvPr/>
        </p:nvSpPr>
        <p:spPr>
          <a:xfrm>
            <a:off x="4788024" y="1700808"/>
            <a:ext cx="3888432" cy="4893647"/>
          </a:xfrm>
          <a:prstGeom prst="rect">
            <a:avLst/>
          </a:prstGeom>
          <a:noFill/>
        </p:spPr>
        <p:txBody>
          <a:bodyPr wrap="square" rtlCol="0">
            <a:spAutoFit/>
          </a:bodyPr>
          <a:lstStyle/>
          <a:p>
            <a:endParaRPr lang="en-US" altLang="zh-CN" sz="2400" i="1" dirty="0" smtClean="0">
              <a:latin typeface="Times New Roman" pitchFamily="18" charset="0"/>
              <a:ea typeface="黑体" pitchFamily="49" charset="-122"/>
              <a:cs typeface="Times New Roman" pitchFamily="18" charset="0"/>
            </a:endParaRPr>
          </a:p>
          <a:p>
            <a:pPr marL="342900" indent="-342900">
              <a:buFont typeface="Wingdings" pitchFamily="2" charset="2"/>
              <a:buChar char="u"/>
            </a:pPr>
            <a:r>
              <a:rPr lang="en-US" altLang="zh-CN" sz="2400" i="1" dirty="0" err="1" smtClean="0">
                <a:latin typeface="Times New Roman" pitchFamily="18" charset="0"/>
                <a:ea typeface="黑体" pitchFamily="49" charset="-122"/>
                <a:cs typeface="Times New Roman" pitchFamily="18" charset="0"/>
              </a:rPr>
              <a:t>d</a:t>
            </a:r>
            <a:r>
              <a:rPr lang="en-US" altLang="zh-CN" sz="2400" b="1" i="1" dirty="0" err="1" smtClean="0">
                <a:latin typeface="Times New Roman" pitchFamily="18" charset="0"/>
                <a:ea typeface="黑体" pitchFamily="49" charset="-122"/>
                <a:cs typeface="Times New Roman" pitchFamily="18" charset="0"/>
              </a:rPr>
              <a:t>l</a:t>
            </a:r>
            <a:r>
              <a:rPr lang="en-US" altLang="zh-CN" sz="2400" dirty="0" err="1" smtClean="0">
                <a:latin typeface="Times New Roman" pitchFamily="18" charset="0"/>
                <a:ea typeface="黑体" pitchFamily="49" charset="-122"/>
                <a:cs typeface="Times New Roman" pitchFamily="18" charset="0"/>
              </a:rPr>
              <a:t>表示闭合曲线</a:t>
            </a:r>
            <a:r>
              <a:rPr lang="en-US" altLang="zh-CN" sz="2400" i="1" dirty="0" err="1">
                <a:latin typeface="Times New Roman" pitchFamily="18" charset="0"/>
                <a:ea typeface="黑体" pitchFamily="49" charset="-122"/>
                <a:cs typeface="Times New Roman" pitchFamily="18" charset="0"/>
              </a:rPr>
              <a:t>C</a:t>
            </a:r>
            <a:r>
              <a:rPr lang="en-US" altLang="zh-CN" sz="2400" dirty="0" err="1">
                <a:latin typeface="Times New Roman" pitchFamily="18" charset="0"/>
                <a:ea typeface="黑体" pitchFamily="49" charset="-122"/>
                <a:cs typeface="Times New Roman" pitchFamily="18" charset="0"/>
              </a:rPr>
              <a:t>切线方向上的线元矢量</a:t>
            </a:r>
            <a:r>
              <a:rPr lang="en-US" altLang="zh-CN" sz="2400" dirty="0" err="1" smtClean="0">
                <a:latin typeface="Times New Roman" pitchFamily="18" charset="0"/>
                <a:ea typeface="黑体" pitchFamily="49" charset="-122"/>
                <a:cs typeface="Times New Roman" pitchFamily="18" charset="0"/>
              </a:rPr>
              <a:t>，</a:t>
            </a:r>
            <a:r>
              <a:rPr lang="en-US" altLang="zh-CN" sz="2400" i="1" dirty="0" err="1" smtClean="0">
                <a:latin typeface="Times New Roman" pitchFamily="18" charset="0"/>
                <a:ea typeface="黑体" pitchFamily="49" charset="-122"/>
                <a:cs typeface="Times New Roman" pitchFamily="18" charset="0"/>
              </a:rPr>
              <a:t>d</a:t>
            </a:r>
            <a:r>
              <a:rPr lang="en-US" altLang="zh-CN" sz="2400" b="1" i="1" dirty="0" err="1" smtClean="0">
                <a:latin typeface="Times New Roman" pitchFamily="18" charset="0"/>
                <a:ea typeface="黑体" pitchFamily="49" charset="-122"/>
                <a:cs typeface="Times New Roman" pitchFamily="18" charset="0"/>
              </a:rPr>
              <a:t>s</a:t>
            </a:r>
            <a:r>
              <a:rPr lang="en-US" altLang="zh-CN" sz="2400" dirty="0" err="1" smtClean="0">
                <a:latin typeface="Times New Roman" pitchFamily="18" charset="0"/>
                <a:ea typeface="黑体" pitchFamily="49" charset="-122"/>
                <a:cs typeface="Times New Roman" pitchFamily="18" charset="0"/>
              </a:rPr>
              <a:t>为表面</a:t>
            </a:r>
            <a:r>
              <a:rPr lang="en-US" altLang="zh-CN" sz="2400" i="1" dirty="0" err="1">
                <a:latin typeface="Times New Roman" pitchFamily="18" charset="0"/>
                <a:ea typeface="黑体" pitchFamily="49" charset="-122"/>
                <a:cs typeface="Times New Roman" pitchFamily="18" charset="0"/>
              </a:rPr>
              <a:t>S</a:t>
            </a:r>
            <a:r>
              <a:rPr lang="en-US" altLang="zh-CN" sz="2400" dirty="0" err="1">
                <a:latin typeface="Times New Roman" pitchFamily="18" charset="0"/>
                <a:ea typeface="黑体" pitchFamily="49" charset="-122"/>
                <a:cs typeface="Times New Roman" pitchFamily="18" charset="0"/>
              </a:rPr>
              <a:t>法线方向上的面元矢量</a:t>
            </a:r>
            <a:r>
              <a:rPr lang="en-US" altLang="zh-CN" sz="2400" dirty="0" smtClean="0">
                <a:latin typeface="Times New Roman" pitchFamily="18" charset="0"/>
                <a:ea typeface="黑体" pitchFamily="49" charset="-122"/>
                <a:cs typeface="Times New Roman" pitchFamily="18" charset="0"/>
              </a:rPr>
              <a:t>。</a:t>
            </a:r>
          </a:p>
          <a:p>
            <a:pPr marL="342900" indent="-342900">
              <a:buFont typeface="Wingdings" pitchFamily="2" charset="2"/>
              <a:buChar char="u"/>
            </a:pPr>
            <a:endParaRPr lang="en-US" altLang="zh-CN" sz="2400" i="1" dirty="0">
              <a:latin typeface="Times New Roman" pitchFamily="18" charset="0"/>
              <a:ea typeface="黑体" pitchFamily="49" charset="-122"/>
              <a:cs typeface="Times New Roman" pitchFamily="18" charset="0"/>
            </a:endParaRPr>
          </a:p>
          <a:p>
            <a:pPr marL="342900" indent="-342900">
              <a:buFont typeface="Wingdings" pitchFamily="2" charset="2"/>
              <a:buChar char="u"/>
            </a:pPr>
            <a:r>
              <a:rPr lang="en-US" altLang="zh-CN" sz="2400" i="1" dirty="0" smtClean="0">
                <a:latin typeface="Times New Roman" pitchFamily="18" charset="0"/>
                <a:ea typeface="黑体" pitchFamily="49" charset="-122"/>
                <a:cs typeface="Times New Roman" pitchFamily="18" charset="0"/>
              </a:rPr>
              <a:t>d</a:t>
            </a:r>
            <a:r>
              <a:rPr lang="en-US" altLang="zh-CN" sz="2400" b="1" i="1" dirty="0" smtClean="0">
                <a:latin typeface="Times New Roman" pitchFamily="18" charset="0"/>
                <a:ea typeface="黑体" pitchFamily="49" charset="-122"/>
                <a:cs typeface="Times New Roman" pitchFamily="18" charset="0"/>
              </a:rPr>
              <a:t>s </a:t>
            </a:r>
            <a:r>
              <a:rPr lang="en-US" altLang="zh-CN" sz="2400" dirty="0" err="1" smtClean="0">
                <a:latin typeface="Times New Roman" pitchFamily="18" charset="0"/>
                <a:ea typeface="黑体" pitchFamily="49" charset="-122"/>
                <a:cs typeface="Times New Roman" pitchFamily="18" charset="0"/>
              </a:rPr>
              <a:t>代表方向朝外垂直于闭合曲面</a:t>
            </a:r>
            <a:r>
              <a:rPr lang="en-US" altLang="zh-CN" sz="2400" i="1" dirty="0" err="1">
                <a:latin typeface="Times New Roman" pitchFamily="18" charset="0"/>
                <a:ea typeface="黑体" pitchFamily="49" charset="-122"/>
                <a:cs typeface="Times New Roman" pitchFamily="18" charset="0"/>
              </a:rPr>
              <a:t>S</a:t>
            </a:r>
            <a:r>
              <a:rPr lang="en-US" altLang="zh-CN" sz="2400" dirty="0" err="1">
                <a:latin typeface="Times New Roman" pitchFamily="18" charset="0"/>
                <a:ea typeface="黑体" pitchFamily="49" charset="-122"/>
                <a:cs typeface="Times New Roman" pitchFamily="18" charset="0"/>
              </a:rPr>
              <a:t>的面元矢量</a:t>
            </a:r>
            <a:r>
              <a:rPr lang="en-US" altLang="zh-CN" sz="2400" dirty="0" err="1" smtClean="0">
                <a:latin typeface="Times New Roman" pitchFamily="18" charset="0"/>
                <a:ea typeface="黑体" pitchFamily="49" charset="-122"/>
                <a:cs typeface="Times New Roman" pitchFamily="18" charset="0"/>
              </a:rPr>
              <a:t>，</a:t>
            </a:r>
            <a:r>
              <a:rPr lang="en-US" altLang="zh-CN" sz="2400" i="1" dirty="0" err="1" smtClean="0">
                <a:latin typeface="Times New Roman" pitchFamily="18" charset="0"/>
                <a:ea typeface="黑体" pitchFamily="49" charset="-122"/>
                <a:cs typeface="Times New Roman" pitchFamily="18" charset="0"/>
              </a:rPr>
              <a:t>dv</a:t>
            </a:r>
            <a:r>
              <a:rPr lang="en-US" altLang="zh-CN" sz="2400" dirty="0" err="1" smtClean="0">
                <a:latin typeface="Times New Roman" pitchFamily="18" charset="0"/>
                <a:ea typeface="黑体" pitchFamily="49" charset="-122"/>
                <a:cs typeface="Times New Roman" pitchFamily="18" charset="0"/>
              </a:rPr>
              <a:t>代表体元</a:t>
            </a:r>
            <a:r>
              <a:rPr lang="en-US" altLang="zh-CN" sz="2400" dirty="0" smtClean="0">
                <a:latin typeface="Times New Roman" pitchFamily="18" charset="0"/>
                <a:ea typeface="黑体" pitchFamily="49" charset="-122"/>
                <a:cs typeface="Times New Roman" pitchFamily="18" charset="0"/>
              </a:rPr>
              <a:t>。</a:t>
            </a:r>
          </a:p>
          <a:p>
            <a:pPr marL="342900" indent="-342900">
              <a:buFont typeface="Wingdings" pitchFamily="2" charset="2"/>
              <a:buChar char="u"/>
            </a:pPr>
            <a:endParaRPr lang="en-US" altLang="zh-CN" sz="2400" i="1" dirty="0">
              <a:latin typeface="Times New Roman" pitchFamily="18" charset="0"/>
              <a:ea typeface="黑体" pitchFamily="49" charset="-122"/>
              <a:cs typeface="Times New Roman" pitchFamily="18" charset="0"/>
            </a:endParaRPr>
          </a:p>
          <a:p>
            <a:pPr marL="342900" indent="-342900">
              <a:buFont typeface="Wingdings" pitchFamily="2" charset="2"/>
              <a:buChar char="u"/>
            </a:pPr>
            <a:r>
              <a:rPr lang="en-US" altLang="zh-CN" sz="2400" i="1" dirty="0" smtClean="0">
                <a:latin typeface="Times New Roman" pitchFamily="18" charset="0"/>
                <a:ea typeface="黑体" pitchFamily="49" charset="-122"/>
                <a:cs typeface="Times New Roman" pitchFamily="18" charset="0"/>
              </a:rPr>
              <a:t>d</a:t>
            </a:r>
            <a:r>
              <a:rPr lang="en-US" altLang="zh-CN" sz="2400" b="1" i="1" dirty="0" smtClean="0">
                <a:latin typeface="Times New Roman" pitchFamily="18" charset="0"/>
                <a:ea typeface="黑体" pitchFamily="49" charset="-122"/>
                <a:cs typeface="Times New Roman" pitchFamily="18" charset="0"/>
              </a:rPr>
              <a:t>s </a:t>
            </a:r>
            <a:r>
              <a:rPr lang="zh-CN" altLang="en-US" sz="2400" dirty="0">
                <a:latin typeface="Times New Roman" pitchFamily="18" charset="0"/>
                <a:ea typeface="黑体" pitchFamily="49" charset="-122"/>
                <a:cs typeface="Times New Roman" pitchFamily="18" charset="0"/>
              </a:rPr>
              <a:t>均</a:t>
            </a:r>
            <a:r>
              <a:rPr lang="en-US" altLang="zh-CN" sz="2400" dirty="0" err="1" smtClean="0">
                <a:latin typeface="Times New Roman" pitchFamily="18" charset="0"/>
                <a:ea typeface="黑体" pitchFamily="49" charset="-122"/>
                <a:cs typeface="Times New Roman" pitchFamily="18" charset="0"/>
              </a:rPr>
              <a:t>可以用</a:t>
            </a:r>
            <a:r>
              <a:rPr lang="en-US" altLang="zh-CN" sz="2400" i="1" dirty="0" err="1" smtClean="0">
                <a:latin typeface="Times New Roman" pitchFamily="18" charset="0"/>
                <a:ea typeface="黑体" pitchFamily="49" charset="-122"/>
                <a:cs typeface="Times New Roman" pitchFamily="18" charset="0"/>
              </a:rPr>
              <a:t>d</a:t>
            </a:r>
            <a:r>
              <a:rPr lang="en-US" altLang="zh-CN" sz="2400" b="1" i="1" dirty="0" err="1" smtClean="0">
                <a:latin typeface="Times New Roman" pitchFamily="18" charset="0"/>
                <a:ea typeface="黑体" pitchFamily="49" charset="-122"/>
                <a:cs typeface="Times New Roman" pitchFamily="18" charset="0"/>
              </a:rPr>
              <a:t>s</a:t>
            </a:r>
            <a:r>
              <a:rPr lang="en-US" altLang="zh-CN" sz="2400" dirty="0" smtClean="0">
                <a:latin typeface="Times New Roman" pitchFamily="18" charset="0"/>
                <a:ea typeface="黑体" pitchFamily="49" charset="-122"/>
                <a:cs typeface="Times New Roman" pitchFamily="18" charset="0"/>
              </a:rPr>
              <a:t>=</a:t>
            </a:r>
            <a:r>
              <a:rPr lang="en-US" altLang="zh-CN" sz="2400" b="1" i="1" dirty="0" err="1" smtClean="0">
                <a:latin typeface="Times New Roman" pitchFamily="18" charset="0"/>
                <a:ea typeface="黑体" pitchFamily="49" charset="-122"/>
                <a:cs typeface="Times New Roman" pitchFamily="18" charset="0"/>
              </a:rPr>
              <a:t>n</a:t>
            </a:r>
            <a:r>
              <a:rPr lang="en-US" altLang="zh-CN" sz="2400" i="1" dirty="0" err="1" smtClean="0">
                <a:latin typeface="Times New Roman" pitchFamily="18" charset="0"/>
                <a:ea typeface="黑体" pitchFamily="49" charset="-122"/>
                <a:cs typeface="Times New Roman" pitchFamily="18" charset="0"/>
              </a:rPr>
              <a:t>ds</a:t>
            </a:r>
            <a:r>
              <a:rPr lang="en-US" altLang="zh-CN" sz="2400" dirty="0" err="1" smtClean="0">
                <a:latin typeface="Times New Roman" pitchFamily="18" charset="0"/>
                <a:ea typeface="黑体" pitchFamily="49" charset="-122"/>
                <a:cs typeface="Times New Roman" pitchFamily="18" charset="0"/>
              </a:rPr>
              <a:t>表示</a:t>
            </a:r>
            <a:r>
              <a:rPr lang="en-US" altLang="zh-CN" sz="2400" dirty="0" err="1">
                <a:latin typeface="Times New Roman" pitchFamily="18" charset="0"/>
                <a:ea typeface="黑体" pitchFamily="49" charset="-122"/>
                <a:cs typeface="Times New Roman" pitchFamily="18" charset="0"/>
              </a:rPr>
              <a:t>，</a:t>
            </a:r>
            <a:r>
              <a:rPr lang="en-US" altLang="zh-CN" sz="2400" dirty="0" err="1" smtClean="0">
                <a:latin typeface="Times New Roman" pitchFamily="18" charset="0"/>
                <a:ea typeface="黑体" pitchFamily="49" charset="-122"/>
                <a:cs typeface="Times New Roman" pitchFamily="18" charset="0"/>
              </a:rPr>
              <a:t>其中</a:t>
            </a:r>
            <a:r>
              <a:rPr lang="en-US" altLang="zh-CN" sz="2400" b="1" i="1" dirty="0" err="1" smtClean="0">
                <a:latin typeface="Times New Roman" pitchFamily="18" charset="0"/>
                <a:ea typeface="黑体" pitchFamily="49" charset="-122"/>
                <a:cs typeface="Times New Roman" pitchFamily="18" charset="0"/>
              </a:rPr>
              <a:t>n</a:t>
            </a:r>
            <a:r>
              <a:rPr lang="en-US" altLang="zh-CN" sz="2400" dirty="0" err="1" smtClean="0">
                <a:latin typeface="Times New Roman" pitchFamily="18" charset="0"/>
                <a:ea typeface="黑体" pitchFamily="49" charset="-122"/>
                <a:cs typeface="Times New Roman" pitchFamily="18" charset="0"/>
              </a:rPr>
              <a:t>为垂直于曲面</a:t>
            </a:r>
            <a:r>
              <a:rPr lang="en-US" altLang="zh-CN" sz="2400" i="1" dirty="0" err="1">
                <a:latin typeface="Times New Roman" pitchFamily="18" charset="0"/>
                <a:ea typeface="黑体" pitchFamily="49" charset="-122"/>
                <a:cs typeface="Times New Roman" pitchFamily="18" charset="0"/>
              </a:rPr>
              <a:t>S</a:t>
            </a:r>
            <a:r>
              <a:rPr lang="en-US" altLang="zh-CN" sz="2400" dirty="0" err="1">
                <a:latin typeface="Times New Roman" pitchFamily="18" charset="0"/>
                <a:ea typeface="黑体" pitchFamily="49" charset="-122"/>
                <a:cs typeface="Times New Roman" pitchFamily="18" charset="0"/>
              </a:rPr>
              <a:t>方向朝外的基元</a:t>
            </a:r>
            <a:r>
              <a:rPr lang="en-US" altLang="zh-CN" sz="2400" dirty="0" err="1" smtClean="0">
                <a:latin typeface="Times New Roman" pitchFamily="18" charset="0"/>
                <a:ea typeface="黑体" pitchFamily="49" charset="-122"/>
                <a:cs typeface="Times New Roman" pitchFamily="18" charset="0"/>
              </a:rPr>
              <a:t>，</a:t>
            </a:r>
            <a:r>
              <a:rPr lang="en-US" altLang="zh-CN" sz="2400" i="1" dirty="0" err="1" smtClean="0">
                <a:latin typeface="Times New Roman" pitchFamily="18" charset="0"/>
                <a:ea typeface="黑体" pitchFamily="49" charset="-122"/>
                <a:cs typeface="Times New Roman" pitchFamily="18" charset="0"/>
              </a:rPr>
              <a:t>ds</a:t>
            </a:r>
            <a:r>
              <a:rPr lang="en-US" altLang="zh-CN" sz="2400" dirty="0" err="1" smtClean="0">
                <a:latin typeface="Times New Roman" pitchFamily="18" charset="0"/>
                <a:ea typeface="黑体" pitchFamily="49" charset="-122"/>
                <a:cs typeface="Times New Roman" pitchFamily="18" charset="0"/>
              </a:rPr>
              <a:t>为面元</a:t>
            </a:r>
            <a:r>
              <a:rPr lang="en-US" altLang="zh-CN" sz="2400" dirty="0">
                <a:latin typeface="Times New Roman" pitchFamily="18" charset="0"/>
                <a:ea typeface="黑体" pitchFamily="49" charset="-122"/>
                <a:cs typeface="Times New Roman" pitchFamily="18" charset="0"/>
              </a:rPr>
              <a:t>。</a:t>
            </a:r>
            <a:endParaRPr lang="zh-CN" altLang="en-US" sz="2400" dirty="0">
              <a:latin typeface="Times New Roman" pitchFamily="18" charset="0"/>
              <a:ea typeface="黑体" pitchFamily="49" charset="-122"/>
              <a:cs typeface="Times New Roman" pitchFamily="18" charset="0"/>
            </a:endParaRPr>
          </a:p>
        </p:txBody>
      </p:sp>
      <p:pic>
        <p:nvPicPr>
          <p:cNvPr id="24" name="Pict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3923967" cy="2014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077072"/>
            <a:ext cx="394373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1.1</a:t>
            </a:r>
            <a:r>
              <a:rPr lang="zh-CN" altLang="en-US" b="1" dirty="0" smtClean="0"/>
              <a:t>真空中的基本场方程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28800"/>
                <a:ext cx="8507288" cy="5112568"/>
              </a:xfrm>
            </p:spPr>
            <p:txBody>
              <a:bodyPr>
                <a:normAutofit lnSpcReduction="10000"/>
              </a:bodyPr>
              <a:lstStyle/>
              <a:p>
                <a:pPr marL="685800">
                  <a:buFont typeface="Wingdings" pitchFamily="2" charset="2"/>
                  <a:buChar char="u"/>
                </a:pPr>
                <a:r>
                  <a:rPr lang="zh-CN" altLang="en-US" sz="2800" b="1" dirty="0" smtClean="0">
                    <a:solidFill>
                      <a:srgbClr val="C00000"/>
                    </a:solidFill>
                    <a:latin typeface="Times New Roman" pitchFamily="18" charset="0"/>
                    <a:ea typeface="黑体" pitchFamily="49" charset="-122"/>
                    <a:cs typeface="Times New Roman" pitchFamily="18" charset="0"/>
                  </a:rPr>
                  <a:t>法拉第电磁感应定律：</a:t>
                </a:r>
                <a:endParaRPr lang="en-US" altLang="zh-CN" sz="2400" b="1" dirty="0" smtClean="0">
                  <a:solidFill>
                    <a:srgbClr val="C00000"/>
                  </a:solidFill>
                  <a:latin typeface="Times New Roman" pitchFamily="18" charset="0"/>
                  <a:ea typeface="黑体" pitchFamily="49" charset="-122"/>
                  <a:cs typeface="Times New Roman" pitchFamily="18" charset="0"/>
                </a:endParaRPr>
              </a:p>
              <a:p>
                <a:pPr indent="0">
                  <a:buNone/>
                </a:pPr>
                <a:r>
                  <a:rPr lang="en-US" altLang="zh-CN" sz="3000" dirty="0" smtClean="0">
                    <a:ea typeface="黑体" pitchFamily="49" charset="-122"/>
                    <a:cs typeface="Times New Roman" pitchFamily="18" charset="0"/>
                  </a:rPr>
                  <a:t>    </a:t>
                </a:r>
                <a14:m>
                  <m:oMath xmlns:m="http://schemas.openxmlformats.org/officeDocument/2006/math">
                    <m:nary>
                      <m:naryPr>
                        <m:chr m:val="∮"/>
                        <m:limLoc m:val="undOvr"/>
                        <m:ctrlPr>
                          <a:rPr lang="en-US" altLang="zh-CN" sz="3000" i="1">
                            <a:latin typeface="Cambria Math"/>
                            <a:ea typeface="黑体" pitchFamily="49" charset="-122"/>
                            <a:cs typeface="Times New Roman" pitchFamily="18" charset="0"/>
                          </a:rPr>
                        </m:ctrlPr>
                      </m:naryPr>
                      <m:sub>
                        <m:r>
                          <m:rPr>
                            <m:brk m:alnAt="24"/>
                          </m:rPr>
                          <a:rPr lang="en-US" altLang="zh-CN" sz="3000" i="1">
                            <a:latin typeface="Cambria Math"/>
                            <a:ea typeface="黑体" pitchFamily="49" charset="-122"/>
                            <a:cs typeface="Times New Roman" pitchFamily="18" charset="0"/>
                          </a:rPr>
                          <m:t>𝑐</m:t>
                        </m:r>
                      </m:sub>
                      <m:sup/>
                      <m:e>
                        <m:r>
                          <a:rPr lang="en-US" altLang="zh-CN" sz="3000" b="1" i="1" smtClean="0">
                            <a:latin typeface="Cambria Math"/>
                            <a:ea typeface="黑体" pitchFamily="49" charset="-122"/>
                            <a:cs typeface="Times New Roman" pitchFamily="18" charset="0"/>
                          </a:rPr>
                          <m:t>𝑬</m:t>
                        </m:r>
                        <m:r>
                          <a:rPr lang="en-US" altLang="zh-CN" sz="3000" i="1">
                            <a:latin typeface="Cambria Math"/>
                            <a:ea typeface="Cambria Math"/>
                            <a:cs typeface="Times New Roman" pitchFamily="18" charset="0"/>
                          </a:rPr>
                          <m:t>∙</m:t>
                        </m:r>
                        <m:r>
                          <a:rPr lang="en-US" altLang="zh-CN" sz="3000" i="1">
                            <a:latin typeface="Cambria Math"/>
                            <a:ea typeface="Cambria Math"/>
                            <a:cs typeface="Times New Roman" pitchFamily="18" charset="0"/>
                          </a:rPr>
                          <m:t>𝑑</m:t>
                        </m:r>
                        <m:r>
                          <a:rPr lang="en-US" altLang="zh-CN" sz="3000" b="1" i="1">
                            <a:latin typeface="Cambria Math"/>
                            <a:ea typeface="Cambria Math"/>
                            <a:cs typeface="Times New Roman" pitchFamily="18" charset="0"/>
                          </a:rPr>
                          <m:t>𝒍</m:t>
                        </m:r>
                      </m:e>
                    </m:nary>
                    <m:r>
                      <a:rPr lang="en-US" altLang="zh-CN" sz="3000" i="1">
                        <a:latin typeface="Cambria Math"/>
                        <a:ea typeface="Cambria Math"/>
                        <a:cs typeface="Times New Roman" pitchFamily="18" charset="0"/>
                      </a:rPr>
                      <m:t>=</m:t>
                    </m:r>
                    <m:r>
                      <a:rPr lang="en-US" altLang="zh-CN" sz="3000" b="0" i="1" smtClean="0">
                        <a:latin typeface="Cambria Math"/>
                        <a:ea typeface="Cambria Math"/>
                        <a:cs typeface="Times New Roman" pitchFamily="18" charset="0"/>
                      </a:rPr>
                      <m:t>−</m:t>
                    </m:r>
                    <m:f>
                      <m:fPr>
                        <m:ctrlPr>
                          <a:rPr lang="en-US" altLang="zh-CN" sz="3000" i="1">
                            <a:latin typeface="Cambria Math"/>
                            <a:ea typeface="Cambria Math"/>
                            <a:cs typeface="Times New Roman" pitchFamily="18" charset="0"/>
                          </a:rPr>
                        </m:ctrlPr>
                      </m:fPr>
                      <m:num>
                        <m:r>
                          <a:rPr lang="en-US" altLang="zh-CN" sz="3000" i="1">
                            <a:latin typeface="Cambria Math"/>
                            <a:ea typeface="Cambria Math"/>
                            <a:cs typeface="Times New Roman" pitchFamily="18" charset="0"/>
                          </a:rPr>
                          <m:t>𝑑</m:t>
                        </m:r>
                      </m:num>
                      <m:den>
                        <m:r>
                          <a:rPr lang="en-US" altLang="zh-CN" sz="3000" i="1">
                            <a:latin typeface="Cambria Math"/>
                            <a:ea typeface="Cambria Math"/>
                            <a:cs typeface="Times New Roman" pitchFamily="18" charset="0"/>
                          </a:rPr>
                          <m:t>𝑑𝑡</m:t>
                        </m:r>
                      </m:den>
                    </m:f>
                    <m:nary>
                      <m:naryPr>
                        <m:ctrlPr>
                          <a:rPr lang="en-US" altLang="zh-CN" sz="3000" i="1" smtClean="0">
                            <a:latin typeface="Cambria Math"/>
                            <a:ea typeface="Cambria Math"/>
                            <a:cs typeface="Times New Roman" pitchFamily="18" charset="0"/>
                          </a:rPr>
                        </m:ctrlPr>
                      </m:naryPr>
                      <m:sub>
                        <m:r>
                          <m:rPr>
                            <m:brk m:alnAt="23"/>
                          </m:rPr>
                          <a:rPr lang="en-US" altLang="zh-CN" sz="3000" i="1">
                            <a:latin typeface="Cambria Math"/>
                            <a:ea typeface="Cambria Math"/>
                            <a:cs typeface="Times New Roman" pitchFamily="18" charset="0"/>
                          </a:rPr>
                          <m:t>𝑠</m:t>
                        </m:r>
                      </m:sub>
                      <m:sup/>
                      <m:e>
                        <m:r>
                          <a:rPr lang="en-US" altLang="zh-CN" sz="3000" b="1" i="1" smtClean="0">
                            <a:latin typeface="Cambria Math"/>
                            <a:ea typeface="黑体" pitchFamily="49" charset="-122"/>
                            <a:cs typeface="Times New Roman" pitchFamily="18" charset="0"/>
                          </a:rPr>
                          <m:t>𝑩</m:t>
                        </m:r>
                        <m:r>
                          <a:rPr lang="en-US" altLang="zh-CN" sz="3000" i="1">
                            <a:latin typeface="Cambria Math"/>
                            <a:ea typeface="Cambria Math"/>
                            <a:cs typeface="Times New Roman" pitchFamily="18" charset="0"/>
                          </a:rPr>
                          <m:t>∙</m:t>
                        </m:r>
                        <m:r>
                          <a:rPr lang="en-US" altLang="zh-CN" sz="3000" i="1">
                            <a:latin typeface="Cambria Math"/>
                            <a:ea typeface="Cambria Math"/>
                            <a:cs typeface="Times New Roman" pitchFamily="18" charset="0"/>
                          </a:rPr>
                          <m:t>𝑑</m:t>
                        </m:r>
                        <m:r>
                          <a:rPr lang="en-US" altLang="zh-CN" sz="3000" b="1" i="1">
                            <a:latin typeface="Cambria Math"/>
                            <a:ea typeface="Cambria Math"/>
                            <a:cs typeface="Times New Roman" pitchFamily="18" charset="0"/>
                          </a:rPr>
                          <m:t>𝒔</m:t>
                        </m:r>
                        <m:r>
                          <a:rPr lang="en-US" altLang="zh-CN" sz="3000" b="1" i="1" smtClean="0">
                            <a:latin typeface="Cambria Math"/>
                            <a:ea typeface="Cambria Math"/>
                            <a:cs typeface="Times New Roman" pitchFamily="18" charset="0"/>
                          </a:rPr>
                          <m:t>                          </m:t>
                        </m:r>
                      </m:e>
                    </m:nary>
                  </m:oMath>
                </a14:m>
                <a:r>
                  <a:rPr lang="en-US" altLang="zh-CN" sz="3000" dirty="0">
                    <a:latin typeface="Times New Roman" pitchFamily="18" charset="0"/>
                    <a:ea typeface="黑体" pitchFamily="49" charset="-122"/>
                    <a:cs typeface="Times New Roman" pitchFamily="18" charset="0"/>
                  </a:rPr>
                  <a:t>(</a:t>
                </a:r>
                <a:r>
                  <a:rPr lang="en-US" altLang="zh-CN" sz="3000" dirty="0" smtClean="0">
                    <a:latin typeface="Times New Roman" pitchFamily="18" charset="0"/>
                    <a:ea typeface="黑体" pitchFamily="49" charset="-122"/>
                    <a:cs typeface="Times New Roman" pitchFamily="18" charset="0"/>
                  </a:rPr>
                  <a:t>1.1.1)</a:t>
                </a:r>
              </a:p>
              <a:p>
                <a:pPr indent="0">
                  <a:lnSpc>
                    <a:spcPct val="150000"/>
                  </a:lnSpc>
                  <a:buNone/>
                </a:pPr>
                <a:r>
                  <a:rPr lang="zh-CN" altLang="en-US" sz="2400" b="1" dirty="0" smtClean="0">
                    <a:solidFill>
                      <a:schemeClr val="accent1">
                        <a:lumMod val="50000"/>
                      </a:schemeClr>
                    </a:solidFill>
                    <a:latin typeface="Times New Roman" pitchFamily="18" charset="0"/>
                    <a:ea typeface="黑体" pitchFamily="49" charset="-122"/>
                    <a:cs typeface="Times New Roman" pitchFamily="18" charset="0"/>
                  </a:rPr>
                  <a:t>物理意义：</a:t>
                </a:r>
                <a:r>
                  <a:rPr lang="zh-CN" altLang="en-US" sz="2400" dirty="0" smtClean="0">
                    <a:latin typeface="Times New Roman" pitchFamily="18" charset="0"/>
                    <a:ea typeface="黑体" pitchFamily="49" charset="-122"/>
                    <a:cs typeface="Times New Roman" pitchFamily="18" charset="0"/>
                  </a:rPr>
                  <a:t>当通过闭合线圈</a:t>
                </a:r>
                <a:r>
                  <a:rPr lang="en-US" sz="2400" i="1" dirty="0" smtClean="0">
                    <a:latin typeface="Times New Roman" pitchFamily="18" charset="0"/>
                    <a:ea typeface="黑体" pitchFamily="49" charset="-122"/>
                    <a:cs typeface="Times New Roman" pitchFamily="18" charset="0"/>
                  </a:rPr>
                  <a:t>C</a:t>
                </a:r>
                <a:r>
                  <a:rPr lang="zh-CN" altLang="en-US" sz="2400" dirty="0" smtClean="0">
                    <a:latin typeface="Times New Roman" pitchFamily="18" charset="0"/>
                    <a:ea typeface="黑体" pitchFamily="49" charset="-122"/>
                    <a:cs typeface="Times New Roman" pitchFamily="18" charset="0"/>
                  </a:rPr>
                  <a:t>的磁通量发生改变时，沿</a:t>
                </a:r>
                <a:r>
                  <a:rPr lang="en-US" sz="2400" i="1" dirty="0" smtClean="0">
                    <a:latin typeface="Times New Roman" pitchFamily="18" charset="0"/>
                    <a:ea typeface="黑体" pitchFamily="49" charset="-122"/>
                    <a:cs typeface="Times New Roman" pitchFamily="18" charset="0"/>
                  </a:rPr>
                  <a:t>C</a:t>
                </a:r>
                <a:r>
                  <a:rPr lang="zh-CN" altLang="en-US" sz="2400" dirty="0" smtClean="0">
                    <a:latin typeface="Times New Roman" pitchFamily="18" charset="0"/>
                    <a:ea typeface="黑体" pitchFamily="49" charset="-122"/>
                    <a:cs typeface="Times New Roman" pitchFamily="18" charset="0"/>
                  </a:rPr>
                  <a:t>产生的感应电动势等于磁通量变化率的负值。</a:t>
                </a:r>
                <a:endParaRPr lang="en-US" altLang="zh-CN" sz="2400" dirty="0" smtClean="0">
                  <a:latin typeface="Times New Roman" pitchFamily="18" charset="0"/>
                  <a:ea typeface="黑体" pitchFamily="49" charset="-122"/>
                  <a:cs typeface="Times New Roman" pitchFamily="18" charset="0"/>
                </a:endParaRPr>
              </a:p>
              <a:p>
                <a:pPr indent="0">
                  <a:buNone/>
                </a:pPr>
                <a:endParaRPr lang="en-US" altLang="zh-CN" sz="800" dirty="0" smtClean="0">
                  <a:latin typeface="Times New Roman" pitchFamily="18" charset="0"/>
                  <a:ea typeface="黑体" pitchFamily="49" charset="-122"/>
                  <a:cs typeface="Times New Roman" pitchFamily="18" charset="0"/>
                </a:endParaRPr>
              </a:p>
              <a:p>
                <a:pPr marL="685800">
                  <a:buFont typeface="Wingdings" pitchFamily="2" charset="2"/>
                  <a:buChar char="u"/>
                </a:pPr>
                <a:r>
                  <a:rPr lang="zh-CN" altLang="en-US" sz="2800" b="1" dirty="0" smtClean="0">
                    <a:solidFill>
                      <a:srgbClr val="C00000"/>
                    </a:solidFill>
                    <a:latin typeface="Times New Roman" pitchFamily="18" charset="0"/>
                    <a:ea typeface="黑体" pitchFamily="49" charset="-122"/>
                    <a:cs typeface="Times New Roman" pitchFamily="18" charset="0"/>
                  </a:rPr>
                  <a:t>安培</a:t>
                </a:r>
                <a:r>
                  <a:rPr lang="en-US" sz="2800" b="1" dirty="0" smtClean="0">
                    <a:solidFill>
                      <a:srgbClr val="C00000"/>
                    </a:solidFill>
                    <a:latin typeface="Times New Roman" pitchFamily="18" charset="0"/>
                    <a:ea typeface="黑体" pitchFamily="49" charset="-122"/>
                    <a:cs typeface="Times New Roman" pitchFamily="18" charset="0"/>
                  </a:rPr>
                  <a:t>-</a:t>
                </a:r>
                <a:r>
                  <a:rPr lang="zh-CN" altLang="en-US" sz="2800" b="1" dirty="0" smtClean="0">
                    <a:solidFill>
                      <a:srgbClr val="C00000"/>
                    </a:solidFill>
                    <a:latin typeface="Times New Roman" pitchFamily="18" charset="0"/>
                    <a:ea typeface="黑体" pitchFamily="49" charset="-122"/>
                    <a:cs typeface="Times New Roman" pitchFamily="18" charset="0"/>
                  </a:rPr>
                  <a:t>麦克斯韦定律（安培环路定律的扩展形式）：</a:t>
                </a:r>
                <a:endParaRPr lang="en-US" altLang="zh-CN" sz="2400" b="1" dirty="0" smtClean="0">
                  <a:solidFill>
                    <a:srgbClr val="C00000"/>
                  </a:solidFill>
                  <a:latin typeface="Times New Roman" pitchFamily="18" charset="0"/>
                  <a:ea typeface="黑体" pitchFamily="49" charset="-122"/>
                  <a:cs typeface="Times New Roman" pitchFamily="18" charset="0"/>
                </a:endParaRPr>
              </a:p>
              <a:p>
                <a:pPr indent="0">
                  <a:buNone/>
                </a:pPr>
                <a:r>
                  <a:rPr lang="en-US" altLang="zh-CN" sz="2400" dirty="0" smtClean="0">
                    <a:ea typeface="黑体" pitchFamily="49" charset="-122"/>
                    <a:cs typeface="Times New Roman" pitchFamily="18" charset="0"/>
                  </a:rPr>
                  <a:t>     </a:t>
                </a:r>
                <a14:m>
                  <m:oMath xmlns:m="http://schemas.openxmlformats.org/officeDocument/2006/math">
                    <m:f>
                      <m:fPr>
                        <m:ctrlPr>
                          <a:rPr lang="en-US" altLang="zh-CN" sz="3000" i="1" smtClean="0">
                            <a:latin typeface="Cambria Math"/>
                            <a:ea typeface="黑体" pitchFamily="49" charset="-122"/>
                            <a:cs typeface="Times New Roman" pitchFamily="18" charset="0"/>
                          </a:rPr>
                        </m:ctrlPr>
                      </m:fPr>
                      <m:num>
                        <m:r>
                          <a:rPr lang="en-US" altLang="zh-CN" sz="3000" b="0" i="1" smtClean="0">
                            <a:latin typeface="Cambria Math"/>
                            <a:ea typeface="黑体" pitchFamily="49" charset="-122"/>
                            <a:cs typeface="Times New Roman" pitchFamily="18" charset="0"/>
                          </a:rPr>
                          <m:t>1</m:t>
                        </m:r>
                      </m:num>
                      <m:den>
                        <m:sSub>
                          <m:sSubPr>
                            <m:ctrlPr>
                              <a:rPr lang="en-US" altLang="zh-CN" sz="3000" i="1" smtClean="0">
                                <a:latin typeface="Cambria Math"/>
                                <a:ea typeface="黑体" pitchFamily="49" charset="-122"/>
                                <a:cs typeface="Times New Roman" pitchFamily="18" charset="0"/>
                              </a:rPr>
                            </m:ctrlPr>
                          </m:sSubPr>
                          <m:e>
                            <m:r>
                              <a:rPr lang="zh-CN" altLang="en-US" sz="3000" i="1" smtClean="0">
                                <a:latin typeface="Cambria Math"/>
                                <a:ea typeface="黑体" pitchFamily="49" charset="-122"/>
                                <a:cs typeface="Times New Roman" pitchFamily="18" charset="0"/>
                              </a:rPr>
                              <m:t>𝜇</m:t>
                            </m:r>
                          </m:e>
                          <m:sub>
                            <m:r>
                              <a:rPr lang="en-US" altLang="zh-CN" sz="3000" b="0" i="1" smtClean="0">
                                <a:latin typeface="Cambria Math"/>
                                <a:ea typeface="黑体" pitchFamily="49" charset="-122"/>
                                <a:cs typeface="Times New Roman" pitchFamily="18" charset="0"/>
                              </a:rPr>
                              <m:t>0</m:t>
                            </m:r>
                          </m:sub>
                        </m:sSub>
                      </m:den>
                    </m:f>
                    <m:nary>
                      <m:naryPr>
                        <m:chr m:val="∮"/>
                        <m:limLoc m:val="undOvr"/>
                        <m:ctrlPr>
                          <a:rPr lang="en-US" altLang="zh-CN" sz="3000" i="1" smtClean="0">
                            <a:latin typeface="Cambria Math"/>
                            <a:ea typeface="黑体" pitchFamily="49" charset="-122"/>
                            <a:cs typeface="Times New Roman" pitchFamily="18" charset="0"/>
                          </a:rPr>
                        </m:ctrlPr>
                      </m:naryPr>
                      <m:sub>
                        <m:r>
                          <m:rPr>
                            <m:brk m:alnAt="24"/>
                          </m:rPr>
                          <a:rPr lang="en-US" altLang="zh-CN" sz="3000" b="0" i="1" smtClean="0">
                            <a:latin typeface="Cambria Math"/>
                            <a:ea typeface="黑体" pitchFamily="49" charset="-122"/>
                            <a:cs typeface="Times New Roman" pitchFamily="18" charset="0"/>
                          </a:rPr>
                          <m:t>𝑐</m:t>
                        </m:r>
                      </m:sub>
                      <m:sup/>
                      <m:e>
                        <m:r>
                          <a:rPr lang="en-US" altLang="zh-CN" sz="3000" b="1" i="1">
                            <a:latin typeface="Cambria Math"/>
                            <a:ea typeface="黑体" pitchFamily="49" charset="-122"/>
                            <a:cs typeface="Times New Roman" pitchFamily="18" charset="0"/>
                          </a:rPr>
                          <m:t>𝑩</m:t>
                        </m:r>
                        <m:r>
                          <a:rPr lang="en-US" altLang="zh-CN" sz="3000" i="1">
                            <a:latin typeface="Cambria Math"/>
                            <a:ea typeface="Cambria Math"/>
                            <a:cs typeface="Times New Roman" pitchFamily="18" charset="0"/>
                          </a:rPr>
                          <m:t>∙</m:t>
                        </m:r>
                        <m:r>
                          <a:rPr lang="en-US" altLang="zh-CN" sz="3000" i="1">
                            <a:latin typeface="Cambria Math"/>
                            <a:ea typeface="Cambria Math"/>
                            <a:cs typeface="Times New Roman" pitchFamily="18" charset="0"/>
                          </a:rPr>
                          <m:t>𝑑</m:t>
                        </m:r>
                        <m:r>
                          <a:rPr lang="en-US" altLang="zh-CN" sz="3000" b="1" i="1">
                            <a:latin typeface="Cambria Math"/>
                            <a:ea typeface="Cambria Math"/>
                            <a:cs typeface="Times New Roman" pitchFamily="18" charset="0"/>
                          </a:rPr>
                          <m:t>𝒍</m:t>
                        </m:r>
                      </m:e>
                    </m:nary>
                    <m:r>
                      <a:rPr lang="en-US" altLang="zh-CN" sz="3000" i="1">
                        <a:latin typeface="Cambria Math"/>
                        <a:ea typeface="Cambria Math"/>
                        <a:cs typeface="Times New Roman" pitchFamily="18" charset="0"/>
                      </a:rPr>
                      <m:t>=</m:t>
                    </m:r>
                    <m:f>
                      <m:fPr>
                        <m:ctrlPr>
                          <a:rPr lang="en-US" altLang="zh-CN" sz="3000" i="1">
                            <a:latin typeface="Cambria Math"/>
                            <a:ea typeface="Cambria Math"/>
                            <a:cs typeface="Times New Roman" pitchFamily="18" charset="0"/>
                          </a:rPr>
                        </m:ctrlPr>
                      </m:fPr>
                      <m:num>
                        <m:r>
                          <a:rPr lang="en-US" altLang="zh-CN" sz="3000" i="1">
                            <a:latin typeface="Cambria Math"/>
                            <a:ea typeface="Cambria Math"/>
                            <a:cs typeface="Times New Roman" pitchFamily="18" charset="0"/>
                          </a:rPr>
                          <m:t>𝑑</m:t>
                        </m:r>
                      </m:num>
                      <m:den>
                        <m:r>
                          <a:rPr lang="en-US" altLang="zh-CN" sz="3000" i="1">
                            <a:latin typeface="Cambria Math"/>
                            <a:ea typeface="Cambria Math"/>
                            <a:cs typeface="Times New Roman" pitchFamily="18" charset="0"/>
                          </a:rPr>
                          <m:t>𝑑𝑡</m:t>
                        </m:r>
                      </m:den>
                    </m:f>
                    <m:nary>
                      <m:naryPr>
                        <m:ctrlPr>
                          <a:rPr lang="en-US" altLang="zh-CN" sz="3000" i="1">
                            <a:latin typeface="Cambria Math"/>
                            <a:ea typeface="Cambria Math"/>
                            <a:cs typeface="Times New Roman" pitchFamily="18" charset="0"/>
                          </a:rPr>
                        </m:ctrlPr>
                      </m:naryPr>
                      <m:sub>
                        <m:r>
                          <m:rPr>
                            <m:brk m:alnAt="23"/>
                          </m:rPr>
                          <a:rPr lang="en-US" altLang="zh-CN" sz="3000" i="1">
                            <a:latin typeface="Cambria Math"/>
                            <a:ea typeface="Cambria Math"/>
                            <a:cs typeface="Times New Roman" pitchFamily="18" charset="0"/>
                          </a:rPr>
                          <m:t>𝑠</m:t>
                        </m:r>
                      </m:sub>
                      <m:sup/>
                      <m:e>
                        <m:sSub>
                          <m:sSubPr>
                            <m:ctrlPr>
                              <a:rPr lang="en-US" altLang="zh-CN" sz="3000" i="1">
                                <a:latin typeface="Cambria Math"/>
                                <a:ea typeface="黑体" pitchFamily="49" charset="-122"/>
                                <a:cs typeface="Times New Roman" pitchFamily="18" charset="0"/>
                              </a:rPr>
                            </m:ctrlPr>
                          </m:sSubPr>
                          <m:e>
                            <m:r>
                              <a:rPr lang="zh-CN" altLang="en-US" sz="3000" i="1">
                                <a:latin typeface="Cambria Math"/>
                                <a:ea typeface="黑体" pitchFamily="49" charset="-122"/>
                                <a:cs typeface="Times New Roman" pitchFamily="18" charset="0"/>
                              </a:rPr>
                              <m:t>𝜀</m:t>
                            </m:r>
                          </m:e>
                          <m:sub>
                            <m:r>
                              <a:rPr lang="en-US" altLang="zh-CN" sz="3000" i="1">
                                <a:latin typeface="Cambria Math"/>
                                <a:ea typeface="黑体" pitchFamily="49" charset="-122"/>
                                <a:cs typeface="Times New Roman" pitchFamily="18" charset="0"/>
                              </a:rPr>
                              <m:t>0</m:t>
                            </m:r>
                          </m:sub>
                        </m:sSub>
                        <m:r>
                          <a:rPr lang="en-US" altLang="zh-CN" sz="3000" b="1" i="1">
                            <a:latin typeface="Cambria Math"/>
                            <a:ea typeface="黑体" pitchFamily="49" charset="-122"/>
                            <a:cs typeface="Times New Roman" pitchFamily="18" charset="0"/>
                          </a:rPr>
                          <m:t>𝑬</m:t>
                        </m:r>
                        <m:r>
                          <a:rPr lang="en-US" altLang="zh-CN" sz="3000" i="1">
                            <a:latin typeface="Cambria Math"/>
                            <a:ea typeface="Cambria Math"/>
                            <a:cs typeface="Times New Roman" pitchFamily="18" charset="0"/>
                          </a:rPr>
                          <m:t>∙</m:t>
                        </m:r>
                        <m:r>
                          <a:rPr lang="en-US" altLang="zh-CN" sz="3000" i="1">
                            <a:latin typeface="Cambria Math"/>
                            <a:ea typeface="Cambria Math"/>
                            <a:cs typeface="Times New Roman" pitchFamily="18" charset="0"/>
                          </a:rPr>
                          <m:t>𝑑</m:t>
                        </m:r>
                        <m:r>
                          <a:rPr lang="en-US" altLang="zh-CN" sz="3000" b="1" i="1">
                            <a:latin typeface="Cambria Math"/>
                            <a:ea typeface="Cambria Math"/>
                            <a:cs typeface="Times New Roman" pitchFamily="18" charset="0"/>
                          </a:rPr>
                          <m:t>𝒔</m:t>
                        </m:r>
                        <m:r>
                          <a:rPr lang="en-US" altLang="zh-CN" sz="3000" i="1">
                            <a:latin typeface="Cambria Math"/>
                            <a:ea typeface="Cambria Math"/>
                            <a:cs typeface="Times New Roman" pitchFamily="18" charset="0"/>
                          </a:rPr>
                          <m:t>+</m:t>
                        </m:r>
                        <m:nary>
                          <m:naryPr>
                            <m:ctrlPr>
                              <a:rPr lang="en-US" altLang="zh-CN" sz="3000" i="1">
                                <a:latin typeface="Cambria Math"/>
                                <a:ea typeface="Cambria Math"/>
                                <a:cs typeface="Times New Roman" pitchFamily="18" charset="0"/>
                              </a:rPr>
                            </m:ctrlPr>
                          </m:naryPr>
                          <m:sub>
                            <m:r>
                              <m:rPr>
                                <m:brk m:alnAt="23"/>
                              </m:rPr>
                              <a:rPr lang="en-US" altLang="zh-CN" sz="3000" i="1">
                                <a:latin typeface="Cambria Math"/>
                                <a:ea typeface="Cambria Math"/>
                                <a:cs typeface="Times New Roman" pitchFamily="18" charset="0"/>
                              </a:rPr>
                              <m:t>𝑠</m:t>
                            </m:r>
                          </m:sub>
                          <m:sup/>
                          <m:e>
                            <m:r>
                              <a:rPr lang="en-US" altLang="zh-CN" sz="3000" b="1" i="1">
                                <a:latin typeface="Cambria Math"/>
                                <a:ea typeface="黑体" pitchFamily="49" charset="-122"/>
                                <a:cs typeface="Times New Roman" pitchFamily="18" charset="0"/>
                              </a:rPr>
                              <m:t>𝑱</m:t>
                            </m:r>
                            <m:r>
                              <a:rPr lang="en-US" altLang="zh-CN" sz="3000" i="1">
                                <a:latin typeface="Cambria Math"/>
                                <a:ea typeface="Cambria Math"/>
                                <a:cs typeface="Times New Roman" pitchFamily="18" charset="0"/>
                              </a:rPr>
                              <m:t>∙</m:t>
                            </m:r>
                            <m:r>
                              <a:rPr lang="en-US" altLang="zh-CN" sz="3000" i="1">
                                <a:latin typeface="Cambria Math"/>
                                <a:ea typeface="Cambria Math"/>
                                <a:cs typeface="Times New Roman" pitchFamily="18" charset="0"/>
                              </a:rPr>
                              <m:t>𝑑</m:t>
                            </m:r>
                            <m:r>
                              <a:rPr lang="en-US" altLang="zh-CN" sz="3000" b="1" i="1">
                                <a:latin typeface="Cambria Math"/>
                                <a:ea typeface="Cambria Math"/>
                                <a:cs typeface="Times New Roman" pitchFamily="18" charset="0"/>
                              </a:rPr>
                              <m:t>𝒔</m:t>
                            </m:r>
                          </m:e>
                        </m:nary>
                      </m:e>
                    </m:nary>
                  </m:oMath>
                </a14:m>
                <a:r>
                  <a:rPr lang="en-US" altLang="zh-CN" sz="3000" dirty="0" smtClean="0">
                    <a:latin typeface="Times New Roman" pitchFamily="18" charset="0"/>
                    <a:ea typeface="黑体" pitchFamily="49" charset="-122"/>
                    <a:cs typeface="Times New Roman" pitchFamily="18" charset="0"/>
                  </a:rPr>
                  <a:t>(1.1.2)</a:t>
                </a:r>
                <a:endParaRPr lang="en-US" altLang="zh-CN" sz="3000" dirty="0">
                  <a:latin typeface="Times New Roman" pitchFamily="18" charset="0"/>
                  <a:ea typeface="黑体" pitchFamily="49" charset="-122"/>
                  <a:cs typeface="Times New Roman" pitchFamily="18" charset="0"/>
                </a:endParaRPr>
              </a:p>
              <a:p>
                <a:pPr indent="0">
                  <a:lnSpc>
                    <a:spcPct val="160000"/>
                  </a:lnSpc>
                  <a:buNone/>
                </a:pPr>
                <a:r>
                  <a:rPr lang="zh-CN" altLang="en-US" sz="2400" b="1" dirty="0">
                    <a:solidFill>
                      <a:schemeClr val="accent1">
                        <a:lumMod val="50000"/>
                      </a:schemeClr>
                    </a:solidFill>
                    <a:latin typeface="Times New Roman" pitchFamily="18" charset="0"/>
                    <a:ea typeface="黑体" pitchFamily="49" charset="-122"/>
                    <a:cs typeface="Times New Roman" pitchFamily="18" charset="0"/>
                  </a:rPr>
                  <a:t>物理意义：</a:t>
                </a:r>
                <a:r>
                  <a:rPr lang="zh-CN" altLang="en-US" sz="2400" dirty="0" smtClean="0">
                    <a:latin typeface="Times New Roman" pitchFamily="18" charset="0"/>
                    <a:ea typeface="黑体" pitchFamily="49" charset="-122"/>
                    <a:cs typeface="Times New Roman" pitchFamily="18" charset="0"/>
                  </a:rPr>
                  <a:t>当电流沿着任意闭合线圈流动，或者当穿过闭合线圈</a:t>
                </a:r>
                <a:r>
                  <a:rPr lang="en-US" sz="2400" i="1" dirty="0" smtClean="0">
                    <a:latin typeface="Times New Roman" pitchFamily="18" charset="0"/>
                    <a:ea typeface="黑体" pitchFamily="49" charset="-122"/>
                    <a:cs typeface="Times New Roman" pitchFamily="18" charset="0"/>
                  </a:rPr>
                  <a:t>C</a:t>
                </a:r>
                <a:r>
                  <a:rPr lang="zh-CN" altLang="en-US" sz="2400" dirty="0" smtClean="0">
                    <a:latin typeface="Times New Roman" pitchFamily="18" charset="0"/>
                    <a:ea typeface="黑体" pitchFamily="49" charset="-122"/>
                    <a:cs typeface="Times New Roman" pitchFamily="18" charset="0"/>
                  </a:rPr>
                  <a:t>的电通量发生改变时，闭合线圈</a:t>
                </a:r>
                <a:r>
                  <a:rPr lang="en-US" sz="2400" i="1" dirty="0" smtClean="0">
                    <a:latin typeface="Times New Roman" pitchFamily="18" charset="0"/>
                    <a:ea typeface="黑体" pitchFamily="49" charset="-122"/>
                    <a:cs typeface="Times New Roman" pitchFamily="18" charset="0"/>
                  </a:rPr>
                  <a:t>C</a:t>
                </a:r>
                <a:r>
                  <a:rPr lang="zh-CN" altLang="en-US" sz="2400" dirty="0" smtClean="0">
                    <a:latin typeface="Times New Roman" pitchFamily="18" charset="0"/>
                    <a:ea typeface="黑体" pitchFamily="49" charset="-122"/>
                    <a:cs typeface="Times New Roman" pitchFamily="18" charset="0"/>
                  </a:rPr>
                  <a:t>周围就会产生磁场。</a:t>
                </a:r>
                <a:endParaRPr lang="zh-CN" altLang="en-US" sz="2400" dirty="0">
                  <a:latin typeface="Times New Roman" pitchFamily="18" charset="0"/>
                  <a:ea typeface="黑体" pitchFamily="49" charset="-122"/>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28800"/>
                <a:ext cx="8507288" cy="5112568"/>
              </a:xfrm>
              <a:blipFill rotWithShape="1">
                <a:blip r:embed="rId2"/>
                <a:stretch>
                  <a:fillRect t="-2384" r="-558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7200</TotalTime>
  <Words>3642</Words>
  <Application>Microsoft Office PowerPoint</Application>
  <PresentationFormat>全屏显示(4:3)</PresentationFormat>
  <Paragraphs>416</Paragraphs>
  <Slides>68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0" baseType="lpstr">
      <vt:lpstr>Office 主题</vt:lpstr>
      <vt:lpstr>Equation</vt:lpstr>
      <vt:lpstr>第一章 基本电磁理论 </vt:lpstr>
      <vt:lpstr>PowerPoint 演示文稿</vt:lpstr>
      <vt:lpstr>PowerPoint 演示文稿</vt:lpstr>
      <vt:lpstr>PowerPoint 演示文稿</vt:lpstr>
      <vt:lpstr>1.1真空中的基本场方程</vt:lpstr>
      <vt:lpstr>1.1真空中的基本场方程</vt:lpstr>
      <vt:lpstr>1.1真空中的基本场方程</vt:lpstr>
      <vt:lpstr>1.1真空中的基本场方程</vt:lpstr>
      <vt:lpstr>1.1真空中的基本场方程</vt:lpstr>
      <vt:lpstr>1.1真空中的基本场方程</vt:lpstr>
      <vt:lpstr>1.1真空中的基本场方程</vt:lpstr>
      <vt:lpstr>1.1真空中的基本场方程</vt:lpstr>
      <vt:lpstr>1.1真空中的基本场方程</vt:lpstr>
      <vt:lpstr>1.1真空中的基本场方程</vt:lpstr>
      <vt:lpstr>1.1真空中的基本场方程</vt:lpstr>
      <vt:lpstr>1.1真空中的基本场方程</vt:lpstr>
      <vt:lpstr>1.1真空中的基本场方程</vt:lpstr>
      <vt:lpstr>1.1真空中的基本场方程</vt:lpstr>
      <vt:lpstr>1.1真空中的基本场方程</vt:lpstr>
      <vt:lpstr>PowerPoint 演示文稿</vt:lpstr>
      <vt:lpstr>1.2媒质中的基本场方程</vt:lpstr>
      <vt:lpstr>1.2媒质中的基本场方程</vt:lpstr>
      <vt:lpstr>1.2媒质中的基本场方程</vt:lpstr>
      <vt:lpstr>1.2媒质中的基本场方程</vt:lpstr>
      <vt:lpstr>1.2媒质中的基本场方程</vt:lpstr>
      <vt:lpstr>1.2媒质中的基本场方程</vt:lpstr>
      <vt:lpstr>PowerPoint 演示文稿</vt:lpstr>
      <vt:lpstr>1.3本构关系</vt:lpstr>
      <vt:lpstr>1.3本构关系</vt:lpstr>
      <vt:lpstr>1.3本构关系</vt:lpstr>
      <vt:lpstr>1.3本构关系</vt:lpstr>
      <vt:lpstr>1.3本构关系</vt:lpstr>
      <vt:lpstr>1.3本构关系</vt:lpstr>
      <vt:lpstr>1.3本构关系</vt:lpstr>
      <vt:lpstr>1.3本构关系</vt:lpstr>
      <vt:lpstr>1.3本构关系</vt:lpstr>
      <vt:lpstr>1.3本构关系</vt:lpstr>
      <vt:lpstr>1.3本构关系</vt:lpstr>
      <vt:lpstr>1.3本构关系</vt:lpstr>
      <vt:lpstr>1.3本构关系</vt:lpstr>
      <vt:lpstr>PowerPoint 演示文稿</vt:lpstr>
      <vt:lpstr>1.4边界条件</vt:lpstr>
      <vt:lpstr>1.4边界条件</vt:lpstr>
      <vt:lpstr>1.4边界条件</vt:lpstr>
      <vt:lpstr>1.4边界条件</vt:lpstr>
      <vt:lpstr>1.4边界条件</vt:lpstr>
      <vt:lpstr>1.4边界条件</vt:lpstr>
      <vt:lpstr>1.4边界条件</vt:lpstr>
      <vt:lpstr>1.4边界条件</vt:lpstr>
      <vt:lpstr>1.4边界条件</vt:lpstr>
      <vt:lpstr>1.4边界条件</vt:lpstr>
      <vt:lpstr>1.4边界条件</vt:lpstr>
      <vt:lpstr>1.4边界条件</vt:lpstr>
      <vt:lpstr>PowerPoint 演示文稿</vt:lpstr>
      <vt:lpstr>1.5电磁势</vt:lpstr>
      <vt:lpstr>1.5电磁势</vt:lpstr>
      <vt:lpstr>1.5电磁势</vt:lpstr>
      <vt:lpstr>1.5电磁势</vt:lpstr>
      <vt:lpstr>1.5电磁势</vt:lpstr>
      <vt:lpstr>1.5电磁势</vt:lpstr>
      <vt:lpstr>PowerPoint 演示文稿</vt:lpstr>
      <vt:lpstr>1.6频域中的场方程</vt:lpstr>
      <vt:lpstr>1.6频域中的场方程</vt:lpstr>
      <vt:lpstr>1.6频域中的场方程</vt:lpstr>
      <vt:lpstr>1.6频域中的场方程</vt:lpstr>
      <vt:lpstr>1.6频域中的场方程</vt:lpstr>
      <vt:lpstr>1.6频域中的场方程</vt:lpstr>
      <vt:lpstr>1.6频域中的场方程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基本电磁理论 </dc:title>
  <dc:creator>Administrator</dc:creator>
  <cp:lastModifiedBy>Administrator</cp:lastModifiedBy>
  <cp:revision>275</cp:revision>
  <dcterms:created xsi:type="dcterms:W3CDTF">2014-07-11T15:42:54Z</dcterms:created>
  <dcterms:modified xsi:type="dcterms:W3CDTF">2014-09-10T00:38:28Z</dcterms:modified>
</cp:coreProperties>
</file>