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71" r:id="rId7"/>
    <p:sldId id="272" r:id="rId8"/>
    <p:sldId id="261" r:id="rId9"/>
    <p:sldId id="262" r:id="rId10"/>
    <p:sldId id="260" r:id="rId11"/>
    <p:sldId id="263" r:id="rId12"/>
    <p:sldId id="264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8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119C-28ED-C045-BB5E-FC7E3B8F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94559-CECF-BA4A-9281-5B1B7C3A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4514-0768-A64E-B784-D852D7F7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7EF7-85CA-0A4D-AF41-6D8B6291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7BEF-CA94-0143-A39F-F6A07817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7873-3C8E-9C47-BEA1-64056A60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3493-AE90-CB4F-BAE5-428BB9F99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EC82-C1AF-7842-A621-F6C97303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B92D-44A4-CB4C-B390-92983504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B554-87A2-4D40-AA35-A01B7920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6C80C-F565-B042-B69D-D93D2E5B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15708-D719-9941-926A-08E64BEC8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8ABA-8CE3-8745-A538-A0774D3F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D074-693C-1F48-B050-B3ECE0F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32A4-B7AC-EF4F-BE7B-968AFD27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ABC6-7360-724B-841B-268DC7C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A0C6-598B-5D49-9454-61865241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8251-574E-7A4E-BFC0-027CFA5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2550-8DC5-634D-9665-7738ABE0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D629-07FF-7640-9275-2E7EFA6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872B-40D1-9D45-A6C6-7C06BE48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8739-0182-4B4B-B2DB-BE8DA969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D7DF-CDE9-404E-8E79-2DCD5C0F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6A7F-11F9-CF41-9911-878CBF00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36C8-776A-8B46-BF42-11B8716A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E81-6FDC-6C4D-83FB-FBB50202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70E4-66C7-004D-A86E-F21CAB08F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FE80B-1797-8343-B96E-4AB2EEB7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4A462-364A-FB4A-86D4-C5335762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37AA-3BBE-9348-B9C5-0BABAD6B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1B9C1-770A-9C46-B7FC-AB56F776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49ED-0E7B-9141-A04F-88A3E739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1BB1-863C-3747-A91C-77733D56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8412E-D97F-2C4D-BF69-7B2600AE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4FA6F-88E0-4940-A81A-16AEC40F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985E4-E945-2C42-99AF-352F47D90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E6389-7191-D941-8409-753A3FA9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23E54-D145-C94E-BE6E-7B69B4B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B81B9-BF42-AE48-B28E-960F99C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2E69-481B-9F4F-B7A1-4CACB4B7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99DAD-8E73-224D-9C25-019028C5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CDE96-2AE6-B740-B6BC-320452FA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8F7A0-8982-E240-82A7-BFD7C79C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6787E-74BC-164F-A128-74ED618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36A87-0703-A648-93BF-90D97840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AE0F-1FE7-384A-8824-7A44E6E8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47E-3C43-AE4D-9B05-B024BC01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BC1A-9880-C44C-8A79-32EEF187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7553-422C-B147-9187-F988B5719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6CA4B-D7DA-4D4F-8B1A-07B8CF1D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EB87E-1CAB-184F-8AC0-5073684E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411B-E273-8F43-B250-6363D695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7CA5-8019-0F41-9C11-E1C86B12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DA62A-C31F-9449-857C-A3CC0B8D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0A97C-819A-7949-B39A-8291CA45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774B-E877-9F4D-9AB5-FA68CB7B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2121-8249-A84F-B56A-FC1876A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FE655-7864-A943-9212-71E4445C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3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505D-E582-5449-8128-B4549FB9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9BE7-3AFF-144F-A0A7-77A66AA0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E672-B6A4-7349-B027-33E2C918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FAA3-DF4D-034B-882C-B82BF512729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00A6-9175-8545-A0FF-023121808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8013-D01F-5C4C-B67A-15F93BDA3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3E67-A639-564D-87EB-2773A10A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resource/c7ck-438e.json" TargetMode="External"/><Relationship Id="rId2" Type="http://schemas.openxmlformats.org/officeDocument/2006/relationships/hyperlink" Target="https://data.cityofchicago.org/resource/crimes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ime-data-explorer.fr.cloud.gov/downloads-and-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2B22-F171-3A47-B730-A58EF83E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Analysis</a:t>
            </a:r>
            <a:br>
              <a:rPr lang="en-US" dirty="0"/>
            </a:br>
            <a:r>
              <a:rPr lang="en-US" dirty="0"/>
              <a:t>Using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65FA-9B7C-CA4A-A8AE-C394F7A9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596"/>
            <a:ext cx="9144000" cy="1655762"/>
          </a:xfrm>
        </p:spPr>
        <p:txBody>
          <a:bodyPr/>
          <a:lstStyle/>
          <a:p>
            <a:r>
              <a:rPr lang="en-US" dirty="0"/>
              <a:t>IPD 451</a:t>
            </a:r>
          </a:p>
          <a:p>
            <a:r>
              <a:rPr lang="en-US" dirty="0"/>
              <a:t>Final Project </a:t>
            </a:r>
          </a:p>
          <a:p>
            <a:r>
              <a:rPr lang="en-US" dirty="0"/>
              <a:t>Yue Li (Ivy)</a:t>
            </a:r>
          </a:p>
        </p:txBody>
      </p:sp>
    </p:spTree>
    <p:extLst>
      <p:ext uri="{BB962C8B-B14F-4D97-AF65-F5344CB8AC3E}">
        <p14:creationId xmlns:p14="http://schemas.microsoft.com/office/powerpoint/2010/main" val="403498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9667-F725-FB48-A1EE-CC557578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1325563"/>
          </a:xfrm>
        </p:spPr>
        <p:txBody>
          <a:bodyPr/>
          <a:lstStyle/>
          <a:p>
            <a:r>
              <a:rPr lang="en-US" dirty="0"/>
              <a:t>Steps: group, project, lookup, reduce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42DCFDE-AF2D-1949-B667-418F6360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312" y="2787002"/>
            <a:ext cx="4756598" cy="33571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96CE46-27E9-7445-AFDE-FC9AE795FA78}"/>
              </a:ext>
            </a:extLst>
          </p:cNvPr>
          <p:cNvSpPr txBox="1"/>
          <p:nvPr/>
        </p:nvSpPr>
        <p:spPr>
          <a:xfrm>
            <a:off x="1681869" y="1521843"/>
            <a:ext cx="441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- Group by year, month, day of week</a:t>
            </a:r>
          </a:p>
          <a:p>
            <a:r>
              <a:rPr lang="en-US" sz="2000" b="1" dirty="0"/>
              <a:t> - Embed IUCR collection in 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E8DFF86-F7FB-BA42-B775-44F51CE0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3" y="2799034"/>
            <a:ext cx="3861243" cy="338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47F03-97A3-514B-8361-7E28341E32FF}"/>
              </a:ext>
            </a:extLst>
          </p:cNvPr>
          <p:cNvSpPr txBox="1"/>
          <p:nvPr/>
        </p:nvSpPr>
        <p:spPr>
          <a:xfrm>
            <a:off x="2898519" y="2425697"/>
            <a:ext cx="147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2A4BE-E4EC-864B-BC56-739DD1369EE3}"/>
              </a:ext>
            </a:extLst>
          </p:cNvPr>
          <p:cNvSpPr txBox="1"/>
          <p:nvPr/>
        </p:nvSpPr>
        <p:spPr>
          <a:xfrm>
            <a:off x="8005011" y="2322054"/>
            <a:ext cx="147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view</a:t>
            </a:r>
          </a:p>
        </p:txBody>
      </p:sp>
    </p:spTree>
    <p:extLst>
      <p:ext uri="{BB962C8B-B14F-4D97-AF65-F5344CB8AC3E}">
        <p14:creationId xmlns:p14="http://schemas.microsoft.com/office/powerpoint/2010/main" val="131028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DB5D41-6A61-DE40-BE51-D8892FAE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37" y="450116"/>
            <a:ext cx="3741717" cy="59577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863EFB-3C96-A043-AF11-4291C1A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385"/>
            <a:ext cx="6284495" cy="1325563"/>
          </a:xfrm>
        </p:spPr>
        <p:txBody>
          <a:bodyPr/>
          <a:lstStyle/>
          <a:p>
            <a:r>
              <a:rPr lang="en-US" dirty="0"/>
              <a:t>Steps: reduce, out to new 	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D7F65-1618-6447-A99E-50F49A1D78D3}"/>
              </a:ext>
            </a:extLst>
          </p:cNvPr>
          <p:cNvSpPr txBox="1"/>
          <p:nvPr/>
        </p:nvSpPr>
        <p:spPr>
          <a:xfrm>
            <a:off x="1088311" y="2616076"/>
            <a:ext cx="5007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-    Embed NIBRS in embedded IUCR in crime   </a:t>
            </a:r>
          </a:p>
          <a:p>
            <a:r>
              <a:rPr lang="en-US" sz="2000" dirty="0"/>
              <a:t>      collection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Reduce the fields to project only wanted ones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Output the final grouped + reduced crime collection to a new clean collection called results</a:t>
            </a:r>
          </a:p>
        </p:txBody>
      </p:sp>
    </p:spTree>
    <p:extLst>
      <p:ext uri="{BB962C8B-B14F-4D97-AF65-F5344CB8AC3E}">
        <p14:creationId xmlns:p14="http://schemas.microsoft.com/office/powerpoint/2010/main" val="41439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592C6A2-DD34-0C4F-9C3D-AF5A44DF2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999" y="2165683"/>
            <a:ext cx="5037645" cy="409148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8083D5-07CD-A54E-9693-3311C96C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06" y="616870"/>
            <a:ext cx="5596689" cy="1325563"/>
          </a:xfrm>
        </p:spPr>
        <p:txBody>
          <a:bodyPr/>
          <a:lstStyle/>
          <a:p>
            <a:r>
              <a:rPr lang="en-US" dirty="0"/>
              <a:t>Result collection – only include relevant fields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168B4-B702-9645-A744-CB5130B4A142}"/>
              </a:ext>
            </a:extLst>
          </p:cNvPr>
          <p:cNvSpPr txBox="1"/>
          <p:nvPr/>
        </p:nvSpPr>
        <p:spPr>
          <a:xfrm>
            <a:off x="7443537" y="2690336"/>
            <a:ext cx="394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collection is more readable – ready for final analytical queries using :</a:t>
            </a:r>
          </a:p>
          <a:p>
            <a:endParaRPr lang="en-US" dirty="0"/>
          </a:p>
          <a:p>
            <a:r>
              <a:rPr lang="en-US" dirty="0"/>
              <a:t>Time field </a:t>
            </a:r>
          </a:p>
          <a:p>
            <a:r>
              <a:rPr lang="en-US" dirty="0" err="1"/>
              <a:t>typeOfCrime</a:t>
            </a:r>
            <a:r>
              <a:rPr lang="en-US" dirty="0"/>
              <a:t> field </a:t>
            </a:r>
          </a:p>
        </p:txBody>
      </p:sp>
    </p:spTree>
    <p:extLst>
      <p:ext uri="{BB962C8B-B14F-4D97-AF65-F5344CB8AC3E}">
        <p14:creationId xmlns:p14="http://schemas.microsoft.com/office/powerpoint/2010/main" val="16818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D4E34B-CDEC-4646-815B-B5E875A5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1" y="2163516"/>
            <a:ext cx="4794248" cy="406157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5B2D837-0E6F-5D4A-8C9D-29B78C10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06" y="616870"/>
            <a:ext cx="736132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top 5 crime types in Chicago    </a:t>
            </a:r>
            <a:br>
              <a:rPr lang="en-US" dirty="0"/>
            </a:br>
            <a:r>
              <a:rPr lang="en-US" dirty="0"/>
              <a:t>     ( two days in August, 2019)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191AE-0041-0C44-93F1-53796FB6AE5A}"/>
              </a:ext>
            </a:extLst>
          </p:cNvPr>
          <p:cNvSpPr txBox="1"/>
          <p:nvPr/>
        </p:nvSpPr>
        <p:spPr>
          <a:xfrm>
            <a:off x="8341894" y="3034618"/>
            <a:ext cx="235819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Battery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Narcotics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Other offense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Criminal charge</a:t>
            </a:r>
          </a:p>
        </p:txBody>
      </p:sp>
    </p:spTree>
    <p:extLst>
      <p:ext uri="{BB962C8B-B14F-4D97-AF65-F5344CB8AC3E}">
        <p14:creationId xmlns:p14="http://schemas.microsoft.com/office/powerpoint/2010/main" val="285363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13B-D79C-FE41-996B-14507022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78" y="370955"/>
            <a:ext cx="808121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Query top 5 time of the day </a:t>
            </a:r>
            <a:br>
              <a:rPr lang="en-US" sz="4000" dirty="0"/>
            </a:br>
            <a:r>
              <a:rPr lang="en-US" sz="4000" dirty="0"/>
              <a:t>for Chicago Crime Scene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72E86-A4C9-5345-A993-14FCAC22E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292" y="2133599"/>
            <a:ext cx="4990221" cy="4139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9DF0E-D417-F746-9D9D-44A05964BA2B}"/>
              </a:ext>
            </a:extLst>
          </p:cNvPr>
          <p:cNvSpPr txBox="1"/>
          <p:nvPr/>
        </p:nvSpPr>
        <p:spPr>
          <a:xfrm>
            <a:off x="8341894" y="3034618"/>
            <a:ext cx="235819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21:00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20:00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18:00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17:00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19:00</a:t>
            </a:r>
          </a:p>
        </p:txBody>
      </p:sp>
    </p:spTree>
    <p:extLst>
      <p:ext uri="{BB962C8B-B14F-4D97-AF65-F5344CB8AC3E}">
        <p14:creationId xmlns:p14="http://schemas.microsoft.com/office/powerpoint/2010/main" val="12626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98B50-3462-064C-A805-9C1D730B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Conclusion: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The findings in the crime data analysis suggest that the Chicago 	Police department should distribute the police force accordingly:</a:t>
            </a:r>
          </a:p>
          <a:p>
            <a:pPr marL="0" indent="0">
              <a:buNone/>
            </a:pPr>
            <a:r>
              <a:rPr lang="en-US" dirty="0"/>
              <a:t>	more police surveillance after  17:00, especially at 21:00, for the 	locations that top crime types take place, like battery and theft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45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3C60-B74F-C243-BC0C-4A1847AC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429961"/>
            <a:ext cx="10515600" cy="555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Research interests: </a:t>
            </a:r>
          </a:p>
          <a:p>
            <a:r>
              <a:rPr lang="en-US" dirty="0"/>
              <a:t>top crime types</a:t>
            </a:r>
          </a:p>
          <a:p>
            <a:r>
              <a:rPr lang="en-US" dirty="0"/>
              <a:t>top time of day for crimes to happen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Source – three datafiles:</a:t>
            </a:r>
          </a:p>
          <a:p>
            <a:pPr marL="0" indent="0">
              <a:buNone/>
            </a:pPr>
            <a:r>
              <a:rPr lang="en-US" sz="2400" dirty="0"/>
              <a:t>City of Chicago – Crimes - 2001 to present</a:t>
            </a:r>
          </a:p>
          <a:p>
            <a:pPr marL="457200" lvl="1" indent="0">
              <a:buNone/>
            </a:pPr>
            <a:r>
              <a:rPr lang="en-US" sz="2000" dirty="0"/>
              <a:t>API: </a:t>
            </a:r>
            <a:r>
              <a:rPr lang="en-US" sz="2000" dirty="0">
                <a:hlinkClick r:id="rId2"/>
              </a:rPr>
              <a:t>https://data.cityofchicago.org/resource/crimes.json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400" dirty="0"/>
              <a:t>Chicago Police Department - Illinois Uniform Crime Reporting (IUCR) Code</a:t>
            </a:r>
          </a:p>
          <a:p>
            <a:pPr marL="0" indent="0" fontAlgn="base">
              <a:buNone/>
            </a:pPr>
            <a:r>
              <a:rPr lang="en-US" sz="2000" dirty="0"/>
              <a:t>       API:</a:t>
            </a:r>
            <a:r>
              <a:rPr lang="en-US" sz="2000" dirty="0">
                <a:hlinkClick r:id="rId3"/>
              </a:rPr>
              <a:t> https://data.cityofchicago.org/resource/c7ck-438e.json</a:t>
            </a:r>
            <a:r>
              <a:rPr lang="en-US" sz="2000" dirty="0"/>
              <a:t> </a:t>
            </a:r>
          </a:p>
          <a:p>
            <a:pPr marL="0" indent="0" fontAlgn="base">
              <a:buNone/>
            </a:pPr>
            <a:r>
              <a:rPr lang="en-US" sz="2400" dirty="0"/>
              <a:t>FBI - National Incident-Based Reporting System (NIBRS)</a:t>
            </a:r>
          </a:p>
          <a:p>
            <a:pPr marL="0" indent="0" fontAlgn="base">
              <a:buNone/>
            </a:pPr>
            <a:r>
              <a:rPr lang="en-US" sz="2000" dirty="0"/>
              <a:t>      </a:t>
            </a:r>
            <a:r>
              <a:rPr lang="en-US" sz="2000" dirty="0">
                <a:hlinkClick r:id="rId4"/>
              </a:rPr>
              <a:t>https://crime-data-explorer.fr.cloud.gov/downloads-and-docs</a:t>
            </a:r>
            <a:endParaRPr lang="en-US" sz="2000" dirty="0"/>
          </a:p>
          <a:p>
            <a:pPr marL="0" indent="0" fontAlgn="base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08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4C956-988E-3A44-BCD7-11CC610F5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829469"/>
            <a:ext cx="8496300" cy="240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1B49B-6100-654D-A473-B068A778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179344"/>
            <a:ext cx="796290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F72E1-22A2-BF44-99EF-0022F6E5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4896518"/>
            <a:ext cx="7772400" cy="146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7C77B-B411-214C-8C94-5BC5647BECD8}"/>
              </a:ext>
            </a:extLst>
          </p:cNvPr>
          <p:cNvSpPr txBox="1"/>
          <p:nvPr/>
        </p:nvSpPr>
        <p:spPr>
          <a:xfrm>
            <a:off x="1847850" y="368968"/>
            <a:ext cx="69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Importing Crime data into MongoDB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45E77-93A1-694C-A761-0A635521B8D4}"/>
              </a:ext>
            </a:extLst>
          </p:cNvPr>
          <p:cNvSpPr txBox="1"/>
          <p:nvPr/>
        </p:nvSpPr>
        <p:spPr>
          <a:xfrm>
            <a:off x="1847850" y="4276622"/>
            <a:ext cx="639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Importing IUCR and NIBRS data into MongoDB</a:t>
            </a:r>
          </a:p>
        </p:txBody>
      </p:sp>
    </p:spTree>
    <p:extLst>
      <p:ext uri="{BB962C8B-B14F-4D97-AF65-F5344CB8AC3E}">
        <p14:creationId xmlns:p14="http://schemas.microsoft.com/office/powerpoint/2010/main" val="28789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27F5-5DFD-974E-96B2-47C1B3C2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0" y="365125"/>
            <a:ext cx="10515600" cy="1325563"/>
          </a:xfrm>
        </p:spPr>
        <p:txBody>
          <a:bodyPr/>
          <a:lstStyle/>
          <a:p>
            <a:r>
              <a:rPr lang="en-US" dirty="0"/>
              <a:t>Crime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E6618-EC21-F145-8D88-C4DF8DB4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460" y="1857709"/>
            <a:ext cx="43574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760FE-0CA3-554E-871A-2A936CA40DAF}"/>
              </a:ext>
            </a:extLst>
          </p:cNvPr>
          <p:cNvSpPr txBox="1"/>
          <p:nvPr/>
        </p:nvSpPr>
        <p:spPr>
          <a:xfrm>
            <a:off x="6529136" y="2091741"/>
            <a:ext cx="4636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1000 crimes / documents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two days: 08/19/2019 &amp; 08/20/2019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 field is string type – conversion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CrimeID</a:t>
            </a:r>
            <a:r>
              <a:rPr lang="en-US" sz="2400" dirty="0"/>
              <a:t>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0F47-320A-2745-BDFC-5B836D7A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Collection Date fields Conversion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173E7-198A-FD4E-8BD0-310B0FA58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23" y="2317791"/>
            <a:ext cx="3670300" cy="9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59E57-B2D8-1B41-A2F8-1297AF27D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7"/>
          <a:stretch/>
        </p:blipFill>
        <p:spPr>
          <a:xfrm>
            <a:off x="876303" y="3230980"/>
            <a:ext cx="4914900" cy="2672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144005-9205-7D4D-897F-B2DD7EAA6329}"/>
              </a:ext>
            </a:extLst>
          </p:cNvPr>
          <p:cNvSpPr txBox="1"/>
          <p:nvPr/>
        </p:nvSpPr>
        <p:spPr>
          <a:xfrm>
            <a:off x="5913186" y="1520261"/>
            <a:ext cx="586402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Use the new </a:t>
            </a:r>
            <a:r>
              <a:rPr lang="en-US" sz="2000" dirty="0" err="1">
                <a:solidFill>
                  <a:srgbClr val="0070C0"/>
                </a:solidFill>
              </a:rPr>
              <a:t>ISODate</a:t>
            </a:r>
            <a:r>
              <a:rPr lang="en-US" sz="2000" dirty="0">
                <a:solidFill>
                  <a:srgbClr val="0070C0"/>
                </a:solidFill>
              </a:rPr>
              <a:t> helper, convert ”date” field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</a:rPr>
              <a:t>from String type to Date type for querying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0D9FD3-D85C-6D45-877D-4F6B667D3DA6}"/>
              </a:ext>
            </a:extLst>
          </p:cNvPr>
          <p:cNvGrpSpPr/>
          <p:nvPr/>
        </p:nvGrpSpPr>
        <p:grpSpPr>
          <a:xfrm>
            <a:off x="6400799" y="2983537"/>
            <a:ext cx="4636203" cy="2776287"/>
            <a:chOff x="6833901" y="3595414"/>
            <a:chExt cx="4636203" cy="27762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AB6452-9598-4943-B2A9-545831DE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9916" y="4699399"/>
              <a:ext cx="4630188" cy="16723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EA0BA1-9CAE-4749-AB9E-52B0DE18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901" y="3595414"/>
              <a:ext cx="4630188" cy="1729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07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1B19C5-CC7B-1743-8C7E-1CDF848294A2}"/>
              </a:ext>
            </a:extLst>
          </p:cNvPr>
          <p:cNvSpPr txBox="1">
            <a:spLocks/>
          </p:cNvSpPr>
          <p:nvPr/>
        </p:nvSpPr>
        <p:spPr>
          <a:xfrm>
            <a:off x="838200" y="433137"/>
            <a:ext cx="10515600" cy="1032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IUCR &amp; NIBRS 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CAEEB-CB40-B64E-82D7-B733F082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35"/>
            <a:ext cx="5406189" cy="2271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26920-832B-154A-876A-65A6BE15457C}"/>
              </a:ext>
            </a:extLst>
          </p:cNvPr>
          <p:cNvSpPr txBox="1"/>
          <p:nvPr/>
        </p:nvSpPr>
        <p:spPr>
          <a:xfrm>
            <a:off x="994611" y="4668253"/>
            <a:ext cx="5406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IUCR collection: 421 documents</a:t>
            </a:r>
          </a:p>
          <a:p>
            <a:endParaRPr lang="en-US" b="1" dirty="0"/>
          </a:p>
          <a:p>
            <a:r>
              <a:rPr lang="en-US" b="1" dirty="0"/>
              <a:t>IUCR field is String type, conversion needed for grouping with other collection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1437B-A852-4844-A174-9A179031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55942"/>
            <a:ext cx="4973386" cy="2568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87359E-2140-994D-90A5-C034FF2F118C}"/>
              </a:ext>
            </a:extLst>
          </p:cNvPr>
          <p:cNvSpPr txBox="1"/>
          <p:nvPr/>
        </p:nvSpPr>
        <p:spPr>
          <a:xfrm>
            <a:off x="7010400" y="4806752"/>
            <a:ext cx="4479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NIBRS collection: 26 documents</a:t>
            </a:r>
          </a:p>
          <a:p>
            <a:endParaRPr lang="en-US" b="1" dirty="0"/>
          </a:p>
          <a:p>
            <a:r>
              <a:rPr lang="en-US" b="1" dirty="0"/>
              <a:t>Mostly string type 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595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CB1D-229A-4848-9933-E2CD8BFC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66F3-87AF-3641-B945-1A165E28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$lookup on common fields, embed in  - three collections result in one </a:t>
            </a:r>
          </a:p>
          <a:p>
            <a:pPr lvl="1"/>
            <a:r>
              <a:rPr lang="en-US" dirty="0"/>
              <a:t>IUCR filed in both crime and IUCR collection</a:t>
            </a:r>
          </a:p>
          <a:p>
            <a:pPr lvl="1"/>
            <a:r>
              <a:rPr lang="en-US" dirty="0"/>
              <a:t>FBI code on both IUCR and NIBRS collection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type conversion:</a:t>
            </a:r>
          </a:p>
          <a:p>
            <a:pPr lvl="1"/>
            <a:r>
              <a:rPr lang="en-US" dirty="0"/>
              <a:t>Originally </a:t>
            </a:r>
            <a:r>
              <a:rPr lang="en-US" dirty="0" err="1"/>
              <a:t>iucr</a:t>
            </a:r>
            <a:r>
              <a:rPr lang="en-US" dirty="0"/>
              <a:t> field in crime collection was string type, converted to Int32</a:t>
            </a:r>
          </a:p>
          <a:p>
            <a:pPr lvl="1"/>
            <a:r>
              <a:rPr lang="en-US" dirty="0"/>
              <a:t>Also converted </a:t>
            </a:r>
            <a:r>
              <a:rPr lang="en-US" dirty="0" err="1"/>
              <a:t>iucr</a:t>
            </a:r>
            <a:r>
              <a:rPr lang="en-US" dirty="0"/>
              <a:t> in Crime collection 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28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28E8141-4E15-6246-BB6D-2ACD066F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54" y="2834284"/>
            <a:ext cx="4863766" cy="2857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2534A2-DA62-7D4F-8F80-48399E92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89" y="2830579"/>
            <a:ext cx="4292600" cy="2857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6D3BA0-4F15-A743-9E5F-56C22C305070}"/>
              </a:ext>
            </a:extLst>
          </p:cNvPr>
          <p:cNvSpPr/>
          <p:nvPr/>
        </p:nvSpPr>
        <p:spPr>
          <a:xfrm>
            <a:off x="766679" y="1015063"/>
            <a:ext cx="107482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Data type conversion IUCR &amp; Crime collection – Queries: </a:t>
            </a:r>
            <a:r>
              <a:rPr lang="en-US" sz="4400" dirty="0" err="1"/>
              <a:t>iucr</a:t>
            </a:r>
            <a:r>
              <a:rPr lang="en-US" sz="4400" dirty="0"/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52849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FE1CA-29FE-2C47-9B8C-905340A40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895" y="1921563"/>
            <a:ext cx="7748672" cy="2156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BE74F-9192-7542-A435-2F4E92EC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4" y="4247706"/>
            <a:ext cx="7707233" cy="21571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3530E5-6AC8-2B4F-B90D-35F30AA3B11E}"/>
              </a:ext>
            </a:extLst>
          </p:cNvPr>
          <p:cNvSpPr/>
          <p:nvPr/>
        </p:nvSpPr>
        <p:spPr>
          <a:xfrm>
            <a:off x="721895" y="468130"/>
            <a:ext cx="107482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Data type conversion IUCR &amp; Crime collection – Results: </a:t>
            </a:r>
            <a:r>
              <a:rPr lang="en-US" sz="4400" dirty="0" err="1"/>
              <a:t>iucr</a:t>
            </a:r>
            <a:r>
              <a:rPr lang="en-US" sz="4400" dirty="0"/>
              <a:t> field </a:t>
            </a:r>
          </a:p>
        </p:txBody>
      </p:sp>
    </p:spTree>
    <p:extLst>
      <p:ext uri="{BB962C8B-B14F-4D97-AF65-F5344CB8AC3E}">
        <p14:creationId xmlns:p14="http://schemas.microsoft.com/office/powerpoint/2010/main" val="183695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468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Chicago Crime Analysis Using MongoDB</vt:lpstr>
      <vt:lpstr>PowerPoint Presentation</vt:lpstr>
      <vt:lpstr>PowerPoint Presentation</vt:lpstr>
      <vt:lpstr>Crime Collection</vt:lpstr>
      <vt:lpstr>Crime Collection Date fields Conversion </vt:lpstr>
      <vt:lpstr>PowerPoint Presentation</vt:lpstr>
      <vt:lpstr>Data Denormalization</vt:lpstr>
      <vt:lpstr>PowerPoint Presentation</vt:lpstr>
      <vt:lpstr>PowerPoint Presentation</vt:lpstr>
      <vt:lpstr>Steps: group, project, lookup, reduce</vt:lpstr>
      <vt:lpstr>Steps: reduce, out to new  collection</vt:lpstr>
      <vt:lpstr>Result collection – only include relevant fields</vt:lpstr>
      <vt:lpstr>Query top 5 crime types in Chicago          ( two days in August, 2019)</vt:lpstr>
      <vt:lpstr>Query top 5 time of the day  for Chicago Crime Scene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Ivy Li</dc:creator>
  <cp:lastModifiedBy>Ivy Li</cp:lastModifiedBy>
  <cp:revision>21</cp:revision>
  <dcterms:created xsi:type="dcterms:W3CDTF">2019-08-29T20:44:57Z</dcterms:created>
  <dcterms:modified xsi:type="dcterms:W3CDTF">2020-02-17T01:07:31Z</dcterms:modified>
</cp:coreProperties>
</file>