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6"/>
  </p:notesMasterIdLst>
  <p:sldIdLst>
    <p:sldId id="256" r:id="rId2"/>
    <p:sldId id="258" r:id="rId3"/>
    <p:sldId id="260" r:id="rId4"/>
    <p:sldId id="261" r:id="rId5"/>
    <p:sldId id="262" r:id="rId6"/>
    <p:sldId id="263" r:id="rId7"/>
    <p:sldId id="264" r:id="rId8"/>
    <p:sldId id="273" r:id="rId9"/>
    <p:sldId id="274" r:id="rId10"/>
    <p:sldId id="265" r:id="rId11"/>
    <p:sldId id="269" r:id="rId12"/>
    <p:sldId id="271" r:id="rId13"/>
    <p:sldId id="272" r:id="rId14"/>
    <p:sldId id="275" r:id="rId15"/>
  </p:sldIdLst>
  <p:sldSz cx="9144000" cy="5143500" type="screen16x9"/>
  <p:notesSz cx="6858000" cy="9144000"/>
  <p:embeddedFontLst>
    <p:embeddedFont>
      <p:font typeface="Book Antiqua" panose="02040602050305030304" pitchFamily="18" charset="0"/>
      <p:regular r:id="rId17"/>
      <p:bold r:id="rId18"/>
      <p:italic r:id="rId19"/>
      <p:boldItalic r:id="rId20"/>
    </p:embeddedFont>
    <p:embeddedFont>
      <p:font typeface="Century Gothic" panose="020B0502020202020204" pitchFamily="34" charset="0"/>
      <p:regular r:id="rId21"/>
      <p:bold r:id="rId22"/>
      <p:italic r:id="rId23"/>
      <p:boldItalic r:id="rId24"/>
    </p:embeddedFont>
    <p:embeddedFont>
      <p:font typeface="Georgia" panose="02040502050405020303" pitchFamily="18" charset="0"/>
      <p:regular r:id="rId25"/>
      <p:bold r:id="rId26"/>
      <p:italic r:id="rId27"/>
      <p:boldItalic r:id="rId28"/>
    </p:embeddedFont>
    <p:embeddedFont>
      <p:font typeface="Proxima Nova" panose="020B0604020202020204" charset="0"/>
      <p:regular r:id="rId29"/>
      <p:bold r:id="rId30"/>
      <p:italic r:id="rId31"/>
      <p:boldItalic r:id="rId32"/>
    </p:embeddedFont>
    <p:embeddedFont>
      <p:font typeface="Wingdings 3" panose="05040102010807070707" pitchFamily="18" charset="2"/>
      <p:regular r:id="rId3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8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21" Type="http://schemas.openxmlformats.org/officeDocument/2006/relationships/font" Target="fonts/font5.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font" Target="fonts/font16.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23d4a1a0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23d4a1a0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23d4a1a0f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23d4a1a0f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7898de7817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7898de7817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898de7817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898de7817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7898de7817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7898de7817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7898de7817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7898de7817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7898de7817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7898de781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7898de7817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7898de7817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7898de7817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7898de7817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b23d4a1a0f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b23d4a1a0f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66216" y="1085850"/>
            <a:ext cx="6619244" cy="2497186"/>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66216" y="3583035"/>
            <a:ext cx="6619244" cy="646065"/>
          </a:xfrm>
        </p:spPr>
        <p:txBody>
          <a:bodyPr anchor="t"/>
          <a:lstStyle>
            <a:lvl1pPr marL="0" indent="0" algn="l">
              <a:buNone/>
              <a:defRPr cap="all">
                <a:solidFill>
                  <a:schemeClr val="bg2">
                    <a:lumMod val="40000"/>
                    <a:lumOff val="6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40452488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7" y="3600440"/>
            <a:ext cx="6619243"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216" y="514350"/>
            <a:ext cx="6619244" cy="27305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7" y="4025494"/>
            <a:ext cx="6619242" cy="370284"/>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13015952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6" y="1085850"/>
            <a:ext cx="6619244" cy="1485900"/>
          </a:xfrm>
        </p:spPr>
        <p:txBody>
          <a:bodyPr/>
          <a:lstStyle>
            <a:lvl1pPr>
              <a:defRPr sz="3600"/>
            </a:lvl1pPr>
          </a:lstStyle>
          <a:p>
            <a:r>
              <a:rPr lang="en-US"/>
              <a:t>Click to edit Master title style</a:t>
            </a:r>
            <a:endParaRPr lang="en-US" dirty="0"/>
          </a:p>
        </p:txBody>
      </p:sp>
      <p:sp>
        <p:nvSpPr>
          <p:cNvPr id="8" name="Text Placeholder 3"/>
          <p:cNvSpPr>
            <a:spLocks noGrp="1"/>
          </p:cNvSpPr>
          <p:nvPr>
            <p:ph type="body" sz="half" idx="2"/>
          </p:nvPr>
        </p:nvSpPr>
        <p:spPr>
          <a:xfrm>
            <a:off x="866216" y="2743200"/>
            <a:ext cx="6619244" cy="177165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0887488"/>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81101" y="1085850"/>
            <a:ext cx="5999486" cy="1742531"/>
          </a:xfrm>
        </p:spPr>
        <p:txBody>
          <a:bodyPr/>
          <a:lstStyle>
            <a:lvl1pPr>
              <a:defRPr sz="3600"/>
            </a:lvl1pPr>
          </a:lstStyle>
          <a:p>
            <a:r>
              <a:rPr lang="en-US"/>
              <a:t>Click to edit Master title style</a:t>
            </a:r>
            <a:endParaRPr lang="en-US" dirty="0"/>
          </a:p>
        </p:txBody>
      </p:sp>
      <p:sp>
        <p:nvSpPr>
          <p:cNvPr id="11" name="Text Placeholder 3"/>
          <p:cNvSpPr>
            <a:spLocks noGrp="1"/>
          </p:cNvSpPr>
          <p:nvPr>
            <p:ph type="body" sz="half" idx="14"/>
          </p:nvPr>
        </p:nvSpPr>
        <p:spPr>
          <a:xfrm>
            <a:off x="1447800" y="2828380"/>
            <a:ext cx="5459737" cy="256631"/>
          </a:xfrm>
        </p:spPr>
        <p:txBody>
          <a:bodyPr vert="horz" lIns="91440" tIns="45720" rIns="91440" bIns="45720" rtlCol="0" anchor="t">
            <a:normAutofit/>
          </a:bodyPr>
          <a:lstStyle>
            <a:lvl1pPr marL="0" indent="0">
              <a:buNone/>
              <a:defRPr lang="en-US" sz="1050" b="0" i="0" kern="1200" cap="small" dirty="0">
                <a:solidFill>
                  <a:schemeClr val="bg2">
                    <a:lumMod val="40000"/>
                    <a:lumOff val="60000"/>
                  </a:schemeClr>
                </a:solidFill>
                <a:latin typeface="+mj-lt"/>
                <a:ea typeface="+mj-ea"/>
                <a:cs typeface="+mj-cs"/>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marL="0" lvl="0" indent="0">
              <a:buNone/>
            </a:pPr>
            <a:r>
              <a:rPr lang="en-US"/>
              <a:t>Click to edit Master text styles</a:t>
            </a:r>
          </a:p>
        </p:txBody>
      </p:sp>
      <p:sp>
        <p:nvSpPr>
          <p:cNvPr id="10" name="Text Placeholder 3"/>
          <p:cNvSpPr>
            <a:spLocks noGrp="1"/>
          </p:cNvSpPr>
          <p:nvPr>
            <p:ph type="body" sz="half" idx="2"/>
          </p:nvPr>
        </p:nvSpPr>
        <p:spPr>
          <a:xfrm>
            <a:off x="866216" y="3262993"/>
            <a:ext cx="6619244" cy="1257300"/>
          </a:xfrm>
        </p:spPr>
        <p:txBody>
          <a:bodyPr anchor="ctr">
            <a:normAutofit/>
          </a:bodyPr>
          <a:lstStyle>
            <a:lvl1pPr marL="0" indent="0">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
        <p:nvSpPr>
          <p:cNvPr id="12" name="TextBox 11"/>
          <p:cNvSpPr txBox="1"/>
          <p:nvPr/>
        </p:nvSpPr>
        <p:spPr>
          <a:xfrm>
            <a:off x="673721" y="728440"/>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
        <p:nvSpPr>
          <p:cNvPr id="15" name="TextBox 14"/>
          <p:cNvSpPr txBox="1"/>
          <p:nvPr/>
        </p:nvSpPr>
        <p:spPr>
          <a:xfrm>
            <a:off x="6997868" y="1960341"/>
            <a:ext cx="601434" cy="1500411"/>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9150" dirty="0"/>
              <a:t>”</a:t>
            </a:r>
          </a:p>
        </p:txBody>
      </p:sp>
    </p:spTree>
    <p:extLst>
      <p:ext uri="{BB962C8B-B14F-4D97-AF65-F5344CB8AC3E}">
        <p14:creationId xmlns:p14="http://schemas.microsoft.com/office/powerpoint/2010/main" val="2526531873"/>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66216" y="2343151"/>
            <a:ext cx="6619245" cy="123988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none">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05252784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74710" y="1485900"/>
            <a:ext cx="2210150"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6" name="Text Placeholder 3"/>
          <p:cNvSpPr>
            <a:spLocks noGrp="1"/>
          </p:cNvSpPr>
          <p:nvPr>
            <p:ph type="body" sz="half" idx="15"/>
          </p:nvPr>
        </p:nvSpPr>
        <p:spPr>
          <a:xfrm>
            <a:off x="489347" y="2000250"/>
            <a:ext cx="2195513"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2745" y="1485900"/>
            <a:ext cx="2202181"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9" name="Text Placeholder 3"/>
          <p:cNvSpPr>
            <a:spLocks noGrp="1"/>
          </p:cNvSpPr>
          <p:nvPr>
            <p:ph type="body" sz="half" idx="16"/>
          </p:nvPr>
        </p:nvSpPr>
        <p:spPr>
          <a:xfrm>
            <a:off x="2904829" y="2000250"/>
            <a:ext cx="2210096"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1485900"/>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Text Placeholder 3"/>
          <p:cNvSpPr>
            <a:spLocks noGrp="1"/>
          </p:cNvSpPr>
          <p:nvPr>
            <p:ph type="body" sz="half" idx="17"/>
          </p:nvPr>
        </p:nvSpPr>
        <p:spPr>
          <a:xfrm>
            <a:off x="5343525" y="2000250"/>
            <a:ext cx="2199085" cy="2692004"/>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7" name="Straight Connector 16"/>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410520931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150"/>
            </a:lvl1pPr>
          </a:lstStyle>
          <a:p>
            <a:r>
              <a:rPr lang="en-US"/>
              <a:t>Click to edit Master title style</a:t>
            </a:r>
            <a:endParaRPr lang="en-US" dirty="0"/>
          </a:p>
        </p:txBody>
      </p:sp>
      <p:sp>
        <p:nvSpPr>
          <p:cNvPr id="3" name="Text Placeholder 2"/>
          <p:cNvSpPr>
            <a:spLocks noGrp="1"/>
          </p:cNvSpPr>
          <p:nvPr>
            <p:ph type="body" idx="1"/>
          </p:nvPr>
        </p:nvSpPr>
        <p:spPr>
          <a:xfrm>
            <a:off x="489347" y="3188212"/>
            <a:ext cx="2205038"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9" name="Picture Placeholder 2"/>
          <p:cNvSpPr>
            <a:spLocks noGrp="1" noChangeAspect="1"/>
          </p:cNvSpPr>
          <p:nvPr>
            <p:ph type="pic" idx="15"/>
          </p:nvPr>
        </p:nvSpPr>
        <p:spPr>
          <a:xfrm>
            <a:off x="489347" y="1657350"/>
            <a:ext cx="2205038"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2" name="Text Placeholder 3"/>
          <p:cNvSpPr>
            <a:spLocks noGrp="1"/>
          </p:cNvSpPr>
          <p:nvPr>
            <p:ph type="body" sz="half" idx="18"/>
          </p:nvPr>
        </p:nvSpPr>
        <p:spPr>
          <a:xfrm>
            <a:off x="489347" y="3620409"/>
            <a:ext cx="220503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Text Placeholder 4"/>
          <p:cNvSpPr>
            <a:spLocks noGrp="1"/>
          </p:cNvSpPr>
          <p:nvPr>
            <p:ph type="body" sz="quarter" idx="3"/>
          </p:nvPr>
        </p:nvSpPr>
        <p:spPr>
          <a:xfrm>
            <a:off x="2917032" y="3188212"/>
            <a:ext cx="219789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0" name="Picture Placeholder 2"/>
          <p:cNvSpPr>
            <a:spLocks noGrp="1" noChangeAspect="1"/>
          </p:cNvSpPr>
          <p:nvPr>
            <p:ph type="pic" idx="21"/>
          </p:nvPr>
        </p:nvSpPr>
        <p:spPr>
          <a:xfrm>
            <a:off x="2917031" y="1657350"/>
            <a:ext cx="2197894"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3" name="Text Placeholder 3"/>
          <p:cNvSpPr>
            <a:spLocks noGrp="1"/>
          </p:cNvSpPr>
          <p:nvPr>
            <p:ph type="body" sz="half" idx="19"/>
          </p:nvPr>
        </p:nvSpPr>
        <p:spPr>
          <a:xfrm>
            <a:off x="2916016" y="3620408"/>
            <a:ext cx="2200805"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4" name="Text Placeholder 4"/>
          <p:cNvSpPr>
            <a:spLocks noGrp="1"/>
          </p:cNvSpPr>
          <p:nvPr>
            <p:ph type="body" sz="quarter" idx="13"/>
          </p:nvPr>
        </p:nvSpPr>
        <p:spPr>
          <a:xfrm>
            <a:off x="5343525" y="3188212"/>
            <a:ext cx="2199085"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31" name="Picture Placeholder 2"/>
          <p:cNvSpPr>
            <a:spLocks noGrp="1" noChangeAspect="1"/>
          </p:cNvSpPr>
          <p:nvPr>
            <p:ph type="pic" idx="22"/>
          </p:nvPr>
        </p:nvSpPr>
        <p:spPr>
          <a:xfrm>
            <a:off x="5343525" y="1657350"/>
            <a:ext cx="2199085" cy="1143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20"/>
          </p:nvPr>
        </p:nvSpPr>
        <p:spPr>
          <a:xfrm>
            <a:off x="5343432" y="3620406"/>
            <a:ext cx="2201998" cy="494392"/>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cxnSp>
        <p:nvCxnSpPr>
          <p:cNvPr id="19" name="Straight Connector 18"/>
          <p:cNvCxnSpPr/>
          <p:nvPr/>
        </p:nvCxnSpPr>
        <p:spPr>
          <a:xfrm>
            <a:off x="2794607" y="1600200"/>
            <a:ext cx="0" cy="29718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1670" y="1600200"/>
            <a:ext cx="0" cy="297516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12/5/2023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814565343"/>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727845547"/>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8159" y="322660"/>
            <a:ext cx="1314451" cy="436959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89348" y="665561"/>
            <a:ext cx="5567362" cy="40266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948071750"/>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8"/>
        <p:cNvGrpSpPr/>
        <p:nvPr/>
      </p:nvGrpSpPr>
      <p:grpSpPr>
        <a:xfrm>
          <a:off x="0" y="0"/>
          <a:ext cx="0" cy="0"/>
          <a:chOff x="0" y="0"/>
          <a:chExt cx="0" cy="0"/>
        </a:xfrm>
      </p:grpSpPr>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02598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8"/>
        <p:cNvGrpSpPr/>
        <p:nvPr/>
      </p:nvGrpSpPr>
      <p:grpSpPr>
        <a:xfrm>
          <a:off x="0" y="0"/>
          <a:ext cx="0" cy="0"/>
          <a:chOff x="0" y="0"/>
          <a:chExt cx="0" cy="0"/>
        </a:xfrm>
      </p:grpSpPr>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42422926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09488798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8"/>
        <p:cNvGrpSpPr/>
        <p:nvPr/>
      </p:nvGrpSpPr>
      <p:grpSpPr>
        <a:xfrm>
          <a:off x="0" y="0"/>
          <a:ext cx="0" cy="0"/>
          <a:chOff x="0" y="0"/>
          <a:chExt cx="0" cy="0"/>
        </a:xfrm>
      </p:grpSpPr>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894257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66217" y="2146300"/>
            <a:ext cx="6619243" cy="1436735"/>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866216" y="3583036"/>
            <a:ext cx="6619244" cy="645300"/>
          </a:xfrm>
        </p:spPr>
        <p:txBody>
          <a:bodyPr anchor="t"/>
          <a:lstStyle>
            <a:lvl1pPr marL="0" indent="0" algn="l">
              <a:buNone/>
              <a:defRPr sz="1500" cap="all">
                <a:solidFill>
                  <a:schemeClr val="bg2">
                    <a:lumMod val="40000"/>
                    <a:lumOff val="6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65703289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27485" y="1545432"/>
            <a:ext cx="3297254" cy="3146822"/>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40870" y="1542069"/>
            <a:ext cx="3297256" cy="315018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98867497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27485"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7485"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40872" y="1428750"/>
            <a:ext cx="3297254" cy="432197"/>
          </a:xfrm>
        </p:spPr>
        <p:txBody>
          <a:bodyPr anchor="b">
            <a:noAutofit/>
          </a:bodyPr>
          <a:lstStyle>
            <a:lvl1pPr marL="0" indent="0">
              <a:buNone/>
              <a:defRPr sz="1800" b="0">
                <a:solidFill>
                  <a:schemeClr val="bg2">
                    <a:lumMod val="40000"/>
                    <a:lumOff val="60000"/>
                  </a:schemeClr>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240872" y="1885950"/>
            <a:ext cx="3297254" cy="2806304"/>
          </a:xfrm>
        </p:spPr>
        <p:txBody>
          <a:bodyPr>
            <a:normAutofit/>
          </a:bodyPr>
          <a:lstStyle>
            <a:lvl1pPr>
              <a:defRPr sz="1350"/>
            </a:lvl1pPr>
            <a:lvl2pPr>
              <a:defRPr sz="1200"/>
            </a:lvl2pPr>
            <a:lvl3pPr>
              <a:defRPr sz="1050"/>
            </a:lvl3pPr>
            <a:lvl4pPr>
              <a:defRPr sz="900"/>
            </a:lvl4pPr>
            <a:lvl5pPr>
              <a:defRPr sz="900"/>
            </a:lvl5pPr>
            <a:lvl6pPr>
              <a:defRPr sz="900"/>
            </a:lvl6pPr>
            <a:lvl7pPr>
              <a:defRPr sz="900"/>
            </a:lvl7pPr>
            <a:lvl8pPr>
              <a:defRPr sz="900"/>
            </a:lvl8pPr>
            <a:lvl9pPr>
              <a:defRPr sz="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193989648"/>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12/5/2023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93926861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12/5/2023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54366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6215" y="1085850"/>
            <a:ext cx="2550798" cy="1085850"/>
          </a:xfrm>
        </p:spPr>
        <p:txBody>
          <a:bodyPr anchor="b"/>
          <a:lstStyle>
            <a:lvl1pPr algn="l">
              <a:defRPr sz="1800" b="0"/>
            </a:lvl1pPr>
          </a:lstStyle>
          <a:p>
            <a:r>
              <a:rPr lang="en-US"/>
              <a:t>Click to edit Master title style</a:t>
            </a:r>
            <a:endParaRPr lang="en-US" dirty="0"/>
          </a:p>
        </p:txBody>
      </p:sp>
      <p:sp>
        <p:nvSpPr>
          <p:cNvPr id="3" name="Content Placeholder 2"/>
          <p:cNvSpPr>
            <a:spLocks noGrp="1"/>
          </p:cNvSpPr>
          <p:nvPr>
            <p:ph idx="1"/>
          </p:nvPr>
        </p:nvSpPr>
        <p:spPr>
          <a:xfrm>
            <a:off x="3588462" y="1085850"/>
            <a:ext cx="3896998" cy="3429000"/>
          </a:xfrm>
        </p:spPr>
        <p:txBody>
          <a:bodyPr anchor="ctr">
            <a:normAutofit/>
          </a:bodyPr>
          <a:lstStyle>
            <a:lvl1pPr>
              <a:defRPr sz="1500"/>
            </a:lvl1pPr>
            <a:lvl2pPr>
              <a:defRPr sz="1350"/>
            </a:lvl2pPr>
            <a:lvl3pPr>
              <a:defRPr sz="1200"/>
            </a:lvl3pPr>
            <a:lvl4pPr>
              <a:defRPr sz="1050"/>
            </a:lvl4pPr>
            <a:lvl5pPr>
              <a:defRPr sz="1050"/>
            </a:lvl5pPr>
            <a:lvl6pPr>
              <a:defRPr sz="1050"/>
            </a:lvl6pPr>
            <a:lvl7pPr>
              <a:defRPr sz="1050"/>
            </a:lvl7pPr>
            <a:lvl8pPr>
              <a:defRPr sz="1050"/>
            </a:lvl8pPr>
            <a:lvl9pPr>
              <a:defRPr sz="10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6215" y="2346961"/>
            <a:ext cx="2550797" cy="2171699"/>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12/5/2023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71732686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5430" y="1390644"/>
            <a:ext cx="3819680" cy="1181106"/>
          </a:xfrm>
        </p:spPr>
        <p:txBody>
          <a:bodyPr anchor="b">
            <a:normAutofit/>
          </a:bodyPr>
          <a:lstStyle>
            <a:lvl1pPr algn="l">
              <a:defRPr sz="27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12160" y="857250"/>
            <a:ext cx="2400300"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866216" y="2743200"/>
            <a:ext cx="3813734" cy="1028700"/>
          </a:xfrm>
        </p:spPr>
        <p:txBody>
          <a:bodyPr>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5178155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3.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2">
            <a:extLst>
              <a:ext uri="{28A0092B-C50C-407E-A947-70E740481C1C}">
                <a14:useLocalDpi xmlns:a14="http://schemas.microsoft.com/office/drawing/2010/main" val="0"/>
              </a:ext>
            </a:extLst>
          </a:blip>
          <a:srcRect l="3613"/>
          <a:stretch/>
        </p:blipFill>
        <p:spPr>
          <a:xfrm>
            <a:off x="0" y="2002264"/>
            <a:ext cx="3027759" cy="3141236"/>
          </a:xfrm>
          <a:prstGeom prst="rect">
            <a:avLst/>
          </a:prstGeom>
        </p:spPr>
      </p:pic>
      <p:pic>
        <p:nvPicPr>
          <p:cNvPr id="7" name="Picture 6"/>
          <p:cNvPicPr>
            <a:picLocks noChangeAspect="1"/>
          </p:cNvPicPr>
          <p:nvPr/>
        </p:nvPicPr>
        <p:blipFill rotWithShape="1">
          <a:blip r:embed="rId23">
            <a:extLst>
              <a:ext uri="{28A0092B-C50C-407E-A947-70E740481C1C}">
                <a14:useLocalDpi xmlns:a14="http://schemas.microsoft.com/office/drawing/2010/main" val="0"/>
              </a:ext>
            </a:extLst>
          </a:blip>
          <a:srcRect l="35640"/>
          <a:stretch/>
        </p:blipFill>
        <p:spPr>
          <a:xfrm>
            <a:off x="0" y="2169261"/>
            <a:ext cx="1141809" cy="1774090"/>
          </a:xfrm>
          <a:prstGeom prst="rect">
            <a:avLst/>
          </a:prstGeom>
        </p:spPr>
      </p:pic>
      <p:sp>
        <p:nvSpPr>
          <p:cNvPr id="16" name="Oval 15"/>
          <p:cNvSpPr/>
          <p:nvPr/>
        </p:nvSpPr>
        <p:spPr>
          <a:xfrm>
            <a:off x="6456759" y="1257300"/>
            <a:ext cx="2114550" cy="211455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4">
            <a:extLst>
              <a:ext uri="{28A0092B-C50C-407E-A947-70E740481C1C}">
                <a14:useLocalDpi xmlns:a14="http://schemas.microsoft.com/office/drawing/2010/main" val="0"/>
              </a:ext>
            </a:extLst>
          </a:blip>
          <a:srcRect t="28813"/>
          <a:stretch/>
        </p:blipFill>
        <p:spPr>
          <a:xfrm>
            <a:off x="5999560" y="1"/>
            <a:ext cx="1202540" cy="856055"/>
          </a:xfrm>
          <a:prstGeom prst="rect">
            <a:avLst/>
          </a:prstGeom>
        </p:spPr>
      </p:pic>
      <p:pic>
        <p:nvPicPr>
          <p:cNvPr id="10" name="Picture 9"/>
          <p:cNvPicPr>
            <a:picLocks noChangeAspect="1"/>
          </p:cNvPicPr>
          <p:nvPr/>
        </p:nvPicPr>
        <p:blipFill rotWithShape="1">
          <a:blip r:embed="rId25">
            <a:extLst>
              <a:ext uri="{28A0092B-C50C-407E-A947-70E740481C1C}">
                <a14:useLocalDpi xmlns:a14="http://schemas.microsoft.com/office/drawing/2010/main" val="0"/>
              </a:ext>
            </a:extLst>
          </a:blip>
          <a:srcRect b="23320"/>
          <a:stretch/>
        </p:blipFill>
        <p:spPr>
          <a:xfrm>
            <a:off x="6454408" y="4572000"/>
            <a:ext cx="745301" cy="571500"/>
          </a:xfrm>
          <a:prstGeom prst="rect">
            <a:avLst/>
          </a:prstGeom>
        </p:spPr>
      </p:pic>
      <p:sp>
        <p:nvSpPr>
          <p:cNvPr id="14" name="Rectangle 13"/>
          <p:cNvSpPr/>
          <p:nvPr/>
        </p:nvSpPr>
        <p:spPr>
          <a:xfrm>
            <a:off x="7828359" y="0"/>
            <a:ext cx="514350" cy="85725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584" y="339538"/>
            <a:ext cx="7053542" cy="10503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827484" y="1539689"/>
            <a:ext cx="6709906" cy="3146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7616730" y="1343026"/>
            <a:ext cx="742949" cy="228599"/>
          </a:xfrm>
          <a:prstGeom prst="rect">
            <a:avLst/>
          </a:prstGeom>
        </p:spPr>
        <p:txBody>
          <a:bodyPr vert="horz" lIns="91440" tIns="45720" rIns="91440" bIns="45720" rtlCol="0" anchor="t"/>
          <a:lstStyle>
            <a:lvl1pPr algn="l">
              <a:defRPr sz="825" b="0" i="0">
                <a:solidFill>
                  <a:schemeClr val="tx1">
                    <a:tint val="75000"/>
                    <a:alpha val="60000"/>
                  </a:schemeClr>
                </a:solidFill>
              </a:defRPr>
            </a:lvl1pPr>
          </a:lstStyle>
          <a:p>
            <a:fld id="{4AAD347D-5ACD-4C99-B74B-A9C85AD731AF}" type="datetimeFigureOut">
              <a:rPr lang="en-US" dirty="0"/>
              <a:t>12/5/2023</a:t>
            </a:fld>
            <a:endParaRPr lang="en-US" dirty="0"/>
          </a:p>
        </p:txBody>
      </p:sp>
      <p:sp>
        <p:nvSpPr>
          <p:cNvPr id="5" name="Footer Placeholder 4"/>
          <p:cNvSpPr>
            <a:spLocks noGrp="1"/>
          </p:cNvSpPr>
          <p:nvPr>
            <p:ph type="ftr" sz="quarter" idx="3"/>
          </p:nvPr>
        </p:nvSpPr>
        <p:spPr>
          <a:xfrm rot="5400000">
            <a:off x="6713680" y="2418973"/>
            <a:ext cx="2894846" cy="228601"/>
          </a:xfrm>
          <a:prstGeom prst="rect">
            <a:avLst/>
          </a:prstGeom>
        </p:spPr>
        <p:txBody>
          <a:bodyPr vert="horz" lIns="91440" tIns="45720" rIns="91440" bIns="45720" rtlCol="0" anchor="b"/>
          <a:lstStyle>
            <a:lvl1pPr algn="l">
              <a:defRPr sz="825"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7764406" y="221797"/>
            <a:ext cx="628649" cy="575765"/>
          </a:xfrm>
          <a:prstGeom prst="rect">
            <a:avLst/>
          </a:prstGeom>
        </p:spPr>
        <p:txBody>
          <a:bodyPr vert="horz" lIns="91440" tIns="45720" rIns="91440" bIns="45720" rtlCol="0" anchor="b"/>
          <a:lstStyle>
            <a:lvl1pPr algn="ctr">
              <a:defRPr sz="2100" b="0" i="0">
                <a:solidFill>
                  <a:schemeClr val="tx1">
                    <a:tint val="75000"/>
                  </a:schemeClr>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3985420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80" r:id="rId19"/>
    <p:sldLayoutId id="2147483682" r:id="rId20"/>
  </p:sldLayoutIdLst>
  <p:hf sldNum="0" hdr="0" ftr="0" dt="0"/>
  <p:txStyles>
    <p:titleStyle>
      <a:lvl1pPr algn="l" defTabSz="342900" rtl="0" eaLnBrk="1" latinLnBrk="0" hangingPunct="1">
        <a:spcBef>
          <a:spcPct val="0"/>
        </a:spcBef>
        <a:buNone/>
        <a:defRPr sz="315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bg2">
            <a:lumMod val="40000"/>
            <a:lumOff val="60000"/>
          </a:schemeClr>
        </a:buClr>
        <a:buSzPct val="80000"/>
        <a:buFont typeface="Wingdings 3" charset="2"/>
        <a:buChar char=""/>
        <a:defRPr sz="1500" b="0" i="0" kern="1200">
          <a:solidFill>
            <a:schemeClr val="tx1"/>
          </a:solidFill>
          <a:latin typeface="+mj-lt"/>
          <a:ea typeface="+mj-ea"/>
          <a:cs typeface="+mj-cs"/>
        </a:defRPr>
      </a:lvl1pPr>
      <a:lvl2pPr marL="557213" indent="-214313" algn="l" defTabSz="342900" rtl="0" eaLnBrk="1" latinLnBrk="0" hangingPunct="1">
        <a:spcBef>
          <a:spcPts val="750"/>
        </a:spcBef>
        <a:spcAft>
          <a:spcPts val="0"/>
        </a:spcAft>
        <a:buClr>
          <a:schemeClr val="bg2">
            <a:lumMod val="40000"/>
            <a:lumOff val="60000"/>
          </a:schemeClr>
        </a:buClr>
        <a:buSzPct val="80000"/>
        <a:buFont typeface="Wingdings 3" charset="2"/>
        <a:buChar char=""/>
        <a:defRPr sz="1350" b="0" i="0" kern="1200">
          <a:solidFill>
            <a:schemeClr val="tx1"/>
          </a:solidFill>
          <a:latin typeface="+mj-lt"/>
          <a:ea typeface="+mj-ea"/>
          <a:cs typeface="+mj-cs"/>
        </a:defRPr>
      </a:lvl2pPr>
      <a:lvl3pPr marL="8572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3pPr>
      <a:lvl4pPr marL="12001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4pPr>
      <a:lvl5pPr marL="15430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5pPr>
      <a:lvl6pPr marL="187950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6pPr>
      <a:lvl7pPr marL="22288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7pPr>
      <a:lvl8pPr marL="25717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8pPr>
      <a:lvl9pPr marL="2914650" indent="-171450" algn="l" defTabSz="342900" rtl="0" eaLnBrk="1" latinLnBrk="0" hangingPunct="1">
        <a:spcBef>
          <a:spcPts val="750"/>
        </a:spcBef>
        <a:spcAft>
          <a:spcPts val="0"/>
        </a:spcAft>
        <a:buClr>
          <a:schemeClr val="bg2">
            <a:lumMod val="40000"/>
            <a:lumOff val="60000"/>
          </a:schemeClr>
        </a:buClr>
        <a:buSzPct val="80000"/>
        <a:buFont typeface="Wingdings 3" charset="2"/>
        <a:buChar char=""/>
        <a:defRPr sz="1050" b="0" i="0" kern="1200">
          <a:solidFill>
            <a:schemeClr val="tx1"/>
          </a:solidFill>
          <a:latin typeface="+mj-lt"/>
          <a:ea typeface="+mj-ea"/>
          <a:cs typeface="+mj-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2.jpe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34.png"/></Relationships>
</file>

<file path=ppt/slides/_rels/slide12.xml.rels><?xml version="1.0" encoding="UTF-8" standalone="yes"?>
<Relationships xmlns="http://schemas.openxmlformats.org/package/2006/relationships"><Relationship Id="rId3" Type="http://schemas.openxmlformats.org/officeDocument/2006/relationships/hyperlink" Target="https://remarksoftware.com/omr-technology/what-is-omr-optical-mark-recognition/" TargetMode="External"/><Relationship Id="rId7" Type="http://schemas.openxmlformats.org/officeDocument/2006/relationships/hyperlink" Target="https://www.analyticsvidhya.com/blog/2022/07/a-brief-study-of-image-thresholding-algorithms/" TargetMode="External"/><Relationship Id="rId2" Type="http://schemas.openxmlformats.org/officeDocument/2006/relationships/notesSlide" Target="../notesSlides/notesSlide10.xml"/><Relationship Id="rId1" Type="http://schemas.openxmlformats.org/officeDocument/2006/relationships/slideLayout" Target="../slideLayouts/slideLayout20.xml"/><Relationship Id="rId6" Type="http://schemas.openxmlformats.org/officeDocument/2006/relationships/hyperlink" Target="https://www.imageprocessingplace.com/downloads_V3/root_downloads/tutorials/contour_tracing_Abeer_George_Ghuneim/intro.html" TargetMode="External"/><Relationship Id="rId5" Type="http://schemas.openxmlformats.org/officeDocument/2006/relationships/hyperlink" Target="https://docs.opencv.org/4.x/d9/d61/tutorial_py_morphological_ops.html" TargetMode="External"/><Relationship Id="rId4" Type="http://schemas.openxmlformats.org/officeDocument/2006/relationships/hyperlink" Target="https://aicha-fatrah.medium.com/how-to-extract-information-from-documents-template-matching-e0540ae79599"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20.xml"/><Relationship Id="rId5" Type="http://schemas.openxmlformats.org/officeDocument/2006/relationships/image" Target="../media/image37.jpeg"/><Relationship Id="rId4" Type="http://schemas.openxmlformats.org/officeDocument/2006/relationships/image" Target="../media/image3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9.jpe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8.xml"/><Relationship Id="rId5" Type="http://schemas.openxmlformats.org/officeDocument/2006/relationships/image" Target="../media/image12.jpeg"/><Relationship Id="rId4" Type="http://schemas.openxmlformats.org/officeDocument/2006/relationships/image" Target="../media/image11.jpe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6.xml"/><Relationship Id="rId1" Type="http://schemas.openxmlformats.org/officeDocument/2006/relationships/slideLayout" Target="../slideLayouts/slideLayout18.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7.xml"/><Relationship Id="rId1" Type="http://schemas.openxmlformats.org/officeDocument/2006/relationships/slideLayout" Target="../slideLayouts/slideLayout19.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Smart Scanners for Cards/Documents</a:t>
            </a:r>
            <a:endParaRPr dirty="0"/>
          </a:p>
        </p:txBody>
      </p:sp>
      <p:sp>
        <p:nvSpPr>
          <p:cNvPr id="60" name="Google Shape;60;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Ivy Luxen Xie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9" name="Google Shape;119;p22"/>
          <p:cNvSpPr txBox="1">
            <a:spLocks noGrp="1"/>
          </p:cNvSpPr>
          <p:nvPr>
            <p:ph type="body" idx="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dirty="0"/>
              <a:t>6. Morphological Operations</a:t>
            </a:r>
            <a:endParaRPr dirty="0"/>
          </a:p>
        </p:txBody>
      </p:sp>
      <p:pic>
        <p:nvPicPr>
          <p:cNvPr id="6146" name="Picture 2" descr="Morphological operations — Introduction to Bioimage Analysis">
            <a:extLst>
              <a:ext uri="{FF2B5EF4-FFF2-40B4-BE49-F238E27FC236}">
                <a16:creationId xmlns:a16="http://schemas.microsoft.com/office/drawing/2014/main" id="{C61E294F-62E2-77D6-13EE-F3366BDF16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475" y="3835594"/>
            <a:ext cx="3819525" cy="102870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Types of Morphological Operations - MATLAB &amp; Simulink">
            <a:extLst>
              <a:ext uri="{FF2B5EF4-FFF2-40B4-BE49-F238E27FC236}">
                <a16:creationId xmlns:a16="http://schemas.microsoft.com/office/drawing/2014/main" id="{2090CB04-23CA-83A3-2ADE-E34B5D534D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982" y="407194"/>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Python OpenCV - Morphological Operations - GeeksforGeeks">
            <a:extLst>
              <a:ext uri="{FF2B5EF4-FFF2-40B4-BE49-F238E27FC236}">
                <a16:creationId xmlns:a16="http://schemas.microsoft.com/office/drawing/2014/main" id="{D8051BE4-85C8-C70F-6F0F-44EF3ECD53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3" y="269081"/>
            <a:ext cx="3238500" cy="1419225"/>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Morphological Image Processing — Image data science with Python and Napari  @EPFL">
            <a:extLst>
              <a:ext uri="{FF2B5EF4-FFF2-40B4-BE49-F238E27FC236}">
                <a16:creationId xmlns:a16="http://schemas.microsoft.com/office/drawing/2014/main" id="{DA2E08F8-99D5-BE62-892B-93A8CA523A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0060" y="2133300"/>
            <a:ext cx="3514725" cy="1257300"/>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descr="Tutorial on using Morphological Operations in OpenCV. The purpose of these  operations is clean up noise like small white dots or black dots. They are  often useful preprocessing steps before an OCR (">
            <a:extLst>
              <a:ext uri="{FF2B5EF4-FFF2-40B4-BE49-F238E27FC236}">
                <a16:creationId xmlns:a16="http://schemas.microsoft.com/office/drawing/2014/main" id="{AD9773CC-DA0D-2470-A8D5-FEA275CD479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00" y="3097707"/>
            <a:ext cx="2286000" cy="1714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Porject Summary</a:t>
            </a:r>
            <a:endParaRPr dirty="0"/>
          </a:p>
        </p:txBody>
      </p:sp>
      <p:sp>
        <p:nvSpPr>
          <p:cNvPr id="140" name="Google Shape;140;p26"/>
          <p:cNvSpPr txBox="1">
            <a:spLocks noGrp="1"/>
          </p:cNvSpPr>
          <p:nvPr>
            <p:ph type="body" idx="1"/>
          </p:nvPr>
        </p:nvSpPr>
        <p:spPr>
          <a:xfrm>
            <a:off x="311700" y="1152475"/>
            <a:ext cx="4384800" cy="3416400"/>
          </a:xfrm>
          <a:prstGeom prst="rect">
            <a:avLst/>
          </a:prstGeom>
        </p:spPr>
        <p:txBody>
          <a:bodyPr spcFirstLastPara="1" wrap="square" lIns="91425" tIns="91425" rIns="91425" bIns="91425" anchor="t" anchorCtr="0">
            <a:noAutofit/>
          </a:bodyPr>
          <a:lstStyle/>
          <a:p>
            <a:pPr marL="342900" lvl="0" algn="l" rtl="0">
              <a:spcBef>
                <a:spcPts val="0"/>
              </a:spcBef>
              <a:spcAft>
                <a:spcPts val="1600"/>
              </a:spcAft>
              <a:buAutoNum type="arabicPeriod"/>
            </a:pPr>
            <a:r>
              <a:rPr lang="en-US" sz="1800" dirty="0">
                <a:latin typeface="Georgia" panose="02040502050405020303" pitchFamily="18" charset="0"/>
                <a:cs typeface="Arial" panose="020B0604020202020204" pitchFamily="34" charset="0"/>
              </a:rPr>
              <a:t>U</a:t>
            </a:r>
            <a:r>
              <a:rPr lang="en-US" sz="1800" dirty="0">
                <a:effectLst/>
                <a:latin typeface="Georgia" panose="02040502050405020303" pitchFamily="18" charset="0"/>
                <a:ea typeface="Georgia" panose="02040502050405020303" pitchFamily="18" charset="0"/>
                <a:cs typeface="Arial" panose="020B0604020202020204" pitchFamily="34" charset="0"/>
              </a:rPr>
              <a:t>se template matching as a form of OCR to help create a solution to automatically recognize bank cards and extract the associated bank card digits from images. </a:t>
            </a:r>
          </a:p>
          <a:p>
            <a:pPr marL="342900" lvl="0" algn="l" rtl="0">
              <a:spcBef>
                <a:spcPts val="0"/>
              </a:spcBef>
              <a:spcAft>
                <a:spcPts val="1600"/>
              </a:spcAft>
              <a:buAutoNum type="arabicPeriod"/>
            </a:pPr>
            <a:r>
              <a:rPr lang="en-US" sz="1800" dirty="0">
                <a:latin typeface="Georgia" panose="02040502050405020303" pitchFamily="18" charset="0"/>
                <a:ea typeface="Georgia" panose="02040502050405020303" pitchFamily="18" charset="0"/>
                <a:cs typeface="Arial" panose="020B0604020202020204" pitchFamily="34" charset="0"/>
              </a:rPr>
              <a:t>T</a:t>
            </a:r>
            <a:r>
              <a:rPr lang="en-US" sz="1800" dirty="0">
                <a:effectLst/>
                <a:latin typeface="Georgia" panose="02040502050405020303" pitchFamily="18" charset="0"/>
                <a:ea typeface="Georgia" panose="02040502050405020303" pitchFamily="18" charset="0"/>
                <a:cs typeface="Arial" panose="020B0604020202020204" pitchFamily="34" charset="0"/>
              </a:rPr>
              <a:t>rain a model to accurately recognize and grade the STA answer sheets, making it useful for automating multiple-choice test evaluation.</a:t>
            </a:r>
            <a:endParaRPr dirty="0"/>
          </a:p>
        </p:txBody>
      </p:sp>
      <p:sp>
        <p:nvSpPr>
          <p:cNvPr id="141" name="Google Shape;141;p26"/>
          <p:cNvSpPr txBox="1">
            <a:spLocks noGrp="1"/>
          </p:cNvSpPr>
          <p:nvPr>
            <p:ph type="body" idx="4294967295"/>
          </p:nvPr>
        </p:nvSpPr>
        <p:spPr>
          <a:xfrm>
            <a:off x="5080475" y="1017725"/>
            <a:ext cx="4000500" cy="34163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 b="1" dirty="0"/>
              <a:t>Goal</a:t>
            </a:r>
            <a:r>
              <a:rPr lang="en" dirty="0"/>
              <a:t>: Capture and analyze relevant information on the surface of documents</a:t>
            </a:r>
            <a:endParaRPr dirty="0"/>
          </a:p>
        </p:txBody>
      </p:sp>
      <p:pic>
        <p:nvPicPr>
          <p:cNvPr id="5" name="Picture 4" descr="A close up of a credit card&#10;&#10;Description automatically generated">
            <a:extLst>
              <a:ext uri="{FF2B5EF4-FFF2-40B4-BE49-F238E27FC236}">
                <a16:creationId xmlns:a16="http://schemas.microsoft.com/office/drawing/2014/main" id="{B7D49E64-E645-1ADE-4DCB-B1462544DD87}"/>
              </a:ext>
            </a:extLst>
          </p:cNvPr>
          <p:cNvPicPr>
            <a:picLocks noChangeAspect="1"/>
          </p:cNvPicPr>
          <p:nvPr/>
        </p:nvPicPr>
        <p:blipFill>
          <a:blip r:embed="rId3"/>
          <a:stretch>
            <a:fillRect/>
          </a:stretch>
        </p:blipFill>
        <p:spPr>
          <a:xfrm>
            <a:off x="4638644" y="1983850"/>
            <a:ext cx="2145216" cy="2714625"/>
          </a:xfrm>
          <a:prstGeom prst="rect">
            <a:avLst/>
          </a:prstGeom>
        </p:spPr>
      </p:pic>
      <p:pic>
        <p:nvPicPr>
          <p:cNvPr id="7" name="Picture 6" descr="A paper with circles and letters on it&#10;&#10;Description automatically generated">
            <a:extLst>
              <a:ext uri="{FF2B5EF4-FFF2-40B4-BE49-F238E27FC236}">
                <a16:creationId xmlns:a16="http://schemas.microsoft.com/office/drawing/2014/main" id="{C79D01CE-32EF-DF23-0BA0-C7D160BB7C3F}"/>
              </a:ext>
            </a:extLst>
          </p:cNvPr>
          <p:cNvPicPr>
            <a:picLocks noChangeAspect="1"/>
          </p:cNvPicPr>
          <p:nvPr/>
        </p:nvPicPr>
        <p:blipFill>
          <a:blip r:embed="rId4"/>
          <a:stretch>
            <a:fillRect/>
          </a:stretch>
        </p:blipFill>
        <p:spPr>
          <a:xfrm>
            <a:off x="6783860" y="1983815"/>
            <a:ext cx="2170373" cy="271462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Related Works</a:t>
            </a:r>
            <a:endParaRPr dirty="0"/>
          </a:p>
        </p:txBody>
      </p:sp>
      <p:sp>
        <p:nvSpPr>
          <p:cNvPr id="154" name="Google Shape;154;p28"/>
          <p:cNvSpPr txBox="1">
            <a:spLocks noGrp="1"/>
          </p:cNvSpPr>
          <p:nvPr>
            <p:ph type="body" idx="1"/>
          </p:nvPr>
        </p:nvSpPr>
        <p:spPr>
          <a:xfrm>
            <a:off x="861769" y="1200150"/>
            <a:ext cx="7632150" cy="3943350"/>
          </a:xfrm>
          <a:prstGeom prst="rect">
            <a:avLst/>
          </a:prstGeom>
        </p:spPr>
        <p:txBody>
          <a:bodyPr spcFirstLastPara="1" wrap="square" lIns="91425" tIns="91425" rIns="91425" bIns="91425" anchor="t" anchorCtr="0">
            <a:noAutofit/>
          </a:bodyPr>
          <a:lstStyle/>
          <a:p>
            <a:pPr marL="0" marR="0" lvl="0" indent="0">
              <a:spcBef>
                <a:spcPts val="570"/>
              </a:spcBef>
              <a:spcAft>
                <a:spcPts val="0"/>
              </a:spcAft>
              <a:buNone/>
              <a:tabLst>
                <a:tab pos="383540" algn="l"/>
              </a:tabLst>
            </a:pPr>
            <a:r>
              <a:rPr lang="en-US" sz="1400" b="0" kern="0" dirty="0">
                <a:effectLst/>
                <a:latin typeface="Georgia" panose="02040502050405020303" pitchFamily="18" charset="0"/>
                <a:ea typeface="Book Antiqua" panose="02040602050305030304" pitchFamily="18" charset="0"/>
                <a:cs typeface="Book Antiqua" panose="02040602050305030304" pitchFamily="18" charset="0"/>
              </a:rPr>
              <a:t>What is OMR(Optical Mark Recognition)? </a:t>
            </a:r>
            <a:endParaRPr lang="en-US" sz="1400" b="1" kern="0" dirty="0">
              <a:latin typeface="Book Antiqua" panose="02040602050305030304" pitchFamily="18" charset="0"/>
              <a:ea typeface="Book Antiqua" panose="02040602050305030304" pitchFamily="18" charset="0"/>
              <a:cs typeface="Book Antiqua" panose="02040602050305030304" pitchFamily="18" charset="0"/>
            </a:endParaRPr>
          </a:p>
          <a:p>
            <a:pPr marL="0" marR="0" lvl="0" indent="0">
              <a:spcBef>
                <a:spcPts val="570"/>
              </a:spcBef>
              <a:spcAft>
                <a:spcPts val="0"/>
              </a:spcAft>
              <a:buNone/>
              <a:tabLst>
                <a:tab pos="383540" algn="l"/>
              </a:tabLst>
            </a:pPr>
            <a:r>
              <a:rPr lang="en-US" sz="1400" b="0" u="sng" kern="0" dirty="0">
                <a:solidFill>
                  <a:srgbClr val="0000FF"/>
                </a:solidFill>
                <a:effectLst/>
                <a:latin typeface="Georgia" panose="02040502050405020303" pitchFamily="18" charset="0"/>
                <a:ea typeface="Book Antiqua" panose="02040602050305030304" pitchFamily="18" charset="0"/>
                <a:cs typeface="Book Antiqua" panose="02040602050305030304" pitchFamily="18" charset="0"/>
                <a:hlinkClick r:id="rId3"/>
              </a:rPr>
              <a:t>https://remarksoftware.com/omr-technology/what-is-omr-optical-mark-recognition/</a:t>
            </a:r>
            <a:endParaRPr lang="en-US" sz="1400" b="1" kern="0" dirty="0">
              <a:effectLst/>
              <a:latin typeface="Book Antiqua" panose="02040602050305030304" pitchFamily="18" charset="0"/>
              <a:ea typeface="Book Antiqua" panose="02040602050305030304" pitchFamily="18" charset="0"/>
              <a:cs typeface="Book Antiqua" panose="02040602050305030304" pitchFamily="18" charset="0"/>
            </a:endParaRPr>
          </a:p>
          <a:p>
            <a:pPr marL="0" marR="0" lvl="0" indent="0">
              <a:spcBef>
                <a:spcPts val="570"/>
              </a:spcBef>
              <a:spcAft>
                <a:spcPts val="0"/>
              </a:spcAft>
              <a:buNone/>
              <a:tabLst>
                <a:tab pos="383540" algn="l"/>
              </a:tabLst>
            </a:pPr>
            <a:r>
              <a:rPr lang="en-US" sz="1400" b="0" kern="0" spc="-15" dirty="0">
                <a:effectLst/>
                <a:latin typeface="Georgia" panose="02040502050405020303" pitchFamily="18" charset="0"/>
                <a:ea typeface="Book Antiqua" panose="02040602050305030304" pitchFamily="18" charset="0"/>
                <a:cs typeface="Book Antiqua" panose="02040602050305030304" pitchFamily="18" charset="0"/>
              </a:rPr>
              <a:t>How to Extract Information from Documents: Template Matching</a:t>
            </a:r>
            <a:endParaRPr lang="en-US" sz="1400" b="1" kern="0" spc="-15" dirty="0">
              <a:latin typeface="Book Antiqua" panose="02040602050305030304" pitchFamily="18" charset="0"/>
              <a:ea typeface="Book Antiqua" panose="02040602050305030304" pitchFamily="18" charset="0"/>
              <a:cs typeface="Book Antiqua" panose="02040602050305030304" pitchFamily="18" charset="0"/>
            </a:endParaRPr>
          </a:p>
          <a:p>
            <a:pPr marL="0" marR="0" lvl="0" indent="0">
              <a:spcBef>
                <a:spcPts val="570"/>
              </a:spcBef>
              <a:spcAft>
                <a:spcPts val="0"/>
              </a:spcAft>
              <a:buNone/>
              <a:tabLst>
                <a:tab pos="383540" algn="l"/>
              </a:tabLst>
            </a:pPr>
            <a:r>
              <a:rPr lang="en-US" sz="1400" b="0" u="sng" kern="0" dirty="0">
                <a:solidFill>
                  <a:srgbClr val="0000FF"/>
                </a:solidFill>
                <a:effectLst/>
                <a:latin typeface="Georgia" panose="02040502050405020303" pitchFamily="18" charset="0"/>
                <a:ea typeface="Book Antiqua" panose="02040602050305030304" pitchFamily="18" charset="0"/>
                <a:cs typeface="Book Antiqua" panose="02040602050305030304" pitchFamily="18" charset="0"/>
                <a:hlinkClick r:id="rId4"/>
              </a:rPr>
              <a:t>https://aicha-fatrah.medium.com/how-to-extract-information-from-documents-template-matching-e0540ae79599</a:t>
            </a:r>
            <a:endParaRPr lang="en-US" sz="1400" b="1" kern="0" dirty="0">
              <a:effectLst/>
              <a:latin typeface="Book Antiqua" panose="02040602050305030304" pitchFamily="18" charset="0"/>
              <a:ea typeface="Book Antiqua" panose="02040602050305030304" pitchFamily="18" charset="0"/>
              <a:cs typeface="Book Antiqua" panose="02040602050305030304" pitchFamily="18" charset="0"/>
            </a:endParaRPr>
          </a:p>
          <a:p>
            <a:pPr marL="0" marR="0" lvl="0" indent="0">
              <a:spcBef>
                <a:spcPts val="570"/>
              </a:spcBef>
              <a:spcAft>
                <a:spcPts val="0"/>
              </a:spcAft>
              <a:buNone/>
              <a:tabLst>
                <a:tab pos="383540" algn="l"/>
              </a:tabLst>
            </a:pPr>
            <a:r>
              <a:rPr lang="en-US" sz="1400" b="0" kern="0" dirty="0">
                <a:effectLst/>
                <a:latin typeface="Georgia" panose="02040502050405020303" pitchFamily="18" charset="0"/>
                <a:ea typeface="Book Antiqua" panose="02040602050305030304" pitchFamily="18" charset="0"/>
                <a:cs typeface="Book Antiqua" panose="02040602050305030304" pitchFamily="18" charset="0"/>
              </a:rPr>
              <a:t>Morphological Transformations</a:t>
            </a:r>
            <a:r>
              <a:rPr lang="en-US" sz="1400" b="1" kern="0" dirty="0">
                <a:effectLst/>
                <a:latin typeface="Book Antiqua" panose="02040602050305030304" pitchFamily="18" charset="0"/>
                <a:ea typeface="Book Antiqua" panose="02040602050305030304" pitchFamily="18" charset="0"/>
                <a:cs typeface="Book Antiqua" panose="02040602050305030304" pitchFamily="18" charset="0"/>
              </a:rPr>
              <a:t> </a:t>
            </a:r>
            <a:r>
              <a:rPr lang="en-US" sz="1400" kern="0" dirty="0">
                <a:effectLst/>
                <a:latin typeface="Book Antiqua" panose="02040602050305030304" pitchFamily="18" charset="0"/>
                <a:ea typeface="Book Antiqua" panose="02040602050305030304" pitchFamily="18" charset="0"/>
                <a:cs typeface="Book Antiqua" panose="02040602050305030304" pitchFamily="18" charset="0"/>
              </a:rPr>
              <a:t>Tutorials</a:t>
            </a:r>
          </a:p>
          <a:p>
            <a:pPr marL="0" marR="0" lvl="0" indent="0">
              <a:spcBef>
                <a:spcPts val="570"/>
              </a:spcBef>
              <a:spcAft>
                <a:spcPts val="0"/>
              </a:spcAft>
              <a:buNone/>
              <a:tabLst>
                <a:tab pos="383540" algn="l"/>
              </a:tabLst>
            </a:pPr>
            <a:r>
              <a:rPr lang="en-US" sz="1400" b="0" u="sng" kern="0" dirty="0">
                <a:solidFill>
                  <a:srgbClr val="0000FF"/>
                </a:solidFill>
                <a:effectLst/>
                <a:latin typeface="Georgia" panose="02040502050405020303" pitchFamily="18" charset="0"/>
                <a:ea typeface="Book Antiqua" panose="02040602050305030304" pitchFamily="18" charset="0"/>
                <a:cs typeface="Book Antiqua" panose="02040602050305030304" pitchFamily="18" charset="0"/>
                <a:hlinkClick r:id="rId5"/>
              </a:rPr>
              <a:t>https://docs.opencv.org/4.x/d9/d61/tutorial_py_morphological_ops.html</a:t>
            </a:r>
            <a:endParaRPr lang="en-US" sz="1400" b="1" kern="0" dirty="0">
              <a:effectLst/>
              <a:latin typeface="Book Antiqua" panose="02040602050305030304" pitchFamily="18" charset="0"/>
              <a:ea typeface="Book Antiqua" panose="02040602050305030304" pitchFamily="18" charset="0"/>
              <a:cs typeface="Book Antiqua" panose="02040602050305030304" pitchFamily="18" charset="0"/>
            </a:endParaRPr>
          </a:p>
          <a:p>
            <a:pPr marL="0" marR="0" lvl="0" indent="0">
              <a:spcBef>
                <a:spcPts val="570"/>
              </a:spcBef>
              <a:spcAft>
                <a:spcPts val="0"/>
              </a:spcAft>
              <a:buNone/>
              <a:tabLst>
                <a:tab pos="383540" algn="l"/>
              </a:tabLst>
            </a:pPr>
            <a:r>
              <a:rPr lang="en-US" sz="1400" b="0" kern="0" dirty="0">
                <a:effectLst/>
                <a:latin typeface="Georgia" panose="02040502050405020303" pitchFamily="18" charset="0"/>
                <a:ea typeface="Book Antiqua" panose="02040602050305030304" pitchFamily="18" charset="0"/>
                <a:cs typeface="Book Antiqua" panose="02040602050305030304" pitchFamily="18" charset="0"/>
              </a:rPr>
              <a:t>Contour Tracing Algorithm</a:t>
            </a:r>
            <a:endParaRPr lang="en-US" sz="1400" b="1" kern="0" dirty="0">
              <a:latin typeface="Book Antiqua" panose="02040602050305030304" pitchFamily="18" charset="0"/>
              <a:ea typeface="Book Antiqua" panose="02040602050305030304" pitchFamily="18" charset="0"/>
              <a:cs typeface="Book Antiqua" panose="02040602050305030304" pitchFamily="18" charset="0"/>
            </a:endParaRPr>
          </a:p>
          <a:p>
            <a:pPr marL="0" marR="0" lvl="0" indent="0">
              <a:spcBef>
                <a:spcPts val="570"/>
              </a:spcBef>
              <a:spcAft>
                <a:spcPts val="0"/>
              </a:spcAft>
              <a:buNone/>
              <a:tabLst>
                <a:tab pos="383540" algn="l"/>
              </a:tabLst>
            </a:pPr>
            <a:r>
              <a:rPr lang="en-US" sz="1400" b="0" u="sng" kern="0" dirty="0">
                <a:solidFill>
                  <a:srgbClr val="0000FF"/>
                </a:solidFill>
                <a:effectLst/>
                <a:latin typeface="Georgia" panose="02040502050405020303" pitchFamily="18" charset="0"/>
                <a:ea typeface="Book Antiqua" panose="02040602050305030304" pitchFamily="18" charset="0"/>
                <a:cs typeface="Book Antiqua" panose="02040602050305030304" pitchFamily="18" charset="0"/>
                <a:hlinkClick r:id="rId6"/>
              </a:rPr>
              <a:t>https://www.imageprocessingplace.com/downloads_V3/root_downloads/tutorials/contour_tracing_Abeer_George_Ghuneim/intro.html</a:t>
            </a:r>
            <a:endParaRPr lang="en-US" sz="1400" b="1" kern="0" dirty="0">
              <a:effectLst/>
              <a:latin typeface="Book Antiqua" panose="02040602050305030304" pitchFamily="18" charset="0"/>
              <a:ea typeface="Book Antiqua" panose="02040602050305030304" pitchFamily="18" charset="0"/>
              <a:cs typeface="Book Antiqua" panose="02040602050305030304" pitchFamily="18" charset="0"/>
            </a:endParaRPr>
          </a:p>
          <a:p>
            <a:pPr marL="0" marR="0" lvl="0" indent="0">
              <a:spcBef>
                <a:spcPts val="570"/>
              </a:spcBef>
              <a:spcAft>
                <a:spcPts val="0"/>
              </a:spcAft>
              <a:buNone/>
              <a:tabLst>
                <a:tab pos="383540" algn="l"/>
              </a:tabLst>
            </a:pPr>
            <a:r>
              <a:rPr lang="en-US" sz="1400" b="0" kern="0" dirty="0">
                <a:effectLst/>
                <a:latin typeface="Georgia" panose="02040502050405020303" pitchFamily="18" charset="0"/>
                <a:ea typeface="Book Antiqua" panose="02040602050305030304" pitchFamily="18" charset="0"/>
                <a:cs typeface="Book Antiqua" panose="02040602050305030304" pitchFamily="18" charset="0"/>
              </a:rPr>
              <a:t>Brief Study of Image Thresholding Algorithms</a:t>
            </a:r>
            <a:endParaRPr lang="en-US" sz="1400" b="1" kern="0" dirty="0">
              <a:latin typeface="Book Antiqua" panose="02040602050305030304" pitchFamily="18" charset="0"/>
              <a:ea typeface="Book Antiqua" panose="02040602050305030304" pitchFamily="18" charset="0"/>
              <a:cs typeface="Book Antiqua" panose="02040602050305030304" pitchFamily="18" charset="0"/>
            </a:endParaRPr>
          </a:p>
          <a:p>
            <a:pPr marL="0" marR="0" lvl="0" indent="0">
              <a:spcBef>
                <a:spcPts val="570"/>
              </a:spcBef>
              <a:spcAft>
                <a:spcPts val="0"/>
              </a:spcAft>
              <a:buNone/>
              <a:tabLst>
                <a:tab pos="383540" algn="l"/>
              </a:tabLst>
            </a:pPr>
            <a:r>
              <a:rPr lang="en-US" sz="1400" b="0" u="sng" kern="0" dirty="0">
                <a:solidFill>
                  <a:srgbClr val="0000FF"/>
                </a:solidFill>
                <a:effectLst/>
                <a:latin typeface="Georgia" panose="02040502050405020303" pitchFamily="18" charset="0"/>
                <a:ea typeface="Book Antiqua" panose="02040602050305030304" pitchFamily="18" charset="0"/>
                <a:cs typeface="Book Antiqua" panose="02040602050305030304" pitchFamily="18" charset="0"/>
                <a:hlinkClick r:id="rId7"/>
              </a:rPr>
              <a:t>https://www.analyticsvidhya.com/blog/2022/07/a-brief-study-of-image-thresholding-algorithms/</a:t>
            </a:r>
            <a:endParaRPr lang="en-US" sz="1400" b="1" kern="0" dirty="0">
              <a:effectLst/>
              <a:latin typeface="Book Antiqua" panose="02040602050305030304" pitchFamily="18" charset="0"/>
              <a:ea typeface="Book Antiqua" panose="02040602050305030304" pitchFamily="18" charset="0"/>
              <a:cs typeface="Book Antiqua" panose="02040602050305030304" pitchFamily="18" charset="0"/>
            </a:endParaRPr>
          </a:p>
          <a:p>
            <a:pPr marL="0" lvl="0" indent="0" algn="l" rtl="0">
              <a:spcBef>
                <a:spcPts val="1600"/>
              </a:spcBef>
              <a:spcAft>
                <a:spcPts val="1600"/>
              </a:spcAft>
              <a:buNone/>
            </a:pPr>
            <a:endParaRPr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9"/>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Aimed Results after Scanning</a:t>
            </a:r>
            <a:endParaRPr dirty="0"/>
          </a:p>
        </p:txBody>
      </p:sp>
      <p:sp>
        <p:nvSpPr>
          <p:cNvPr id="167" name="Google Shape;167;p29"/>
          <p:cNvSpPr txBox="1"/>
          <p:nvPr/>
        </p:nvSpPr>
        <p:spPr>
          <a:xfrm>
            <a:off x="3386842" y="1266670"/>
            <a:ext cx="5564275" cy="60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latin typeface="Proxima Nova"/>
                <a:ea typeface="Proxima Nova"/>
                <a:cs typeface="Proxima Nova"/>
                <a:sym typeface="Proxima Nova"/>
              </a:rPr>
              <a:t>Results of the scanned card and test answer sheet:</a:t>
            </a:r>
            <a:endParaRPr dirty="0">
              <a:latin typeface="Proxima Nova"/>
              <a:ea typeface="Proxima Nova"/>
              <a:cs typeface="Proxima Nova"/>
              <a:sym typeface="Proxima Nova"/>
            </a:endParaRPr>
          </a:p>
        </p:txBody>
      </p:sp>
      <p:pic>
        <p:nvPicPr>
          <p:cNvPr id="3" name="Picture 2" descr="A paper with red and green circles&#10;&#10;Description automatically generated">
            <a:extLst>
              <a:ext uri="{FF2B5EF4-FFF2-40B4-BE49-F238E27FC236}">
                <a16:creationId xmlns:a16="http://schemas.microsoft.com/office/drawing/2014/main" id="{DE9D3C83-A95F-8B23-9D36-53421AF9DC28}"/>
              </a:ext>
            </a:extLst>
          </p:cNvPr>
          <p:cNvPicPr>
            <a:picLocks noChangeAspect="1"/>
          </p:cNvPicPr>
          <p:nvPr/>
        </p:nvPicPr>
        <p:blipFill>
          <a:blip r:embed="rId3"/>
          <a:stretch>
            <a:fillRect/>
          </a:stretch>
        </p:blipFill>
        <p:spPr>
          <a:xfrm>
            <a:off x="646166" y="1266670"/>
            <a:ext cx="2408129" cy="3581710"/>
          </a:xfrm>
          <a:prstGeom prst="rect">
            <a:avLst/>
          </a:prstGeom>
        </p:spPr>
      </p:pic>
      <p:pic>
        <p:nvPicPr>
          <p:cNvPr id="7172" name="Picture 4" descr="Credit Card Reader in Python using OpenCV - AskPython">
            <a:extLst>
              <a:ext uri="{FF2B5EF4-FFF2-40B4-BE49-F238E27FC236}">
                <a16:creationId xmlns:a16="http://schemas.microsoft.com/office/drawing/2014/main" id="{08A2CDE0-A41C-B042-0140-1C0C62D86E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6842" y="2500313"/>
            <a:ext cx="2581275" cy="1771650"/>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Credit Card Reader in Python using OpenCV - AskPython">
            <a:extLst>
              <a:ext uri="{FF2B5EF4-FFF2-40B4-BE49-F238E27FC236}">
                <a16:creationId xmlns:a16="http://schemas.microsoft.com/office/drawing/2014/main" id="{23B9591D-4C3F-9CA0-9027-407A0E7CB21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1025" y="2464594"/>
            <a:ext cx="2581275" cy="17811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09DFC0-8F57-F9BC-1D85-67DC4CA50B3C}"/>
              </a:ext>
            </a:extLst>
          </p:cNvPr>
          <p:cNvSpPr txBox="1"/>
          <p:nvPr/>
        </p:nvSpPr>
        <p:spPr>
          <a:xfrm>
            <a:off x="1650206" y="1848475"/>
            <a:ext cx="6443663" cy="1446550"/>
          </a:xfrm>
          <a:prstGeom prst="rect">
            <a:avLst/>
          </a:prstGeom>
          <a:noFill/>
        </p:spPr>
        <p:txBody>
          <a:bodyPr wrap="square" rtlCol="0">
            <a:spAutoFit/>
          </a:bodyPr>
          <a:lstStyle/>
          <a:p>
            <a:r>
              <a:rPr lang="en-US" sz="8800" dirty="0"/>
              <a:t>Thank You</a:t>
            </a:r>
          </a:p>
        </p:txBody>
      </p:sp>
    </p:spTree>
    <p:extLst>
      <p:ext uri="{BB962C8B-B14F-4D97-AF65-F5344CB8AC3E}">
        <p14:creationId xmlns:p14="http://schemas.microsoft.com/office/powerpoint/2010/main" val="3525799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5"/>
          <p:cNvSpPr txBox="1">
            <a:spLocks noGrp="1"/>
          </p:cNvSpPr>
          <p:nvPr>
            <p:ph type="body" idx="2"/>
          </p:nvPr>
        </p:nvSpPr>
        <p:spPr>
          <a:xfrm>
            <a:off x="5146669" y="724200"/>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US" sz="1800" dirty="0">
                <a:effectLst/>
                <a:latin typeface="Georgia" panose="02040502050405020303" pitchFamily="18" charset="0"/>
                <a:ea typeface="Georgia" panose="02040502050405020303" pitchFamily="18" charset="0"/>
                <a:cs typeface="Georgia" panose="02040502050405020303" pitchFamily="18" charset="0"/>
              </a:rPr>
              <a:t>In</a:t>
            </a:r>
            <a:r>
              <a:rPr lang="en-US" sz="1800" spc="-5" dirty="0">
                <a:effectLst/>
                <a:latin typeface="Georgia" panose="02040502050405020303" pitchFamily="18" charset="0"/>
                <a:ea typeface="Georgia" panose="02040502050405020303" pitchFamily="18" charset="0"/>
                <a:cs typeface="Georgia" panose="02040502050405020303" pitchFamily="18" charset="0"/>
              </a:rPr>
              <a:t> </a:t>
            </a:r>
            <a:r>
              <a:rPr lang="en-US" sz="1800" dirty="0">
                <a:effectLst/>
                <a:latin typeface="Georgia" panose="02040502050405020303" pitchFamily="18" charset="0"/>
                <a:ea typeface="Georgia" panose="02040502050405020303" pitchFamily="18" charset="0"/>
                <a:cs typeface="Georgia" panose="02040502050405020303" pitchFamily="18" charset="0"/>
              </a:rPr>
              <a:t>this</a:t>
            </a:r>
            <a:r>
              <a:rPr lang="en-US" sz="1800" spc="-5" dirty="0">
                <a:effectLst/>
                <a:latin typeface="Georgia" panose="02040502050405020303" pitchFamily="18" charset="0"/>
                <a:ea typeface="Georgia" panose="02040502050405020303" pitchFamily="18" charset="0"/>
                <a:cs typeface="Georgia" panose="02040502050405020303" pitchFamily="18" charset="0"/>
              </a:rPr>
              <a:t> </a:t>
            </a:r>
            <a:r>
              <a:rPr lang="en-US" sz="1800" dirty="0">
                <a:effectLst/>
                <a:latin typeface="Georgia" panose="02040502050405020303" pitchFamily="18" charset="0"/>
                <a:ea typeface="Georgia" panose="02040502050405020303" pitchFamily="18" charset="0"/>
                <a:cs typeface="Georgia" panose="02040502050405020303" pitchFamily="18" charset="0"/>
              </a:rPr>
              <a:t>project,</a:t>
            </a:r>
            <a:r>
              <a:rPr lang="en-US" sz="1800" spc="-5" dirty="0">
                <a:effectLst/>
                <a:latin typeface="Georgia" panose="02040502050405020303" pitchFamily="18" charset="0"/>
                <a:ea typeface="Georgia" panose="02040502050405020303" pitchFamily="18" charset="0"/>
                <a:cs typeface="Georgia" panose="02040502050405020303" pitchFamily="18" charset="0"/>
              </a:rPr>
              <a:t> </a:t>
            </a:r>
            <a:r>
              <a:rPr lang="en-US" sz="1800" dirty="0">
                <a:effectLst/>
                <a:latin typeface="Georgia" panose="02040502050405020303" pitchFamily="18" charset="0"/>
                <a:ea typeface="Georgia" panose="02040502050405020303" pitchFamily="18" charset="0"/>
                <a:cs typeface="Georgia" panose="02040502050405020303" pitchFamily="18" charset="0"/>
              </a:rPr>
              <a:t>I will design two smart scanners upon</a:t>
            </a:r>
            <a:r>
              <a:rPr lang="en-US" sz="1800" spc="-35" dirty="0">
                <a:effectLst/>
                <a:latin typeface="Georgia" panose="02040502050405020303" pitchFamily="18" charset="0"/>
                <a:ea typeface="Georgia" panose="02040502050405020303" pitchFamily="18" charset="0"/>
                <a:cs typeface="Georgia" panose="02040502050405020303" pitchFamily="18" charset="0"/>
              </a:rPr>
              <a:t> </a:t>
            </a:r>
            <a:r>
              <a:rPr lang="en-US" sz="1800" dirty="0">
                <a:effectLst/>
                <a:latin typeface="Georgia" panose="02040502050405020303" pitchFamily="18" charset="0"/>
                <a:ea typeface="Georgia" panose="02040502050405020303" pitchFamily="18" charset="0"/>
                <a:cs typeface="Georgia" panose="02040502050405020303" pitchFamily="18" charset="0"/>
              </a:rPr>
              <a:t>which</a:t>
            </a:r>
            <a:r>
              <a:rPr lang="en-US" sz="1800" spc="-35" dirty="0">
                <a:effectLst/>
                <a:latin typeface="Georgia" panose="02040502050405020303" pitchFamily="18" charset="0"/>
                <a:ea typeface="Georgia" panose="02040502050405020303" pitchFamily="18" charset="0"/>
                <a:cs typeface="Georgia" panose="02040502050405020303" pitchFamily="18" charset="0"/>
              </a:rPr>
              <a:t> </a:t>
            </a:r>
            <a:r>
              <a:rPr lang="en-US" sz="1800" dirty="0">
                <a:effectLst/>
                <a:latin typeface="Georgia" panose="02040502050405020303" pitchFamily="18" charset="0"/>
                <a:ea typeface="Georgia" panose="02040502050405020303" pitchFamily="18" charset="0"/>
                <a:cs typeface="Georgia" panose="02040502050405020303" pitchFamily="18" charset="0"/>
              </a:rPr>
              <a:t>several</a:t>
            </a:r>
            <a:r>
              <a:rPr lang="en-US" sz="1800" spc="-35" dirty="0">
                <a:effectLst/>
                <a:latin typeface="Georgia" panose="02040502050405020303" pitchFamily="18" charset="0"/>
                <a:ea typeface="Georgia" panose="02040502050405020303" pitchFamily="18" charset="0"/>
                <a:cs typeface="Georgia" panose="02040502050405020303" pitchFamily="18" charset="0"/>
              </a:rPr>
              <a:t> </a:t>
            </a:r>
            <a:r>
              <a:rPr lang="en-US" sz="1800" dirty="0">
                <a:effectLst/>
                <a:latin typeface="Georgia" panose="02040502050405020303" pitchFamily="18" charset="0"/>
                <a:ea typeface="Georgia" panose="02040502050405020303" pitchFamily="18" charset="0"/>
                <a:cs typeface="Georgia" panose="02040502050405020303" pitchFamily="18" charset="0"/>
              </a:rPr>
              <a:t>tasks</a:t>
            </a:r>
            <a:r>
              <a:rPr lang="en-US" sz="1800" spc="-35" dirty="0">
                <a:effectLst/>
                <a:latin typeface="Georgia" panose="02040502050405020303" pitchFamily="18" charset="0"/>
                <a:ea typeface="Georgia" panose="02040502050405020303" pitchFamily="18" charset="0"/>
                <a:cs typeface="Georgia" panose="02040502050405020303" pitchFamily="18" charset="0"/>
              </a:rPr>
              <a:t> </a:t>
            </a:r>
            <a:r>
              <a:rPr lang="en-US" sz="1800" dirty="0">
                <a:effectLst/>
                <a:latin typeface="Georgia" panose="02040502050405020303" pitchFamily="18" charset="0"/>
                <a:ea typeface="Georgia" panose="02040502050405020303" pitchFamily="18" charset="0"/>
                <a:cs typeface="Georgia" panose="02040502050405020303" pitchFamily="18" charset="0"/>
              </a:rPr>
              <a:t>could</a:t>
            </a:r>
            <a:r>
              <a:rPr lang="en-US" sz="1800" spc="-35" dirty="0">
                <a:effectLst/>
                <a:latin typeface="Georgia" panose="02040502050405020303" pitchFamily="18" charset="0"/>
                <a:ea typeface="Georgia" panose="02040502050405020303" pitchFamily="18" charset="0"/>
                <a:cs typeface="Georgia" panose="02040502050405020303" pitchFamily="18" charset="0"/>
              </a:rPr>
              <a:t> </a:t>
            </a:r>
            <a:r>
              <a:rPr lang="en-US" sz="1800" dirty="0">
                <a:effectLst/>
                <a:latin typeface="Georgia" panose="02040502050405020303" pitchFamily="18" charset="0"/>
                <a:ea typeface="Georgia" panose="02040502050405020303" pitchFamily="18" charset="0"/>
                <a:cs typeface="Georgia" panose="02040502050405020303" pitchFamily="18" charset="0"/>
              </a:rPr>
              <a:t>be</a:t>
            </a:r>
            <a:r>
              <a:rPr lang="en-US" sz="1800" spc="-35" dirty="0">
                <a:effectLst/>
                <a:latin typeface="Georgia" panose="02040502050405020303" pitchFamily="18" charset="0"/>
                <a:ea typeface="Georgia" panose="02040502050405020303" pitchFamily="18" charset="0"/>
                <a:cs typeface="Georgia" panose="02040502050405020303" pitchFamily="18" charset="0"/>
              </a:rPr>
              <a:t> </a:t>
            </a:r>
            <a:r>
              <a:rPr lang="en-US" sz="1800" dirty="0">
                <a:effectLst/>
                <a:latin typeface="Georgia" panose="02040502050405020303" pitchFamily="18" charset="0"/>
                <a:ea typeface="Georgia" panose="02040502050405020303" pitchFamily="18" charset="0"/>
                <a:cs typeface="Georgia" panose="02040502050405020303" pitchFamily="18" charset="0"/>
              </a:rPr>
              <a:t>performed.</a:t>
            </a:r>
            <a:r>
              <a:rPr lang="en-US" sz="1800" spc="45" dirty="0">
                <a:effectLst/>
                <a:latin typeface="Georgia" panose="02040502050405020303" pitchFamily="18" charset="0"/>
                <a:ea typeface="Georgia" panose="02040502050405020303" pitchFamily="18" charset="0"/>
                <a:cs typeface="Georgia" panose="02040502050405020303" pitchFamily="18" charset="0"/>
              </a:rPr>
              <a:t> </a:t>
            </a:r>
            <a:r>
              <a:rPr lang="en-US" sz="1800" dirty="0">
                <a:effectLst/>
                <a:latin typeface="Georgia" panose="02040502050405020303" pitchFamily="18" charset="0"/>
                <a:ea typeface="Georgia" panose="02040502050405020303" pitchFamily="18" charset="0"/>
                <a:cs typeface="Georgia" panose="02040502050405020303" pitchFamily="18" charset="0"/>
              </a:rPr>
              <a:t>One scanner is built for scanning bank cards, and the other scanner is used to scan standardized test answer sheets.</a:t>
            </a:r>
            <a:r>
              <a:rPr lang="en-US" sz="1800" spc="30" dirty="0">
                <a:effectLst/>
                <a:latin typeface="Georgia" panose="02040502050405020303" pitchFamily="18" charset="0"/>
                <a:ea typeface="Georgia" panose="02040502050405020303" pitchFamily="18" charset="0"/>
                <a:cs typeface="Georgia" panose="02040502050405020303" pitchFamily="18" charset="0"/>
              </a:rPr>
              <a:t> </a:t>
            </a:r>
            <a:endParaRPr lang="en-US" dirty="0"/>
          </a:p>
        </p:txBody>
      </p:sp>
      <p:pic>
        <p:nvPicPr>
          <p:cNvPr id="1026" name="Picture 2" descr="OCR a document, form, or invoice with Tesseract, OpenCV, and Python -  PyImageSearch">
            <a:extLst>
              <a:ext uri="{FF2B5EF4-FFF2-40B4-BE49-F238E27FC236}">
                <a16:creationId xmlns:a16="http://schemas.microsoft.com/office/drawing/2014/main" id="{DD8A1564-1552-4DAC-D215-C6AC2DCBE9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331" y="942975"/>
            <a:ext cx="4813935" cy="32575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a:spLocks noGrp="1"/>
          </p:cNvSpPr>
          <p:nvPr>
            <p:ph type="body" idx="2"/>
          </p:nvPr>
        </p:nvSpPr>
        <p:spPr>
          <a:xfrm>
            <a:off x="5099831" y="1867200"/>
            <a:ext cx="3837000" cy="3695100"/>
          </a:xfrm>
          <a:prstGeom prst="rect">
            <a:avLst/>
          </a:prstGeom>
        </p:spPr>
        <p:txBody>
          <a:bodyPr spcFirstLastPara="1" wrap="square" lIns="91425" tIns="91425" rIns="91425" bIns="91425" anchor="ctr" anchorCtr="0">
            <a:noAutofit/>
          </a:bodyPr>
          <a:lstStyle/>
          <a:p>
            <a:pPr marL="457200" lvl="0" indent="-342900" algn="l" rtl="0">
              <a:spcBef>
                <a:spcPts val="0"/>
              </a:spcBef>
              <a:spcAft>
                <a:spcPts val="0"/>
              </a:spcAft>
              <a:buSzPts val="1800"/>
              <a:buAutoNum type="arabicPeriod"/>
            </a:pPr>
            <a:r>
              <a:rPr lang="en" dirty="0"/>
              <a:t>CIS581 Extra Project Highlights: OMR and OCR-A Template Matching</a:t>
            </a:r>
            <a:endParaRPr dirty="0"/>
          </a:p>
        </p:txBody>
      </p:sp>
      <p:pic>
        <p:nvPicPr>
          <p:cNvPr id="2050" name="Picture 2" descr="What is OMR (Optical Mark Recognition)? · Remark Software">
            <a:extLst>
              <a:ext uri="{FF2B5EF4-FFF2-40B4-BE49-F238E27FC236}">
                <a16:creationId xmlns:a16="http://schemas.microsoft.com/office/drawing/2014/main" id="{F248A168-0D27-236E-D201-23CAE3F3B2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5634" y="360898"/>
            <a:ext cx="3461727" cy="259794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ifferent stages of Optical Character Recognition | Download Scientific  Diagram">
            <a:extLst>
              <a:ext uri="{FF2B5EF4-FFF2-40B4-BE49-F238E27FC236}">
                <a16:creationId xmlns:a16="http://schemas.microsoft.com/office/drawing/2014/main" id="{F64F8C44-E160-BCE2-CA30-E42755A5BB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670" y="2544893"/>
            <a:ext cx="3721894" cy="233971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OpenCV: Template Matching">
            <a:extLst>
              <a:ext uri="{FF2B5EF4-FFF2-40B4-BE49-F238E27FC236}">
                <a16:creationId xmlns:a16="http://schemas.microsoft.com/office/drawing/2014/main" id="{34A09246-2D74-BF4A-8843-DE72014676B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948" y="258893"/>
            <a:ext cx="4286250" cy="19526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a:spLocks noGrp="1"/>
          </p:cNvSpPr>
          <p:nvPr>
            <p:ph type="body" idx="2"/>
          </p:nvPr>
        </p:nvSpPr>
        <p:spPr>
          <a:xfrm>
            <a:off x="5871436" y="1790629"/>
            <a:ext cx="3011494"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1600"/>
              </a:spcAft>
              <a:buNone/>
            </a:pPr>
            <a:r>
              <a:rPr lang="en" dirty="0"/>
              <a:t>2. Main goal: capture, analyze and display information on the surface of input image</a:t>
            </a:r>
            <a:endParaRPr dirty="0"/>
          </a:p>
        </p:txBody>
      </p:sp>
      <p:pic>
        <p:nvPicPr>
          <p:cNvPr id="3" name="Picture 2" descr="A black letter in a circle&#10;&#10;Description automatically generated">
            <a:extLst>
              <a:ext uri="{FF2B5EF4-FFF2-40B4-BE49-F238E27FC236}">
                <a16:creationId xmlns:a16="http://schemas.microsoft.com/office/drawing/2014/main" id="{8D16552B-D59E-5EC8-AC69-7FB350F7FC99}"/>
              </a:ext>
            </a:extLst>
          </p:cNvPr>
          <p:cNvPicPr>
            <a:picLocks noChangeAspect="1"/>
          </p:cNvPicPr>
          <p:nvPr/>
        </p:nvPicPr>
        <p:blipFill>
          <a:blip r:embed="rId3"/>
          <a:stretch>
            <a:fillRect/>
          </a:stretch>
        </p:blipFill>
        <p:spPr>
          <a:xfrm>
            <a:off x="425376" y="283970"/>
            <a:ext cx="6796955" cy="1506659"/>
          </a:xfrm>
          <a:prstGeom prst="rect">
            <a:avLst/>
          </a:prstGeom>
        </p:spPr>
      </p:pic>
      <p:pic>
        <p:nvPicPr>
          <p:cNvPr id="3074" name="Picture 2" descr="Credit card OCR with OpenCV and Python - PyImageSearch">
            <a:extLst>
              <a:ext uri="{FF2B5EF4-FFF2-40B4-BE49-F238E27FC236}">
                <a16:creationId xmlns:a16="http://schemas.microsoft.com/office/drawing/2014/main" id="{449C67EB-9F37-B69E-9671-D44DB84C29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070" y="2156294"/>
            <a:ext cx="2645767" cy="2393156"/>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ome - GradeScanner by iDoceo Studios">
            <a:extLst>
              <a:ext uri="{FF2B5EF4-FFF2-40B4-BE49-F238E27FC236}">
                <a16:creationId xmlns:a16="http://schemas.microsoft.com/office/drawing/2014/main" id="{F419279D-4A15-59C6-8268-B2D5D7F8F0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9979" y="1984844"/>
            <a:ext cx="2357632" cy="299323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101" name="Google Shape;101;p19"/>
          <p:cNvSpPr txBox="1">
            <a:spLocks noGrp="1"/>
          </p:cNvSpPr>
          <p:nvPr>
            <p:ph type="body" idx="4294967295"/>
          </p:nvPr>
        </p:nvSpPr>
        <p:spPr>
          <a:xfrm>
            <a:off x="429418" y="3898901"/>
            <a:ext cx="8521700" cy="901700"/>
          </a:xfrm>
          <a:prstGeom prst="rect">
            <a:avLst/>
          </a:prstGeom>
        </p:spPr>
        <p:txBody>
          <a:bodyPr spcFirstLastPara="1" wrap="square" lIns="91425" tIns="91425" rIns="91425" bIns="91425" anchor="t" anchorCtr="0">
            <a:noAutofit/>
          </a:bodyPr>
          <a:lstStyle/>
          <a:p>
            <a:pPr marL="0" lvl="0" indent="0" algn="l" rtl="0">
              <a:spcBef>
                <a:spcPts val="0"/>
              </a:spcBef>
              <a:buNone/>
            </a:pPr>
            <a:r>
              <a:rPr lang="en" dirty="0"/>
              <a:t>3. Libraries</a:t>
            </a:r>
            <a:r>
              <a:rPr lang="en-US" dirty="0"/>
              <a:t> for Use</a:t>
            </a:r>
            <a:r>
              <a:rPr lang="en" dirty="0"/>
              <a:t>: OpenCV, Numpy, Matplotlib, </a:t>
            </a:r>
            <a:endParaRPr lang="en-US" dirty="0"/>
          </a:p>
          <a:p>
            <a:pPr marL="0" lvl="0" indent="0" algn="l" rtl="0">
              <a:spcBef>
                <a:spcPts val="0"/>
              </a:spcBef>
              <a:buNone/>
            </a:pPr>
            <a:r>
              <a:rPr lang="en-US" dirty="0" err="1"/>
              <a:t>Imutils</a:t>
            </a:r>
            <a:r>
              <a:rPr lang="en-US" dirty="0"/>
              <a:t> and </a:t>
            </a:r>
            <a:r>
              <a:rPr lang="en-US" dirty="0" err="1"/>
              <a:t>Argparse</a:t>
            </a:r>
            <a:endParaRPr lang="en-US" dirty="0"/>
          </a:p>
        </p:txBody>
      </p:sp>
      <p:pic>
        <p:nvPicPr>
          <p:cNvPr id="4098" name="Picture 2" descr="OpenCV Rotate Image - PyImageSearch">
            <a:extLst>
              <a:ext uri="{FF2B5EF4-FFF2-40B4-BE49-F238E27FC236}">
                <a16:creationId xmlns:a16="http://schemas.microsoft.com/office/drawing/2014/main" id="{8C0C995A-C4CE-E178-C874-B2D0FCCF79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881" y="190501"/>
            <a:ext cx="2667000" cy="17145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utils - A series of convenience functions to make basic image processing  functions - PythonFix.com">
            <a:extLst>
              <a:ext uri="{FF2B5EF4-FFF2-40B4-BE49-F238E27FC236}">
                <a16:creationId xmlns:a16="http://schemas.microsoft.com/office/drawing/2014/main" id="{94B3173B-BEEB-72C2-D35D-51FDDB87E5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93343" y="173832"/>
            <a:ext cx="3028950" cy="151447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Customising figures in Matplotlib">
            <a:extLst>
              <a:ext uri="{FF2B5EF4-FFF2-40B4-BE49-F238E27FC236}">
                <a16:creationId xmlns:a16="http://schemas.microsoft.com/office/drawing/2014/main" id="{E3651EBE-B791-C3A7-6B9F-9DE30AC0414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76713" y="1952625"/>
            <a:ext cx="3705225" cy="123825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NumPy - Wikipedia">
            <a:extLst>
              <a:ext uri="{FF2B5EF4-FFF2-40B4-BE49-F238E27FC236}">
                <a16:creationId xmlns:a16="http://schemas.microsoft.com/office/drawing/2014/main" id="{B9B63B19-0D04-C0CC-D22B-4053D79B12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88000" y="3410744"/>
            <a:ext cx="3190875" cy="1438275"/>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How To Use argparse To Build Command-Line Interface In Python">
            <a:extLst>
              <a:ext uri="{FF2B5EF4-FFF2-40B4-BE49-F238E27FC236}">
                <a16:creationId xmlns:a16="http://schemas.microsoft.com/office/drawing/2014/main" id="{F5F25457-0909-1A01-577E-EA72E4EA31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3912" y="2126457"/>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0"/>
          <p:cNvSpPr txBox="1">
            <a:spLocks noGrp="1"/>
          </p:cNvSpPr>
          <p:nvPr>
            <p:ph type="body" idx="2"/>
          </p:nvPr>
        </p:nvSpPr>
        <p:spPr>
          <a:xfrm>
            <a:off x="5228419" y="845645"/>
            <a:ext cx="3837000" cy="3695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4. Reference Images for OCR-A Template Matching(grayscale and threshold/invert it)</a:t>
            </a:r>
            <a:endParaRPr dirty="0"/>
          </a:p>
        </p:txBody>
      </p:sp>
      <p:pic>
        <p:nvPicPr>
          <p:cNvPr id="3" name="Picture 2" descr="A black and white digital number&#10;&#10;Description automatically generated">
            <a:extLst>
              <a:ext uri="{FF2B5EF4-FFF2-40B4-BE49-F238E27FC236}">
                <a16:creationId xmlns:a16="http://schemas.microsoft.com/office/drawing/2014/main" id="{9EF11041-22B7-99AD-930A-2505A1EEF328}"/>
              </a:ext>
            </a:extLst>
          </p:cNvPr>
          <p:cNvPicPr>
            <a:picLocks noChangeAspect="1"/>
          </p:cNvPicPr>
          <p:nvPr/>
        </p:nvPicPr>
        <p:blipFill>
          <a:blip r:embed="rId3"/>
          <a:stretch>
            <a:fillRect/>
          </a:stretch>
        </p:blipFill>
        <p:spPr>
          <a:xfrm>
            <a:off x="381746" y="423736"/>
            <a:ext cx="5715000" cy="1628775"/>
          </a:xfrm>
          <a:prstGeom prst="rect">
            <a:avLst/>
          </a:prstGeom>
        </p:spPr>
      </p:pic>
      <p:pic>
        <p:nvPicPr>
          <p:cNvPr id="5" name="Picture 4" descr="A number on a white background&#10;&#10;Description automatically generated">
            <a:extLst>
              <a:ext uri="{FF2B5EF4-FFF2-40B4-BE49-F238E27FC236}">
                <a16:creationId xmlns:a16="http://schemas.microsoft.com/office/drawing/2014/main" id="{8576848E-7024-335F-6F76-C488C95940A0}"/>
              </a:ext>
            </a:extLst>
          </p:cNvPr>
          <p:cNvPicPr>
            <a:picLocks noChangeAspect="1"/>
          </p:cNvPicPr>
          <p:nvPr/>
        </p:nvPicPr>
        <p:blipFill>
          <a:blip r:embed="rId4"/>
          <a:stretch>
            <a:fillRect/>
          </a:stretch>
        </p:blipFill>
        <p:spPr>
          <a:xfrm>
            <a:off x="381746" y="3486322"/>
            <a:ext cx="6236789" cy="123344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1"/>
          <p:cNvSpPr txBox="1">
            <a:spLocks noGrp="1"/>
          </p:cNvSpPr>
          <p:nvPr>
            <p:ph type="body" idx="1"/>
          </p:nvPr>
        </p:nvSpPr>
        <p:spPr>
          <a:xfrm>
            <a:off x="311700" y="4089632"/>
            <a:ext cx="8520600" cy="901800"/>
          </a:xfrm>
          <a:prstGeom prst="rect">
            <a:avLst/>
          </a:prstGeom>
        </p:spPr>
        <p:txBody>
          <a:bodyPr spcFirstLastPara="1" wrap="square" lIns="91425" tIns="91425" rIns="91425" bIns="91425" anchor="t" anchorCtr="0">
            <a:noAutofit/>
          </a:bodyPr>
          <a:lstStyle/>
          <a:p>
            <a:pPr marL="0" lvl="0" indent="0" algn="ctr" rtl="0">
              <a:spcBef>
                <a:spcPts val="0"/>
              </a:spcBef>
              <a:buNone/>
            </a:pPr>
            <a:r>
              <a:rPr lang="en" dirty="0"/>
              <a:t>5. Whitehat operation reveals light region against a dark background; </a:t>
            </a:r>
          </a:p>
          <a:p>
            <a:pPr marL="0" lvl="0" indent="0" algn="ctr" rtl="0">
              <a:spcBef>
                <a:spcPts val="0"/>
              </a:spcBef>
              <a:buNone/>
            </a:pPr>
            <a:r>
              <a:rPr lang="en" dirty="0"/>
              <a:t>       Otsu Segmentation reveals white region against a black background</a:t>
            </a:r>
            <a:endParaRPr dirty="0"/>
          </a:p>
        </p:txBody>
      </p:sp>
      <p:pic>
        <p:nvPicPr>
          <p:cNvPr id="5122" name="Picture 2" descr="Top hat/White hat | Computer Vision">
            <a:extLst>
              <a:ext uri="{FF2B5EF4-FFF2-40B4-BE49-F238E27FC236}">
                <a16:creationId xmlns:a16="http://schemas.microsoft.com/office/drawing/2014/main" id="{C50704CB-FA69-EF15-1074-2210B8209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537" y="425262"/>
            <a:ext cx="3362325" cy="136207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Binary Operations (the Medical Approach) – Jinger">
            <a:extLst>
              <a:ext uri="{FF2B5EF4-FFF2-40B4-BE49-F238E27FC236}">
                <a16:creationId xmlns:a16="http://schemas.microsoft.com/office/drawing/2014/main" id="{8BFA85B2-64FE-0A6C-B3EB-6B49B162610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1544" y="2200246"/>
            <a:ext cx="3429000" cy="1333500"/>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descr="Apply Top Hat Operation to an Image using OpenCV | Lindevs">
            <a:extLst>
              <a:ext uri="{FF2B5EF4-FFF2-40B4-BE49-F238E27FC236}">
                <a16:creationId xmlns:a16="http://schemas.microsoft.com/office/drawing/2014/main" id="{D4542F89-142D-F2F8-E45C-B201CE2E99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3381" y="282286"/>
            <a:ext cx="3371850" cy="1362075"/>
          </a:xfrm>
          <a:prstGeom prst="rect">
            <a:avLst/>
          </a:prstGeom>
          <a:noFill/>
          <a:extLst>
            <a:ext uri="{909E8E84-426E-40DD-AFC4-6F175D3DCCD1}">
              <a14:hiddenFill xmlns:a14="http://schemas.microsoft.com/office/drawing/2010/main">
                <a:solidFill>
                  <a:srgbClr val="FFFFFF"/>
                </a:solidFill>
              </a14:hiddenFill>
            </a:ext>
          </a:extLst>
        </p:spPr>
      </p:pic>
      <p:pic>
        <p:nvPicPr>
          <p:cNvPr id="5130" name="Picture 10" descr="Image Segmentation (Part 1). Thresholding, Otsu's and HSV… | by Ralph  Caubalejo | Towards Data Science">
            <a:extLst>
              <a:ext uri="{FF2B5EF4-FFF2-40B4-BE49-F238E27FC236}">
                <a16:creationId xmlns:a16="http://schemas.microsoft.com/office/drawing/2014/main" id="{09F56E1B-B7BA-4AAE-B631-EE60E4322D7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3458" y="2314546"/>
            <a:ext cx="3657600" cy="1219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E4E21-034D-10C4-B128-FA1466A42EFE}"/>
              </a:ext>
            </a:extLst>
          </p:cNvPr>
          <p:cNvSpPr>
            <a:spLocks noGrp="1"/>
          </p:cNvSpPr>
          <p:nvPr>
            <p:ph type="title"/>
          </p:nvPr>
        </p:nvSpPr>
        <p:spPr>
          <a:xfrm>
            <a:off x="263100" y="228599"/>
            <a:ext cx="6923513" cy="957264"/>
          </a:xfrm>
        </p:spPr>
        <p:txBody>
          <a:bodyPr/>
          <a:lstStyle/>
          <a:p>
            <a:r>
              <a:rPr lang="en-US" sz="2800" b="0" dirty="0">
                <a:effectLst/>
                <a:latin typeface="Courier New" panose="02070309020205020404" pitchFamily="49" charset="0"/>
              </a:rPr>
              <a:t>The </a:t>
            </a:r>
            <a:r>
              <a:rPr lang="en-US" sz="2800" u="sng" dirty="0">
                <a:latin typeface="Courier New" panose="02070309020205020404" pitchFamily="49" charset="0"/>
              </a:rPr>
              <a:t>W</a:t>
            </a:r>
            <a:r>
              <a:rPr lang="en-US" sz="2800" b="0" u="sng" dirty="0">
                <a:effectLst/>
                <a:latin typeface="Courier New" panose="02070309020205020404" pitchFamily="49" charset="0"/>
              </a:rPr>
              <a:t>hitehat operation </a:t>
            </a:r>
            <a:r>
              <a:rPr lang="en-US" sz="2800" b="0" dirty="0">
                <a:effectLst/>
                <a:latin typeface="Courier New" panose="02070309020205020404" pitchFamily="49" charset="0"/>
              </a:rPr>
              <a:t>reveals light regions against a dark background</a:t>
            </a:r>
            <a:br>
              <a:rPr lang="en-US" b="0" dirty="0">
                <a:solidFill>
                  <a:srgbClr val="D4D4D4"/>
                </a:solidFill>
                <a:effectLst/>
                <a:latin typeface="Courier New" panose="02070309020205020404" pitchFamily="49" charset="0"/>
              </a:rPr>
            </a:br>
            <a:endParaRPr lang="en-US" dirty="0"/>
          </a:p>
        </p:txBody>
      </p:sp>
      <p:pic>
        <p:nvPicPr>
          <p:cNvPr id="4" name="Picture 3" descr="A credit card with numbers and numbers&#10;&#10;Description automatically generated">
            <a:extLst>
              <a:ext uri="{FF2B5EF4-FFF2-40B4-BE49-F238E27FC236}">
                <a16:creationId xmlns:a16="http://schemas.microsoft.com/office/drawing/2014/main" id="{1C845D43-86C8-0C87-E903-AD712499E791}"/>
              </a:ext>
            </a:extLst>
          </p:cNvPr>
          <p:cNvPicPr>
            <a:picLocks noChangeAspect="1"/>
          </p:cNvPicPr>
          <p:nvPr/>
        </p:nvPicPr>
        <p:blipFill>
          <a:blip r:embed="rId2"/>
          <a:stretch>
            <a:fillRect/>
          </a:stretch>
        </p:blipFill>
        <p:spPr>
          <a:xfrm>
            <a:off x="4323181" y="1897858"/>
            <a:ext cx="4699533" cy="3017043"/>
          </a:xfrm>
          <a:prstGeom prst="rect">
            <a:avLst/>
          </a:prstGeom>
        </p:spPr>
      </p:pic>
      <p:sp>
        <p:nvSpPr>
          <p:cNvPr id="5" name="TextBox 4">
            <a:extLst>
              <a:ext uri="{FF2B5EF4-FFF2-40B4-BE49-F238E27FC236}">
                <a16:creationId xmlns:a16="http://schemas.microsoft.com/office/drawing/2014/main" id="{579A327F-ABB9-1757-8263-623471D3E2E3}"/>
              </a:ext>
            </a:extLst>
          </p:cNvPr>
          <p:cNvSpPr txBox="1"/>
          <p:nvPr/>
        </p:nvSpPr>
        <p:spPr>
          <a:xfrm>
            <a:off x="4965065" y="1420699"/>
            <a:ext cx="3550443" cy="369332"/>
          </a:xfrm>
          <a:prstGeom prst="rect">
            <a:avLst/>
          </a:prstGeom>
          <a:noFill/>
        </p:spPr>
        <p:txBody>
          <a:bodyPr wrap="square" rtlCol="0">
            <a:spAutoFit/>
          </a:bodyPr>
          <a:lstStyle/>
          <a:p>
            <a:r>
              <a:rPr lang="en-US" dirty="0"/>
              <a:t>Resulted image of bank card</a:t>
            </a:r>
          </a:p>
        </p:txBody>
      </p:sp>
      <p:pic>
        <p:nvPicPr>
          <p:cNvPr id="7" name="Picture 6" descr="A screenshot of a computer program&#10;&#10;Description automatically generated">
            <a:extLst>
              <a:ext uri="{FF2B5EF4-FFF2-40B4-BE49-F238E27FC236}">
                <a16:creationId xmlns:a16="http://schemas.microsoft.com/office/drawing/2014/main" id="{7A47E245-B0F0-F023-B68D-631458E9A70E}"/>
              </a:ext>
            </a:extLst>
          </p:cNvPr>
          <p:cNvPicPr>
            <a:picLocks noChangeAspect="1"/>
          </p:cNvPicPr>
          <p:nvPr/>
        </p:nvPicPr>
        <p:blipFill>
          <a:blip r:embed="rId3"/>
          <a:stretch>
            <a:fillRect/>
          </a:stretch>
        </p:blipFill>
        <p:spPr>
          <a:xfrm>
            <a:off x="263100" y="1790031"/>
            <a:ext cx="3862962" cy="2876278"/>
          </a:xfrm>
          <a:prstGeom prst="rect">
            <a:avLst/>
          </a:prstGeom>
        </p:spPr>
      </p:pic>
    </p:spTree>
    <p:extLst>
      <p:ext uri="{BB962C8B-B14F-4D97-AF65-F5344CB8AC3E}">
        <p14:creationId xmlns:p14="http://schemas.microsoft.com/office/powerpoint/2010/main" val="3613351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85A7-FE48-3088-FA4E-DE69F629C8A1}"/>
              </a:ext>
            </a:extLst>
          </p:cNvPr>
          <p:cNvSpPr>
            <a:spLocks noGrp="1"/>
          </p:cNvSpPr>
          <p:nvPr>
            <p:ph type="title"/>
          </p:nvPr>
        </p:nvSpPr>
        <p:spPr>
          <a:xfrm>
            <a:off x="470296" y="132369"/>
            <a:ext cx="5609035" cy="1050398"/>
          </a:xfrm>
        </p:spPr>
        <p:txBody>
          <a:bodyPr/>
          <a:lstStyle/>
          <a:p>
            <a:r>
              <a:rPr lang="en-US" sz="2800" dirty="0">
                <a:latin typeface="Courier New" panose="02070309020205020404" pitchFamily="49" charset="0"/>
              </a:rPr>
              <a:t>A</a:t>
            </a:r>
            <a:r>
              <a:rPr lang="en-US" sz="2800" b="0" dirty="0">
                <a:effectLst/>
                <a:latin typeface="Courier New" panose="02070309020205020404" pitchFamily="49" charset="0"/>
              </a:rPr>
              <a:t>pply </a:t>
            </a:r>
            <a:r>
              <a:rPr lang="en-US" sz="2800" b="0" u="sng" dirty="0">
                <a:effectLst/>
                <a:latin typeface="Courier New" panose="02070309020205020404" pitchFamily="49" charset="0"/>
              </a:rPr>
              <a:t>Otsu's thresholding </a:t>
            </a:r>
            <a:r>
              <a:rPr lang="en-US" sz="2800" b="0" dirty="0">
                <a:effectLst/>
                <a:latin typeface="Courier New" panose="02070309020205020404" pitchFamily="49" charset="0"/>
              </a:rPr>
              <a:t>method to binarize the warped piece of paper</a:t>
            </a:r>
            <a:br>
              <a:rPr lang="en-US" b="0" dirty="0">
                <a:solidFill>
                  <a:srgbClr val="D4D4D4"/>
                </a:solidFill>
                <a:effectLst/>
                <a:latin typeface="Courier New" panose="02070309020205020404" pitchFamily="49" charset="0"/>
              </a:rPr>
            </a:br>
            <a:endParaRPr lang="en-US" dirty="0"/>
          </a:p>
        </p:txBody>
      </p:sp>
      <p:pic>
        <p:nvPicPr>
          <p:cNvPr id="4" name="Picture 3" descr="A black and white chart with white circles and letters&#10;&#10;Description automatically generated">
            <a:extLst>
              <a:ext uri="{FF2B5EF4-FFF2-40B4-BE49-F238E27FC236}">
                <a16:creationId xmlns:a16="http://schemas.microsoft.com/office/drawing/2014/main" id="{C78E87F7-8E7D-2FB9-B584-00FC0949DC4B}"/>
              </a:ext>
            </a:extLst>
          </p:cNvPr>
          <p:cNvPicPr>
            <a:picLocks noChangeAspect="1"/>
          </p:cNvPicPr>
          <p:nvPr/>
        </p:nvPicPr>
        <p:blipFill>
          <a:blip r:embed="rId2"/>
          <a:stretch>
            <a:fillRect/>
          </a:stretch>
        </p:blipFill>
        <p:spPr>
          <a:xfrm>
            <a:off x="5622131" y="1265447"/>
            <a:ext cx="3077139" cy="3745684"/>
          </a:xfrm>
          <a:prstGeom prst="rect">
            <a:avLst/>
          </a:prstGeom>
        </p:spPr>
      </p:pic>
      <p:sp>
        <p:nvSpPr>
          <p:cNvPr id="5" name="TextBox 4">
            <a:extLst>
              <a:ext uri="{FF2B5EF4-FFF2-40B4-BE49-F238E27FC236}">
                <a16:creationId xmlns:a16="http://schemas.microsoft.com/office/drawing/2014/main" id="{DA2CBD21-1331-8F4F-3FA2-172BF333A995}"/>
              </a:ext>
            </a:extLst>
          </p:cNvPr>
          <p:cNvSpPr txBox="1"/>
          <p:nvPr/>
        </p:nvSpPr>
        <p:spPr>
          <a:xfrm>
            <a:off x="6079331" y="854775"/>
            <a:ext cx="1993106" cy="369332"/>
          </a:xfrm>
          <a:prstGeom prst="rect">
            <a:avLst/>
          </a:prstGeom>
          <a:noFill/>
        </p:spPr>
        <p:txBody>
          <a:bodyPr wrap="square" rtlCol="0">
            <a:spAutoFit/>
          </a:bodyPr>
          <a:lstStyle/>
          <a:p>
            <a:r>
              <a:rPr lang="en-US" dirty="0"/>
              <a:t>Resulted Image</a:t>
            </a:r>
          </a:p>
        </p:txBody>
      </p:sp>
      <p:pic>
        <p:nvPicPr>
          <p:cNvPr id="7" name="Picture 6" descr="A screen shot of a computer program">
            <a:extLst>
              <a:ext uri="{FF2B5EF4-FFF2-40B4-BE49-F238E27FC236}">
                <a16:creationId xmlns:a16="http://schemas.microsoft.com/office/drawing/2014/main" id="{081E121A-AF34-B272-7E8A-B85878E76539}"/>
              </a:ext>
            </a:extLst>
          </p:cNvPr>
          <p:cNvPicPr>
            <a:picLocks noChangeAspect="1"/>
          </p:cNvPicPr>
          <p:nvPr/>
        </p:nvPicPr>
        <p:blipFill>
          <a:blip r:embed="rId3"/>
          <a:stretch>
            <a:fillRect/>
          </a:stretch>
        </p:blipFill>
        <p:spPr>
          <a:xfrm>
            <a:off x="368595" y="1664494"/>
            <a:ext cx="4746860" cy="3221832"/>
          </a:xfrm>
          <a:prstGeom prst="rect">
            <a:avLst/>
          </a:prstGeom>
        </p:spPr>
      </p:pic>
    </p:spTree>
    <p:extLst>
      <p:ext uri="{BB962C8B-B14F-4D97-AF65-F5344CB8AC3E}">
        <p14:creationId xmlns:p14="http://schemas.microsoft.com/office/powerpoint/2010/main" val="311906254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483</TotalTime>
  <Words>363</Words>
  <Application>Microsoft Office PowerPoint</Application>
  <PresentationFormat>On-screen Show (16:9)</PresentationFormat>
  <Paragraphs>33</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Century Gothic</vt:lpstr>
      <vt:lpstr>Proxima Nova</vt:lpstr>
      <vt:lpstr>Arial</vt:lpstr>
      <vt:lpstr>Wingdings 3</vt:lpstr>
      <vt:lpstr>Book Antiqua</vt:lpstr>
      <vt:lpstr>Georgia</vt:lpstr>
      <vt:lpstr>Courier New</vt:lpstr>
      <vt:lpstr>Ion</vt:lpstr>
      <vt:lpstr>Smart Scanners for Cards/Documents</vt:lpstr>
      <vt:lpstr>PowerPoint Presentation</vt:lpstr>
      <vt:lpstr>PowerPoint Presentation</vt:lpstr>
      <vt:lpstr>PowerPoint Presentation</vt:lpstr>
      <vt:lpstr>PowerPoint Presentation</vt:lpstr>
      <vt:lpstr>PowerPoint Presentation</vt:lpstr>
      <vt:lpstr>PowerPoint Presentation</vt:lpstr>
      <vt:lpstr>The Whitehat operation reveals light regions against a dark background </vt:lpstr>
      <vt:lpstr>Apply Otsu's thresholding method to binarize the warped piece of paper </vt:lpstr>
      <vt:lpstr>PowerPoint Presentation</vt:lpstr>
      <vt:lpstr>Porject Summary</vt:lpstr>
      <vt:lpstr>Related Works</vt:lpstr>
      <vt:lpstr>Aimed Results after Scanning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Smart Scanners for Cards/Documents</dc:title>
  <cp:lastModifiedBy>Lu Xie</cp:lastModifiedBy>
  <cp:revision>43</cp:revision>
  <dcterms:modified xsi:type="dcterms:W3CDTF">2023-12-05T08:09:22Z</dcterms:modified>
</cp:coreProperties>
</file>