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handoutMasterIdLst>
    <p:handoutMasterId r:id="rId31"/>
  </p:handoutMasterIdLst>
  <p:sldIdLst>
    <p:sldId id="256" r:id="rId5"/>
    <p:sldId id="259" r:id="rId6"/>
    <p:sldId id="260" r:id="rId7"/>
    <p:sldId id="269" r:id="rId8"/>
    <p:sldId id="262" r:id="rId9"/>
    <p:sldId id="273" r:id="rId10"/>
    <p:sldId id="274" r:id="rId11"/>
    <p:sldId id="275" r:id="rId12"/>
    <p:sldId id="276" r:id="rId13"/>
    <p:sldId id="278" r:id="rId14"/>
    <p:sldId id="277" r:id="rId15"/>
    <p:sldId id="281" r:id="rId16"/>
    <p:sldId id="282" r:id="rId17"/>
    <p:sldId id="283" r:id="rId18"/>
    <p:sldId id="272" r:id="rId19"/>
    <p:sldId id="279" r:id="rId20"/>
    <p:sldId id="280" r:id="rId21"/>
    <p:sldId id="290" r:id="rId22"/>
    <p:sldId id="284" r:id="rId23"/>
    <p:sldId id="286" r:id="rId24"/>
    <p:sldId id="287" r:id="rId25"/>
    <p:sldId id="288" r:id="rId26"/>
    <p:sldId id="289" r:id="rId27"/>
    <p:sldId id="263" r:id="rId28"/>
    <p:sldId id="26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14067"/>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8160" autoAdjust="0"/>
  </p:normalViewPr>
  <p:slideViewPr>
    <p:cSldViewPr snapToGrid="0" showGuides="1">
      <p:cViewPr varScale="1">
        <p:scale>
          <a:sx n="56" d="100"/>
          <a:sy n="56" d="100"/>
        </p:scale>
        <p:origin x="1714" y="43"/>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3ECE39-1761-49A5-A471-0586BDCA0A99}"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622B971E-692E-4DB0-A736-EB2C00AF23FC}">
      <dgm:prSet/>
      <dgm:spPr/>
      <dgm:t>
        <a:bodyPr/>
        <a:lstStyle/>
        <a:p>
          <a:r>
            <a:rPr lang="en-US"/>
            <a:t>What is QA?</a:t>
          </a:r>
        </a:p>
      </dgm:t>
    </dgm:pt>
    <dgm:pt modelId="{D73B6E10-A2F3-4E48-81CF-E85FE430D4D1}" type="parTrans" cxnId="{C33E5A72-B850-4A87-8577-3402FDB4DC2B}">
      <dgm:prSet/>
      <dgm:spPr/>
      <dgm:t>
        <a:bodyPr/>
        <a:lstStyle/>
        <a:p>
          <a:endParaRPr lang="en-US"/>
        </a:p>
      </dgm:t>
    </dgm:pt>
    <dgm:pt modelId="{005CED9D-8310-4843-A33B-E8323604BF1A}" type="sibTrans" cxnId="{C33E5A72-B850-4A87-8577-3402FDB4DC2B}">
      <dgm:prSet/>
      <dgm:spPr/>
      <dgm:t>
        <a:bodyPr/>
        <a:lstStyle/>
        <a:p>
          <a:endParaRPr lang="en-US"/>
        </a:p>
      </dgm:t>
    </dgm:pt>
    <dgm:pt modelId="{B334CEFF-5627-431B-A772-FB1A7245BC85}">
      <dgm:prSet/>
      <dgm:spPr/>
      <dgm:t>
        <a:bodyPr/>
        <a:lstStyle/>
        <a:p>
          <a:r>
            <a:rPr lang="en-US"/>
            <a:t>Why Automation is essential?</a:t>
          </a:r>
        </a:p>
      </dgm:t>
    </dgm:pt>
    <dgm:pt modelId="{9AE67832-B0BA-49D9-9C09-9B85F5A9DDF5}" type="parTrans" cxnId="{76646A30-FEA2-425B-B0B9-0DC437489256}">
      <dgm:prSet/>
      <dgm:spPr/>
      <dgm:t>
        <a:bodyPr/>
        <a:lstStyle/>
        <a:p>
          <a:endParaRPr lang="en-US"/>
        </a:p>
      </dgm:t>
    </dgm:pt>
    <dgm:pt modelId="{614DF0F5-6B94-4164-A460-271A7CC49355}" type="sibTrans" cxnId="{76646A30-FEA2-425B-B0B9-0DC437489256}">
      <dgm:prSet/>
      <dgm:spPr/>
      <dgm:t>
        <a:bodyPr/>
        <a:lstStyle/>
        <a:p>
          <a:endParaRPr lang="en-US"/>
        </a:p>
      </dgm:t>
    </dgm:pt>
    <dgm:pt modelId="{5F99401D-6544-40C6-8B2F-07A303C0E846}">
      <dgm:prSet/>
      <dgm:spPr/>
      <dgm:t>
        <a:bodyPr/>
        <a:lstStyle/>
        <a:p>
          <a:r>
            <a:rPr lang="en-US" dirty="0"/>
            <a:t>Selecting the right tools/Setting up Environment</a:t>
          </a:r>
        </a:p>
      </dgm:t>
    </dgm:pt>
    <dgm:pt modelId="{0049006F-BE55-4383-AE8D-3643CA962038}" type="parTrans" cxnId="{3F48FD74-3F97-4F83-8A94-10DD4C2E2678}">
      <dgm:prSet/>
      <dgm:spPr/>
      <dgm:t>
        <a:bodyPr/>
        <a:lstStyle/>
        <a:p>
          <a:endParaRPr lang="en-US"/>
        </a:p>
      </dgm:t>
    </dgm:pt>
    <dgm:pt modelId="{AA165C77-F332-4234-BAE2-9E030F41A14B}" type="sibTrans" cxnId="{3F48FD74-3F97-4F83-8A94-10DD4C2E2678}">
      <dgm:prSet/>
      <dgm:spPr/>
      <dgm:t>
        <a:bodyPr/>
        <a:lstStyle/>
        <a:p>
          <a:endParaRPr lang="en-US"/>
        </a:p>
      </dgm:t>
    </dgm:pt>
    <dgm:pt modelId="{3098694B-6390-43CB-A22E-B69208472DBB}">
      <dgm:prSet/>
      <dgm:spPr/>
      <dgm:t>
        <a:bodyPr/>
        <a:lstStyle/>
        <a:p>
          <a:r>
            <a:rPr lang="en-US" dirty="0"/>
            <a:t>Writing your first script</a:t>
          </a:r>
        </a:p>
      </dgm:t>
    </dgm:pt>
    <dgm:pt modelId="{661F88A1-5348-41B3-9CEC-2D14A9E4538B}" type="parTrans" cxnId="{1BB0419F-EABA-4C30-A5E2-AF9873806092}">
      <dgm:prSet/>
      <dgm:spPr/>
      <dgm:t>
        <a:bodyPr/>
        <a:lstStyle/>
        <a:p>
          <a:endParaRPr lang="en-US"/>
        </a:p>
      </dgm:t>
    </dgm:pt>
    <dgm:pt modelId="{71DE62A5-6401-4D93-A3AD-6139496A29A1}" type="sibTrans" cxnId="{1BB0419F-EABA-4C30-A5E2-AF9873806092}">
      <dgm:prSet/>
      <dgm:spPr/>
      <dgm:t>
        <a:bodyPr/>
        <a:lstStyle/>
        <a:p>
          <a:endParaRPr lang="en-US"/>
        </a:p>
      </dgm:t>
    </dgm:pt>
    <dgm:pt modelId="{B23AAEA8-7E64-40F3-BBF9-CCF23C2E153C}">
      <dgm:prSet/>
      <dgm:spPr/>
      <dgm:t>
        <a:bodyPr/>
        <a:lstStyle/>
        <a:p>
          <a:r>
            <a:rPr lang="en-US" dirty="0"/>
            <a:t>Handling Test Data and Test Frameworks</a:t>
          </a:r>
        </a:p>
      </dgm:t>
    </dgm:pt>
    <dgm:pt modelId="{A94A3D74-5B63-432B-922E-C4B2D05196FA}" type="parTrans" cxnId="{045B9407-F674-4B8D-BA0C-E6B594EA96C9}">
      <dgm:prSet/>
      <dgm:spPr/>
      <dgm:t>
        <a:bodyPr/>
        <a:lstStyle/>
        <a:p>
          <a:endParaRPr lang="en-US"/>
        </a:p>
      </dgm:t>
    </dgm:pt>
    <dgm:pt modelId="{246C3C7C-CB01-4C5F-B52A-9216F8118077}" type="sibTrans" cxnId="{045B9407-F674-4B8D-BA0C-E6B594EA96C9}">
      <dgm:prSet/>
      <dgm:spPr/>
      <dgm:t>
        <a:bodyPr/>
        <a:lstStyle/>
        <a:p>
          <a:endParaRPr lang="en-US"/>
        </a:p>
      </dgm:t>
    </dgm:pt>
    <dgm:pt modelId="{0269C727-5A0C-4AF7-A5A1-A84962AEBE9A}">
      <dgm:prSet/>
      <dgm:spPr/>
      <dgm:t>
        <a:bodyPr/>
        <a:lstStyle/>
        <a:p>
          <a:r>
            <a:rPr lang="en-US"/>
            <a:t>Continuous Integration and Continuous Testing</a:t>
          </a:r>
        </a:p>
      </dgm:t>
    </dgm:pt>
    <dgm:pt modelId="{F5F56BEE-2194-4B5E-A635-FB3C5A826998}" type="parTrans" cxnId="{C6BDBCE1-3FB9-4C1B-AB71-59875B4CC4B1}">
      <dgm:prSet/>
      <dgm:spPr/>
      <dgm:t>
        <a:bodyPr/>
        <a:lstStyle/>
        <a:p>
          <a:endParaRPr lang="en-US"/>
        </a:p>
      </dgm:t>
    </dgm:pt>
    <dgm:pt modelId="{9C1D8DA5-1F2E-4B6B-A813-E5BC263B1DFD}" type="sibTrans" cxnId="{C6BDBCE1-3FB9-4C1B-AB71-59875B4CC4B1}">
      <dgm:prSet/>
      <dgm:spPr/>
      <dgm:t>
        <a:bodyPr/>
        <a:lstStyle/>
        <a:p>
          <a:endParaRPr lang="en-US"/>
        </a:p>
      </dgm:t>
    </dgm:pt>
    <dgm:pt modelId="{38851E23-ABC7-4B0D-BBDA-98B1DF708059}">
      <dgm:prSet/>
      <dgm:spPr/>
      <dgm:t>
        <a:bodyPr/>
        <a:lstStyle/>
        <a:p>
          <a:r>
            <a:rPr lang="en-US" dirty="0"/>
            <a:t>Q&amp;A</a:t>
          </a:r>
        </a:p>
      </dgm:t>
    </dgm:pt>
    <dgm:pt modelId="{348142C4-C78D-4031-AB94-6B45626A98AB}" type="parTrans" cxnId="{87532CDE-F8A0-4E79-81AF-59058463745B}">
      <dgm:prSet/>
      <dgm:spPr/>
      <dgm:t>
        <a:bodyPr/>
        <a:lstStyle/>
        <a:p>
          <a:endParaRPr lang="en-US"/>
        </a:p>
      </dgm:t>
    </dgm:pt>
    <dgm:pt modelId="{E848488F-FEE9-4CD4-8D1D-4E7C85CD967A}" type="sibTrans" cxnId="{87532CDE-F8A0-4E79-81AF-59058463745B}">
      <dgm:prSet/>
      <dgm:spPr/>
      <dgm:t>
        <a:bodyPr/>
        <a:lstStyle/>
        <a:p>
          <a:endParaRPr lang="en-US"/>
        </a:p>
      </dgm:t>
    </dgm:pt>
    <dgm:pt modelId="{EE6D3AC4-3D46-4D36-B6C5-5F5969C47F69}">
      <dgm:prSet/>
      <dgm:spPr/>
      <dgm:t>
        <a:bodyPr/>
        <a:lstStyle/>
        <a:p>
          <a:r>
            <a:rPr lang="en-US"/>
            <a:t>Introduction to Coding</a:t>
          </a:r>
          <a:endParaRPr lang="en-US" dirty="0"/>
        </a:p>
      </dgm:t>
    </dgm:pt>
    <dgm:pt modelId="{3B336832-195D-4FBB-866C-B2C9A2AF4BF9}" type="parTrans" cxnId="{6AB46104-8AC4-41A9-B7FF-B6765D55B5F4}">
      <dgm:prSet/>
      <dgm:spPr/>
      <dgm:t>
        <a:bodyPr/>
        <a:lstStyle/>
        <a:p>
          <a:endParaRPr lang="en-US"/>
        </a:p>
      </dgm:t>
    </dgm:pt>
    <dgm:pt modelId="{5B9DDEC3-153E-4FEA-AC15-904340B96692}" type="sibTrans" cxnId="{6AB46104-8AC4-41A9-B7FF-B6765D55B5F4}">
      <dgm:prSet/>
      <dgm:spPr/>
      <dgm:t>
        <a:bodyPr/>
        <a:lstStyle/>
        <a:p>
          <a:endParaRPr lang="en-US"/>
        </a:p>
      </dgm:t>
    </dgm:pt>
    <dgm:pt modelId="{9A095C17-3B78-443B-88CF-B021FFD1E2D7}" type="pres">
      <dgm:prSet presAssocID="{013ECE39-1761-49A5-A471-0586BDCA0A99}" presName="diagram" presStyleCnt="0">
        <dgm:presLayoutVars>
          <dgm:dir/>
          <dgm:resizeHandles val="exact"/>
        </dgm:presLayoutVars>
      </dgm:prSet>
      <dgm:spPr/>
    </dgm:pt>
    <dgm:pt modelId="{C949088F-E028-48E2-8309-97ADA9E5ACE3}" type="pres">
      <dgm:prSet presAssocID="{622B971E-692E-4DB0-A736-EB2C00AF23FC}" presName="node" presStyleLbl="node1" presStyleIdx="0" presStyleCnt="8">
        <dgm:presLayoutVars>
          <dgm:bulletEnabled val="1"/>
        </dgm:presLayoutVars>
      </dgm:prSet>
      <dgm:spPr/>
    </dgm:pt>
    <dgm:pt modelId="{92683BFE-BA0C-40A4-BF9F-10736F70A295}" type="pres">
      <dgm:prSet presAssocID="{005CED9D-8310-4843-A33B-E8323604BF1A}" presName="sibTrans" presStyleCnt="0"/>
      <dgm:spPr/>
    </dgm:pt>
    <dgm:pt modelId="{2530C2D4-9469-4547-A71C-E507047DC015}" type="pres">
      <dgm:prSet presAssocID="{B334CEFF-5627-431B-A772-FB1A7245BC85}" presName="node" presStyleLbl="node1" presStyleIdx="1" presStyleCnt="8">
        <dgm:presLayoutVars>
          <dgm:bulletEnabled val="1"/>
        </dgm:presLayoutVars>
      </dgm:prSet>
      <dgm:spPr/>
    </dgm:pt>
    <dgm:pt modelId="{09986DB0-E131-4857-AADB-14D72DDDDE56}" type="pres">
      <dgm:prSet presAssocID="{614DF0F5-6B94-4164-A460-271A7CC49355}" presName="sibTrans" presStyleCnt="0"/>
      <dgm:spPr/>
    </dgm:pt>
    <dgm:pt modelId="{FDE885E5-AA93-466F-AEC7-0A637DBF119B}" type="pres">
      <dgm:prSet presAssocID="{5F99401D-6544-40C6-8B2F-07A303C0E846}" presName="node" presStyleLbl="node1" presStyleIdx="2" presStyleCnt="8">
        <dgm:presLayoutVars>
          <dgm:bulletEnabled val="1"/>
        </dgm:presLayoutVars>
      </dgm:prSet>
      <dgm:spPr/>
    </dgm:pt>
    <dgm:pt modelId="{B3433122-388D-4D86-8A48-918E78D7E036}" type="pres">
      <dgm:prSet presAssocID="{AA165C77-F332-4234-BAE2-9E030F41A14B}" presName="sibTrans" presStyleCnt="0"/>
      <dgm:spPr/>
    </dgm:pt>
    <dgm:pt modelId="{D1EBE03E-482F-428B-8E7C-8AC65775F468}" type="pres">
      <dgm:prSet presAssocID="{EE6D3AC4-3D46-4D36-B6C5-5F5969C47F69}" presName="node" presStyleLbl="node1" presStyleIdx="3" presStyleCnt="8">
        <dgm:presLayoutVars>
          <dgm:bulletEnabled val="1"/>
        </dgm:presLayoutVars>
      </dgm:prSet>
      <dgm:spPr/>
    </dgm:pt>
    <dgm:pt modelId="{D589CCA2-FC3F-44CD-B920-1FC16EE0B84B}" type="pres">
      <dgm:prSet presAssocID="{5B9DDEC3-153E-4FEA-AC15-904340B96692}" presName="sibTrans" presStyleCnt="0"/>
      <dgm:spPr/>
    </dgm:pt>
    <dgm:pt modelId="{EDE4E245-E290-43EF-8A23-48DE45A86F97}" type="pres">
      <dgm:prSet presAssocID="{3098694B-6390-43CB-A22E-B69208472DBB}" presName="node" presStyleLbl="node1" presStyleIdx="4" presStyleCnt="8">
        <dgm:presLayoutVars>
          <dgm:bulletEnabled val="1"/>
        </dgm:presLayoutVars>
      </dgm:prSet>
      <dgm:spPr/>
    </dgm:pt>
    <dgm:pt modelId="{C64821C5-68F2-4A51-B545-A1EB4213401D}" type="pres">
      <dgm:prSet presAssocID="{71DE62A5-6401-4D93-A3AD-6139496A29A1}" presName="sibTrans" presStyleCnt="0"/>
      <dgm:spPr/>
    </dgm:pt>
    <dgm:pt modelId="{F34B9DDC-8B90-41D1-8106-214719BE4C40}" type="pres">
      <dgm:prSet presAssocID="{B23AAEA8-7E64-40F3-BBF9-CCF23C2E153C}" presName="node" presStyleLbl="node1" presStyleIdx="5" presStyleCnt="8">
        <dgm:presLayoutVars>
          <dgm:bulletEnabled val="1"/>
        </dgm:presLayoutVars>
      </dgm:prSet>
      <dgm:spPr/>
    </dgm:pt>
    <dgm:pt modelId="{901BF1B1-2859-44A7-B2FB-59D8436C38AA}" type="pres">
      <dgm:prSet presAssocID="{246C3C7C-CB01-4C5F-B52A-9216F8118077}" presName="sibTrans" presStyleCnt="0"/>
      <dgm:spPr/>
    </dgm:pt>
    <dgm:pt modelId="{C47704EC-6A44-4B60-B89B-1279ADCA5CE0}" type="pres">
      <dgm:prSet presAssocID="{0269C727-5A0C-4AF7-A5A1-A84962AEBE9A}" presName="node" presStyleLbl="node1" presStyleIdx="6" presStyleCnt="8">
        <dgm:presLayoutVars>
          <dgm:bulletEnabled val="1"/>
        </dgm:presLayoutVars>
      </dgm:prSet>
      <dgm:spPr/>
    </dgm:pt>
    <dgm:pt modelId="{7F5CF9D6-D6B4-48D4-97CF-DF30B521F954}" type="pres">
      <dgm:prSet presAssocID="{9C1D8DA5-1F2E-4B6B-A813-E5BC263B1DFD}" presName="sibTrans" presStyleCnt="0"/>
      <dgm:spPr/>
    </dgm:pt>
    <dgm:pt modelId="{A659786C-95F0-4445-B4B2-0A5F673D0405}" type="pres">
      <dgm:prSet presAssocID="{38851E23-ABC7-4B0D-BBDA-98B1DF708059}" presName="node" presStyleLbl="node1" presStyleIdx="7" presStyleCnt="8">
        <dgm:presLayoutVars>
          <dgm:bulletEnabled val="1"/>
        </dgm:presLayoutVars>
      </dgm:prSet>
      <dgm:spPr/>
    </dgm:pt>
  </dgm:ptLst>
  <dgm:cxnLst>
    <dgm:cxn modelId="{6AB46104-8AC4-41A9-B7FF-B6765D55B5F4}" srcId="{013ECE39-1761-49A5-A471-0586BDCA0A99}" destId="{EE6D3AC4-3D46-4D36-B6C5-5F5969C47F69}" srcOrd="3" destOrd="0" parTransId="{3B336832-195D-4FBB-866C-B2C9A2AF4BF9}" sibTransId="{5B9DDEC3-153E-4FEA-AC15-904340B96692}"/>
    <dgm:cxn modelId="{045B9407-F674-4B8D-BA0C-E6B594EA96C9}" srcId="{013ECE39-1761-49A5-A471-0586BDCA0A99}" destId="{B23AAEA8-7E64-40F3-BBF9-CCF23C2E153C}" srcOrd="5" destOrd="0" parTransId="{A94A3D74-5B63-432B-922E-C4B2D05196FA}" sibTransId="{246C3C7C-CB01-4C5F-B52A-9216F8118077}"/>
    <dgm:cxn modelId="{F1DE6F1E-29B9-4FE2-BCB1-3A157632B683}" type="presOf" srcId="{5F99401D-6544-40C6-8B2F-07A303C0E846}" destId="{FDE885E5-AA93-466F-AEC7-0A637DBF119B}" srcOrd="0" destOrd="0" presId="urn:microsoft.com/office/officeart/2005/8/layout/default"/>
    <dgm:cxn modelId="{76646A30-FEA2-425B-B0B9-0DC437489256}" srcId="{013ECE39-1761-49A5-A471-0586BDCA0A99}" destId="{B334CEFF-5627-431B-A772-FB1A7245BC85}" srcOrd="1" destOrd="0" parTransId="{9AE67832-B0BA-49D9-9C09-9B85F5A9DDF5}" sibTransId="{614DF0F5-6B94-4164-A460-271A7CC49355}"/>
    <dgm:cxn modelId="{F0098A37-C9C2-48A9-92A7-35C7B79656FF}" type="presOf" srcId="{38851E23-ABC7-4B0D-BBDA-98B1DF708059}" destId="{A659786C-95F0-4445-B4B2-0A5F673D0405}" srcOrd="0" destOrd="0" presId="urn:microsoft.com/office/officeart/2005/8/layout/default"/>
    <dgm:cxn modelId="{F1580945-A1BE-4437-8DCB-2A8CF31AD1AC}" type="presOf" srcId="{B334CEFF-5627-431B-A772-FB1A7245BC85}" destId="{2530C2D4-9469-4547-A71C-E507047DC015}" srcOrd="0" destOrd="0" presId="urn:microsoft.com/office/officeart/2005/8/layout/default"/>
    <dgm:cxn modelId="{5670CC65-A22F-4362-B835-0441AA78EE4A}" type="presOf" srcId="{EE6D3AC4-3D46-4D36-B6C5-5F5969C47F69}" destId="{D1EBE03E-482F-428B-8E7C-8AC65775F468}" srcOrd="0" destOrd="0" presId="urn:microsoft.com/office/officeart/2005/8/layout/default"/>
    <dgm:cxn modelId="{C33E5A72-B850-4A87-8577-3402FDB4DC2B}" srcId="{013ECE39-1761-49A5-A471-0586BDCA0A99}" destId="{622B971E-692E-4DB0-A736-EB2C00AF23FC}" srcOrd="0" destOrd="0" parTransId="{D73B6E10-A2F3-4E48-81CF-E85FE430D4D1}" sibTransId="{005CED9D-8310-4843-A33B-E8323604BF1A}"/>
    <dgm:cxn modelId="{3F48FD74-3F97-4F83-8A94-10DD4C2E2678}" srcId="{013ECE39-1761-49A5-A471-0586BDCA0A99}" destId="{5F99401D-6544-40C6-8B2F-07A303C0E846}" srcOrd="2" destOrd="0" parTransId="{0049006F-BE55-4383-AE8D-3643CA962038}" sibTransId="{AA165C77-F332-4234-BAE2-9E030F41A14B}"/>
    <dgm:cxn modelId="{0D370456-F5B3-448B-B3D5-F40D86C5718E}" type="presOf" srcId="{013ECE39-1761-49A5-A471-0586BDCA0A99}" destId="{9A095C17-3B78-443B-88CF-B021FFD1E2D7}" srcOrd="0" destOrd="0" presId="urn:microsoft.com/office/officeart/2005/8/layout/default"/>
    <dgm:cxn modelId="{F78A5478-99D7-4C9E-B288-963CB8EA286F}" type="presOf" srcId="{0269C727-5A0C-4AF7-A5A1-A84962AEBE9A}" destId="{C47704EC-6A44-4B60-B89B-1279ADCA5CE0}" srcOrd="0" destOrd="0" presId="urn:microsoft.com/office/officeart/2005/8/layout/default"/>
    <dgm:cxn modelId="{FE630E7B-AFAB-4A9A-BF17-357FEB1F3092}" type="presOf" srcId="{622B971E-692E-4DB0-A736-EB2C00AF23FC}" destId="{C949088F-E028-48E2-8309-97ADA9E5ACE3}" srcOrd="0" destOrd="0" presId="urn:microsoft.com/office/officeart/2005/8/layout/default"/>
    <dgm:cxn modelId="{BE2E1594-2B15-4BAA-9C4E-AED92829F7C5}" type="presOf" srcId="{3098694B-6390-43CB-A22E-B69208472DBB}" destId="{EDE4E245-E290-43EF-8A23-48DE45A86F97}" srcOrd="0" destOrd="0" presId="urn:microsoft.com/office/officeart/2005/8/layout/default"/>
    <dgm:cxn modelId="{1BB0419F-EABA-4C30-A5E2-AF9873806092}" srcId="{013ECE39-1761-49A5-A471-0586BDCA0A99}" destId="{3098694B-6390-43CB-A22E-B69208472DBB}" srcOrd="4" destOrd="0" parTransId="{661F88A1-5348-41B3-9CEC-2D14A9E4538B}" sibTransId="{71DE62A5-6401-4D93-A3AD-6139496A29A1}"/>
    <dgm:cxn modelId="{A2C82EC8-61D8-420E-9850-D756F7E9E181}" type="presOf" srcId="{B23AAEA8-7E64-40F3-BBF9-CCF23C2E153C}" destId="{F34B9DDC-8B90-41D1-8106-214719BE4C40}" srcOrd="0" destOrd="0" presId="urn:microsoft.com/office/officeart/2005/8/layout/default"/>
    <dgm:cxn modelId="{87532CDE-F8A0-4E79-81AF-59058463745B}" srcId="{013ECE39-1761-49A5-A471-0586BDCA0A99}" destId="{38851E23-ABC7-4B0D-BBDA-98B1DF708059}" srcOrd="7" destOrd="0" parTransId="{348142C4-C78D-4031-AB94-6B45626A98AB}" sibTransId="{E848488F-FEE9-4CD4-8D1D-4E7C85CD967A}"/>
    <dgm:cxn modelId="{C6BDBCE1-3FB9-4C1B-AB71-59875B4CC4B1}" srcId="{013ECE39-1761-49A5-A471-0586BDCA0A99}" destId="{0269C727-5A0C-4AF7-A5A1-A84962AEBE9A}" srcOrd="6" destOrd="0" parTransId="{F5F56BEE-2194-4B5E-A635-FB3C5A826998}" sibTransId="{9C1D8DA5-1F2E-4B6B-A813-E5BC263B1DFD}"/>
    <dgm:cxn modelId="{491F0EB9-0BFC-4B96-BE00-627D4AE2031C}" type="presParOf" srcId="{9A095C17-3B78-443B-88CF-B021FFD1E2D7}" destId="{C949088F-E028-48E2-8309-97ADA9E5ACE3}" srcOrd="0" destOrd="0" presId="urn:microsoft.com/office/officeart/2005/8/layout/default"/>
    <dgm:cxn modelId="{2DFDCF03-C96B-4563-869F-C3A7A5A17914}" type="presParOf" srcId="{9A095C17-3B78-443B-88CF-B021FFD1E2D7}" destId="{92683BFE-BA0C-40A4-BF9F-10736F70A295}" srcOrd="1" destOrd="0" presId="urn:microsoft.com/office/officeart/2005/8/layout/default"/>
    <dgm:cxn modelId="{DD559912-CBEB-4D21-8978-ED1DADFEF4AB}" type="presParOf" srcId="{9A095C17-3B78-443B-88CF-B021FFD1E2D7}" destId="{2530C2D4-9469-4547-A71C-E507047DC015}" srcOrd="2" destOrd="0" presId="urn:microsoft.com/office/officeart/2005/8/layout/default"/>
    <dgm:cxn modelId="{E841F81A-ECC1-44D2-BF73-4A5C22D51618}" type="presParOf" srcId="{9A095C17-3B78-443B-88CF-B021FFD1E2D7}" destId="{09986DB0-E131-4857-AADB-14D72DDDDE56}" srcOrd="3" destOrd="0" presId="urn:microsoft.com/office/officeart/2005/8/layout/default"/>
    <dgm:cxn modelId="{6DAD98CD-6C4F-4866-96C3-DCC262DD414D}" type="presParOf" srcId="{9A095C17-3B78-443B-88CF-B021FFD1E2D7}" destId="{FDE885E5-AA93-466F-AEC7-0A637DBF119B}" srcOrd="4" destOrd="0" presId="urn:microsoft.com/office/officeart/2005/8/layout/default"/>
    <dgm:cxn modelId="{9106AEE2-5941-4A86-B07B-F54B00FB5FE9}" type="presParOf" srcId="{9A095C17-3B78-443B-88CF-B021FFD1E2D7}" destId="{B3433122-388D-4D86-8A48-918E78D7E036}" srcOrd="5" destOrd="0" presId="urn:microsoft.com/office/officeart/2005/8/layout/default"/>
    <dgm:cxn modelId="{F8D2B8B5-78FC-4044-88C5-9646483A4AC9}" type="presParOf" srcId="{9A095C17-3B78-443B-88CF-B021FFD1E2D7}" destId="{D1EBE03E-482F-428B-8E7C-8AC65775F468}" srcOrd="6" destOrd="0" presId="urn:microsoft.com/office/officeart/2005/8/layout/default"/>
    <dgm:cxn modelId="{E3B88A83-11E6-4B63-B394-6E6F330A8FCB}" type="presParOf" srcId="{9A095C17-3B78-443B-88CF-B021FFD1E2D7}" destId="{D589CCA2-FC3F-44CD-B920-1FC16EE0B84B}" srcOrd="7" destOrd="0" presId="urn:microsoft.com/office/officeart/2005/8/layout/default"/>
    <dgm:cxn modelId="{5CDBDBA6-F38C-4BEF-B2FE-13071D25A31F}" type="presParOf" srcId="{9A095C17-3B78-443B-88CF-B021FFD1E2D7}" destId="{EDE4E245-E290-43EF-8A23-48DE45A86F97}" srcOrd="8" destOrd="0" presId="urn:microsoft.com/office/officeart/2005/8/layout/default"/>
    <dgm:cxn modelId="{58416847-BC56-48A3-B265-B547D6126724}" type="presParOf" srcId="{9A095C17-3B78-443B-88CF-B021FFD1E2D7}" destId="{C64821C5-68F2-4A51-B545-A1EB4213401D}" srcOrd="9" destOrd="0" presId="urn:microsoft.com/office/officeart/2005/8/layout/default"/>
    <dgm:cxn modelId="{DD84E07B-A2B3-4383-BF5E-00D2756213A4}" type="presParOf" srcId="{9A095C17-3B78-443B-88CF-B021FFD1E2D7}" destId="{F34B9DDC-8B90-41D1-8106-214719BE4C40}" srcOrd="10" destOrd="0" presId="urn:microsoft.com/office/officeart/2005/8/layout/default"/>
    <dgm:cxn modelId="{508908EA-868B-4DF3-BC50-11FB7655D790}" type="presParOf" srcId="{9A095C17-3B78-443B-88CF-B021FFD1E2D7}" destId="{901BF1B1-2859-44A7-B2FB-59D8436C38AA}" srcOrd="11" destOrd="0" presId="urn:microsoft.com/office/officeart/2005/8/layout/default"/>
    <dgm:cxn modelId="{E9734C6C-7EB6-4A14-990C-390F672AF61D}" type="presParOf" srcId="{9A095C17-3B78-443B-88CF-B021FFD1E2D7}" destId="{C47704EC-6A44-4B60-B89B-1279ADCA5CE0}" srcOrd="12" destOrd="0" presId="urn:microsoft.com/office/officeart/2005/8/layout/default"/>
    <dgm:cxn modelId="{47BE0881-4B6F-4E90-B4C4-80A61766BB6C}" type="presParOf" srcId="{9A095C17-3B78-443B-88CF-B021FFD1E2D7}" destId="{7F5CF9D6-D6B4-48D4-97CF-DF30B521F954}" srcOrd="13" destOrd="0" presId="urn:microsoft.com/office/officeart/2005/8/layout/default"/>
    <dgm:cxn modelId="{9FDDDD56-9F5E-4CE9-AEFE-EFC3A80B93B7}" type="presParOf" srcId="{9A095C17-3B78-443B-88CF-B021FFD1E2D7}" destId="{A659786C-95F0-4445-B4B2-0A5F673D0405}"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49088F-E028-48E2-8309-97ADA9E5ACE3}">
      <dsp:nvSpPr>
        <dsp:cNvPr id="0" name=""/>
        <dsp:cNvSpPr/>
      </dsp:nvSpPr>
      <dsp:spPr>
        <a:xfrm>
          <a:off x="3174" y="615611"/>
          <a:ext cx="2518319" cy="151099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What is QA?</a:t>
          </a:r>
        </a:p>
      </dsp:txBody>
      <dsp:txXfrm>
        <a:off x="3174" y="615611"/>
        <a:ext cx="2518319" cy="1510991"/>
      </dsp:txXfrm>
    </dsp:sp>
    <dsp:sp modelId="{2530C2D4-9469-4547-A71C-E507047DC015}">
      <dsp:nvSpPr>
        <dsp:cNvPr id="0" name=""/>
        <dsp:cNvSpPr/>
      </dsp:nvSpPr>
      <dsp:spPr>
        <a:xfrm>
          <a:off x="2773325" y="615611"/>
          <a:ext cx="2518319" cy="151099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Why Automation is essential?</a:t>
          </a:r>
        </a:p>
      </dsp:txBody>
      <dsp:txXfrm>
        <a:off x="2773325" y="615611"/>
        <a:ext cx="2518319" cy="1510991"/>
      </dsp:txXfrm>
    </dsp:sp>
    <dsp:sp modelId="{FDE885E5-AA93-466F-AEC7-0A637DBF119B}">
      <dsp:nvSpPr>
        <dsp:cNvPr id="0" name=""/>
        <dsp:cNvSpPr/>
      </dsp:nvSpPr>
      <dsp:spPr>
        <a:xfrm>
          <a:off x="5543476" y="615611"/>
          <a:ext cx="2518319" cy="151099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Selecting the right tools/Setting up Environment</a:t>
          </a:r>
        </a:p>
      </dsp:txBody>
      <dsp:txXfrm>
        <a:off x="5543476" y="615611"/>
        <a:ext cx="2518319" cy="1510991"/>
      </dsp:txXfrm>
    </dsp:sp>
    <dsp:sp modelId="{D1EBE03E-482F-428B-8E7C-8AC65775F468}">
      <dsp:nvSpPr>
        <dsp:cNvPr id="0" name=""/>
        <dsp:cNvSpPr/>
      </dsp:nvSpPr>
      <dsp:spPr>
        <a:xfrm>
          <a:off x="8313628" y="615611"/>
          <a:ext cx="2518319" cy="151099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Introduction to Coding</a:t>
          </a:r>
          <a:endParaRPr lang="en-US" sz="2300" kern="1200" dirty="0"/>
        </a:p>
      </dsp:txBody>
      <dsp:txXfrm>
        <a:off x="8313628" y="615611"/>
        <a:ext cx="2518319" cy="1510991"/>
      </dsp:txXfrm>
    </dsp:sp>
    <dsp:sp modelId="{EDE4E245-E290-43EF-8A23-48DE45A86F97}">
      <dsp:nvSpPr>
        <dsp:cNvPr id="0" name=""/>
        <dsp:cNvSpPr/>
      </dsp:nvSpPr>
      <dsp:spPr>
        <a:xfrm>
          <a:off x="3174" y="2378435"/>
          <a:ext cx="2518319" cy="151099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Writing your first script</a:t>
          </a:r>
        </a:p>
      </dsp:txBody>
      <dsp:txXfrm>
        <a:off x="3174" y="2378435"/>
        <a:ext cx="2518319" cy="1510991"/>
      </dsp:txXfrm>
    </dsp:sp>
    <dsp:sp modelId="{F34B9DDC-8B90-41D1-8106-214719BE4C40}">
      <dsp:nvSpPr>
        <dsp:cNvPr id="0" name=""/>
        <dsp:cNvSpPr/>
      </dsp:nvSpPr>
      <dsp:spPr>
        <a:xfrm>
          <a:off x="2773325" y="2378435"/>
          <a:ext cx="2518319" cy="151099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Handling Test Data and Test Frameworks</a:t>
          </a:r>
        </a:p>
      </dsp:txBody>
      <dsp:txXfrm>
        <a:off x="2773325" y="2378435"/>
        <a:ext cx="2518319" cy="1510991"/>
      </dsp:txXfrm>
    </dsp:sp>
    <dsp:sp modelId="{C47704EC-6A44-4B60-B89B-1279ADCA5CE0}">
      <dsp:nvSpPr>
        <dsp:cNvPr id="0" name=""/>
        <dsp:cNvSpPr/>
      </dsp:nvSpPr>
      <dsp:spPr>
        <a:xfrm>
          <a:off x="5543476" y="2378435"/>
          <a:ext cx="2518319" cy="151099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Continuous Integration and Continuous Testing</a:t>
          </a:r>
        </a:p>
      </dsp:txBody>
      <dsp:txXfrm>
        <a:off x="5543476" y="2378435"/>
        <a:ext cx="2518319" cy="1510991"/>
      </dsp:txXfrm>
    </dsp:sp>
    <dsp:sp modelId="{A659786C-95F0-4445-B4B2-0A5F673D0405}">
      <dsp:nvSpPr>
        <dsp:cNvPr id="0" name=""/>
        <dsp:cNvSpPr/>
      </dsp:nvSpPr>
      <dsp:spPr>
        <a:xfrm>
          <a:off x="8313628" y="2378435"/>
          <a:ext cx="2518319" cy="151099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Q&amp;A</a:t>
          </a:r>
        </a:p>
      </dsp:txBody>
      <dsp:txXfrm>
        <a:off x="8313628" y="2378435"/>
        <a:ext cx="2518319" cy="151099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12/25/2023</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12/25/2023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shmerling.net/post/securing-software-quality"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shmerling.net/post/securing-software-quality"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a:t>
            </a:r>
            <a:r>
              <a:rPr lang="en-US" dirty="0">
                <a:hlinkClick r:id="rId3"/>
              </a:rPr>
              <a:t>Securing Software Quality (shmerling.net)</a:t>
            </a:r>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6</a:t>
            </a:fld>
            <a:endParaRPr lang="en-US" noProof="0" dirty="0"/>
          </a:p>
        </p:txBody>
      </p:sp>
    </p:spTree>
    <p:extLst>
      <p:ext uri="{BB962C8B-B14F-4D97-AF65-F5344CB8AC3E}">
        <p14:creationId xmlns:p14="http://schemas.microsoft.com/office/powerpoint/2010/main" val="3356796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16</a:t>
            </a:fld>
            <a:endParaRPr lang="en-US" noProof="0" dirty="0"/>
          </a:p>
        </p:txBody>
      </p:sp>
    </p:spTree>
    <p:extLst>
      <p:ext uri="{BB962C8B-B14F-4D97-AF65-F5344CB8AC3E}">
        <p14:creationId xmlns:p14="http://schemas.microsoft.com/office/powerpoint/2010/main" val="3442324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Testing data pipelines involves ensuring the correctness and reliability of data processing, transformation, and movement within your system. Here are some tools commonly used for testing data pipelines:</a:t>
            </a:r>
          </a:p>
          <a:p>
            <a:endParaRPr lang="en-US" dirty="0"/>
          </a:p>
          <a:p>
            <a:r>
              <a:rPr lang="en-US" dirty="0"/>
              <a:t>1. **Great Expectations:**</a:t>
            </a:r>
          </a:p>
          <a:p>
            <a:r>
              <a:rPr lang="en-US" dirty="0"/>
              <a:t>   - **Description:** Great Expectations is an open-source Python library designed for data validation, documentation, and testing. It allows you to set expectations about your data, create tests, and verify the integrity of your data pipelines.</a:t>
            </a:r>
          </a:p>
          <a:p>
            <a:r>
              <a:rPr lang="en-US" dirty="0"/>
              <a:t>   - **Key Features:**</a:t>
            </a:r>
          </a:p>
          <a:p>
            <a:r>
              <a:rPr lang="en-US" dirty="0"/>
              <a:t>     - Declarative data validation.</a:t>
            </a:r>
          </a:p>
          <a:p>
            <a:r>
              <a:rPr lang="en-US" dirty="0"/>
              <a:t>     - Extensive support for different data sources.</a:t>
            </a:r>
          </a:p>
          <a:p>
            <a:r>
              <a:rPr lang="en-US" dirty="0"/>
              <a:t>     - Integration with popular data science and processing frameworks.</a:t>
            </a:r>
          </a:p>
          <a:p>
            <a:endParaRPr lang="en-US" dirty="0"/>
          </a:p>
          <a:p>
            <a:r>
              <a:rPr lang="en-US" dirty="0"/>
              <a:t>2. **Apache Kafka Streams </a:t>
            </a:r>
            <a:r>
              <a:rPr lang="en-US" dirty="0" err="1"/>
              <a:t>TestUtils</a:t>
            </a:r>
            <a:r>
              <a:rPr lang="en-US" dirty="0"/>
              <a:t>:**</a:t>
            </a:r>
          </a:p>
          <a:p>
            <a:r>
              <a:rPr lang="en-US" dirty="0"/>
              <a:t>   - **Description:** If your data pipeline involves Apache Kafka for real-time data streaming, Kafka Streams provides testing utilities (</a:t>
            </a:r>
            <a:r>
              <a:rPr lang="en-US" dirty="0" err="1"/>
              <a:t>TestInputTopic</a:t>
            </a:r>
            <a:r>
              <a:rPr lang="en-US" dirty="0"/>
              <a:t>, </a:t>
            </a:r>
            <a:r>
              <a:rPr lang="en-US" dirty="0" err="1"/>
              <a:t>TestOutputTopic</a:t>
            </a:r>
            <a:r>
              <a:rPr lang="en-US" dirty="0"/>
              <a:t>) for writing unit tests for Kafka Streams applications.</a:t>
            </a:r>
          </a:p>
          <a:p>
            <a:r>
              <a:rPr lang="en-US" dirty="0"/>
              <a:t>   - **Key Features:**</a:t>
            </a:r>
          </a:p>
          <a:p>
            <a:r>
              <a:rPr lang="en-US" dirty="0"/>
              <a:t>     - Integration with Kafka for testing stream processing.</a:t>
            </a:r>
          </a:p>
          <a:p>
            <a:r>
              <a:rPr lang="en-US" dirty="0"/>
              <a:t>     - Allows you to produce input and consume output for testing stream processing logic.</a:t>
            </a:r>
          </a:p>
          <a:p>
            <a:endParaRPr lang="en-US" dirty="0"/>
          </a:p>
          <a:p>
            <a:r>
              <a:rPr lang="en-US" dirty="0"/>
              <a:t>3. **</a:t>
            </a:r>
            <a:r>
              <a:rPr lang="en-US" dirty="0" err="1"/>
              <a:t>dbt</a:t>
            </a:r>
            <a:r>
              <a:rPr lang="en-US" dirty="0"/>
              <a:t> (data build tool):**</a:t>
            </a:r>
          </a:p>
          <a:p>
            <a:r>
              <a:rPr lang="en-US" dirty="0"/>
              <a:t>   - **Description:** </a:t>
            </a:r>
            <a:r>
              <a:rPr lang="en-US" dirty="0" err="1"/>
              <a:t>dbt</a:t>
            </a:r>
            <a:r>
              <a:rPr lang="en-US" dirty="0"/>
              <a:t> is a command-line tool that enables data analysts and engineers to transform data in their warehouse more effectively. While not a testing tool in the traditional sense, it supports the concept of "tests" for asserting expectations about the data.</a:t>
            </a:r>
          </a:p>
          <a:p>
            <a:r>
              <a:rPr lang="en-US" dirty="0"/>
              <a:t>   - **Key Features:**</a:t>
            </a:r>
          </a:p>
          <a:p>
            <a:r>
              <a:rPr lang="en-US" dirty="0"/>
              <a:t>     - SQL-based transformations.</a:t>
            </a:r>
          </a:p>
          <a:p>
            <a:r>
              <a:rPr lang="en-US" dirty="0"/>
              <a:t>     - Supports the definition of tests on transformed data.</a:t>
            </a:r>
          </a:p>
          <a:p>
            <a:endParaRPr lang="en-US" dirty="0"/>
          </a:p>
          <a:p>
            <a:r>
              <a:rPr lang="en-US" dirty="0"/>
              <a:t>4. **Apache Beam Test Pipeline:**</a:t>
            </a:r>
          </a:p>
          <a:p>
            <a:r>
              <a:rPr lang="en-US" dirty="0"/>
              <a:t>   - **Description:** Apache Beam is a unified stream and batch processing model, and it provides a Test Pipeline library for testing Apache Beam pipelines. It allows you to write tests for your data processing logic using a test harness.</a:t>
            </a:r>
          </a:p>
          <a:p>
            <a:r>
              <a:rPr lang="en-US" dirty="0"/>
              <a:t>   - **Key Features:**</a:t>
            </a:r>
          </a:p>
          <a:p>
            <a:r>
              <a:rPr lang="en-US" dirty="0"/>
              <a:t>     - Testing both batch and stream processing pipelines.</a:t>
            </a:r>
          </a:p>
          <a:p>
            <a:r>
              <a:rPr lang="en-US" dirty="0"/>
              <a:t>     - Verifying the correctness of your data transformations.</a:t>
            </a:r>
          </a:p>
          <a:p>
            <a:endParaRPr lang="en-US" dirty="0"/>
          </a:p>
          <a:p>
            <a:r>
              <a:rPr lang="en-US" dirty="0"/>
              <a:t>5. **Airflow Testing:**</a:t>
            </a:r>
          </a:p>
          <a:p>
            <a:r>
              <a:rPr lang="en-US" dirty="0"/>
              <a:t>   - **Description:** Apache Airflow is a platform for orchestrating complex data workflows. While not a specific testing tool, it provides features for testing DAGs (Directed Acyclic Graphs), allowing you to simulate and test your data workflows.</a:t>
            </a:r>
          </a:p>
          <a:p>
            <a:r>
              <a:rPr lang="en-US" dirty="0"/>
              <a:t>   - **Key Features:**</a:t>
            </a:r>
          </a:p>
          <a:p>
            <a:r>
              <a:rPr lang="en-US" dirty="0"/>
              <a:t>     - Testing the workflow logic and task dependencies.</a:t>
            </a:r>
          </a:p>
          <a:p>
            <a:r>
              <a:rPr lang="en-US" dirty="0"/>
              <a:t>     - Integration with different data processing systems.</a:t>
            </a:r>
          </a:p>
          <a:p>
            <a:endParaRPr lang="en-US" dirty="0"/>
          </a:p>
          <a:p>
            <a:r>
              <a:rPr lang="en-US" dirty="0"/>
              <a:t>6. **Presto Test Framework:**</a:t>
            </a:r>
          </a:p>
          <a:p>
            <a:r>
              <a:rPr lang="en-US" dirty="0"/>
              <a:t>   - **Description:** Presto is a distributed SQL query engine, and its test framework enables you to test SQL queries and analyze query results for data processing accuracy.</a:t>
            </a:r>
          </a:p>
          <a:p>
            <a:r>
              <a:rPr lang="en-US" dirty="0"/>
              <a:t>   - **Key Features:**</a:t>
            </a:r>
          </a:p>
          <a:p>
            <a:r>
              <a:rPr lang="en-US" dirty="0"/>
              <a:t>     - SQL-based testing for distributed data processing.</a:t>
            </a:r>
          </a:p>
          <a:p>
            <a:r>
              <a:rPr lang="en-US" dirty="0"/>
              <a:t>     - Supports running tests against Presto clusters.</a:t>
            </a:r>
          </a:p>
          <a:p>
            <a:endParaRPr lang="en-US" dirty="0"/>
          </a:p>
          <a:p>
            <a:r>
              <a:rPr lang="en-US" dirty="0"/>
              <a:t>Remember that the choice of tools depends on your specific use case, technology stack, and the nature of your data pipelines. Depending on your needs, you might use a combination of these tools to cover different aspects of testing within your data pipeline.</a:t>
            </a:r>
          </a:p>
          <a:p>
            <a:endParaRPr lang="en-US" dirty="0"/>
          </a:p>
          <a:p>
            <a:r>
              <a:rPr lang="en-US" dirty="0"/>
              <a:t>Certainly! Here are some pros and cons for the mentioned tools commonly used in testing data pipelines:</a:t>
            </a:r>
          </a:p>
          <a:p>
            <a:endParaRPr lang="en-US" dirty="0"/>
          </a:p>
          <a:p>
            <a:r>
              <a:rPr lang="en-US" dirty="0"/>
              <a:t>### 1. **Great Expectations:**</a:t>
            </a:r>
          </a:p>
          <a:p>
            <a:endParaRPr lang="en-US" dirty="0"/>
          </a:p>
          <a:p>
            <a:r>
              <a:rPr lang="en-US" dirty="0"/>
              <a:t>**Pros:**</a:t>
            </a:r>
          </a:p>
          <a:p>
            <a:r>
              <a:rPr lang="en-US" dirty="0"/>
              <a:t>- **Declarative Testing:** Allows you to express expectations about the data in a declarative way.</a:t>
            </a:r>
          </a:p>
          <a:p>
            <a:r>
              <a:rPr lang="en-US" dirty="0"/>
              <a:t>- **Data Profiling:** Provides features for data profiling, documentation, and exploration.</a:t>
            </a:r>
          </a:p>
          <a:p>
            <a:r>
              <a:rPr lang="en-US" dirty="0"/>
              <a:t>- **Extensible:** Supports various data backends and can be integrated with popular data science frameworks.</a:t>
            </a:r>
          </a:p>
          <a:p>
            <a:endParaRPr lang="en-US" dirty="0"/>
          </a:p>
          <a:p>
            <a:r>
              <a:rPr lang="en-US" dirty="0"/>
              <a:t>**Cons:**</a:t>
            </a:r>
          </a:p>
          <a:p>
            <a:r>
              <a:rPr lang="en-US" dirty="0"/>
              <a:t>- **Learning Curve:** It might have a learning curve for users not familiar with the declarative style of testing.</a:t>
            </a:r>
          </a:p>
          <a:p>
            <a:r>
              <a:rPr lang="en-US" dirty="0"/>
              <a:t>- **Python-Centric:** Primarily designed for Python users, which may not be suitable for environments using other languages.</a:t>
            </a:r>
          </a:p>
          <a:p>
            <a:endParaRPr lang="en-US" dirty="0"/>
          </a:p>
          <a:p>
            <a:r>
              <a:rPr lang="en-US" dirty="0"/>
              <a:t>### 2. **Apache Kafka Streams </a:t>
            </a:r>
            <a:r>
              <a:rPr lang="en-US" dirty="0" err="1"/>
              <a:t>TestUtils</a:t>
            </a:r>
            <a:r>
              <a:rPr lang="en-US" dirty="0"/>
              <a:t>:**</a:t>
            </a:r>
          </a:p>
          <a:p>
            <a:endParaRPr lang="en-US" dirty="0"/>
          </a:p>
          <a:p>
            <a:r>
              <a:rPr lang="en-US" dirty="0"/>
              <a:t>**Pros:**</a:t>
            </a:r>
          </a:p>
          <a:p>
            <a:r>
              <a:rPr lang="en-US" dirty="0"/>
              <a:t>- **Integration with Kafka:** Directly integrates with Apache Kafka for testing stream processing.</a:t>
            </a:r>
          </a:p>
          <a:p>
            <a:r>
              <a:rPr lang="en-US" dirty="0"/>
              <a:t>- **Convenient API:** Provides a convenient API for producing input and consuming output during testing.</a:t>
            </a:r>
          </a:p>
          <a:p>
            <a:endParaRPr lang="en-US" dirty="0"/>
          </a:p>
          <a:p>
            <a:r>
              <a:rPr lang="en-US" dirty="0"/>
              <a:t>**Cons:**</a:t>
            </a:r>
          </a:p>
          <a:p>
            <a:r>
              <a:rPr lang="en-US" dirty="0"/>
              <a:t>- **Specific to Kafka Streams:** Limited to testing Kafka Streams applications and might not be suitable for non-Kafka environments.</a:t>
            </a:r>
          </a:p>
          <a:p>
            <a:r>
              <a:rPr lang="en-US" dirty="0"/>
              <a:t>- **Java-Centric:** Primarily designed for Java users, which may not align with other language preferences.</a:t>
            </a:r>
          </a:p>
          <a:p>
            <a:endParaRPr lang="en-US" dirty="0"/>
          </a:p>
          <a:p>
            <a:r>
              <a:rPr lang="en-US" dirty="0"/>
              <a:t>### 3. **</a:t>
            </a:r>
            <a:r>
              <a:rPr lang="en-US" dirty="0" err="1"/>
              <a:t>dbt</a:t>
            </a:r>
            <a:r>
              <a:rPr lang="en-US" dirty="0"/>
              <a:t> (data build tool):**</a:t>
            </a:r>
          </a:p>
          <a:p>
            <a:endParaRPr lang="en-US" dirty="0"/>
          </a:p>
          <a:p>
            <a:r>
              <a:rPr lang="en-US" dirty="0"/>
              <a:t>**Pros:**</a:t>
            </a:r>
          </a:p>
          <a:p>
            <a:r>
              <a:rPr lang="en-US" dirty="0"/>
              <a:t>- **SQL-Based:** Allows analysts and engineers to express transformations using SQL.</a:t>
            </a:r>
          </a:p>
          <a:p>
            <a:r>
              <a:rPr lang="en-US" dirty="0"/>
              <a:t>- **Data Testing:** Supports data testing through the definition of tests on the transformed data.</a:t>
            </a:r>
          </a:p>
          <a:p>
            <a:r>
              <a:rPr lang="en-US" dirty="0"/>
              <a:t>- **Documentation Generation:** Automatically generates documentation for your data transformations.</a:t>
            </a:r>
          </a:p>
          <a:p>
            <a:endParaRPr lang="en-US" dirty="0"/>
          </a:p>
          <a:p>
            <a:r>
              <a:rPr lang="en-US" dirty="0"/>
              <a:t>**Cons:**</a:t>
            </a:r>
          </a:p>
          <a:p>
            <a:r>
              <a:rPr lang="en-US" dirty="0"/>
              <a:t>- **SQL Only:** Limited to SQL-based transformations, which might not cover all aspects of data processing.</a:t>
            </a:r>
          </a:p>
          <a:p>
            <a:r>
              <a:rPr lang="en-US" dirty="0"/>
              <a:t>- **Requires Warehouse:** Requires a data warehouse (e.g., </a:t>
            </a:r>
            <a:r>
              <a:rPr lang="en-US" dirty="0" err="1"/>
              <a:t>BigQuery</a:t>
            </a:r>
            <a:r>
              <a:rPr lang="en-US" dirty="0"/>
              <a:t>, Snowflake) for execution.</a:t>
            </a:r>
          </a:p>
          <a:p>
            <a:endParaRPr lang="en-US" dirty="0"/>
          </a:p>
          <a:p>
            <a:r>
              <a:rPr lang="en-US" dirty="0"/>
              <a:t>### 4. **Apache Beam Test Pipeline:**</a:t>
            </a:r>
          </a:p>
          <a:p>
            <a:endParaRPr lang="en-US" dirty="0"/>
          </a:p>
          <a:p>
            <a:r>
              <a:rPr lang="en-US" dirty="0"/>
              <a:t>**Pros:**</a:t>
            </a:r>
          </a:p>
          <a:p>
            <a:r>
              <a:rPr lang="en-US" dirty="0"/>
              <a:t>- **Unified Processing Model:** Supports both batch and stream processing in a unified model.</a:t>
            </a:r>
          </a:p>
          <a:p>
            <a:r>
              <a:rPr lang="en-US" dirty="0"/>
              <a:t>- **Test Harness:** Provides a test harness for writing unit tests for Apache Beam pipelines.</a:t>
            </a:r>
          </a:p>
          <a:p>
            <a:endParaRPr lang="en-US" dirty="0"/>
          </a:p>
          <a:p>
            <a:r>
              <a:rPr lang="en-US" dirty="0"/>
              <a:t>**Cons:**</a:t>
            </a:r>
          </a:p>
          <a:p>
            <a:r>
              <a:rPr lang="en-US" dirty="0"/>
              <a:t>- **Java-Centric:** Primarily designed for Java users, which may not align with other language preferences.</a:t>
            </a:r>
          </a:p>
          <a:p>
            <a:r>
              <a:rPr lang="en-US" dirty="0"/>
              <a:t>- **Learning Curve:** Might have a learning curve for users new to Apache Beam.</a:t>
            </a:r>
          </a:p>
          <a:p>
            <a:endParaRPr lang="en-US" dirty="0"/>
          </a:p>
          <a:p>
            <a:r>
              <a:rPr lang="en-US" dirty="0"/>
              <a:t>### 5. **Airflow Testing:**</a:t>
            </a:r>
          </a:p>
          <a:p>
            <a:endParaRPr lang="en-US" dirty="0"/>
          </a:p>
          <a:p>
            <a:r>
              <a:rPr lang="en-US" dirty="0"/>
              <a:t>**Pros:**</a:t>
            </a:r>
          </a:p>
          <a:p>
            <a:r>
              <a:rPr lang="en-US" dirty="0"/>
              <a:t>- **Workflow Orchestration:** Allows for testing the orchestration logic of your workflows.</a:t>
            </a:r>
          </a:p>
          <a:p>
            <a:r>
              <a:rPr lang="en-US" dirty="0"/>
              <a:t>- **DAG Testing:** Provides features for testing Directed Acyclic Graphs (DAGs).</a:t>
            </a:r>
          </a:p>
          <a:p>
            <a:endParaRPr lang="en-US" dirty="0"/>
          </a:p>
          <a:p>
            <a:r>
              <a:rPr lang="en-US" dirty="0"/>
              <a:t>**Cons:**</a:t>
            </a:r>
          </a:p>
          <a:p>
            <a:r>
              <a:rPr lang="en-US" dirty="0"/>
              <a:t>- **Complexity:** Apache Airflow might be overkill for simple data pipeline testing scenarios.</a:t>
            </a:r>
          </a:p>
          <a:p>
            <a:r>
              <a:rPr lang="en-US" dirty="0"/>
              <a:t>- **Learning Curve:** Learning curve associated with setting up and configuring Airflow.</a:t>
            </a:r>
          </a:p>
          <a:p>
            <a:endParaRPr lang="en-US" dirty="0"/>
          </a:p>
          <a:p>
            <a:r>
              <a:rPr lang="en-US" dirty="0"/>
              <a:t>### 6. **Presto Test Framework:**</a:t>
            </a:r>
          </a:p>
          <a:p>
            <a:endParaRPr lang="en-US" dirty="0"/>
          </a:p>
          <a:p>
            <a:r>
              <a:rPr lang="en-US" dirty="0"/>
              <a:t>**Pros:**</a:t>
            </a:r>
          </a:p>
          <a:p>
            <a:r>
              <a:rPr lang="en-US" dirty="0"/>
              <a:t>- **Distributed SQL:** Enables testing SQL queries in a distributed environment.</a:t>
            </a:r>
          </a:p>
          <a:p>
            <a:r>
              <a:rPr lang="en-US" dirty="0"/>
              <a:t>- **Integration with Presto:** Directly integrates with Presto for testing.</a:t>
            </a:r>
          </a:p>
          <a:p>
            <a:endParaRPr lang="en-US" dirty="0"/>
          </a:p>
          <a:p>
            <a:r>
              <a:rPr lang="en-US" dirty="0"/>
              <a:t>**Cons:**</a:t>
            </a:r>
          </a:p>
          <a:p>
            <a:r>
              <a:rPr lang="en-US" dirty="0"/>
              <a:t>- **Presto Dependency:** Tied to environments using Presto as a query engine.</a:t>
            </a:r>
          </a:p>
          <a:p>
            <a:r>
              <a:rPr lang="en-US" dirty="0"/>
              <a:t>- **SQL Only:** Focused on SQL-based testing, may not cover broader aspects of data pipeline testing.</a:t>
            </a:r>
          </a:p>
          <a:p>
            <a:endParaRPr lang="en-US" dirty="0"/>
          </a:p>
          <a:p>
            <a:r>
              <a:rPr lang="en-US" dirty="0"/>
              <a:t>Remember that the suitability of a tool depends on your specific use case, technology stack, and team expertise. Combining multiple tools might be necessary to cover different aspects of testing within your data pipeline.</a:t>
            </a:r>
          </a:p>
          <a:p>
            <a:endParaRPr lang="en-US" dirty="0"/>
          </a:p>
          <a:p>
            <a:r>
              <a:rPr lang="en-US" dirty="0"/>
              <a:t>Certainly! Here are some popular tools used for API testing, along with their respective pros and cons:</a:t>
            </a:r>
          </a:p>
          <a:p>
            <a:endParaRPr lang="en-US" dirty="0"/>
          </a:p>
          <a:p>
            <a:r>
              <a:rPr lang="en-US" dirty="0"/>
              <a:t>### 1. **Postman:**</a:t>
            </a:r>
          </a:p>
          <a:p>
            <a:endParaRPr lang="en-US" dirty="0"/>
          </a:p>
          <a:p>
            <a:r>
              <a:rPr lang="en-US" dirty="0"/>
              <a:t>**Pros:**</a:t>
            </a:r>
          </a:p>
          <a:p>
            <a:r>
              <a:rPr lang="en-US" dirty="0"/>
              <a:t>- **User-Friendly Interface:** Intuitive and user-friendly interface for creating and running API tests.</a:t>
            </a:r>
          </a:p>
          <a:p>
            <a:r>
              <a:rPr lang="en-US" dirty="0"/>
              <a:t>- **Rich Feature Set:** Offers features for testing, automation, and collaboration.</a:t>
            </a:r>
          </a:p>
          <a:p>
            <a:r>
              <a:rPr lang="en-US" dirty="0"/>
              <a:t>- **Environment Variables:** Allows the use of environment variables for flexibility in testing different environments.</a:t>
            </a:r>
          </a:p>
          <a:p>
            <a:endParaRPr lang="en-US" dirty="0"/>
          </a:p>
          <a:p>
            <a:r>
              <a:rPr lang="en-US" dirty="0"/>
              <a:t>**Cons:**</a:t>
            </a:r>
          </a:p>
          <a:p>
            <a:r>
              <a:rPr lang="en-US" dirty="0"/>
              <a:t>- **Learning Curve:** Advanced features may have a learning curve for beginners.</a:t>
            </a:r>
          </a:p>
          <a:p>
            <a:r>
              <a:rPr lang="en-US" dirty="0"/>
              <a:t>- **Dependency on GUI:** While it has a command-line interface, some features are more GUI-centric.</a:t>
            </a:r>
          </a:p>
          <a:p>
            <a:endParaRPr lang="en-US" dirty="0"/>
          </a:p>
          <a:p>
            <a:r>
              <a:rPr lang="en-US" dirty="0"/>
              <a:t>### 2. **Insomnia:**</a:t>
            </a:r>
          </a:p>
          <a:p>
            <a:endParaRPr lang="en-US" dirty="0"/>
          </a:p>
          <a:p>
            <a:r>
              <a:rPr lang="en-US" dirty="0"/>
              <a:t>**Pros:**</a:t>
            </a:r>
          </a:p>
          <a:p>
            <a:r>
              <a:rPr lang="en-US" dirty="0"/>
              <a:t>- **Simplified Interface:** Clean and straightforward interface for designing and executing API tests.</a:t>
            </a:r>
          </a:p>
          <a:p>
            <a:r>
              <a:rPr lang="en-US" dirty="0"/>
              <a:t>- **Workspaces:** Supports the organization of API requests into workspaces for better project management.</a:t>
            </a:r>
          </a:p>
          <a:p>
            <a:r>
              <a:rPr lang="en-US" dirty="0"/>
              <a:t>- **Environment Variables:** Allows the use of environment variables for dynamic testing.</a:t>
            </a:r>
          </a:p>
          <a:p>
            <a:endParaRPr lang="en-US" dirty="0"/>
          </a:p>
          <a:p>
            <a:r>
              <a:rPr lang="en-US" dirty="0"/>
              <a:t>**Cons:**</a:t>
            </a:r>
          </a:p>
          <a:p>
            <a:r>
              <a:rPr lang="en-US" dirty="0"/>
              <a:t>- **Smaller Ecosystem:** Smaller community compared to some other tools.</a:t>
            </a:r>
          </a:p>
          <a:p>
            <a:r>
              <a:rPr lang="en-US" dirty="0"/>
              <a:t>- **Feature Set:** Some advanced features found in other tools may be limited.</a:t>
            </a:r>
          </a:p>
          <a:p>
            <a:endParaRPr lang="en-US" dirty="0"/>
          </a:p>
          <a:p>
            <a:r>
              <a:rPr lang="en-US" dirty="0"/>
              <a:t>### 3. **REST Assured:**</a:t>
            </a:r>
          </a:p>
          <a:p>
            <a:endParaRPr lang="en-US" dirty="0"/>
          </a:p>
          <a:p>
            <a:r>
              <a:rPr lang="en-US" dirty="0"/>
              <a:t>**Pros:**</a:t>
            </a:r>
          </a:p>
          <a:p>
            <a:r>
              <a:rPr lang="en-US" dirty="0"/>
              <a:t>- **Java Integration:** Well-suited for Java-based projects, integrates seamlessly with Java testing frameworks.</a:t>
            </a:r>
          </a:p>
          <a:p>
            <a:r>
              <a:rPr lang="en-US" dirty="0"/>
              <a:t>- **Declarative Syntax:** Uses a declarative syntax for writing tests, making them more readable.</a:t>
            </a:r>
          </a:p>
          <a:p>
            <a:r>
              <a:rPr lang="en-US" dirty="0"/>
              <a:t>- **Extensible:** Can be extended for complex testing scenarios.</a:t>
            </a:r>
          </a:p>
          <a:p>
            <a:endParaRPr lang="en-US" dirty="0"/>
          </a:p>
          <a:p>
            <a:r>
              <a:rPr lang="en-US" dirty="0"/>
              <a:t>**Cons:**</a:t>
            </a:r>
          </a:p>
          <a:p>
            <a:r>
              <a:rPr lang="en-US" dirty="0"/>
              <a:t>- **Java-Centric:** Primarily designed for Java, may not be as suitable for non-Java projects.</a:t>
            </a:r>
          </a:p>
          <a:p>
            <a:r>
              <a:rPr lang="en-US" dirty="0"/>
              <a:t>- **Learning Curve:** May have a learning curve for users new to Java or API testing.</a:t>
            </a:r>
          </a:p>
          <a:p>
            <a:endParaRPr lang="en-US" dirty="0"/>
          </a:p>
          <a:p>
            <a:r>
              <a:rPr lang="en-US" dirty="0"/>
              <a:t>### 4. **Karate DSL:**</a:t>
            </a:r>
          </a:p>
          <a:p>
            <a:endParaRPr lang="en-US" dirty="0"/>
          </a:p>
          <a:p>
            <a:r>
              <a:rPr lang="en-US" dirty="0"/>
              <a:t>**Pros:**</a:t>
            </a:r>
          </a:p>
          <a:p>
            <a:r>
              <a:rPr lang="en-US" dirty="0"/>
              <a:t>- **BDD Syntax:** Utilizes a behavior-driven development (BDD) syntax for expressive tests.</a:t>
            </a:r>
          </a:p>
          <a:p>
            <a:r>
              <a:rPr lang="en-US" dirty="0"/>
              <a:t>- **Integrated Testing:** Combines API testing, performance testing, and UI automation.</a:t>
            </a:r>
          </a:p>
          <a:p>
            <a:r>
              <a:rPr lang="en-US" dirty="0"/>
              <a:t>- **Zero Setup:** Requires minimal setup and configuration.</a:t>
            </a:r>
          </a:p>
          <a:p>
            <a:endParaRPr lang="en-US" dirty="0"/>
          </a:p>
          <a:p>
            <a:r>
              <a:rPr lang="en-US" dirty="0"/>
              <a:t>**Cons:**</a:t>
            </a:r>
          </a:p>
          <a:p>
            <a:r>
              <a:rPr lang="en-US" dirty="0"/>
              <a:t>- **Limited Ecosystem:** Smaller community and ecosystem compared to more established tools.</a:t>
            </a:r>
          </a:p>
          <a:p>
            <a:r>
              <a:rPr lang="en-US" dirty="0"/>
              <a:t>- **Not as Feature-Rich:** Some advanced features found in other tools may be missing.</a:t>
            </a:r>
          </a:p>
          <a:p>
            <a:endParaRPr lang="en-US" dirty="0"/>
          </a:p>
          <a:p>
            <a:r>
              <a:rPr lang="en-US" dirty="0"/>
              <a:t>### 5. **Jest:**</a:t>
            </a:r>
          </a:p>
          <a:p>
            <a:endParaRPr lang="en-US" dirty="0"/>
          </a:p>
          <a:p>
            <a:r>
              <a:rPr lang="en-US" dirty="0"/>
              <a:t>**Pros:**</a:t>
            </a:r>
          </a:p>
          <a:p>
            <a:r>
              <a:rPr lang="en-US" dirty="0"/>
              <a:t>- **JavaScript/Node.js Integration:** Well-suited for JavaScript and Node.js projects.</a:t>
            </a:r>
          </a:p>
          <a:p>
            <a:r>
              <a:rPr lang="en-US" dirty="0"/>
              <a:t>- **Unit Testing:** Initially designed for unit testing but can be used for API testing with additional plugins.</a:t>
            </a:r>
          </a:p>
          <a:p>
            <a:r>
              <a:rPr lang="en-US" dirty="0"/>
              <a:t>- **Snapshot Testing:** Supports snapshot testing for responses.</a:t>
            </a:r>
          </a:p>
          <a:p>
            <a:endParaRPr lang="en-US" dirty="0"/>
          </a:p>
          <a:p>
            <a:r>
              <a:rPr lang="en-US" dirty="0"/>
              <a:t>**Cons:**</a:t>
            </a:r>
          </a:p>
          <a:p>
            <a:r>
              <a:rPr lang="en-US" dirty="0"/>
              <a:t>- **Unit Testing Focus:** While it can be used for API testing, it is primarily a unit testing framework.</a:t>
            </a:r>
          </a:p>
          <a:p>
            <a:r>
              <a:rPr lang="en-US" dirty="0"/>
              <a:t>- **Learning Curve:** May have a learning curve for users new to Jest.</a:t>
            </a:r>
          </a:p>
          <a:p>
            <a:endParaRPr lang="en-US" dirty="0"/>
          </a:p>
          <a:p>
            <a:r>
              <a:rPr lang="en-US" dirty="0"/>
              <a:t>### 6. **SoapUI:**</a:t>
            </a:r>
          </a:p>
          <a:p>
            <a:endParaRPr lang="en-US" dirty="0"/>
          </a:p>
          <a:p>
            <a:r>
              <a:rPr lang="en-US" dirty="0"/>
              <a:t>**Pros:**</a:t>
            </a:r>
          </a:p>
          <a:p>
            <a:r>
              <a:rPr lang="en-US" dirty="0"/>
              <a:t>- **SOAP and REST Support:** Supports both SOAP and REST APIs.</a:t>
            </a:r>
          </a:p>
          <a:p>
            <a:r>
              <a:rPr lang="en-US" dirty="0"/>
              <a:t>- **Rich Feature Set:** Comprehensive features for testing, mocking, and load testing.</a:t>
            </a:r>
          </a:p>
          <a:p>
            <a:r>
              <a:rPr lang="en-US" dirty="0"/>
              <a:t>- **Data-Driven Testing:** Allows for data-driven testing scenarios.</a:t>
            </a:r>
          </a:p>
          <a:p>
            <a:endParaRPr lang="en-US" dirty="0"/>
          </a:p>
          <a:p>
            <a:r>
              <a:rPr lang="en-US" dirty="0"/>
              <a:t>**Cons:**</a:t>
            </a:r>
          </a:p>
          <a:p>
            <a:r>
              <a:rPr lang="en-US" dirty="0"/>
              <a:t>- **Complexity:** Can be complex for simple API testing scenarios.</a:t>
            </a:r>
          </a:p>
          <a:p>
            <a:r>
              <a:rPr lang="en-US" dirty="0"/>
              <a:t>- **Resource Intensive:** May consume more resources compared to lighter tools.</a:t>
            </a:r>
          </a:p>
          <a:p>
            <a:endParaRPr lang="en-US" dirty="0"/>
          </a:p>
          <a:p>
            <a:r>
              <a:rPr lang="en-US" dirty="0"/>
              <a:t>Remember to choose a tool based on your specific project requirements, team expertise, and the nature of your API testing needs. It's also common to see a combination of tools used, depending on the context and goals of your testing efforts.</a:t>
            </a:r>
          </a:p>
          <a:p>
            <a:endParaRPr lang="en-US" dirty="0"/>
          </a:p>
          <a:p>
            <a:r>
              <a:rPr lang="en-US" dirty="0"/>
              <a:t>API contract testing frameworks are tools designed to verify that the interactions between different services or components in a system adhere to a specified contract. These contracts define the expected behavior of the APIs, including request and response formats, status codes, and other constraints. Here are some popular API contract testing frameworks:</a:t>
            </a:r>
          </a:p>
          <a:p>
            <a:endParaRPr lang="en-US" dirty="0"/>
          </a:p>
          <a:p>
            <a:r>
              <a:rPr lang="en-US" dirty="0"/>
              <a:t>1. **Pact:**</a:t>
            </a:r>
          </a:p>
          <a:p>
            <a:r>
              <a:rPr lang="en-US" dirty="0"/>
              <a:t>   - **Description:** Pact is a contract testing tool that works by allowing different services to define their expectations (Pacts) and then verifying those expectations in a consumer-driven manner.</a:t>
            </a:r>
          </a:p>
          <a:p>
            <a:r>
              <a:rPr lang="en-US" dirty="0"/>
              <a:t>   - **Pros:**</a:t>
            </a:r>
          </a:p>
          <a:p>
            <a:r>
              <a:rPr lang="en-US" dirty="0"/>
              <a:t>     - Supports multiple programming languages.</a:t>
            </a:r>
          </a:p>
          <a:p>
            <a:r>
              <a:rPr lang="en-US" dirty="0"/>
              <a:t>     - Lightweight and easy to set up.</a:t>
            </a:r>
          </a:p>
          <a:p>
            <a:r>
              <a:rPr lang="en-US" dirty="0"/>
              <a:t>     - Integrates with various build and CI/CD tools.</a:t>
            </a:r>
          </a:p>
          <a:p>
            <a:r>
              <a:rPr lang="en-US" dirty="0"/>
              <a:t>   - **Cons:**</a:t>
            </a:r>
          </a:p>
          <a:p>
            <a:r>
              <a:rPr lang="en-US" dirty="0"/>
              <a:t>     - Learning curve for those new to contract testing concepts.</a:t>
            </a:r>
          </a:p>
          <a:p>
            <a:endParaRPr lang="en-US" dirty="0"/>
          </a:p>
          <a:p>
            <a:r>
              <a:rPr lang="en-US" dirty="0"/>
              <a:t>2. **Spring Cloud Contract:**</a:t>
            </a:r>
          </a:p>
          <a:p>
            <a:r>
              <a:rPr lang="en-US" dirty="0"/>
              <a:t>   - **Description:** Spring Cloud Contract is a framework that supports contract testing in a Spring-based microservices architecture. It allows teams to define contracts using Groovy DSL or YAML.</a:t>
            </a:r>
          </a:p>
          <a:p>
            <a:r>
              <a:rPr lang="en-US" dirty="0"/>
              <a:t>   - **Pros:**</a:t>
            </a:r>
          </a:p>
          <a:p>
            <a:r>
              <a:rPr lang="en-US" dirty="0"/>
              <a:t>     - Integrates seamlessly with the Spring ecosystem.</a:t>
            </a:r>
          </a:p>
          <a:p>
            <a:r>
              <a:rPr lang="en-US" dirty="0"/>
              <a:t>     - Supports contract testing for both HTTP and message-based interactions.</a:t>
            </a:r>
          </a:p>
          <a:p>
            <a:r>
              <a:rPr lang="en-US" dirty="0"/>
              <a:t>     - Can be used with various languages, not limited to Java.</a:t>
            </a:r>
          </a:p>
          <a:p>
            <a:r>
              <a:rPr lang="en-US" dirty="0"/>
              <a:t>   - **Cons:**</a:t>
            </a:r>
          </a:p>
          <a:p>
            <a:r>
              <a:rPr lang="en-US" dirty="0"/>
              <a:t>     - May be more suited for Java/Spring projects.</a:t>
            </a:r>
          </a:p>
          <a:p>
            <a:endParaRPr lang="en-US" dirty="0"/>
          </a:p>
          <a:p>
            <a:r>
              <a:rPr lang="en-US" dirty="0"/>
              <a:t>3. **Consumer-Driven Contracts (CDC) with tools like Karate or Pact:**</a:t>
            </a:r>
          </a:p>
          <a:p>
            <a:r>
              <a:rPr lang="en-US" dirty="0"/>
              <a:t>   - **Description:** Consumer-Driven Contracts is a testing approach where consumers of an API specify their expectations, and these expectations are used to verify the provider's compliance.</a:t>
            </a:r>
          </a:p>
          <a:p>
            <a:r>
              <a:rPr lang="en-US" dirty="0"/>
              <a:t>   - **Pros:**</a:t>
            </a:r>
          </a:p>
          <a:p>
            <a:r>
              <a:rPr lang="en-US" dirty="0"/>
              <a:t>     - Encourages collaboration between API providers and consumers.</a:t>
            </a:r>
          </a:p>
          <a:p>
            <a:r>
              <a:rPr lang="en-US" dirty="0"/>
              <a:t>     - Clear and expressive DSL for defining contracts.</a:t>
            </a:r>
          </a:p>
          <a:p>
            <a:r>
              <a:rPr lang="en-US" dirty="0"/>
              <a:t>   - **Cons:**</a:t>
            </a:r>
          </a:p>
          <a:p>
            <a:r>
              <a:rPr lang="en-US" dirty="0"/>
              <a:t>     - Requires collaboration between teams, which might be a challenge in certain scenarios.</a:t>
            </a:r>
          </a:p>
          <a:p>
            <a:endParaRPr lang="en-US" dirty="0"/>
          </a:p>
          <a:p>
            <a:r>
              <a:rPr lang="en-US" dirty="0"/>
              <a:t>4. **Citrus Framework:**</a:t>
            </a:r>
          </a:p>
          <a:p>
            <a:r>
              <a:rPr lang="en-US" dirty="0"/>
              <a:t>   - **Description:** Citrus is a versatile framework for integration and end-to-end testing. It supports contract testing through the definition of message templates and validation scripts.</a:t>
            </a:r>
          </a:p>
          <a:p>
            <a:r>
              <a:rPr lang="en-US" dirty="0"/>
              <a:t>   - **Pros:**</a:t>
            </a:r>
          </a:p>
          <a:p>
            <a:r>
              <a:rPr lang="en-US" dirty="0"/>
              <a:t>     - Supports multiple transport protocols and message formats.</a:t>
            </a:r>
          </a:p>
          <a:p>
            <a:r>
              <a:rPr lang="en-US" dirty="0"/>
              <a:t>     - Extensive documentation and community support.</a:t>
            </a:r>
          </a:p>
          <a:p>
            <a:r>
              <a:rPr lang="en-US" dirty="0"/>
              <a:t>     - Can be used for broader integration testing scenarios.</a:t>
            </a:r>
          </a:p>
          <a:p>
            <a:r>
              <a:rPr lang="en-US" dirty="0"/>
              <a:t>   - **Cons:**</a:t>
            </a:r>
          </a:p>
          <a:p>
            <a:r>
              <a:rPr lang="en-US" dirty="0"/>
              <a:t>     - May be overkill for simple contract testing needs.</a:t>
            </a:r>
          </a:p>
          <a:p>
            <a:endParaRPr lang="en-US" dirty="0"/>
          </a:p>
          <a:p>
            <a:r>
              <a:rPr lang="en-US" dirty="0"/>
              <a:t>5. **Hoverfly:**</a:t>
            </a:r>
          </a:p>
          <a:p>
            <a:r>
              <a:rPr lang="en-US" dirty="0"/>
              <a:t>   - **Description:** Hoverfly is a lightweight, open-source API simulation tool that supports contract testing. It allows you to capture real HTTP traffic and create simulations for testing purposes.</a:t>
            </a:r>
          </a:p>
          <a:p>
            <a:r>
              <a:rPr lang="en-US" dirty="0"/>
              <a:t>   - **Pros:**</a:t>
            </a:r>
          </a:p>
          <a:p>
            <a:r>
              <a:rPr lang="en-US" dirty="0"/>
              <a:t>     - Easy to set up and use.</a:t>
            </a:r>
          </a:p>
          <a:p>
            <a:r>
              <a:rPr lang="en-US" dirty="0"/>
              <a:t>     - Can be used for virtualization and contract testing.</a:t>
            </a:r>
          </a:p>
          <a:p>
            <a:r>
              <a:rPr lang="en-US" dirty="0"/>
              <a:t>   - **Cons:**</a:t>
            </a:r>
          </a:p>
          <a:p>
            <a:r>
              <a:rPr lang="en-US" dirty="0"/>
              <a:t>     - Might not be as feature-rich as dedicated contract testing frameworks.</a:t>
            </a:r>
          </a:p>
          <a:p>
            <a:endParaRPr lang="en-US" dirty="0"/>
          </a:p>
          <a:p>
            <a:r>
              <a:rPr lang="en-US" dirty="0"/>
              <a:t>Remember that the choice of a contract testing framework depends on your project's requirements, the technology stack in use, and the preferences of your development and testing teams. Each framework has its strengths, and the most suitable one for your project will depend on your specific context.</a:t>
            </a:r>
          </a:p>
        </p:txBody>
      </p:sp>
      <p:sp>
        <p:nvSpPr>
          <p:cNvPr id="4" name="Slide Number Placeholder 3"/>
          <p:cNvSpPr>
            <a:spLocks noGrp="1"/>
          </p:cNvSpPr>
          <p:nvPr>
            <p:ph type="sldNum" sz="quarter" idx="5"/>
          </p:nvPr>
        </p:nvSpPr>
        <p:spPr/>
        <p:txBody>
          <a:bodyPr/>
          <a:lstStyle/>
          <a:p>
            <a:fld id="{79230CFA-805A-4FD3-B3A0-DAAA5993DA17}" type="slidenum">
              <a:rPr lang="en-US" noProof="0" smtClean="0"/>
              <a:t>17</a:t>
            </a:fld>
            <a:endParaRPr lang="en-US" noProof="0" dirty="0"/>
          </a:p>
        </p:txBody>
      </p:sp>
    </p:spTree>
    <p:extLst>
      <p:ext uri="{BB962C8B-B14F-4D97-AF65-F5344CB8AC3E}">
        <p14:creationId xmlns:p14="http://schemas.microsoft.com/office/powerpoint/2010/main" val="2905195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18</a:t>
            </a:fld>
            <a:endParaRPr lang="en-US" noProof="0" dirty="0"/>
          </a:p>
        </p:txBody>
      </p:sp>
    </p:spTree>
    <p:extLst>
      <p:ext uri="{BB962C8B-B14F-4D97-AF65-F5344CB8AC3E}">
        <p14:creationId xmlns:p14="http://schemas.microsoft.com/office/powerpoint/2010/main" val="2120908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a:t>
            </a:r>
            <a:r>
              <a:rPr lang="en-US" dirty="0">
                <a:hlinkClick r:id="rId3"/>
              </a:rPr>
              <a:t>Securing Software Quality (shmerling.net)</a:t>
            </a:r>
            <a:endParaRPr lang="en-US" dirty="0"/>
          </a:p>
          <a:p>
            <a:endParaRPr lang="en-US" dirty="0"/>
          </a:p>
          <a:p>
            <a:pPr algn="l"/>
            <a:r>
              <a:rPr lang="en-US" b="0" i="1" dirty="0">
                <a:solidFill>
                  <a:srgbClr val="D1D5DB"/>
                </a:solidFill>
                <a:effectLst/>
                <a:latin typeface="Söhne"/>
              </a:rPr>
              <a:t>Slide: The Human Element</a:t>
            </a: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Manual testing heavily relies on human execution, which can lead to errors.</a:t>
            </a:r>
          </a:p>
          <a:p>
            <a:pPr algn="l">
              <a:buFont typeface="Arial" panose="020B0604020202020204" pitchFamily="34" charset="0"/>
              <a:buChar char="•"/>
            </a:pPr>
            <a:r>
              <a:rPr lang="en-US" b="0" i="0" dirty="0">
                <a:solidFill>
                  <a:srgbClr val="D1D5DB"/>
                </a:solidFill>
                <a:effectLst/>
                <a:latin typeface="Söhne"/>
              </a:rPr>
              <a:t>Time-consuming: The more features, the more time required for testing.</a:t>
            </a:r>
          </a:p>
          <a:p>
            <a:pPr algn="l"/>
            <a:r>
              <a:rPr lang="en-US" b="0" i="1" dirty="0">
                <a:solidFill>
                  <a:srgbClr val="D1D5DB"/>
                </a:solidFill>
                <a:effectLst/>
                <a:latin typeface="Söhne"/>
              </a:rPr>
              <a:t>Slide: Limited Test Coverage</a:t>
            </a: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It's challenging to cover all scenarios manually, leading to potential oversights.</a:t>
            </a:r>
          </a:p>
          <a:p>
            <a:pPr algn="l">
              <a:buFont typeface="Arial" panose="020B0604020202020204" pitchFamily="34" charset="0"/>
              <a:buChar char="•"/>
            </a:pPr>
            <a:r>
              <a:rPr lang="en-US" b="0" i="0" dirty="0">
                <a:solidFill>
                  <a:srgbClr val="D1D5DB"/>
                </a:solidFill>
                <a:effectLst/>
                <a:latin typeface="Söhne"/>
              </a:rPr>
              <a:t>Repetitive tasks can lead to tester fatigue, impacting accuracy.</a:t>
            </a:r>
          </a:p>
          <a:p>
            <a:pPr algn="l"/>
            <a:r>
              <a:rPr lang="en-US" b="0" i="1" dirty="0">
                <a:solidFill>
                  <a:srgbClr val="D1D5DB"/>
                </a:solidFill>
                <a:effectLst/>
                <a:latin typeface="Söhne"/>
              </a:rPr>
              <a:t>Slide: Scalability Issues</a:t>
            </a: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As projects grow, manual testing becomes less scalable.</a:t>
            </a:r>
          </a:p>
          <a:p>
            <a:pPr algn="l">
              <a:buFont typeface="Arial" panose="020B0604020202020204" pitchFamily="34" charset="0"/>
              <a:buChar char="•"/>
            </a:pPr>
            <a:r>
              <a:rPr lang="en-US" b="0" i="0" dirty="0">
                <a:solidFill>
                  <a:srgbClr val="D1D5DB"/>
                </a:solidFill>
                <a:effectLst/>
                <a:latin typeface="Söhne"/>
              </a:rPr>
              <a:t>Difficulty in managing and executing test cases in large, complex applications.</a:t>
            </a:r>
          </a:p>
          <a:p>
            <a:pPr algn="l"/>
            <a:r>
              <a:rPr lang="en-US" b="0" i="1" dirty="0">
                <a:solidFill>
                  <a:srgbClr val="D1D5DB"/>
                </a:solidFill>
                <a:effectLst/>
                <a:latin typeface="Söhne"/>
              </a:rPr>
              <a:t>Slide: Resource Intensity</a:t>
            </a: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Requires a considerable workforce for extensive testing.</a:t>
            </a:r>
          </a:p>
          <a:p>
            <a:pPr algn="l">
              <a:buFont typeface="Arial" panose="020B0604020202020204" pitchFamily="34" charset="0"/>
              <a:buChar char="•"/>
            </a:pPr>
            <a:r>
              <a:rPr lang="en-US" b="0" i="0" dirty="0">
                <a:solidFill>
                  <a:srgbClr val="D1D5DB"/>
                </a:solidFill>
                <a:effectLst/>
                <a:latin typeface="Söhne"/>
              </a:rPr>
              <a:t>Costs and resource allocation become critical factors.</a:t>
            </a:r>
          </a:p>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7</a:t>
            </a:fld>
            <a:endParaRPr lang="en-US" noProof="0" dirty="0"/>
          </a:p>
        </p:txBody>
      </p:sp>
    </p:spTree>
    <p:extLst>
      <p:ext uri="{BB962C8B-B14F-4D97-AF65-F5344CB8AC3E}">
        <p14:creationId xmlns:p14="http://schemas.microsoft.com/office/powerpoint/2010/main" val="2647906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b="1" i="0" dirty="0">
                <a:solidFill>
                  <a:srgbClr val="D1D5DB"/>
                </a:solidFill>
                <a:effectLst/>
                <a:latin typeface="Söhne"/>
              </a:rPr>
            </a:br>
            <a:r>
              <a:rPr lang="en-US" b="1" i="0" dirty="0">
                <a:solidFill>
                  <a:srgbClr val="D1D5DB"/>
                </a:solidFill>
                <a:effectLst/>
                <a:latin typeface="Söhne"/>
              </a:rPr>
              <a:t>Title: Unleashing the Power of Automation: Understanding Its Benefits and Applicability</a:t>
            </a:r>
            <a:endParaRPr lang="en-US" b="0" i="0" dirty="0">
              <a:solidFill>
                <a:srgbClr val="D1D5DB"/>
              </a:solidFill>
              <a:effectLst/>
              <a:latin typeface="Söhne"/>
            </a:endParaRPr>
          </a:p>
          <a:p>
            <a:pPr algn="l"/>
            <a:r>
              <a:rPr lang="en-US" b="1" i="0" dirty="0">
                <a:solidFill>
                  <a:srgbClr val="D1D5DB"/>
                </a:solidFill>
                <a:effectLst/>
                <a:latin typeface="Söhne"/>
              </a:rPr>
              <a:t>Introduction:</a:t>
            </a:r>
            <a:r>
              <a:rPr lang="en-US" b="0" i="0" dirty="0">
                <a:solidFill>
                  <a:srgbClr val="D1D5DB"/>
                </a:solidFill>
                <a:effectLst/>
                <a:latin typeface="Söhne"/>
              </a:rPr>
              <a:t> Hello, everyone! Today, we're going to dive into the captivating realm of automation and understand why it's not just a trend but a necessity in the world of software development and testing. In this tutorial, we'll explore the myriad benefits of automation and discern when it's the perfect time to embrace it.</a:t>
            </a:r>
          </a:p>
          <a:p>
            <a:pPr algn="l"/>
            <a:r>
              <a:rPr lang="en-US" b="1" i="0" dirty="0">
                <a:solidFill>
                  <a:srgbClr val="D1D5DB"/>
                </a:solidFill>
                <a:effectLst/>
                <a:latin typeface="Söhne"/>
              </a:rPr>
              <a:t>Section 1: Benefits of Automation</a:t>
            </a:r>
            <a:endParaRPr lang="en-US" b="0" i="0" dirty="0">
              <a:solidFill>
                <a:srgbClr val="D1D5DB"/>
              </a:solidFill>
              <a:effectLst/>
              <a:latin typeface="Söhne"/>
            </a:endParaRPr>
          </a:p>
          <a:p>
            <a:pPr algn="l"/>
            <a:r>
              <a:rPr lang="en-US" b="0" i="1" dirty="0">
                <a:solidFill>
                  <a:srgbClr val="D1D5DB"/>
                </a:solidFill>
                <a:effectLst/>
                <a:latin typeface="Söhne"/>
              </a:rPr>
              <a:t>Slide: Accelerated Testing Cycles</a:t>
            </a: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Automation significantly speeds up the testing process, enabling quicker releases.</a:t>
            </a:r>
          </a:p>
          <a:p>
            <a:pPr algn="l">
              <a:buFont typeface="Arial" panose="020B0604020202020204" pitchFamily="34" charset="0"/>
              <a:buChar char="•"/>
            </a:pPr>
            <a:r>
              <a:rPr lang="en-US" b="0" i="0" dirty="0">
                <a:solidFill>
                  <a:srgbClr val="D1D5DB"/>
                </a:solidFill>
                <a:effectLst/>
                <a:latin typeface="Söhne"/>
              </a:rPr>
              <a:t>Rapid feedback loops empower teams to iterate and improve swiftly.</a:t>
            </a:r>
          </a:p>
          <a:p>
            <a:pPr algn="l"/>
            <a:r>
              <a:rPr lang="en-US" b="0" i="1" dirty="0">
                <a:solidFill>
                  <a:srgbClr val="D1D5DB"/>
                </a:solidFill>
                <a:effectLst/>
                <a:latin typeface="Söhne"/>
              </a:rPr>
              <a:t>Slide: Improved Test Accuracy and Consistency</a:t>
            </a: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Automated tests perform tasks precisely, reducing the chance of human errors.</a:t>
            </a:r>
          </a:p>
          <a:p>
            <a:pPr algn="l">
              <a:buFont typeface="Arial" panose="020B0604020202020204" pitchFamily="34" charset="0"/>
              <a:buChar char="•"/>
            </a:pPr>
            <a:r>
              <a:rPr lang="en-US" b="0" i="0" dirty="0">
                <a:solidFill>
                  <a:srgbClr val="D1D5DB"/>
                </a:solidFill>
                <a:effectLst/>
                <a:latin typeface="Söhne"/>
              </a:rPr>
              <a:t>Consistency in test execution ensures reliable results across environments.</a:t>
            </a:r>
          </a:p>
          <a:p>
            <a:pPr algn="l"/>
            <a:r>
              <a:rPr lang="en-US" b="0" i="1" dirty="0">
                <a:solidFill>
                  <a:srgbClr val="D1D5DB"/>
                </a:solidFill>
                <a:effectLst/>
                <a:latin typeface="Söhne"/>
              </a:rPr>
              <a:t>Slide: Enhanced Test Coverage</a:t>
            </a:r>
            <a:r>
              <a:rPr lang="en-US" b="0" i="0" dirty="0">
                <a:solidFill>
                  <a:srgbClr val="D1D5DB"/>
                </a:solidFill>
                <a:effectLst/>
                <a:latin typeface="Söhne"/>
              </a:rPr>
              <a:t>*</a:t>
            </a:r>
          </a:p>
          <a:p>
            <a:pPr algn="l">
              <a:buFont typeface="Arial" panose="020B0604020202020204" pitchFamily="34" charset="0"/>
              <a:buChar char="•"/>
            </a:pPr>
            <a:r>
              <a:rPr lang="en-US" b="0" i="0" dirty="0">
                <a:solidFill>
                  <a:srgbClr val="D1D5DB"/>
                </a:solidFill>
                <a:effectLst/>
                <a:latin typeface="Söhne"/>
              </a:rPr>
              <a:t>Automation allows for extensive test coverage, ensuring critical scenarios are thoroughly tested.</a:t>
            </a:r>
          </a:p>
          <a:p>
            <a:pPr algn="l">
              <a:buFont typeface="Arial" panose="020B0604020202020204" pitchFamily="34" charset="0"/>
              <a:buChar char="•"/>
            </a:pPr>
            <a:r>
              <a:rPr lang="en-US" b="0" i="0" dirty="0">
                <a:solidFill>
                  <a:srgbClr val="D1D5DB"/>
                </a:solidFill>
                <a:effectLst/>
                <a:latin typeface="Söhne"/>
              </a:rPr>
              <a:t>Comprehensive testing contributes to better software quality.</a:t>
            </a:r>
          </a:p>
          <a:p>
            <a:pPr algn="l"/>
            <a:r>
              <a:rPr lang="en-US" b="0" i="1" dirty="0">
                <a:solidFill>
                  <a:srgbClr val="D1D5DB"/>
                </a:solidFill>
                <a:effectLst/>
                <a:latin typeface="Söhne"/>
              </a:rPr>
              <a:t>Slide: Resource Optimization</a:t>
            </a:r>
            <a:r>
              <a:rPr lang="en-US" b="0" i="0" dirty="0">
                <a:solidFill>
                  <a:srgbClr val="D1D5DB"/>
                </a:solidFill>
                <a:effectLst/>
                <a:latin typeface="Söhne"/>
              </a:rPr>
              <a:t>*</a:t>
            </a:r>
          </a:p>
          <a:p>
            <a:pPr algn="l">
              <a:buFont typeface="Arial" panose="020B0604020202020204" pitchFamily="34" charset="0"/>
              <a:buChar char="•"/>
            </a:pPr>
            <a:r>
              <a:rPr lang="en-US" b="0" i="0" dirty="0">
                <a:solidFill>
                  <a:srgbClr val="D1D5DB"/>
                </a:solidFill>
                <a:effectLst/>
                <a:latin typeface="Söhne"/>
              </a:rPr>
              <a:t>Automated tests can run 24/7, maximizing resource utilization.</a:t>
            </a:r>
          </a:p>
          <a:p>
            <a:pPr algn="l">
              <a:buFont typeface="Arial" panose="020B0604020202020204" pitchFamily="34" charset="0"/>
              <a:buChar char="•"/>
            </a:pPr>
            <a:r>
              <a:rPr lang="en-US" b="0" i="0" dirty="0">
                <a:solidFill>
                  <a:srgbClr val="D1D5DB"/>
                </a:solidFill>
                <a:effectLst/>
                <a:latin typeface="Söhne"/>
              </a:rPr>
              <a:t>Reduces dependency on manual testers for repetitive tasks.</a:t>
            </a:r>
          </a:p>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8</a:t>
            </a:fld>
            <a:endParaRPr lang="en-US" noProof="0" dirty="0"/>
          </a:p>
        </p:txBody>
      </p:sp>
    </p:spTree>
    <p:extLst>
      <p:ext uri="{BB962C8B-B14F-4D97-AF65-F5344CB8AC3E}">
        <p14:creationId xmlns:p14="http://schemas.microsoft.com/office/powerpoint/2010/main" val="2922543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Section 2: When to Consider Automation?</a:t>
            </a:r>
            <a:endParaRPr lang="en-US" b="0" i="0" dirty="0">
              <a:solidFill>
                <a:srgbClr val="D1D5DB"/>
              </a:solidFill>
              <a:effectLst/>
              <a:latin typeface="Söhne"/>
            </a:endParaRPr>
          </a:p>
          <a:p>
            <a:pPr algn="l"/>
            <a:r>
              <a:rPr lang="en-US" b="0" i="1" dirty="0">
                <a:solidFill>
                  <a:srgbClr val="D1D5DB"/>
                </a:solidFill>
                <a:effectLst/>
                <a:latin typeface="Söhne"/>
              </a:rPr>
              <a:t>Slide: Repetitive Test Scenarios</a:t>
            </a:r>
            <a:r>
              <a:rPr lang="en-US" b="0" i="0" dirty="0">
                <a:solidFill>
                  <a:srgbClr val="D1D5DB"/>
                </a:solidFill>
                <a:effectLst/>
                <a:latin typeface="Söhne"/>
              </a:rPr>
              <a:t>*</a:t>
            </a:r>
          </a:p>
          <a:p>
            <a:pPr algn="l">
              <a:buFont typeface="Arial" panose="020B0604020202020204" pitchFamily="34" charset="0"/>
              <a:buChar char="•"/>
            </a:pPr>
            <a:r>
              <a:rPr lang="en-US" b="0" i="0" dirty="0">
                <a:solidFill>
                  <a:srgbClr val="D1D5DB"/>
                </a:solidFill>
                <a:effectLst/>
                <a:latin typeface="Söhne"/>
              </a:rPr>
              <a:t>Consider automation when there are repetitive test cases that need frequent execution.</a:t>
            </a:r>
          </a:p>
          <a:p>
            <a:pPr algn="l">
              <a:buFont typeface="Arial" panose="020B0604020202020204" pitchFamily="34" charset="0"/>
              <a:buChar char="•"/>
            </a:pPr>
            <a:r>
              <a:rPr lang="en-US" b="0" i="0" dirty="0">
                <a:solidFill>
                  <a:srgbClr val="D1D5DB"/>
                </a:solidFill>
                <a:effectLst/>
                <a:latin typeface="Söhne"/>
              </a:rPr>
              <a:t>Ideal for regression testing to ensure existing functionalities remain intact.</a:t>
            </a:r>
          </a:p>
          <a:p>
            <a:pPr algn="l"/>
            <a:r>
              <a:rPr lang="en-US" b="0" i="1" dirty="0">
                <a:solidFill>
                  <a:srgbClr val="D1D5DB"/>
                </a:solidFill>
                <a:effectLst/>
                <a:latin typeface="Söhne"/>
              </a:rPr>
              <a:t>Slide: Large and Complex Applications</a:t>
            </a:r>
            <a:r>
              <a:rPr lang="en-US" b="0" i="0" dirty="0">
                <a:solidFill>
                  <a:srgbClr val="D1D5DB"/>
                </a:solidFill>
                <a:effectLst/>
                <a:latin typeface="Söhne"/>
              </a:rPr>
              <a:t>*</a:t>
            </a:r>
          </a:p>
          <a:p>
            <a:pPr algn="l">
              <a:buFont typeface="Arial" panose="020B0604020202020204" pitchFamily="34" charset="0"/>
              <a:buChar char="•"/>
            </a:pPr>
            <a:r>
              <a:rPr lang="en-US" b="0" i="0" dirty="0">
                <a:solidFill>
                  <a:srgbClr val="D1D5DB"/>
                </a:solidFill>
                <a:effectLst/>
                <a:latin typeface="Söhne"/>
              </a:rPr>
              <a:t>Automation shines in testing large and intricate software systems.</a:t>
            </a:r>
          </a:p>
          <a:p>
            <a:pPr algn="l">
              <a:buFont typeface="Arial" panose="020B0604020202020204" pitchFamily="34" charset="0"/>
              <a:buChar char="•"/>
            </a:pPr>
            <a:r>
              <a:rPr lang="en-US" b="0" i="0" dirty="0">
                <a:solidFill>
                  <a:srgbClr val="D1D5DB"/>
                </a:solidFill>
                <a:effectLst/>
                <a:latin typeface="Söhne"/>
              </a:rPr>
              <a:t>Manual testing may be impractical due to the sheer volume of test cases.</a:t>
            </a:r>
          </a:p>
          <a:p>
            <a:pPr algn="l"/>
            <a:r>
              <a:rPr lang="en-US" b="0" i="1" dirty="0">
                <a:solidFill>
                  <a:srgbClr val="D1D5DB"/>
                </a:solidFill>
                <a:effectLst/>
                <a:latin typeface="Söhne"/>
              </a:rPr>
              <a:t>Slide: Frequent Code Changes</a:t>
            </a:r>
            <a:r>
              <a:rPr lang="en-US" b="0" i="0" dirty="0">
                <a:solidFill>
                  <a:srgbClr val="D1D5DB"/>
                </a:solidFill>
                <a:effectLst/>
                <a:latin typeface="Söhne"/>
              </a:rPr>
              <a:t>*</a:t>
            </a:r>
          </a:p>
          <a:p>
            <a:pPr algn="l">
              <a:buFont typeface="Arial" panose="020B0604020202020204" pitchFamily="34" charset="0"/>
              <a:buChar char="•"/>
            </a:pPr>
            <a:r>
              <a:rPr lang="en-US" b="0" i="0" dirty="0">
                <a:solidFill>
                  <a:srgbClr val="D1D5DB"/>
                </a:solidFill>
                <a:effectLst/>
                <a:latin typeface="Söhne"/>
              </a:rPr>
              <a:t>In dynamic development environments, where code changes are frequent, automation aids in quick validation.</a:t>
            </a:r>
          </a:p>
          <a:p>
            <a:pPr algn="l">
              <a:buFont typeface="Arial" panose="020B0604020202020204" pitchFamily="34" charset="0"/>
              <a:buChar char="•"/>
            </a:pPr>
            <a:r>
              <a:rPr lang="en-US" b="0" i="0" dirty="0">
                <a:solidFill>
                  <a:srgbClr val="D1D5DB"/>
                </a:solidFill>
                <a:effectLst/>
                <a:latin typeface="Söhne"/>
              </a:rPr>
              <a:t>Ensures that new features don't break existing functionalities.</a:t>
            </a:r>
          </a:p>
          <a:p>
            <a:pPr algn="l"/>
            <a:r>
              <a:rPr lang="en-US" b="0" i="1" dirty="0">
                <a:solidFill>
                  <a:srgbClr val="D1D5DB"/>
                </a:solidFill>
                <a:effectLst/>
                <a:latin typeface="Söhne"/>
              </a:rPr>
              <a:t>Slide: Performance and Load Testing</a:t>
            </a:r>
            <a:r>
              <a:rPr lang="en-US" b="0" i="0" dirty="0">
                <a:solidFill>
                  <a:srgbClr val="D1D5DB"/>
                </a:solidFill>
                <a:effectLst/>
                <a:latin typeface="Söhne"/>
              </a:rPr>
              <a:t>*</a:t>
            </a:r>
          </a:p>
          <a:p>
            <a:pPr algn="l">
              <a:buFont typeface="Arial" panose="020B0604020202020204" pitchFamily="34" charset="0"/>
              <a:buChar char="•"/>
            </a:pPr>
            <a:r>
              <a:rPr lang="en-US" b="0" i="0" dirty="0">
                <a:solidFill>
                  <a:srgbClr val="D1D5DB"/>
                </a:solidFill>
                <a:effectLst/>
                <a:latin typeface="Söhne"/>
              </a:rPr>
              <a:t>Automation is indispensable for simulating large user loads and stress testing.</a:t>
            </a:r>
          </a:p>
          <a:p>
            <a:pPr algn="l">
              <a:buFont typeface="Arial" panose="020B0604020202020204" pitchFamily="34" charset="0"/>
              <a:buChar char="•"/>
            </a:pPr>
            <a:r>
              <a:rPr lang="en-US" b="0" i="0" dirty="0">
                <a:solidFill>
                  <a:srgbClr val="D1D5DB"/>
                </a:solidFill>
                <a:effectLst/>
                <a:latin typeface="Söhne"/>
              </a:rPr>
              <a:t>Identifying performance bottlenecks and ensuring system stability.</a:t>
            </a:r>
          </a:p>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9</a:t>
            </a:fld>
            <a:endParaRPr lang="en-US" noProof="0" dirty="0"/>
          </a:p>
        </p:txBody>
      </p:sp>
    </p:spTree>
    <p:extLst>
      <p:ext uri="{BB962C8B-B14F-4D97-AF65-F5344CB8AC3E}">
        <p14:creationId xmlns:p14="http://schemas.microsoft.com/office/powerpoint/2010/main" val="2270086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b="1" i="0" dirty="0">
                <a:solidFill>
                  <a:srgbClr val="D1D5DB"/>
                </a:solidFill>
                <a:effectLst/>
                <a:latin typeface="Söhne"/>
              </a:rPr>
            </a:br>
            <a:r>
              <a:rPr lang="en-US" b="1" i="0" dirty="0">
                <a:solidFill>
                  <a:srgbClr val="D1D5DB"/>
                </a:solidFill>
                <a:effectLst/>
                <a:latin typeface="Söhne"/>
              </a:rPr>
              <a:t>Section1 : How Coding Fits into the Testing Process</a:t>
            </a:r>
            <a:endParaRPr lang="en-US" b="0" i="0" dirty="0">
              <a:solidFill>
                <a:srgbClr val="D1D5DB"/>
              </a:solidFill>
              <a:effectLst/>
              <a:latin typeface="Söhne"/>
            </a:endParaRPr>
          </a:p>
          <a:p>
            <a:pPr algn="l"/>
            <a:r>
              <a:rPr lang="en-US" b="0" i="1" dirty="0">
                <a:solidFill>
                  <a:srgbClr val="D1D5DB"/>
                </a:solidFill>
                <a:effectLst/>
                <a:latin typeface="Söhne"/>
              </a:rPr>
              <a:t>Slide: The Role of Coding in QA</a:t>
            </a:r>
            <a:r>
              <a:rPr lang="en-US" b="0" i="0" dirty="0">
                <a:solidFill>
                  <a:srgbClr val="D1D5DB"/>
                </a:solidFill>
                <a:effectLst/>
                <a:latin typeface="Söhne"/>
              </a:rPr>
              <a:t>*</a:t>
            </a:r>
          </a:p>
          <a:p>
            <a:pPr algn="l">
              <a:buFont typeface="Arial" panose="020B0604020202020204" pitchFamily="34" charset="0"/>
              <a:buChar char="•"/>
            </a:pPr>
            <a:r>
              <a:rPr lang="en-US" b="0" i="0" dirty="0">
                <a:solidFill>
                  <a:srgbClr val="D1D5DB"/>
                </a:solidFill>
                <a:effectLst/>
                <a:latin typeface="Söhne"/>
              </a:rPr>
              <a:t>Coding skills empower QA professionals to automate repetitive tasks and execute complex test scenarios.</a:t>
            </a:r>
          </a:p>
          <a:p>
            <a:pPr algn="l">
              <a:buFont typeface="Arial" panose="020B0604020202020204" pitchFamily="34" charset="0"/>
              <a:buChar char="•"/>
            </a:pPr>
            <a:r>
              <a:rPr lang="en-US" b="0" i="0" dirty="0">
                <a:solidFill>
                  <a:srgbClr val="D1D5DB"/>
                </a:solidFill>
                <a:effectLst/>
                <a:latin typeface="Söhne"/>
              </a:rPr>
              <a:t>We'll explore how coding enhances the efficiency and effectiveness of the testing process.</a:t>
            </a:r>
          </a:p>
          <a:p>
            <a:pPr algn="l"/>
            <a:r>
              <a:rPr lang="en-US" b="0" i="1" dirty="0">
                <a:solidFill>
                  <a:srgbClr val="D1D5DB"/>
                </a:solidFill>
                <a:effectLst/>
                <a:latin typeface="Söhne"/>
              </a:rPr>
              <a:t>Slide: Writing Test Scripts</a:t>
            </a:r>
            <a:r>
              <a:rPr lang="en-US" b="0" i="0" dirty="0">
                <a:solidFill>
                  <a:srgbClr val="D1D5DB"/>
                </a:solidFill>
                <a:effectLst/>
                <a:latin typeface="Söhne"/>
              </a:rPr>
              <a:t>*</a:t>
            </a:r>
          </a:p>
          <a:p>
            <a:pPr algn="l">
              <a:buFont typeface="Arial" panose="020B0604020202020204" pitchFamily="34" charset="0"/>
              <a:buChar char="•"/>
            </a:pPr>
            <a:r>
              <a:rPr lang="en-US" b="0" i="0" dirty="0">
                <a:solidFill>
                  <a:srgbClr val="D1D5DB"/>
                </a:solidFill>
                <a:effectLst/>
                <a:latin typeface="Söhne"/>
              </a:rPr>
              <a:t>Test scripts, written in code, enable automation of test cases.</a:t>
            </a:r>
          </a:p>
          <a:p>
            <a:pPr algn="l">
              <a:buFont typeface="Arial" panose="020B0604020202020204" pitchFamily="34" charset="0"/>
              <a:buChar char="•"/>
            </a:pPr>
            <a:r>
              <a:rPr lang="en-US" b="0" i="0" dirty="0">
                <a:solidFill>
                  <a:srgbClr val="D1D5DB"/>
                </a:solidFill>
                <a:effectLst/>
                <a:latin typeface="Söhne"/>
              </a:rPr>
              <a:t>We'll discuss how these scripts validate the functionality of software applications.</a:t>
            </a:r>
          </a:p>
          <a:p>
            <a:pPr algn="l"/>
            <a:r>
              <a:rPr lang="en-US" b="0" i="1" dirty="0">
                <a:solidFill>
                  <a:srgbClr val="D1D5DB"/>
                </a:solidFill>
                <a:effectLst/>
                <a:latin typeface="Söhne"/>
              </a:rPr>
              <a:t>Slide: Integrating Coding with Test Cases</a:t>
            </a:r>
            <a:r>
              <a:rPr lang="en-US" b="0" i="0" dirty="0">
                <a:solidFill>
                  <a:srgbClr val="D1D5DB"/>
                </a:solidFill>
                <a:effectLst/>
                <a:latin typeface="Söhne"/>
              </a:rPr>
              <a:t>*</a:t>
            </a:r>
          </a:p>
          <a:p>
            <a:pPr algn="l">
              <a:buFont typeface="Arial" panose="020B0604020202020204" pitchFamily="34" charset="0"/>
              <a:buChar char="•"/>
            </a:pPr>
            <a:r>
              <a:rPr lang="en-US" b="0" i="0" dirty="0">
                <a:solidFill>
                  <a:srgbClr val="D1D5DB"/>
                </a:solidFill>
                <a:effectLst/>
                <a:latin typeface="Söhne"/>
              </a:rPr>
              <a:t>Coding seamlessly integrates with the creation and execution of test cases.</a:t>
            </a:r>
          </a:p>
          <a:p>
            <a:pPr algn="l">
              <a:buFont typeface="Arial" panose="020B0604020202020204" pitchFamily="34" charset="0"/>
              <a:buChar char="•"/>
            </a:pPr>
            <a:r>
              <a:rPr lang="en-US" b="0" i="0" dirty="0">
                <a:solidFill>
                  <a:srgbClr val="D1D5DB"/>
                </a:solidFill>
                <a:effectLst/>
                <a:latin typeface="Söhne"/>
              </a:rPr>
              <a:t>Automation ensures faster, more reliable testing cycles.</a:t>
            </a:r>
          </a:p>
          <a:p>
            <a:pPr algn="l"/>
            <a:r>
              <a:rPr lang="en-US" b="0" i="1" dirty="0">
                <a:solidFill>
                  <a:srgbClr val="D1D5DB"/>
                </a:solidFill>
                <a:effectLst/>
                <a:latin typeface="Söhne"/>
              </a:rPr>
              <a:t>Slide: Enhancing Test Coverage</a:t>
            </a:r>
            <a:r>
              <a:rPr lang="en-US" b="0" i="0" dirty="0">
                <a:solidFill>
                  <a:srgbClr val="D1D5DB"/>
                </a:solidFill>
                <a:effectLst/>
                <a:latin typeface="Söhne"/>
              </a:rPr>
              <a:t>*</a:t>
            </a:r>
          </a:p>
          <a:p>
            <a:pPr algn="l">
              <a:buFont typeface="Arial" panose="020B0604020202020204" pitchFamily="34" charset="0"/>
              <a:buChar char="•"/>
            </a:pPr>
            <a:r>
              <a:rPr lang="en-US" b="0" i="0" dirty="0">
                <a:solidFill>
                  <a:srgbClr val="D1D5DB"/>
                </a:solidFill>
                <a:effectLst/>
                <a:latin typeface="Söhne"/>
              </a:rPr>
              <a:t>Coding allows for the creation of a comprehensive suite of test cases.</a:t>
            </a:r>
          </a:p>
          <a:p>
            <a:pPr algn="l">
              <a:buFont typeface="Arial" panose="020B0604020202020204" pitchFamily="34" charset="0"/>
              <a:buChar char="•"/>
            </a:pPr>
            <a:r>
              <a:rPr lang="en-US" b="0" i="0" dirty="0">
                <a:solidFill>
                  <a:srgbClr val="D1D5DB"/>
                </a:solidFill>
                <a:effectLst/>
                <a:latin typeface="Söhne"/>
              </a:rPr>
              <a:t>Automation extends the breadth and depth of test coverage.</a:t>
            </a:r>
          </a:p>
          <a:p>
            <a:pPr algn="l"/>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10</a:t>
            </a:fld>
            <a:endParaRPr lang="en-US" noProof="0" dirty="0"/>
          </a:p>
        </p:txBody>
      </p:sp>
    </p:spTree>
    <p:extLst>
      <p:ext uri="{BB962C8B-B14F-4D97-AF65-F5344CB8AC3E}">
        <p14:creationId xmlns:p14="http://schemas.microsoft.com/office/powerpoint/2010/main" val="3387904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Section 2: Basics of Programming</a:t>
            </a:r>
            <a:endParaRPr lang="en-US" b="0" i="0" dirty="0">
              <a:solidFill>
                <a:srgbClr val="D1D5DB"/>
              </a:solidFill>
              <a:effectLst/>
              <a:latin typeface="Söhne"/>
            </a:endParaRPr>
          </a:p>
          <a:p>
            <a:pPr algn="l"/>
            <a:r>
              <a:rPr lang="en-US" b="0" i="1" dirty="0">
                <a:solidFill>
                  <a:srgbClr val="D1D5DB"/>
                </a:solidFill>
                <a:effectLst/>
                <a:latin typeface="Söhne"/>
              </a:rPr>
              <a:t>Slide: The Foundations of Programming</a:t>
            </a: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Programming languages serve as the backbone of software development and testing.</a:t>
            </a:r>
          </a:p>
          <a:p>
            <a:pPr algn="l">
              <a:buFont typeface="Arial" panose="020B0604020202020204" pitchFamily="34" charset="0"/>
              <a:buChar char="•"/>
            </a:pPr>
            <a:r>
              <a:rPr lang="en-US" b="0" i="0" dirty="0">
                <a:solidFill>
                  <a:srgbClr val="D1D5DB"/>
                </a:solidFill>
                <a:effectLst/>
                <a:latin typeface="Söhne"/>
              </a:rPr>
              <a:t>We'll explore the fundamental concepts that apply across languages.</a:t>
            </a:r>
          </a:p>
          <a:p>
            <a:pPr algn="l"/>
            <a:r>
              <a:rPr lang="en-US" b="0" i="1" dirty="0">
                <a:solidFill>
                  <a:srgbClr val="D1D5DB"/>
                </a:solidFill>
                <a:effectLst/>
                <a:latin typeface="Söhne"/>
              </a:rPr>
              <a:t>Slide: Variables, Data Types, and Operators</a:t>
            </a:r>
            <a:r>
              <a:rPr lang="en-US" b="0" i="0" dirty="0">
                <a:solidFill>
                  <a:srgbClr val="D1D5DB"/>
                </a:solidFill>
                <a:effectLst/>
                <a:latin typeface="Söhne"/>
              </a:rPr>
              <a:t>*</a:t>
            </a:r>
          </a:p>
          <a:p>
            <a:pPr algn="l">
              <a:buFont typeface="Arial" panose="020B0604020202020204" pitchFamily="34" charset="0"/>
              <a:buChar char="•"/>
            </a:pPr>
            <a:r>
              <a:rPr lang="en-US" b="0" i="0" dirty="0">
                <a:solidFill>
                  <a:srgbClr val="D1D5DB"/>
                </a:solidFill>
                <a:effectLst/>
                <a:latin typeface="Söhne"/>
              </a:rPr>
              <a:t>Understanding variables and data types forms the basis of coding.</a:t>
            </a:r>
          </a:p>
          <a:p>
            <a:pPr algn="l">
              <a:buFont typeface="Arial" panose="020B0604020202020204" pitchFamily="34" charset="0"/>
              <a:buChar char="•"/>
            </a:pPr>
            <a:r>
              <a:rPr lang="en-US" b="0" i="0" dirty="0">
                <a:solidFill>
                  <a:srgbClr val="D1D5DB"/>
                </a:solidFill>
                <a:effectLst/>
                <a:latin typeface="Söhne"/>
              </a:rPr>
              <a:t>Operators allow us to manipulate and process data efficiently.</a:t>
            </a:r>
          </a:p>
          <a:p>
            <a:pPr algn="l"/>
            <a:r>
              <a:rPr lang="en-US" b="0" i="1" dirty="0">
                <a:solidFill>
                  <a:srgbClr val="D1D5DB"/>
                </a:solidFill>
                <a:effectLst/>
                <a:latin typeface="Söhne"/>
              </a:rPr>
              <a:t>Slide: Control Flow Structures</a:t>
            </a:r>
            <a:r>
              <a:rPr lang="en-US" b="0" i="0" dirty="0">
                <a:solidFill>
                  <a:srgbClr val="D1D5DB"/>
                </a:solidFill>
                <a:effectLst/>
                <a:latin typeface="Söhne"/>
              </a:rPr>
              <a:t>*</a:t>
            </a:r>
          </a:p>
          <a:p>
            <a:pPr algn="l">
              <a:buFont typeface="Arial" panose="020B0604020202020204" pitchFamily="34" charset="0"/>
              <a:buChar char="•"/>
            </a:pPr>
            <a:r>
              <a:rPr lang="en-US" b="0" i="0" dirty="0">
                <a:solidFill>
                  <a:srgbClr val="D1D5DB"/>
                </a:solidFill>
                <a:effectLst/>
                <a:latin typeface="Söhne"/>
              </a:rPr>
              <a:t>Conditional statements (if, else) and loops control the flow of a program.</a:t>
            </a:r>
          </a:p>
          <a:p>
            <a:pPr algn="l">
              <a:buFont typeface="Arial" panose="020B0604020202020204" pitchFamily="34" charset="0"/>
              <a:buChar char="•"/>
            </a:pPr>
            <a:r>
              <a:rPr lang="en-US" b="0" i="0" dirty="0">
                <a:solidFill>
                  <a:srgbClr val="D1D5DB"/>
                </a:solidFill>
                <a:effectLst/>
                <a:latin typeface="Söhne"/>
              </a:rPr>
              <a:t>Mastery of control flow structures is key to creating logical and effective code.</a:t>
            </a:r>
          </a:p>
          <a:p>
            <a:pPr algn="l"/>
            <a:r>
              <a:rPr lang="en-US" b="0" i="1" dirty="0">
                <a:solidFill>
                  <a:srgbClr val="D1D5DB"/>
                </a:solidFill>
                <a:effectLst/>
                <a:latin typeface="Söhne"/>
              </a:rPr>
              <a:t>Slide: Functions and Modularization</a:t>
            </a:r>
            <a:r>
              <a:rPr lang="en-US" b="0" i="0" dirty="0">
                <a:solidFill>
                  <a:srgbClr val="D1D5DB"/>
                </a:solidFill>
                <a:effectLst/>
                <a:latin typeface="Söhne"/>
              </a:rPr>
              <a:t>*</a:t>
            </a:r>
          </a:p>
          <a:p>
            <a:pPr algn="l">
              <a:buFont typeface="Arial" panose="020B0604020202020204" pitchFamily="34" charset="0"/>
              <a:buChar char="•"/>
            </a:pPr>
            <a:r>
              <a:rPr lang="en-US" b="0" i="0" dirty="0">
                <a:solidFill>
                  <a:srgbClr val="D1D5DB"/>
                </a:solidFill>
                <a:effectLst/>
                <a:latin typeface="Söhne"/>
              </a:rPr>
              <a:t>Functions promote code modularity and reusability.</a:t>
            </a:r>
          </a:p>
          <a:p>
            <a:pPr algn="l">
              <a:buFont typeface="Arial" panose="020B0604020202020204" pitchFamily="34" charset="0"/>
              <a:buChar char="•"/>
            </a:pPr>
            <a:r>
              <a:rPr lang="en-US" b="0" i="0" dirty="0">
                <a:solidFill>
                  <a:srgbClr val="D1D5DB"/>
                </a:solidFill>
                <a:effectLst/>
                <a:latin typeface="Söhne"/>
              </a:rPr>
              <a:t>Breaking down tasks into functions enhances code readability.</a:t>
            </a:r>
          </a:p>
          <a:p>
            <a:br>
              <a:rPr lang="en-US" dirty="0"/>
            </a:br>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11</a:t>
            </a:fld>
            <a:endParaRPr lang="en-US" noProof="0" dirty="0"/>
          </a:p>
        </p:txBody>
      </p:sp>
    </p:spTree>
    <p:extLst>
      <p:ext uri="{BB962C8B-B14F-4D97-AF65-F5344CB8AC3E}">
        <p14:creationId xmlns:p14="http://schemas.microsoft.com/office/powerpoint/2010/main" val="1488002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D1D5DB"/>
                </a:solidFill>
                <a:effectLst/>
                <a:latin typeface="Söhne"/>
              </a:rPr>
              <a:t>Slide: Variables, Data Types, and Operators</a:t>
            </a:r>
            <a:r>
              <a:rPr lang="en-US" b="0" i="0" dirty="0">
                <a:solidFill>
                  <a:srgbClr val="D1D5DB"/>
                </a:solidFill>
                <a:effectLst/>
                <a:latin typeface="Söhne"/>
              </a:rPr>
              <a:t>*</a:t>
            </a:r>
          </a:p>
          <a:p>
            <a:pPr algn="l">
              <a:buFont typeface="Arial" panose="020B0604020202020204" pitchFamily="34" charset="0"/>
              <a:buChar char="•"/>
            </a:pPr>
            <a:r>
              <a:rPr lang="en-US" b="0" i="0" dirty="0">
                <a:solidFill>
                  <a:srgbClr val="D1D5DB"/>
                </a:solidFill>
                <a:effectLst/>
                <a:latin typeface="Söhne"/>
              </a:rPr>
              <a:t>Understanding variables and data types forms the basis of coding.</a:t>
            </a:r>
          </a:p>
          <a:p>
            <a:pPr algn="l">
              <a:buFont typeface="Arial" panose="020B0604020202020204" pitchFamily="34" charset="0"/>
              <a:buChar char="•"/>
            </a:pPr>
            <a:r>
              <a:rPr lang="en-US" b="0" i="0" dirty="0">
                <a:solidFill>
                  <a:srgbClr val="D1D5DB"/>
                </a:solidFill>
                <a:effectLst/>
                <a:latin typeface="Söhne"/>
              </a:rPr>
              <a:t>Operators allow us to manipulate and process data efficiently.</a:t>
            </a:r>
          </a:p>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12</a:t>
            </a:fld>
            <a:endParaRPr lang="en-US" noProof="0" dirty="0"/>
          </a:p>
        </p:txBody>
      </p:sp>
    </p:spTree>
    <p:extLst>
      <p:ext uri="{BB962C8B-B14F-4D97-AF65-F5344CB8AC3E}">
        <p14:creationId xmlns:p14="http://schemas.microsoft.com/office/powerpoint/2010/main" val="1842767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D1D5DB"/>
                </a:solidFill>
                <a:effectLst/>
                <a:latin typeface="Söhne"/>
              </a:rPr>
              <a:t>Slide: Control Flow Structures</a:t>
            </a:r>
            <a:r>
              <a:rPr lang="en-US" b="0" i="0" dirty="0">
                <a:solidFill>
                  <a:srgbClr val="D1D5DB"/>
                </a:solidFill>
                <a:effectLst/>
                <a:latin typeface="Söhne"/>
              </a:rPr>
              <a:t>*</a:t>
            </a:r>
          </a:p>
          <a:p>
            <a:pPr algn="l">
              <a:buFont typeface="Arial" panose="020B0604020202020204" pitchFamily="34" charset="0"/>
              <a:buChar char="•"/>
            </a:pPr>
            <a:r>
              <a:rPr lang="en-US" b="0" i="0" dirty="0">
                <a:solidFill>
                  <a:srgbClr val="D1D5DB"/>
                </a:solidFill>
                <a:effectLst/>
                <a:latin typeface="Söhne"/>
              </a:rPr>
              <a:t>Conditional statements (if, else) and loops control the flow of a program.</a:t>
            </a:r>
          </a:p>
          <a:p>
            <a:pPr algn="l">
              <a:buFont typeface="Arial" panose="020B0604020202020204" pitchFamily="34" charset="0"/>
              <a:buChar char="•"/>
            </a:pPr>
            <a:r>
              <a:rPr lang="en-US" b="0" i="0" dirty="0">
                <a:solidFill>
                  <a:srgbClr val="D1D5DB"/>
                </a:solidFill>
                <a:effectLst/>
                <a:latin typeface="Söhne"/>
              </a:rPr>
              <a:t>Mastery of control flow structures is key to creating logical and effective code.</a:t>
            </a:r>
          </a:p>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13</a:t>
            </a:fld>
            <a:endParaRPr lang="en-US" noProof="0" dirty="0"/>
          </a:p>
        </p:txBody>
      </p:sp>
    </p:spTree>
    <p:extLst>
      <p:ext uri="{BB962C8B-B14F-4D97-AF65-F5344CB8AC3E}">
        <p14:creationId xmlns:p14="http://schemas.microsoft.com/office/powerpoint/2010/main" val="105670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15</a:t>
            </a:fld>
            <a:endParaRPr lang="en-US" noProof="0" dirty="0"/>
          </a:p>
        </p:txBody>
      </p:sp>
    </p:spTree>
    <p:extLst>
      <p:ext uri="{BB962C8B-B14F-4D97-AF65-F5344CB8AC3E}">
        <p14:creationId xmlns:p14="http://schemas.microsoft.com/office/powerpoint/2010/main" val="1761113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786568"/>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434304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848131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a:t>Click to 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522678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5265375"/>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61430260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noProof="0"/>
              <a:t>Click to Edit Master Title Style </a:t>
            </a:r>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17" name="TextBox 16">
            <a:extLst>
              <a:ext uri="{FF2B5EF4-FFF2-40B4-BE49-F238E27FC236}">
                <a16:creationId xmlns:a16="http://schemas.microsoft.com/office/drawing/2014/main" id="{3EB154C1-CE47-4220-9832-4FD0868A64A8}"/>
              </a:ext>
            </a:extLst>
          </p:cNvPr>
          <p:cNvSpPr txBox="1"/>
          <p:nvPr userDrawn="1"/>
        </p:nvSpPr>
        <p:spPr>
          <a:xfrm>
            <a:off x="11073384" y="237744"/>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a:t>Click icon to add table</a:t>
            </a: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googlechromelabs.github.io/chrome-for-testing/#stable" TargetMode="External"/><Relationship Id="rId2" Type="http://schemas.openxmlformats.org/officeDocument/2006/relationships/hyperlink" Target="https://sites.google.com/chromium.org/driver/downloads"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medium.com/@marjorieivy" TargetMode="External"/><Relationship Id="rId2" Type="http://schemas.openxmlformats.org/officeDocument/2006/relationships/hyperlink" Target="https://www.linkedin.com/in/marjorie-ivy-7410b6bb/" TargetMode="Externa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2" Type="http://schemas.openxmlformats.org/officeDocument/2006/relationships/hyperlink" Target="https://the-internet.herokuapp.com/checkboxes"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hyperlink" Target="https://the-internet.herokuapp.com/login"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title="Building image">
            <a:extLst>
              <a:ext uri="{FF2B5EF4-FFF2-40B4-BE49-F238E27FC236}">
                <a16:creationId xmlns:a16="http://schemas.microsoft.com/office/drawing/2014/main" id="{257F6BCE-75BB-4ECD-BEA5-21C36A9CC0E9}"/>
              </a:ext>
            </a:extLst>
          </p:cNvPr>
          <p:cNvPicPr>
            <a:picLocks noGrp="1" noChangeAspect="1"/>
          </p:cNvPicPr>
          <p:nvPr>
            <p:ph type="pic" sz="quarter" idx="13"/>
          </p:nvPr>
        </p:nvPicPr>
        <p:blipFill>
          <a:blip r:embed="rId2"/>
          <a:srcRect l="20784" r="20784"/>
          <a:stretch>
            <a:fillRect/>
          </a:stretch>
        </p:blipFill>
        <p:spPr/>
      </p:pic>
      <p:sp>
        <p:nvSpPr>
          <p:cNvPr id="18" name="Hexagon 17" descr="Solid dark colored hexagon in the middle of image accent">
            <a:extLst>
              <a:ext uri="{FF2B5EF4-FFF2-40B4-BE49-F238E27FC236}">
                <a16:creationId xmlns:a16="http://schemas.microsoft.com/office/drawing/2014/main" id="{0E6B042D-E9CB-40E0-AAE9-6AD11F53E044}"/>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descr="Company name and logo group of information&#10;">
            <a:extLst>
              <a:ext uri="{FF2B5EF4-FFF2-40B4-BE49-F238E27FC236}">
                <a16:creationId xmlns:a16="http://schemas.microsoft.com/office/drawing/2014/main" id="{5B07AEC6-55AE-4E18-BEEA-A226E87C7897}"/>
              </a:ext>
            </a:extLst>
          </p:cNvPr>
          <p:cNvGrpSpPr/>
          <p:nvPr/>
        </p:nvGrpSpPr>
        <p:grpSpPr>
          <a:xfrm>
            <a:off x="3238428" y="2855631"/>
            <a:ext cx="1210588" cy="1093144"/>
            <a:chOff x="3238428" y="2902286"/>
            <a:chExt cx="1210588" cy="1093144"/>
          </a:xfrm>
        </p:grpSpPr>
        <p:sp>
          <p:nvSpPr>
            <p:cNvPr id="20" name="TextBox 19">
              <a:extLst>
                <a:ext uri="{FF2B5EF4-FFF2-40B4-BE49-F238E27FC236}">
                  <a16:creationId xmlns:a16="http://schemas.microsoft.com/office/drawing/2014/main" id="{94DF2E04-7632-4FED-B0BF-8FB243D982A3}"/>
                </a:ext>
              </a:extLst>
            </p:cNvPr>
            <p:cNvSpPr txBox="1"/>
            <p:nvPr/>
          </p:nvSpPr>
          <p:spPr>
            <a:xfrm>
              <a:off x="3238428" y="2902286"/>
              <a:ext cx="1210588" cy="1015663"/>
            </a:xfrm>
            <a:prstGeom prst="rect">
              <a:avLst/>
            </a:prstGeom>
            <a:noFill/>
          </p:spPr>
          <p:txBody>
            <a:bodyPr wrap="none" rtlCol="0">
              <a:spAutoFit/>
            </a:bodyPr>
            <a:lstStyle/>
            <a:p>
              <a:r>
                <a:rPr lang="en-US" sz="6000" b="1" dirty="0">
                  <a:solidFill>
                    <a:schemeClr val="bg1"/>
                  </a:solidFill>
                  <a:latin typeface="Arial Black" panose="020B0A04020102020204" pitchFamily="34" charset="0"/>
                </a:rPr>
                <a:t>MI</a:t>
              </a:r>
            </a:p>
          </p:txBody>
        </p:sp>
        <p:sp>
          <p:nvSpPr>
            <p:cNvPr id="21" name="TextBox 20">
              <a:extLst>
                <a:ext uri="{FF2B5EF4-FFF2-40B4-BE49-F238E27FC236}">
                  <a16:creationId xmlns:a16="http://schemas.microsoft.com/office/drawing/2014/main" id="{FC9A1C71-347B-44A9-88B4-692D9731582D}"/>
                </a:ext>
              </a:extLst>
            </p:cNvPr>
            <p:cNvSpPr txBox="1"/>
            <p:nvPr/>
          </p:nvSpPr>
          <p:spPr>
            <a:xfrm>
              <a:off x="3309248" y="3687653"/>
              <a:ext cx="1068947" cy="307777"/>
            </a:xfrm>
            <a:prstGeom prst="rect">
              <a:avLst/>
            </a:prstGeom>
            <a:noFill/>
          </p:spPr>
          <p:txBody>
            <a:bodyPr wrap="none" rtlCol="0">
              <a:spAutoFit/>
            </a:bodyPr>
            <a:lstStyle/>
            <a:p>
              <a:r>
                <a:rPr lang="en-US" sz="1400" dirty="0">
                  <a:solidFill>
                    <a:schemeClr val="bg1"/>
                  </a:solidFill>
                  <a:cs typeface="Calibri Light" panose="020F0302020204030204" pitchFamily="34" charset="0"/>
                </a:rPr>
                <a:t>Marjorie Ivy</a:t>
              </a:r>
            </a:p>
          </p:txBody>
        </p:sp>
      </p:gr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a:xfrm>
            <a:off x="6375214" y="3019247"/>
            <a:ext cx="4853573" cy="1616252"/>
          </a:xfrm>
        </p:spPr>
        <p:txBody>
          <a:bodyPr>
            <a:normAutofit fontScale="90000"/>
          </a:bodyPr>
          <a:lstStyle/>
          <a:p>
            <a:r>
              <a:rPr lang="en-US" dirty="0"/>
              <a:t>From Manual to Automation: An Introduction to Coding for QA Testers</a:t>
            </a:r>
          </a:p>
        </p:txBody>
      </p:sp>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b="0" dirty="0"/>
              <a:t>Introduction To Coding</a:t>
            </a:r>
          </a:p>
        </p:txBody>
      </p:sp>
      <p:sp>
        <p:nvSpPr>
          <p:cNvPr id="17" name="Text Placeholder 18">
            <a:extLst>
              <a:ext uri="{FF2B5EF4-FFF2-40B4-BE49-F238E27FC236}">
                <a16:creationId xmlns:a16="http://schemas.microsoft.com/office/drawing/2014/main" id="{D7CE36F2-C321-46C5-AFD9-00917224D390}"/>
              </a:ext>
            </a:extLst>
          </p:cNvPr>
          <p:cNvSpPr>
            <a:spLocks noGrp="1"/>
          </p:cNvSpPr>
          <p:nvPr>
            <p:ph type="body" sz="quarter" idx="16"/>
          </p:nvPr>
        </p:nvSpPr>
        <p:spPr/>
        <p:txBody>
          <a:bodyPr/>
          <a:lstStyle/>
          <a:p>
            <a:r>
              <a:rPr lang="en-US" dirty="0"/>
              <a:t>How Coding Fits into the Testing Process</a:t>
            </a:r>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531814" y="2005762"/>
            <a:ext cx="10273346" cy="4083888"/>
          </a:xfrm>
        </p:spPr>
        <p:txBody>
          <a:bodyPr/>
          <a:lstStyle/>
          <a:p>
            <a:pPr marL="342900" indent="-342900">
              <a:buClr>
                <a:schemeClr val="accent2"/>
              </a:buClr>
              <a:buFont typeface="Arial" panose="020B0604020202020204" pitchFamily="34" charset="0"/>
              <a:buChar char="•"/>
            </a:pPr>
            <a:r>
              <a:rPr lang="en-US" dirty="0"/>
              <a:t>The Role of Coding in QA</a:t>
            </a:r>
          </a:p>
          <a:p>
            <a:pPr marL="342900" indent="-342900">
              <a:buClr>
                <a:schemeClr val="accent2"/>
              </a:buClr>
              <a:buFont typeface="Arial" panose="020B0604020202020204" pitchFamily="34" charset="0"/>
              <a:buChar char="•"/>
            </a:pPr>
            <a:r>
              <a:rPr lang="en-US" dirty="0"/>
              <a:t>Writing Test Scripts</a:t>
            </a:r>
          </a:p>
          <a:p>
            <a:pPr marL="342900" indent="-342900">
              <a:buClr>
                <a:schemeClr val="accent2"/>
              </a:buClr>
              <a:buFont typeface="Arial" panose="020B0604020202020204" pitchFamily="34" charset="0"/>
              <a:buChar char="•"/>
            </a:pPr>
            <a:r>
              <a:rPr lang="en-US" dirty="0"/>
              <a:t>Integrating Coding with Test Cases</a:t>
            </a:r>
          </a:p>
          <a:p>
            <a:pPr marL="342900" indent="-342900">
              <a:buClr>
                <a:schemeClr val="accent2"/>
              </a:buClr>
              <a:buFont typeface="Arial" panose="020B0604020202020204" pitchFamily="34" charset="0"/>
              <a:buChar char="•"/>
            </a:pPr>
            <a:r>
              <a:rPr lang="en-US" dirty="0"/>
              <a:t>Enhancing Test Coverage</a:t>
            </a:r>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10</a:t>
            </a:fld>
            <a:endParaRPr lang="en-US" dirty="0"/>
          </a:p>
        </p:txBody>
      </p:sp>
    </p:spTree>
    <p:extLst>
      <p:ext uri="{BB962C8B-B14F-4D97-AF65-F5344CB8AC3E}">
        <p14:creationId xmlns:p14="http://schemas.microsoft.com/office/powerpoint/2010/main" val="3242624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b="0" dirty="0"/>
              <a:t>Introduction To Coding</a:t>
            </a:r>
          </a:p>
        </p:txBody>
      </p:sp>
      <p:sp>
        <p:nvSpPr>
          <p:cNvPr id="17" name="Text Placeholder 18">
            <a:extLst>
              <a:ext uri="{FF2B5EF4-FFF2-40B4-BE49-F238E27FC236}">
                <a16:creationId xmlns:a16="http://schemas.microsoft.com/office/drawing/2014/main" id="{D7CE36F2-C321-46C5-AFD9-00917224D390}"/>
              </a:ext>
            </a:extLst>
          </p:cNvPr>
          <p:cNvSpPr>
            <a:spLocks noGrp="1"/>
          </p:cNvSpPr>
          <p:nvPr>
            <p:ph type="body" sz="quarter" idx="16"/>
          </p:nvPr>
        </p:nvSpPr>
        <p:spPr/>
        <p:txBody>
          <a:bodyPr/>
          <a:lstStyle/>
          <a:p>
            <a:r>
              <a:rPr lang="en-US" dirty="0"/>
              <a:t>Basics of Coding</a:t>
            </a:r>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531814" y="2005762"/>
            <a:ext cx="10273346" cy="4083888"/>
          </a:xfrm>
        </p:spPr>
        <p:txBody>
          <a:bodyPr/>
          <a:lstStyle/>
          <a:p>
            <a:pPr marL="342900" indent="-342900">
              <a:buClr>
                <a:schemeClr val="accent2"/>
              </a:buClr>
              <a:buFont typeface="Arial" panose="020B0604020202020204" pitchFamily="34" charset="0"/>
              <a:buChar char="•"/>
            </a:pPr>
            <a:r>
              <a:rPr lang="en-US" dirty="0"/>
              <a:t>Programming languages serve as a backbone of software development and testing</a:t>
            </a:r>
          </a:p>
          <a:p>
            <a:pPr marL="342900" indent="-342900">
              <a:buClr>
                <a:schemeClr val="accent2"/>
              </a:buClr>
              <a:buFont typeface="Arial" panose="020B0604020202020204" pitchFamily="34" charset="0"/>
              <a:buChar char="•"/>
            </a:pPr>
            <a:r>
              <a:rPr lang="en-US" dirty="0"/>
              <a:t>Variables, Data Types, and Operators</a:t>
            </a:r>
          </a:p>
          <a:p>
            <a:pPr marL="342900" indent="-342900">
              <a:buClr>
                <a:schemeClr val="accent2"/>
              </a:buClr>
              <a:buFont typeface="Arial" panose="020B0604020202020204" pitchFamily="34" charset="0"/>
              <a:buChar char="•"/>
            </a:pPr>
            <a:r>
              <a:rPr lang="en-US" dirty="0"/>
              <a:t>Control Flow Structures</a:t>
            </a:r>
          </a:p>
          <a:p>
            <a:pPr marL="342900" indent="-342900">
              <a:buClr>
                <a:schemeClr val="accent2"/>
              </a:buClr>
              <a:buFont typeface="Arial" panose="020B0604020202020204" pitchFamily="34" charset="0"/>
              <a:buChar char="•"/>
            </a:pPr>
            <a:r>
              <a:rPr lang="en-US" dirty="0"/>
              <a:t>Functions and Modularization</a:t>
            </a:r>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11</a:t>
            </a:fld>
            <a:endParaRPr lang="en-US" dirty="0"/>
          </a:p>
        </p:txBody>
      </p:sp>
    </p:spTree>
    <p:extLst>
      <p:ext uri="{BB962C8B-B14F-4D97-AF65-F5344CB8AC3E}">
        <p14:creationId xmlns:p14="http://schemas.microsoft.com/office/powerpoint/2010/main" val="2485148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2B25DD-FA07-49C1-19FA-35EDDE338710}"/>
              </a:ext>
            </a:extLst>
          </p:cNvPr>
          <p:cNvSpPr>
            <a:spLocks noGrp="1"/>
          </p:cNvSpPr>
          <p:nvPr>
            <p:ph type="body" sz="quarter" idx="16"/>
          </p:nvPr>
        </p:nvSpPr>
        <p:spPr/>
        <p:txBody>
          <a:bodyPr/>
          <a:lstStyle/>
          <a:p>
            <a:r>
              <a:rPr lang="en-US"/>
              <a:t>Basics of Coding</a:t>
            </a:r>
            <a:endParaRPr lang="en-US" dirty="0"/>
          </a:p>
        </p:txBody>
      </p:sp>
      <p:sp>
        <p:nvSpPr>
          <p:cNvPr id="3" name="Footer Placeholder 2">
            <a:extLst>
              <a:ext uri="{FF2B5EF4-FFF2-40B4-BE49-F238E27FC236}">
                <a16:creationId xmlns:a16="http://schemas.microsoft.com/office/drawing/2014/main" id="{C0699D30-FD68-BF6D-EBF1-3391AA6D59EF}"/>
              </a:ext>
            </a:extLst>
          </p:cNvPr>
          <p:cNvSpPr>
            <a:spLocks noGrp="1"/>
          </p:cNvSpPr>
          <p:nvPr>
            <p:ph type="ftr" sz="quarter" idx="17"/>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5D1DEDC5-4EC7-34DB-CAF0-62C8E190D2D7}"/>
              </a:ext>
            </a:extLst>
          </p:cNvPr>
          <p:cNvSpPr>
            <a:spLocks noGrp="1"/>
          </p:cNvSpPr>
          <p:nvPr>
            <p:ph type="sldNum" sz="quarter" idx="18"/>
          </p:nvPr>
        </p:nvSpPr>
        <p:spPr/>
        <p:txBody>
          <a:bodyPr/>
          <a:lstStyle/>
          <a:p>
            <a:fld id="{8699F50C-BE38-4BD0-BA84-9B090E1F2B9B}" type="slidenum">
              <a:rPr lang="en-US" noProof="0" smtClean="0"/>
              <a:t>12</a:t>
            </a:fld>
            <a:endParaRPr lang="en-US" noProof="0" dirty="0"/>
          </a:p>
        </p:txBody>
      </p:sp>
      <p:sp>
        <p:nvSpPr>
          <p:cNvPr id="5" name="Title 4">
            <a:extLst>
              <a:ext uri="{FF2B5EF4-FFF2-40B4-BE49-F238E27FC236}">
                <a16:creationId xmlns:a16="http://schemas.microsoft.com/office/drawing/2014/main" id="{1235B502-CD88-2849-8A12-83411EA68AE3}"/>
              </a:ext>
            </a:extLst>
          </p:cNvPr>
          <p:cNvSpPr>
            <a:spLocks noGrp="1"/>
          </p:cNvSpPr>
          <p:nvPr>
            <p:ph type="title"/>
          </p:nvPr>
        </p:nvSpPr>
        <p:spPr/>
        <p:txBody>
          <a:bodyPr/>
          <a:lstStyle/>
          <a:p>
            <a:r>
              <a:rPr lang="en-US" dirty="0"/>
              <a:t>Introduction to Coding</a:t>
            </a:r>
          </a:p>
        </p:txBody>
      </p:sp>
      <p:sp>
        <p:nvSpPr>
          <p:cNvPr id="6" name="Text Placeholder 5">
            <a:extLst>
              <a:ext uri="{FF2B5EF4-FFF2-40B4-BE49-F238E27FC236}">
                <a16:creationId xmlns:a16="http://schemas.microsoft.com/office/drawing/2014/main" id="{D12680E7-5672-6930-2494-7BF9DC521735}"/>
              </a:ext>
            </a:extLst>
          </p:cNvPr>
          <p:cNvSpPr>
            <a:spLocks noGrp="1"/>
          </p:cNvSpPr>
          <p:nvPr>
            <p:ph type="body" sz="quarter" idx="19"/>
          </p:nvPr>
        </p:nvSpPr>
        <p:spPr/>
        <p:txBody>
          <a:bodyPr/>
          <a:lstStyle/>
          <a:p>
            <a:r>
              <a:rPr lang="en-US"/>
              <a:t>Variables, Data Types and Operators</a:t>
            </a:r>
            <a:endParaRPr lang="en-US" dirty="0"/>
          </a:p>
        </p:txBody>
      </p:sp>
      <p:pic>
        <p:nvPicPr>
          <p:cNvPr id="9" name="Picture 8">
            <a:extLst>
              <a:ext uri="{FF2B5EF4-FFF2-40B4-BE49-F238E27FC236}">
                <a16:creationId xmlns:a16="http://schemas.microsoft.com/office/drawing/2014/main" id="{B5028C5A-661B-66C2-E9D2-1DFCDDD08909}"/>
              </a:ext>
            </a:extLst>
          </p:cNvPr>
          <p:cNvPicPr>
            <a:picLocks noChangeAspect="1"/>
          </p:cNvPicPr>
          <p:nvPr/>
        </p:nvPicPr>
        <p:blipFill>
          <a:blip r:embed="rId3"/>
          <a:stretch>
            <a:fillRect/>
          </a:stretch>
        </p:blipFill>
        <p:spPr>
          <a:xfrm>
            <a:off x="6751807" y="1356997"/>
            <a:ext cx="3505689" cy="2543530"/>
          </a:xfrm>
          <a:prstGeom prst="rect">
            <a:avLst/>
          </a:prstGeom>
        </p:spPr>
      </p:pic>
      <p:pic>
        <p:nvPicPr>
          <p:cNvPr id="11" name="Picture 10">
            <a:extLst>
              <a:ext uri="{FF2B5EF4-FFF2-40B4-BE49-F238E27FC236}">
                <a16:creationId xmlns:a16="http://schemas.microsoft.com/office/drawing/2014/main" id="{6B9151BD-FD3F-3AD1-86DA-AB0219ECDEC9}"/>
              </a:ext>
            </a:extLst>
          </p:cNvPr>
          <p:cNvPicPr>
            <a:picLocks noChangeAspect="1"/>
          </p:cNvPicPr>
          <p:nvPr/>
        </p:nvPicPr>
        <p:blipFill>
          <a:blip r:embed="rId4"/>
          <a:stretch>
            <a:fillRect/>
          </a:stretch>
        </p:blipFill>
        <p:spPr>
          <a:xfrm>
            <a:off x="6711318" y="4047706"/>
            <a:ext cx="4953691" cy="2505425"/>
          </a:xfrm>
          <a:prstGeom prst="rect">
            <a:avLst/>
          </a:prstGeom>
        </p:spPr>
      </p:pic>
      <p:sp>
        <p:nvSpPr>
          <p:cNvPr id="12" name="TextBox 11">
            <a:extLst>
              <a:ext uri="{FF2B5EF4-FFF2-40B4-BE49-F238E27FC236}">
                <a16:creationId xmlns:a16="http://schemas.microsoft.com/office/drawing/2014/main" id="{A3D0A2EB-A3D4-B365-789D-DB0B255073BD}"/>
              </a:ext>
            </a:extLst>
          </p:cNvPr>
          <p:cNvSpPr txBox="1"/>
          <p:nvPr/>
        </p:nvSpPr>
        <p:spPr>
          <a:xfrm>
            <a:off x="5711809" y="2343556"/>
            <a:ext cx="852413" cy="369332"/>
          </a:xfrm>
          <a:prstGeom prst="rect">
            <a:avLst/>
          </a:prstGeom>
          <a:noFill/>
        </p:spPr>
        <p:txBody>
          <a:bodyPr wrap="none" rtlCol="0">
            <a:spAutoFit/>
          </a:bodyPr>
          <a:lstStyle/>
          <a:p>
            <a:r>
              <a:rPr lang="en-US" dirty="0"/>
              <a:t>Python</a:t>
            </a:r>
          </a:p>
        </p:txBody>
      </p:sp>
      <p:sp>
        <p:nvSpPr>
          <p:cNvPr id="13" name="TextBox 12">
            <a:extLst>
              <a:ext uri="{FF2B5EF4-FFF2-40B4-BE49-F238E27FC236}">
                <a16:creationId xmlns:a16="http://schemas.microsoft.com/office/drawing/2014/main" id="{3E31816E-4EF5-E9AA-F54E-D79C24B9E26C}"/>
              </a:ext>
            </a:extLst>
          </p:cNvPr>
          <p:cNvSpPr txBox="1"/>
          <p:nvPr/>
        </p:nvSpPr>
        <p:spPr>
          <a:xfrm>
            <a:off x="5501607" y="4687508"/>
            <a:ext cx="1094915" cy="369332"/>
          </a:xfrm>
          <a:prstGeom prst="rect">
            <a:avLst/>
          </a:prstGeom>
          <a:noFill/>
        </p:spPr>
        <p:txBody>
          <a:bodyPr wrap="none" rtlCol="0">
            <a:spAutoFit/>
          </a:bodyPr>
          <a:lstStyle/>
          <a:p>
            <a:r>
              <a:rPr lang="en-US" dirty="0" err="1"/>
              <a:t>Javascript</a:t>
            </a:r>
            <a:endParaRPr lang="en-US" dirty="0"/>
          </a:p>
        </p:txBody>
      </p:sp>
      <p:sp>
        <p:nvSpPr>
          <p:cNvPr id="14" name="Rectangle 13">
            <a:extLst>
              <a:ext uri="{FF2B5EF4-FFF2-40B4-BE49-F238E27FC236}">
                <a16:creationId xmlns:a16="http://schemas.microsoft.com/office/drawing/2014/main" id="{0901D32C-0A90-C1C3-7219-FA94B81077F4}"/>
              </a:ext>
            </a:extLst>
          </p:cNvPr>
          <p:cNvSpPr/>
          <p:nvPr/>
        </p:nvSpPr>
        <p:spPr>
          <a:xfrm>
            <a:off x="6564222" y="3920461"/>
            <a:ext cx="5322976" cy="118281"/>
          </a:xfrm>
          <a:prstGeom prst="rect">
            <a:avLst/>
          </a:prstGeom>
          <a:solidFill>
            <a:srgbClr val="FFC00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840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BF4CB9-27A6-C1B6-69C0-41F7FE8DAB6B}"/>
              </a:ext>
            </a:extLst>
          </p:cNvPr>
          <p:cNvSpPr>
            <a:spLocks noGrp="1"/>
          </p:cNvSpPr>
          <p:nvPr>
            <p:ph type="body" sz="quarter" idx="16"/>
          </p:nvPr>
        </p:nvSpPr>
        <p:spPr/>
        <p:txBody>
          <a:bodyPr/>
          <a:lstStyle/>
          <a:p>
            <a:r>
              <a:rPr lang="en-US" dirty="0"/>
              <a:t>Basics of Coding</a:t>
            </a:r>
          </a:p>
        </p:txBody>
      </p:sp>
      <p:sp>
        <p:nvSpPr>
          <p:cNvPr id="3" name="Footer Placeholder 2">
            <a:extLst>
              <a:ext uri="{FF2B5EF4-FFF2-40B4-BE49-F238E27FC236}">
                <a16:creationId xmlns:a16="http://schemas.microsoft.com/office/drawing/2014/main" id="{C8403D6B-8CFE-D619-7DD5-38AE80C7442C}"/>
              </a:ext>
            </a:extLst>
          </p:cNvPr>
          <p:cNvSpPr>
            <a:spLocks noGrp="1"/>
          </p:cNvSpPr>
          <p:nvPr>
            <p:ph type="ftr" sz="quarter" idx="17"/>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01550BF7-5A6F-B62F-9F12-639AE5EDE1C0}"/>
              </a:ext>
            </a:extLst>
          </p:cNvPr>
          <p:cNvSpPr>
            <a:spLocks noGrp="1"/>
          </p:cNvSpPr>
          <p:nvPr>
            <p:ph type="sldNum" sz="quarter" idx="18"/>
          </p:nvPr>
        </p:nvSpPr>
        <p:spPr/>
        <p:txBody>
          <a:bodyPr/>
          <a:lstStyle/>
          <a:p>
            <a:fld id="{8699F50C-BE38-4BD0-BA84-9B090E1F2B9B}" type="slidenum">
              <a:rPr lang="en-US" noProof="0" smtClean="0"/>
              <a:t>13</a:t>
            </a:fld>
            <a:endParaRPr lang="en-US" noProof="0" dirty="0"/>
          </a:p>
        </p:txBody>
      </p:sp>
      <p:sp>
        <p:nvSpPr>
          <p:cNvPr id="5" name="Title 4">
            <a:extLst>
              <a:ext uri="{FF2B5EF4-FFF2-40B4-BE49-F238E27FC236}">
                <a16:creationId xmlns:a16="http://schemas.microsoft.com/office/drawing/2014/main" id="{5F7D54C6-86B1-1D5E-D0A4-D9BE633A0471}"/>
              </a:ext>
            </a:extLst>
          </p:cNvPr>
          <p:cNvSpPr>
            <a:spLocks noGrp="1"/>
          </p:cNvSpPr>
          <p:nvPr>
            <p:ph type="title"/>
          </p:nvPr>
        </p:nvSpPr>
        <p:spPr/>
        <p:txBody>
          <a:bodyPr/>
          <a:lstStyle/>
          <a:p>
            <a:r>
              <a:rPr lang="en-US" dirty="0"/>
              <a:t>Introduction to Coding</a:t>
            </a:r>
          </a:p>
        </p:txBody>
      </p:sp>
      <p:sp>
        <p:nvSpPr>
          <p:cNvPr id="6" name="Text Placeholder 5">
            <a:extLst>
              <a:ext uri="{FF2B5EF4-FFF2-40B4-BE49-F238E27FC236}">
                <a16:creationId xmlns:a16="http://schemas.microsoft.com/office/drawing/2014/main" id="{3FFC3414-CB38-2D56-7421-2A2B7E7DEB4A}"/>
              </a:ext>
            </a:extLst>
          </p:cNvPr>
          <p:cNvSpPr>
            <a:spLocks noGrp="1"/>
          </p:cNvSpPr>
          <p:nvPr>
            <p:ph type="body" sz="quarter" idx="19"/>
          </p:nvPr>
        </p:nvSpPr>
        <p:spPr/>
        <p:txBody>
          <a:bodyPr/>
          <a:lstStyle/>
          <a:p>
            <a:r>
              <a:rPr lang="en-US" dirty="0"/>
              <a:t>Control Flow Structures</a:t>
            </a:r>
          </a:p>
        </p:txBody>
      </p:sp>
      <p:pic>
        <p:nvPicPr>
          <p:cNvPr id="9" name="Picture 8">
            <a:extLst>
              <a:ext uri="{FF2B5EF4-FFF2-40B4-BE49-F238E27FC236}">
                <a16:creationId xmlns:a16="http://schemas.microsoft.com/office/drawing/2014/main" id="{9A7DD6E1-D41F-1E11-8F74-E724AE51CDA8}"/>
              </a:ext>
            </a:extLst>
          </p:cNvPr>
          <p:cNvPicPr>
            <a:picLocks noChangeAspect="1"/>
          </p:cNvPicPr>
          <p:nvPr/>
        </p:nvPicPr>
        <p:blipFill>
          <a:blip r:embed="rId3"/>
          <a:stretch>
            <a:fillRect/>
          </a:stretch>
        </p:blipFill>
        <p:spPr>
          <a:xfrm>
            <a:off x="6560405" y="1086468"/>
            <a:ext cx="3334215" cy="2457793"/>
          </a:xfrm>
          <a:prstGeom prst="rect">
            <a:avLst/>
          </a:prstGeom>
        </p:spPr>
      </p:pic>
      <p:pic>
        <p:nvPicPr>
          <p:cNvPr id="11" name="Picture 10">
            <a:extLst>
              <a:ext uri="{FF2B5EF4-FFF2-40B4-BE49-F238E27FC236}">
                <a16:creationId xmlns:a16="http://schemas.microsoft.com/office/drawing/2014/main" id="{C18A7C91-3493-2D3F-E83F-7BDE4FEBF3C8}"/>
              </a:ext>
            </a:extLst>
          </p:cNvPr>
          <p:cNvPicPr>
            <a:picLocks noChangeAspect="1"/>
          </p:cNvPicPr>
          <p:nvPr/>
        </p:nvPicPr>
        <p:blipFill>
          <a:blip r:embed="rId4"/>
          <a:stretch>
            <a:fillRect/>
          </a:stretch>
        </p:blipFill>
        <p:spPr>
          <a:xfrm>
            <a:off x="6434424" y="3752968"/>
            <a:ext cx="3534268" cy="2896004"/>
          </a:xfrm>
          <a:prstGeom prst="rect">
            <a:avLst/>
          </a:prstGeom>
        </p:spPr>
      </p:pic>
      <p:sp>
        <p:nvSpPr>
          <p:cNvPr id="12" name="TextBox 11">
            <a:extLst>
              <a:ext uri="{FF2B5EF4-FFF2-40B4-BE49-F238E27FC236}">
                <a16:creationId xmlns:a16="http://schemas.microsoft.com/office/drawing/2014/main" id="{5E355EF3-FC44-C634-24B9-D7A7E989EEC4}"/>
              </a:ext>
            </a:extLst>
          </p:cNvPr>
          <p:cNvSpPr txBox="1"/>
          <p:nvPr/>
        </p:nvSpPr>
        <p:spPr>
          <a:xfrm>
            <a:off x="5466347" y="2315365"/>
            <a:ext cx="852413" cy="369332"/>
          </a:xfrm>
          <a:prstGeom prst="rect">
            <a:avLst/>
          </a:prstGeom>
          <a:noFill/>
        </p:spPr>
        <p:txBody>
          <a:bodyPr wrap="none" rtlCol="0">
            <a:spAutoFit/>
          </a:bodyPr>
          <a:lstStyle/>
          <a:p>
            <a:r>
              <a:rPr lang="en-US" dirty="0"/>
              <a:t>Python</a:t>
            </a:r>
          </a:p>
        </p:txBody>
      </p:sp>
      <p:sp>
        <p:nvSpPr>
          <p:cNvPr id="13" name="TextBox 12">
            <a:extLst>
              <a:ext uri="{FF2B5EF4-FFF2-40B4-BE49-F238E27FC236}">
                <a16:creationId xmlns:a16="http://schemas.microsoft.com/office/drawing/2014/main" id="{D5499702-B517-5A6F-5118-70B7BDFFFEFA}"/>
              </a:ext>
            </a:extLst>
          </p:cNvPr>
          <p:cNvSpPr txBox="1"/>
          <p:nvPr/>
        </p:nvSpPr>
        <p:spPr>
          <a:xfrm>
            <a:off x="5256145" y="4659317"/>
            <a:ext cx="1094915" cy="369332"/>
          </a:xfrm>
          <a:prstGeom prst="rect">
            <a:avLst/>
          </a:prstGeom>
          <a:noFill/>
        </p:spPr>
        <p:txBody>
          <a:bodyPr wrap="none" rtlCol="0">
            <a:spAutoFit/>
          </a:bodyPr>
          <a:lstStyle/>
          <a:p>
            <a:r>
              <a:rPr lang="en-US"/>
              <a:t>Javascript</a:t>
            </a:r>
            <a:endParaRPr lang="en-US" dirty="0"/>
          </a:p>
        </p:txBody>
      </p:sp>
      <p:sp>
        <p:nvSpPr>
          <p:cNvPr id="14" name="Rectangle 13">
            <a:extLst>
              <a:ext uri="{FF2B5EF4-FFF2-40B4-BE49-F238E27FC236}">
                <a16:creationId xmlns:a16="http://schemas.microsoft.com/office/drawing/2014/main" id="{FF4C6039-8DF9-9F05-9B8D-1187D4BFFEBA}"/>
              </a:ext>
            </a:extLst>
          </p:cNvPr>
          <p:cNvSpPr/>
          <p:nvPr/>
        </p:nvSpPr>
        <p:spPr>
          <a:xfrm>
            <a:off x="5934946" y="3574074"/>
            <a:ext cx="4533224" cy="134956"/>
          </a:xfrm>
          <a:prstGeom prst="rect">
            <a:avLst/>
          </a:prstGeom>
          <a:solidFill>
            <a:srgbClr val="FFC00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1371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5A5B58-901B-775D-3F6F-5333DC182F4A}"/>
              </a:ext>
            </a:extLst>
          </p:cNvPr>
          <p:cNvSpPr>
            <a:spLocks noGrp="1"/>
          </p:cNvSpPr>
          <p:nvPr>
            <p:ph type="body" sz="quarter" idx="16"/>
          </p:nvPr>
        </p:nvSpPr>
        <p:spPr/>
        <p:txBody>
          <a:bodyPr/>
          <a:lstStyle/>
          <a:p>
            <a:r>
              <a:rPr lang="en-US" dirty="0"/>
              <a:t>Basics of Coding</a:t>
            </a:r>
          </a:p>
        </p:txBody>
      </p:sp>
      <p:sp>
        <p:nvSpPr>
          <p:cNvPr id="3" name="Footer Placeholder 2">
            <a:extLst>
              <a:ext uri="{FF2B5EF4-FFF2-40B4-BE49-F238E27FC236}">
                <a16:creationId xmlns:a16="http://schemas.microsoft.com/office/drawing/2014/main" id="{2CD4BC64-DD96-77DD-21A0-811CAD97F018}"/>
              </a:ext>
            </a:extLst>
          </p:cNvPr>
          <p:cNvSpPr>
            <a:spLocks noGrp="1"/>
          </p:cNvSpPr>
          <p:nvPr>
            <p:ph type="ftr" sz="quarter" idx="17"/>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A6C6A81E-5321-B62E-DC69-F3B0D00397F2}"/>
              </a:ext>
            </a:extLst>
          </p:cNvPr>
          <p:cNvSpPr>
            <a:spLocks noGrp="1"/>
          </p:cNvSpPr>
          <p:nvPr>
            <p:ph type="sldNum" sz="quarter" idx="18"/>
          </p:nvPr>
        </p:nvSpPr>
        <p:spPr/>
        <p:txBody>
          <a:bodyPr/>
          <a:lstStyle/>
          <a:p>
            <a:fld id="{8699F50C-BE38-4BD0-BA84-9B090E1F2B9B}" type="slidenum">
              <a:rPr lang="en-US" noProof="0" smtClean="0"/>
              <a:t>14</a:t>
            </a:fld>
            <a:endParaRPr lang="en-US" noProof="0" dirty="0"/>
          </a:p>
        </p:txBody>
      </p:sp>
      <p:sp>
        <p:nvSpPr>
          <p:cNvPr id="5" name="Title 4">
            <a:extLst>
              <a:ext uri="{FF2B5EF4-FFF2-40B4-BE49-F238E27FC236}">
                <a16:creationId xmlns:a16="http://schemas.microsoft.com/office/drawing/2014/main" id="{70E7AE7D-7C1C-D897-29EF-640AB4844F8C}"/>
              </a:ext>
            </a:extLst>
          </p:cNvPr>
          <p:cNvSpPr>
            <a:spLocks noGrp="1"/>
          </p:cNvSpPr>
          <p:nvPr>
            <p:ph type="title"/>
          </p:nvPr>
        </p:nvSpPr>
        <p:spPr/>
        <p:txBody>
          <a:bodyPr/>
          <a:lstStyle/>
          <a:p>
            <a:r>
              <a:rPr lang="en-US" dirty="0"/>
              <a:t>Introduction to Coding</a:t>
            </a:r>
          </a:p>
        </p:txBody>
      </p:sp>
      <p:sp>
        <p:nvSpPr>
          <p:cNvPr id="6" name="Text Placeholder 5">
            <a:extLst>
              <a:ext uri="{FF2B5EF4-FFF2-40B4-BE49-F238E27FC236}">
                <a16:creationId xmlns:a16="http://schemas.microsoft.com/office/drawing/2014/main" id="{C894B24D-0176-E525-BD3D-9C0BFCD321B5}"/>
              </a:ext>
            </a:extLst>
          </p:cNvPr>
          <p:cNvSpPr>
            <a:spLocks noGrp="1"/>
          </p:cNvSpPr>
          <p:nvPr>
            <p:ph type="body" sz="quarter" idx="19"/>
          </p:nvPr>
        </p:nvSpPr>
        <p:spPr/>
        <p:txBody>
          <a:bodyPr/>
          <a:lstStyle/>
          <a:p>
            <a:r>
              <a:rPr lang="en-US" dirty="0"/>
              <a:t>Functions and Modularization</a:t>
            </a:r>
          </a:p>
        </p:txBody>
      </p:sp>
      <p:pic>
        <p:nvPicPr>
          <p:cNvPr id="9" name="Picture 8">
            <a:extLst>
              <a:ext uri="{FF2B5EF4-FFF2-40B4-BE49-F238E27FC236}">
                <a16:creationId xmlns:a16="http://schemas.microsoft.com/office/drawing/2014/main" id="{888AAA02-E504-C7C3-4763-7EF16406F69D}"/>
              </a:ext>
            </a:extLst>
          </p:cNvPr>
          <p:cNvPicPr>
            <a:picLocks noChangeAspect="1"/>
          </p:cNvPicPr>
          <p:nvPr/>
        </p:nvPicPr>
        <p:blipFill>
          <a:blip r:embed="rId2"/>
          <a:stretch>
            <a:fillRect/>
          </a:stretch>
        </p:blipFill>
        <p:spPr>
          <a:xfrm>
            <a:off x="6434424" y="1882550"/>
            <a:ext cx="3715268" cy="1609950"/>
          </a:xfrm>
          <a:prstGeom prst="rect">
            <a:avLst/>
          </a:prstGeom>
        </p:spPr>
      </p:pic>
      <p:sp>
        <p:nvSpPr>
          <p:cNvPr id="12" name="TextBox 11">
            <a:extLst>
              <a:ext uri="{FF2B5EF4-FFF2-40B4-BE49-F238E27FC236}">
                <a16:creationId xmlns:a16="http://schemas.microsoft.com/office/drawing/2014/main" id="{B1FE12C0-169E-AF5E-D938-A54CF874075B}"/>
              </a:ext>
            </a:extLst>
          </p:cNvPr>
          <p:cNvSpPr txBox="1"/>
          <p:nvPr/>
        </p:nvSpPr>
        <p:spPr>
          <a:xfrm>
            <a:off x="5466347" y="2315365"/>
            <a:ext cx="852413" cy="369332"/>
          </a:xfrm>
          <a:prstGeom prst="rect">
            <a:avLst/>
          </a:prstGeom>
          <a:noFill/>
        </p:spPr>
        <p:txBody>
          <a:bodyPr wrap="none" rtlCol="0">
            <a:spAutoFit/>
          </a:bodyPr>
          <a:lstStyle/>
          <a:p>
            <a:r>
              <a:rPr lang="en-US" dirty="0"/>
              <a:t>Python</a:t>
            </a:r>
          </a:p>
        </p:txBody>
      </p:sp>
      <p:sp>
        <p:nvSpPr>
          <p:cNvPr id="13" name="TextBox 12">
            <a:extLst>
              <a:ext uri="{FF2B5EF4-FFF2-40B4-BE49-F238E27FC236}">
                <a16:creationId xmlns:a16="http://schemas.microsoft.com/office/drawing/2014/main" id="{84B3AD3D-AC1A-B0EE-784D-DEE38E24E019}"/>
              </a:ext>
            </a:extLst>
          </p:cNvPr>
          <p:cNvSpPr txBox="1"/>
          <p:nvPr/>
        </p:nvSpPr>
        <p:spPr>
          <a:xfrm>
            <a:off x="5256145" y="4659317"/>
            <a:ext cx="1094915" cy="369332"/>
          </a:xfrm>
          <a:prstGeom prst="rect">
            <a:avLst/>
          </a:prstGeom>
          <a:noFill/>
        </p:spPr>
        <p:txBody>
          <a:bodyPr wrap="none" rtlCol="0">
            <a:spAutoFit/>
          </a:bodyPr>
          <a:lstStyle/>
          <a:p>
            <a:r>
              <a:rPr lang="en-US"/>
              <a:t>Javascript</a:t>
            </a:r>
            <a:endParaRPr lang="en-US" dirty="0"/>
          </a:p>
        </p:txBody>
      </p:sp>
      <p:sp>
        <p:nvSpPr>
          <p:cNvPr id="14" name="Rectangle 13">
            <a:extLst>
              <a:ext uri="{FF2B5EF4-FFF2-40B4-BE49-F238E27FC236}">
                <a16:creationId xmlns:a16="http://schemas.microsoft.com/office/drawing/2014/main" id="{8E2BD3B2-C1B9-177F-6CD2-F6F537B3B09A}"/>
              </a:ext>
            </a:extLst>
          </p:cNvPr>
          <p:cNvSpPr/>
          <p:nvPr/>
        </p:nvSpPr>
        <p:spPr>
          <a:xfrm>
            <a:off x="6318760" y="3598316"/>
            <a:ext cx="4533224" cy="134956"/>
          </a:xfrm>
          <a:prstGeom prst="rect">
            <a:avLst/>
          </a:prstGeom>
          <a:solidFill>
            <a:srgbClr val="FFC00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128955B9-3904-5777-27B7-BD512088F767}"/>
              </a:ext>
            </a:extLst>
          </p:cNvPr>
          <p:cNvPicPr>
            <a:picLocks noChangeAspect="1"/>
          </p:cNvPicPr>
          <p:nvPr/>
        </p:nvPicPr>
        <p:blipFill>
          <a:blip r:embed="rId3"/>
          <a:stretch>
            <a:fillRect/>
          </a:stretch>
        </p:blipFill>
        <p:spPr>
          <a:xfrm>
            <a:off x="6408605" y="3998118"/>
            <a:ext cx="4353533" cy="1714739"/>
          </a:xfrm>
          <a:prstGeom prst="rect">
            <a:avLst/>
          </a:prstGeom>
        </p:spPr>
      </p:pic>
    </p:spTree>
    <p:extLst>
      <p:ext uri="{BB962C8B-B14F-4D97-AF65-F5344CB8AC3E}">
        <p14:creationId xmlns:p14="http://schemas.microsoft.com/office/powerpoint/2010/main" val="1234941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F75489-E513-D32E-BA00-FE369D1E80EF}"/>
              </a:ext>
            </a:extLst>
          </p:cNvPr>
          <p:cNvSpPr>
            <a:spLocks noGrp="1"/>
          </p:cNvSpPr>
          <p:nvPr>
            <p:ph type="body" sz="quarter" idx="16"/>
          </p:nvPr>
        </p:nvSpPr>
        <p:spPr/>
        <p:txBody>
          <a:bodyPr/>
          <a:lstStyle/>
          <a:p>
            <a:r>
              <a:rPr lang="en-US" dirty="0"/>
              <a:t>Overview of the tools</a:t>
            </a:r>
          </a:p>
        </p:txBody>
      </p:sp>
      <p:sp>
        <p:nvSpPr>
          <p:cNvPr id="3" name="Footer Placeholder 2">
            <a:extLst>
              <a:ext uri="{FF2B5EF4-FFF2-40B4-BE49-F238E27FC236}">
                <a16:creationId xmlns:a16="http://schemas.microsoft.com/office/drawing/2014/main" id="{CD114E85-DCE7-C204-8E78-41D1D5A87BE3}"/>
              </a:ext>
            </a:extLst>
          </p:cNvPr>
          <p:cNvSpPr>
            <a:spLocks noGrp="1"/>
          </p:cNvSpPr>
          <p:nvPr>
            <p:ph type="ftr" sz="quarter" idx="17"/>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EA84E2AE-91E3-E21D-D38C-F7832F03E274}"/>
              </a:ext>
            </a:extLst>
          </p:cNvPr>
          <p:cNvSpPr>
            <a:spLocks noGrp="1"/>
          </p:cNvSpPr>
          <p:nvPr>
            <p:ph type="sldNum" sz="quarter" idx="18"/>
          </p:nvPr>
        </p:nvSpPr>
        <p:spPr/>
        <p:txBody>
          <a:bodyPr/>
          <a:lstStyle/>
          <a:p>
            <a:fld id="{8699F50C-BE38-4BD0-BA84-9B090E1F2B9B}" type="slidenum">
              <a:rPr lang="en-US" noProof="0" smtClean="0"/>
              <a:t>15</a:t>
            </a:fld>
            <a:endParaRPr lang="en-US" noProof="0" dirty="0"/>
          </a:p>
        </p:txBody>
      </p:sp>
      <p:sp>
        <p:nvSpPr>
          <p:cNvPr id="5" name="Title 4">
            <a:extLst>
              <a:ext uri="{FF2B5EF4-FFF2-40B4-BE49-F238E27FC236}">
                <a16:creationId xmlns:a16="http://schemas.microsoft.com/office/drawing/2014/main" id="{D223C913-5AC8-734D-88F9-B5F7A7E9B4E3}"/>
              </a:ext>
            </a:extLst>
          </p:cNvPr>
          <p:cNvSpPr>
            <a:spLocks noGrp="1"/>
          </p:cNvSpPr>
          <p:nvPr>
            <p:ph type="title"/>
          </p:nvPr>
        </p:nvSpPr>
        <p:spPr/>
        <p:txBody>
          <a:bodyPr/>
          <a:lstStyle/>
          <a:p>
            <a:r>
              <a:rPr lang="en-US" dirty="0"/>
              <a:t>Selecting the Right Tools</a:t>
            </a:r>
          </a:p>
        </p:txBody>
      </p:sp>
      <p:sp>
        <p:nvSpPr>
          <p:cNvPr id="6" name="Text Placeholder 5">
            <a:extLst>
              <a:ext uri="{FF2B5EF4-FFF2-40B4-BE49-F238E27FC236}">
                <a16:creationId xmlns:a16="http://schemas.microsoft.com/office/drawing/2014/main" id="{354CE231-6C72-1F14-F6CF-C120B0CBB0CB}"/>
              </a:ext>
            </a:extLst>
          </p:cNvPr>
          <p:cNvSpPr>
            <a:spLocks noGrp="1"/>
          </p:cNvSpPr>
          <p:nvPr>
            <p:ph type="body" sz="quarter" idx="19"/>
          </p:nvPr>
        </p:nvSpPr>
        <p:spPr>
          <a:xfrm>
            <a:off x="518678" y="2009096"/>
            <a:ext cx="3660508" cy="3769723"/>
          </a:xfrm>
        </p:spPr>
        <p:txBody>
          <a:bodyPr/>
          <a:lstStyle/>
          <a:p>
            <a:r>
              <a:rPr lang="en-US" dirty="0"/>
              <a:t>Selenium</a:t>
            </a:r>
          </a:p>
          <a:p>
            <a:pPr marL="342900" indent="-342900">
              <a:buFont typeface="Arial" panose="020B0604020202020204" pitchFamily="34" charset="0"/>
              <a:buChar char="•"/>
            </a:pPr>
            <a:r>
              <a:rPr lang="en-US" dirty="0"/>
              <a:t>It is a robust testing framework for automating web browsers</a:t>
            </a:r>
          </a:p>
          <a:p>
            <a:pPr marL="342900" indent="-342900">
              <a:buFont typeface="Arial" panose="020B0604020202020204" pitchFamily="34" charset="0"/>
              <a:buChar char="•"/>
            </a:pPr>
            <a:r>
              <a:rPr lang="en-US" dirty="0"/>
              <a:t>It supports multiple programming languages(Python, Java, C#, </a:t>
            </a:r>
            <a:r>
              <a:rPr lang="en-US" dirty="0" err="1"/>
              <a:t>Javascript</a:t>
            </a:r>
            <a:r>
              <a:rPr lang="en-US" dirty="0"/>
              <a:t>) and facilitates cross-browser testing.</a:t>
            </a:r>
          </a:p>
          <a:p>
            <a:pPr marL="342900" indent="-342900">
              <a:buFont typeface="Arial" panose="020B0604020202020204" pitchFamily="34" charset="0"/>
              <a:buChar char="•"/>
            </a:pPr>
            <a:endParaRPr lang="en-US" dirty="0"/>
          </a:p>
        </p:txBody>
      </p:sp>
      <p:sp>
        <p:nvSpPr>
          <p:cNvPr id="10" name="Text Placeholder 5">
            <a:extLst>
              <a:ext uri="{FF2B5EF4-FFF2-40B4-BE49-F238E27FC236}">
                <a16:creationId xmlns:a16="http://schemas.microsoft.com/office/drawing/2014/main" id="{EC9DF2FC-0A1B-AF88-AED6-31B83AC897FB}"/>
              </a:ext>
            </a:extLst>
          </p:cNvPr>
          <p:cNvSpPr txBox="1">
            <a:spLocks/>
          </p:cNvSpPr>
          <p:nvPr/>
        </p:nvSpPr>
        <p:spPr>
          <a:xfrm>
            <a:off x="4204791" y="2005762"/>
            <a:ext cx="3684298" cy="3883409"/>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Mocha + Chai</a:t>
            </a:r>
          </a:p>
          <a:p>
            <a:pPr marL="342900" indent="-342900">
              <a:buFont typeface="Arial" panose="020B0604020202020204" pitchFamily="34" charset="0"/>
              <a:buChar char="•"/>
            </a:pPr>
            <a:r>
              <a:rPr lang="en-US" dirty="0"/>
              <a:t>Mocha, is a testing framework, that provides a structured environment for test creation and execution.</a:t>
            </a:r>
          </a:p>
          <a:p>
            <a:pPr marL="342900" indent="-342900">
              <a:buFont typeface="Arial" panose="020B0604020202020204" pitchFamily="34" charset="0"/>
              <a:buChar char="•"/>
            </a:pPr>
            <a:r>
              <a:rPr lang="en-US" dirty="0"/>
              <a:t>Chai is an assertion library that pairs seamlessly with testing frameworks like Mocha. </a:t>
            </a:r>
          </a:p>
          <a:p>
            <a:pPr marL="342900" indent="-342900">
              <a:buFont typeface="Arial" panose="020B0604020202020204" pitchFamily="34" charset="0"/>
              <a:buChar char="•"/>
            </a:pPr>
            <a:endParaRPr lang="en-US" dirty="0"/>
          </a:p>
        </p:txBody>
      </p:sp>
      <p:sp>
        <p:nvSpPr>
          <p:cNvPr id="11" name="Text Placeholder 5">
            <a:extLst>
              <a:ext uri="{FF2B5EF4-FFF2-40B4-BE49-F238E27FC236}">
                <a16:creationId xmlns:a16="http://schemas.microsoft.com/office/drawing/2014/main" id="{E3E9CF54-AB0A-F68F-A07F-DBDA00B78109}"/>
              </a:ext>
            </a:extLst>
          </p:cNvPr>
          <p:cNvSpPr txBox="1">
            <a:spLocks/>
          </p:cNvSpPr>
          <p:nvPr/>
        </p:nvSpPr>
        <p:spPr>
          <a:xfrm>
            <a:off x="8139443" y="1966846"/>
            <a:ext cx="3399414" cy="3989476"/>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Appium</a:t>
            </a:r>
          </a:p>
          <a:p>
            <a:pPr marL="342900" indent="-342900">
              <a:buFont typeface="Arial" panose="020B0604020202020204" pitchFamily="34" charset="0"/>
              <a:buChar char="•"/>
            </a:pPr>
            <a:r>
              <a:rPr lang="en-US" dirty="0"/>
              <a:t>It is an open-source tool for automating mobile applications.</a:t>
            </a:r>
          </a:p>
          <a:p>
            <a:pPr marL="342900" indent="-342900">
              <a:buFont typeface="Arial" panose="020B0604020202020204" pitchFamily="34" charset="0"/>
              <a:buChar char="•"/>
            </a:pPr>
            <a:r>
              <a:rPr lang="en-US" dirty="0"/>
              <a:t>It allows for testing on both android and iOS platforms using a single codebase.</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726107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F75489-E513-D32E-BA00-FE369D1E80EF}"/>
              </a:ext>
            </a:extLst>
          </p:cNvPr>
          <p:cNvSpPr>
            <a:spLocks noGrp="1"/>
          </p:cNvSpPr>
          <p:nvPr>
            <p:ph type="body" sz="quarter" idx="16"/>
          </p:nvPr>
        </p:nvSpPr>
        <p:spPr/>
        <p:txBody>
          <a:bodyPr/>
          <a:lstStyle/>
          <a:p>
            <a:r>
              <a:rPr lang="en-US" dirty="0"/>
              <a:t>Pros and Cons of the tools</a:t>
            </a:r>
          </a:p>
        </p:txBody>
      </p:sp>
      <p:sp>
        <p:nvSpPr>
          <p:cNvPr id="3" name="Footer Placeholder 2">
            <a:extLst>
              <a:ext uri="{FF2B5EF4-FFF2-40B4-BE49-F238E27FC236}">
                <a16:creationId xmlns:a16="http://schemas.microsoft.com/office/drawing/2014/main" id="{CD114E85-DCE7-C204-8E78-41D1D5A87BE3}"/>
              </a:ext>
            </a:extLst>
          </p:cNvPr>
          <p:cNvSpPr>
            <a:spLocks noGrp="1"/>
          </p:cNvSpPr>
          <p:nvPr>
            <p:ph type="ftr" sz="quarter" idx="17"/>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EA84E2AE-91E3-E21D-D38C-F7832F03E274}"/>
              </a:ext>
            </a:extLst>
          </p:cNvPr>
          <p:cNvSpPr>
            <a:spLocks noGrp="1"/>
          </p:cNvSpPr>
          <p:nvPr>
            <p:ph type="sldNum" sz="quarter" idx="18"/>
          </p:nvPr>
        </p:nvSpPr>
        <p:spPr/>
        <p:txBody>
          <a:bodyPr/>
          <a:lstStyle/>
          <a:p>
            <a:fld id="{8699F50C-BE38-4BD0-BA84-9B090E1F2B9B}" type="slidenum">
              <a:rPr lang="en-US" noProof="0" smtClean="0"/>
              <a:t>16</a:t>
            </a:fld>
            <a:endParaRPr lang="en-US" noProof="0" dirty="0"/>
          </a:p>
        </p:txBody>
      </p:sp>
      <p:sp>
        <p:nvSpPr>
          <p:cNvPr id="5" name="Title 4">
            <a:extLst>
              <a:ext uri="{FF2B5EF4-FFF2-40B4-BE49-F238E27FC236}">
                <a16:creationId xmlns:a16="http://schemas.microsoft.com/office/drawing/2014/main" id="{D223C913-5AC8-734D-88F9-B5F7A7E9B4E3}"/>
              </a:ext>
            </a:extLst>
          </p:cNvPr>
          <p:cNvSpPr>
            <a:spLocks noGrp="1"/>
          </p:cNvSpPr>
          <p:nvPr>
            <p:ph type="title"/>
          </p:nvPr>
        </p:nvSpPr>
        <p:spPr/>
        <p:txBody>
          <a:bodyPr/>
          <a:lstStyle/>
          <a:p>
            <a:r>
              <a:rPr lang="en-US" dirty="0"/>
              <a:t>Selecting the Right Tools</a:t>
            </a:r>
          </a:p>
        </p:txBody>
      </p:sp>
      <p:sp>
        <p:nvSpPr>
          <p:cNvPr id="6" name="Text Placeholder 5">
            <a:extLst>
              <a:ext uri="{FF2B5EF4-FFF2-40B4-BE49-F238E27FC236}">
                <a16:creationId xmlns:a16="http://schemas.microsoft.com/office/drawing/2014/main" id="{354CE231-6C72-1F14-F6CF-C120B0CBB0CB}"/>
              </a:ext>
            </a:extLst>
          </p:cNvPr>
          <p:cNvSpPr>
            <a:spLocks noGrp="1"/>
          </p:cNvSpPr>
          <p:nvPr>
            <p:ph type="body" sz="quarter" idx="19"/>
          </p:nvPr>
        </p:nvSpPr>
        <p:spPr>
          <a:xfrm>
            <a:off x="518678" y="2009096"/>
            <a:ext cx="3660508" cy="3769723"/>
          </a:xfrm>
        </p:spPr>
        <p:txBody>
          <a:bodyPr/>
          <a:lstStyle/>
          <a:p>
            <a:r>
              <a:rPr lang="en-US" dirty="0"/>
              <a:t>Selenium</a:t>
            </a:r>
          </a:p>
          <a:p>
            <a:pPr marL="342900" indent="-342900">
              <a:buFont typeface="Arial" panose="020B0604020202020204" pitchFamily="34" charset="0"/>
              <a:buChar char="•"/>
            </a:pPr>
            <a:r>
              <a:rPr lang="en-US" dirty="0"/>
              <a:t>Pros: Excels in web automation</a:t>
            </a:r>
          </a:p>
          <a:p>
            <a:pPr marL="342900" indent="-342900">
              <a:buFont typeface="Arial" panose="020B0604020202020204" pitchFamily="34" charset="0"/>
              <a:buChar char="•"/>
            </a:pPr>
            <a:r>
              <a:rPr lang="en-US" dirty="0"/>
              <a:t>Cons: Not tailored for mobile apps.</a:t>
            </a:r>
          </a:p>
          <a:p>
            <a:pPr marL="342900" indent="-342900">
              <a:buFont typeface="Arial" panose="020B0604020202020204" pitchFamily="34" charset="0"/>
              <a:buChar char="•"/>
            </a:pPr>
            <a:endParaRPr lang="en-US" dirty="0"/>
          </a:p>
        </p:txBody>
      </p:sp>
      <p:sp>
        <p:nvSpPr>
          <p:cNvPr id="10" name="Text Placeholder 5">
            <a:extLst>
              <a:ext uri="{FF2B5EF4-FFF2-40B4-BE49-F238E27FC236}">
                <a16:creationId xmlns:a16="http://schemas.microsoft.com/office/drawing/2014/main" id="{EC9DF2FC-0A1B-AF88-AED6-31B83AC897FB}"/>
              </a:ext>
            </a:extLst>
          </p:cNvPr>
          <p:cNvSpPr txBox="1">
            <a:spLocks/>
          </p:cNvSpPr>
          <p:nvPr/>
        </p:nvSpPr>
        <p:spPr>
          <a:xfrm>
            <a:off x="4204791" y="2005762"/>
            <a:ext cx="3684298" cy="3883409"/>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Mocha + Chai</a:t>
            </a:r>
          </a:p>
          <a:p>
            <a:pPr marL="342900" indent="-342900">
              <a:buFont typeface="Arial" panose="020B0604020202020204" pitchFamily="34" charset="0"/>
              <a:buChar char="•"/>
            </a:pPr>
            <a:r>
              <a:rPr lang="en-US" dirty="0"/>
              <a:t>Mocha, is a testing framework, that provides a structured environment for test creation and execution.</a:t>
            </a:r>
          </a:p>
          <a:p>
            <a:pPr marL="342900" indent="-342900">
              <a:buFont typeface="Arial" panose="020B0604020202020204" pitchFamily="34" charset="0"/>
              <a:buChar char="•"/>
            </a:pPr>
            <a:r>
              <a:rPr lang="en-US" dirty="0"/>
              <a:t>Chai is an assertion library that pairs seamlessly with testing frameworks like Mocha. </a:t>
            </a:r>
          </a:p>
          <a:p>
            <a:pPr marL="342900" indent="-342900">
              <a:buFont typeface="Arial" panose="020B0604020202020204" pitchFamily="34" charset="0"/>
              <a:buChar char="•"/>
            </a:pPr>
            <a:endParaRPr lang="en-US" dirty="0"/>
          </a:p>
        </p:txBody>
      </p:sp>
      <p:sp>
        <p:nvSpPr>
          <p:cNvPr id="11" name="Text Placeholder 5">
            <a:extLst>
              <a:ext uri="{FF2B5EF4-FFF2-40B4-BE49-F238E27FC236}">
                <a16:creationId xmlns:a16="http://schemas.microsoft.com/office/drawing/2014/main" id="{E3E9CF54-AB0A-F68F-A07F-DBDA00B78109}"/>
              </a:ext>
            </a:extLst>
          </p:cNvPr>
          <p:cNvSpPr txBox="1">
            <a:spLocks/>
          </p:cNvSpPr>
          <p:nvPr/>
        </p:nvSpPr>
        <p:spPr>
          <a:xfrm>
            <a:off x="8139443" y="1966846"/>
            <a:ext cx="3399414" cy="3989476"/>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Appium</a:t>
            </a:r>
          </a:p>
          <a:p>
            <a:pPr marL="342900" indent="-342900">
              <a:buFont typeface="Arial" panose="020B0604020202020204" pitchFamily="34" charset="0"/>
              <a:buChar char="•"/>
            </a:pPr>
            <a:r>
              <a:rPr lang="en-US" dirty="0"/>
              <a:t>It is an open-source tool for automating mobile applications.</a:t>
            </a:r>
          </a:p>
          <a:p>
            <a:pPr marL="342900" indent="-342900">
              <a:buFont typeface="Arial" panose="020B0604020202020204" pitchFamily="34" charset="0"/>
              <a:buChar char="•"/>
            </a:pPr>
            <a:r>
              <a:rPr lang="en-US" dirty="0"/>
              <a:t>It allows for testing on both android and iOS platforms using a single codebase.</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027432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F75489-E513-D32E-BA00-FE369D1E80EF}"/>
              </a:ext>
            </a:extLst>
          </p:cNvPr>
          <p:cNvSpPr>
            <a:spLocks noGrp="1"/>
          </p:cNvSpPr>
          <p:nvPr>
            <p:ph type="body" sz="quarter" idx="16"/>
          </p:nvPr>
        </p:nvSpPr>
        <p:spPr/>
        <p:txBody>
          <a:bodyPr/>
          <a:lstStyle/>
          <a:p>
            <a:r>
              <a:rPr lang="en-US" dirty="0"/>
              <a:t>Other Testing Tools</a:t>
            </a:r>
          </a:p>
        </p:txBody>
      </p:sp>
      <p:sp>
        <p:nvSpPr>
          <p:cNvPr id="3" name="Footer Placeholder 2">
            <a:extLst>
              <a:ext uri="{FF2B5EF4-FFF2-40B4-BE49-F238E27FC236}">
                <a16:creationId xmlns:a16="http://schemas.microsoft.com/office/drawing/2014/main" id="{CD114E85-DCE7-C204-8E78-41D1D5A87BE3}"/>
              </a:ext>
            </a:extLst>
          </p:cNvPr>
          <p:cNvSpPr>
            <a:spLocks noGrp="1"/>
          </p:cNvSpPr>
          <p:nvPr>
            <p:ph type="ftr" sz="quarter" idx="17"/>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EA84E2AE-91E3-E21D-D38C-F7832F03E274}"/>
              </a:ext>
            </a:extLst>
          </p:cNvPr>
          <p:cNvSpPr>
            <a:spLocks noGrp="1"/>
          </p:cNvSpPr>
          <p:nvPr>
            <p:ph type="sldNum" sz="quarter" idx="18"/>
          </p:nvPr>
        </p:nvSpPr>
        <p:spPr/>
        <p:txBody>
          <a:bodyPr/>
          <a:lstStyle/>
          <a:p>
            <a:fld id="{8699F50C-BE38-4BD0-BA84-9B090E1F2B9B}" type="slidenum">
              <a:rPr lang="en-US" noProof="0" smtClean="0"/>
              <a:t>17</a:t>
            </a:fld>
            <a:endParaRPr lang="en-US" noProof="0" dirty="0"/>
          </a:p>
        </p:txBody>
      </p:sp>
      <p:sp>
        <p:nvSpPr>
          <p:cNvPr id="5" name="Title 4">
            <a:extLst>
              <a:ext uri="{FF2B5EF4-FFF2-40B4-BE49-F238E27FC236}">
                <a16:creationId xmlns:a16="http://schemas.microsoft.com/office/drawing/2014/main" id="{D223C913-5AC8-734D-88F9-B5F7A7E9B4E3}"/>
              </a:ext>
            </a:extLst>
          </p:cNvPr>
          <p:cNvSpPr>
            <a:spLocks noGrp="1"/>
          </p:cNvSpPr>
          <p:nvPr>
            <p:ph type="title"/>
          </p:nvPr>
        </p:nvSpPr>
        <p:spPr/>
        <p:txBody>
          <a:bodyPr/>
          <a:lstStyle/>
          <a:p>
            <a:r>
              <a:rPr lang="en-US" dirty="0"/>
              <a:t>Selecting the Right Tools</a:t>
            </a:r>
          </a:p>
        </p:txBody>
      </p:sp>
      <p:sp>
        <p:nvSpPr>
          <p:cNvPr id="6" name="Text Placeholder 5">
            <a:extLst>
              <a:ext uri="{FF2B5EF4-FFF2-40B4-BE49-F238E27FC236}">
                <a16:creationId xmlns:a16="http://schemas.microsoft.com/office/drawing/2014/main" id="{354CE231-6C72-1F14-F6CF-C120B0CBB0CB}"/>
              </a:ext>
            </a:extLst>
          </p:cNvPr>
          <p:cNvSpPr>
            <a:spLocks noGrp="1"/>
          </p:cNvSpPr>
          <p:nvPr>
            <p:ph type="body" sz="quarter" idx="19"/>
          </p:nvPr>
        </p:nvSpPr>
        <p:spPr>
          <a:xfrm>
            <a:off x="518678" y="2009096"/>
            <a:ext cx="3660508" cy="3769723"/>
          </a:xfrm>
        </p:spPr>
        <p:txBody>
          <a:bodyPr/>
          <a:lstStyle/>
          <a:p>
            <a:r>
              <a:rPr lang="en-US" dirty="0"/>
              <a:t>Data Pipelines Testing</a:t>
            </a:r>
          </a:p>
          <a:p>
            <a:pPr marL="342900" indent="-342900">
              <a:buFont typeface="Arial" panose="020B0604020202020204" pitchFamily="34" charset="0"/>
              <a:buChar char="•"/>
            </a:pPr>
            <a:r>
              <a:rPr lang="en-US" dirty="0"/>
              <a:t>Great Expectations</a:t>
            </a:r>
          </a:p>
          <a:p>
            <a:pPr marL="342900" indent="-342900">
              <a:buFont typeface="Arial" panose="020B0604020202020204" pitchFamily="34" charset="0"/>
              <a:buChar char="•"/>
            </a:pPr>
            <a:r>
              <a:rPr lang="en-US" dirty="0"/>
              <a:t>Apache Kafka Streams </a:t>
            </a:r>
            <a:r>
              <a:rPr lang="en-US" dirty="0" err="1"/>
              <a:t>TestUtils</a:t>
            </a:r>
            <a:endParaRPr lang="en-US" dirty="0"/>
          </a:p>
          <a:p>
            <a:pPr marL="342900" indent="-342900">
              <a:buFont typeface="Arial" panose="020B0604020202020204" pitchFamily="34" charset="0"/>
              <a:buChar char="•"/>
            </a:pPr>
            <a:r>
              <a:rPr lang="en-US" dirty="0" err="1"/>
              <a:t>Dbt</a:t>
            </a:r>
            <a:r>
              <a:rPr lang="en-US" dirty="0"/>
              <a:t>(data build tool)</a:t>
            </a:r>
          </a:p>
          <a:p>
            <a:pPr marL="342900" indent="-342900">
              <a:buFont typeface="Arial" panose="020B0604020202020204" pitchFamily="34" charset="0"/>
              <a:buChar char="•"/>
            </a:pPr>
            <a:r>
              <a:rPr lang="en-US" dirty="0"/>
              <a:t>Apache beam test pipeline</a:t>
            </a:r>
          </a:p>
          <a:p>
            <a:pPr marL="342900" indent="-342900">
              <a:buFont typeface="Arial" panose="020B0604020202020204" pitchFamily="34" charset="0"/>
              <a:buChar char="•"/>
            </a:pPr>
            <a:r>
              <a:rPr lang="en-US" dirty="0"/>
              <a:t>Airflow Testing</a:t>
            </a:r>
          </a:p>
          <a:p>
            <a:pPr marL="342900" indent="-342900">
              <a:buFont typeface="Arial" panose="020B0604020202020204" pitchFamily="34" charset="0"/>
              <a:buChar char="•"/>
            </a:pPr>
            <a:r>
              <a:rPr lang="en-US" dirty="0"/>
              <a:t>Presto Test Framework</a:t>
            </a:r>
          </a:p>
        </p:txBody>
      </p:sp>
      <p:sp>
        <p:nvSpPr>
          <p:cNvPr id="10" name="Text Placeholder 5">
            <a:extLst>
              <a:ext uri="{FF2B5EF4-FFF2-40B4-BE49-F238E27FC236}">
                <a16:creationId xmlns:a16="http://schemas.microsoft.com/office/drawing/2014/main" id="{EC9DF2FC-0A1B-AF88-AED6-31B83AC897FB}"/>
              </a:ext>
            </a:extLst>
          </p:cNvPr>
          <p:cNvSpPr txBox="1">
            <a:spLocks/>
          </p:cNvSpPr>
          <p:nvPr/>
        </p:nvSpPr>
        <p:spPr>
          <a:xfrm>
            <a:off x="4204791" y="2005762"/>
            <a:ext cx="3684298" cy="3883409"/>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API</a:t>
            </a:r>
          </a:p>
          <a:p>
            <a:pPr marL="342900" indent="-342900">
              <a:buFont typeface="Arial" panose="020B0604020202020204" pitchFamily="34" charset="0"/>
              <a:buChar char="•"/>
            </a:pPr>
            <a:r>
              <a:rPr lang="en-US" dirty="0"/>
              <a:t>Postman</a:t>
            </a:r>
          </a:p>
          <a:p>
            <a:pPr marL="342900" indent="-342900">
              <a:buFont typeface="Arial" panose="020B0604020202020204" pitchFamily="34" charset="0"/>
              <a:buChar char="•"/>
            </a:pPr>
            <a:r>
              <a:rPr lang="en-US" dirty="0"/>
              <a:t>Insomnia</a:t>
            </a:r>
          </a:p>
          <a:p>
            <a:pPr marL="342900" indent="-342900">
              <a:buFont typeface="Arial" panose="020B0604020202020204" pitchFamily="34" charset="0"/>
              <a:buChar char="•"/>
            </a:pPr>
            <a:r>
              <a:rPr lang="en-US" dirty="0"/>
              <a:t>REST Assured</a:t>
            </a:r>
          </a:p>
          <a:p>
            <a:pPr marL="342900" indent="-342900">
              <a:buFont typeface="Arial" panose="020B0604020202020204" pitchFamily="34" charset="0"/>
              <a:buChar char="•"/>
            </a:pPr>
            <a:r>
              <a:rPr lang="en-US" dirty="0"/>
              <a:t>Karate DSL</a:t>
            </a:r>
          </a:p>
          <a:p>
            <a:pPr marL="342900" indent="-342900">
              <a:buFont typeface="Arial" panose="020B0604020202020204" pitchFamily="34" charset="0"/>
              <a:buChar char="•"/>
            </a:pPr>
            <a:r>
              <a:rPr lang="en-US" dirty="0"/>
              <a:t>Jest</a:t>
            </a:r>
          </a:p>
          <a:p>
            <a:pPr marL="342900" indent="-342900">
              <a:buFont typeface="Arial" panose="020B0604020202020204" pitchFamily="34" charset="0"/>
              <a:buChar char="•"/>
            </a:pPr>
            <a:r>
              <a:rPr lang="en-US" dirty="0"/>
              <a:t>SoapUI</a:t>
            </a:r>
          </a:p>
          <a:p>
            <a:pPr marL="342900" indent="-342900">
              <a:buFont typeface="Arial" panose="020B0604020202020204" pitchFamily="34" charset="0"/>
              <a:buChar char="•"/>
            </a:pPr>
            <a:endParaRPr lang="en-US" dirty="0"/>
          </a:p>
        </p:txBody>
      </p:sp>
      <p:sp>
        <p:nvSpPr>
          <p:cNvPr id="11" name="Text Placeholder 5">
            <a:extLst>
              <a:ext uri="{FF2B5EF4-FFF2-40B4-BE49-F238E27FC236}">
                <a16:creationId xmlns:a16="http://schemas.microsoft.com/office/drawing/2014/main" id="{E3E9CF54-AB0A-F68F-A07F-DBDA00B78109}"/>
              </a:ext>
            </a:extLst>
          </p:cNvPr>
          <p:cNvSpPr txBox="1">
            <a:spLocks/>
          </p:cNvSpPr>
          <p:nvPr/>
        </p:nvSpPr>
        <p:spPr>
          <a:xfrm>
            <a:off x="8139443" y="1966846"/>
            <a:ext cx="3399414" cy="3989476"/>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API Contracts</a:t>
            </a:r>
          </a:p>
          <a:p>
            <a:pPr marL="342900" indent="-342900">
              <a:buFont typeface="Arial" panose="020B0604020202020204" pitchFamily="34" charset="0"/>
              <a:buChar char="•"/>
            </a:pPr>
            <a:r>
              <a:rPr lang="en-US" dirty="0"/>
              <a:t>Pact</a:t>
            </a:r>
          </a:p>
          <a:p>
            <a:pPr marL="342900" indent="-342900">
              <a:buFont typeface="Arial" panose="020B0604020202020204" pitchFamily="34" charset="0"/>
              <a:buChar char="•"/>
            </a:pPr>
            <a:r>
              <a:rPr lang="en-US" dirty="0"/>
              <a:t>Spring Cloud Contract</a:t>
            </a:r>
          </a:p>
          <a:p>
            <a:pPr marL="342900" indent="-342900">
              <a:buFont typeface="Arial" panose="020B0604020202020204" pitchFamily="34" charset="0"/>
              <a:buChar char="•"/>
            </a:pPr>
            <a:r>
              <a:rPr lang="en-US" dirty="0"/>
              <a:t>Consumer-Driven Contracts with Pact or Karate</a:t>
            </a:r>
          </a:p>
          <a:p>
            <a:pPr marL="342900" indent="-342900">
              <a:buFont typeface="Arial" panose="020B0604020202020204" pitchFamily="34" charset="0"/>
              <a:buChar char="•"/>
            </a:pPr>
            <a:r>
              <a:rPr lang="en-US" dirty="0"/>
              <a:t>Citrus</a:t>
            </a:r>
          </a:p>
          <a:p>
            <a:pPr marL="342900" indent="-342900">
              <a:buFont typeface="Arial" panose="020B0604020202020204" pitchFamily="34" charset="0"/>
              <a:buChar char="•"/>
            </a:pPr>
            <a:r>
              <a:rPr lang="en-US" dirty="0"/>
              <a:t>Hoverfly</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424473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A65924-3BD7-9F13-3C02-DB7C29244722}"/>
              </a:ext>
            </a:extLst>
          </p:cNvPr>
          <p:cNvSpPr>
            <a:spLocks noGrp="1"/>
          </p:cNvSpPr>
          <p:nvPr>
            <p:ph type="body" sz="quarter" idx="16"/>
          </p:nvPr>
        </p:nvSpPr>
        <p:spPr/>
        <p:txBody>
          <a:bodyPr/>
          <a:lstStyle/>
          <a:p>
            <a:r>
              <a:rPr lang="en-US" dirty="0"/>
              <a:t>On a QA Perspective</a:t>
            </a:r>
          </a:p>
        </p:txBody>
      </p:sp>
      <p:sp>
        <p:nvSpPr>
          <p:cNvPr id="3" name="Footer Placeholder 2">
            <a:extLst>
              <a:ext uri="{FF2B5EF4-FFF2-40B4-BE49-F238E27FC236}">
                <a16:creationId xmlns:a16="http://schemas.microsoft.com/office/drawing/2014/main" id="{A18E0B6C-8B70-4EF9-4817-586FB1E816F5}"/>
              </a:ext>
            </a:extLst>
          </p:cNvPr>
          <p:cNvSpPr>
            <a:spLocks noGrp="1"/>
          </p:cNvSpPr>
          <p:nvPr>
            <p:ph type="ftr" sz="quarter" idx="17"/>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044EE7B6-335A-DEAE-0635-E668EE72312A}"/>
              </a:ext>
            </a:extLst>
          </p:cNvPr>
          <p:cNvSpPr>
            <a:spLocks noGrp="1"/>
          </p:cNvSpPr>
          <p:nvPr>
            <p:ph type="sldNum" sz="quarter" idx="18"/>
          </p:nvPr>
        </p:nvSpPr>
        <p:spPr/>
        <p:txBody>
          <a:bodyPr/>
          <a:lstStyle/>
          <a:p>
            <a:fld id="{8699F50C-BE38-4BD0-BA84-9B090E1F2B9B}" type="slidenum">
              <a:rPr lang="en-US" noProof="0" smtClean="0"/>
              <a:t>18</a:t>
            </a:fld>
            <a:endParaRPr lang="en-US" noProof="0" dirty="0"/>
          </a:p>
        </p:txBody>
      </p:sp>
      <p:sp>
        <p:nvSpPr>
          <p:cNvPr id="5" name="Title 4">
            <a:extLst>
              <a:ext uri="{FF2B5EF4-FFF2-40B4-BE49-F238E27FC236}">
                <a16:creationId xmlns:a16="http://schemas.microsoft.com/office/drawing/2014/main" id="{7F4DA522-1409-2CAD-BD66-D7CD3489E374}"/>
              </a:ext>
            </a:extLst>
          </p:cNvPr>
          <p:cNvSpPr>
            <a:spLocks noGrp="1"/>
          </p:cNvSpPr>
          <p:nvPr>
            <p:ph type="title"/>
          </p:nvPr>
        </p:nvSpPr>
        <p:spPr/>
        <p:txBody>
          <a:bodyPr/>
          <a:lstStyle/>
          <a:p>
            <a:r>
              <a:rPr lang="en-US" dirty="0"/>
              <a:t>Writing the first test script</a:t>
            </a:r>
          </a:p>
        </p:txBody>
      </p:sp>
      <p:sp>
        <p:nvSpPr>
          <p:cNvPr id="6" name="Text Placeholder 5">
            <a:extLst>
              <a:ext uri="{FF2B5EF4-FFF2-40B4-BE49-F238E27FC236}">
                <a16:creationId xmlns:a16="http://schemas.microsoft.com/office/drawing/2014/main" id="{E68FA14A-A67B-56EB-3F84-F36684C215DF}"/>
              </a:ext>
            </a:extLst>
          </p:cNvPr>
          <p:cNvSpPr>
            <a:spLocks noGrp="1"/>
          </p:cNvSpPr>
          <p:nvPr>
            <p:ph type="body" sz="quarter" idx="19"/>
          </p:nvPr>
        </p:nvSpPr>
        <p:spPr/>
        <p:txBody>
          <a:bodyPr/>
          <a:lstStyle/>
          <a:p>
            <a:pPr marL="342900" indent="-342900">
              <a:buFont typeface="Arial" panose="020B0604020202020204" pitchFamily="34" charset="0"/>
              <a:buChar char="•"/>
            </a:pPr>
            <a:r>
              <a:rPr lang="en-US" dirty="0"/>
              <a:t>Test Cases </a:t>
            </a:r>
          </a:p>
          <a:p>
            <a:pPr marL="342900" indent="-342900">
              <a:buFont typeface="Arial" panose="020B0604020202020204" pitchFamily="34" charset="0"/>
              <a:buChar char="•"/>
            </a:pPr>
            <a:r>
              <a:rPr lang="en-US" dirty="0"/>
              <a:t>Test Scripts</a:t>
            </a:r>
          </a:p>
          <a:p>
            <a:pPr marL="342900" indent="-342900">
              <a:buFont typeface="Arial" panose="020B0604020202020204" pitchFamily="34" charset="0"/>
              <a:buChar char="•"/>
            </a:pPr>
            <a:r>
              <a:rPr lang="en-US" dirty="0"/>
              <a:t>Algorithms</a:t>
            </a:r>
          </a:p>
        </p:txBody>
      </p:sp>
      <p:sp>
        <p:nvSpPr>
          <p:cNvPr id="7" name="Chart Placeholder 6">
            <a:extLst>
              <a:ext uri="{FF2B5EF4-FFF2-40B4-BE49-F238E27FC236}">
                <a16:creationId xmlns:a16="http://schemas.microsoft.com/office/drawing/2014/main" id="{8BC86C21-8AA4-03A0-9D48-9063F894454E}"/>
              </a:ext>
            </a:extLst>
          </p:cNvPr>
          <p:cNvSpPr>
            <a:spLocks noGrp="1"/>
          </p:cNvSpPr>
          <p:nvPr>
            <p:ph type="chart" sz="quarter" idx="10"/>
          </p:nvPr>
        </p:nvSpPr>
        <p:spPr/>
        <p:txBody>
          <a:bodyPr/>
          <a:lstStyle/>
          <a:p>
            <a:endParaRPr lang="en-US" dirty="0"/>
          </a:p>
        </p:txBody>
      </p:sp>
    </p:spTree>
    <p:extLst>
      <p:ext uri="{BB962C8B-B14F-4D97-AF65-F5344CB8AC3E}">
        <p14:creationId xmlns:p14="http://schemas.microsoft.com/office/powerpoint/2010/main" val="3931406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4EC60F-D8AC-76C6-7629-9BF079A6DED0}"/>
              </a:ext>
            </a:extLst>
          </p:cNvPr>
          <p:cNvSpPr>
            <a:spLocks noGrp="1"/>
          </p:cNvSpPr>
          <p:nvPr>
            <p:ph type="body" sz="quarter" idx="16"/>
          </p:nvPr>
        </p:nvSpPr>
        <p:spPr/>
        <p:txBody>
          <a:bodyPr/>
          <a:lstStyle/>
          <a:p>
            <a:endParaRPr lang="en-US"/>
          </a:p>
        </p:txBody>
      </p:sp>
      <p:sp>
        <p:nvSpPr>
          <p:cNvPr id="3" name="Footer Placeholder 2">
            <a:extLst>
              <a:ext uri="{FF2B5EF4-FFF2-40B4-BE49-F238E27FC236}">
                <a16:creationId xmlns:a16="http://schemas.microsoft.com/office/drawing/2014/main" id="{E66BCB4D-7D85-84AB-8B07-E219981935FB}"/>
              </a:ext>
            </a:extLst>
          </p:cNvPr>
          <p:cNvSpPr>
            <a:spLocks noGrp="1"/>
          </p:cNvSpPr>
          <p:nvPr>
            <p:ph type="ftr" sz="quarter" idx="17"/>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19AC26E0-1A1D-4DC9-F333-D14F61B4B56E}"/>
              </a:ext>
            </a:extLst>
          </p:cNvPr>
          <p:cNvSpPr>
            <a:spLocks noGrp="1"/>
          </p:cNvSpPr>
          <p:nvPr>
            <p:ph type="sldNum" sz="quarter" idx="18"/>
          </p:nvPr>
        </p:nvSpPr>
        <p:spPr/>
        <p:txBody>
          <a:bodyPr/>
          <a:lstStyle/>
          <a:p>
            <a:fld id="{8699F50C-BE38-4BD0-BA84-9B090E1F2B9B}" type="slidenum">
              <a:rPr lang="en-US" noProof="0" smtClean="0"/>
              <a:t>19</a:t>
            </a:fld>
            <a:endParaRPr lang="en-US" noProof="0" dirty="0"/>
          </a:p>
        </p:txBody>
      </p:sp>
      <p:sp>
        <p:nvSpPr>
          <p:cNvPr id="5" name="Title 4">
            <a:extLst>
              <a:ext uri="{FF2B5EF4-FFF2-40B4-BE49-F238E27FC236}">
                <a16:creationId xmlns:a16="http://schemas.microsoft.com/office/drawing/2014/main" id="{46740499-983A-3FC2-06F7-B256675A87DC}"/>
              </a:ext>
            </a:extLst>
          </p:cNvPr>
          <p:cNvSpPr>
            <a:spLocks noGrp="1"/>
          </p:cNvSpPr>
          <p:nvPr>
            <p:ph type="title"/>
          </p:nvPr>
        </p:nvSpPr>
        <p:spPr/>
        <p:txBody>
          <a:bodyPr/>
          <a:lstStyle/>
          <a:p>
            <a:r>
              <a:rPr lang="en-US" dirty="0"/>
              <a:t>Writing the first test script</a:t>
            </a:r>
          </a:p>
        </p:txBody>
      </p:sp>
      <p:sp>
        <p:nvSpPr>
          <p:cNvPr id="6" name="Text Placeholder 5">
            <a:extLst>
              <a:ext uri="{FF2B5EF4-FFF2-40B4-BE49-F238E27FC236}">
                <a16:creationId xmlns:a16="http://schemas.microsoft.com/office/drawing/2014/main" id="{AECE4459-EF91-B807-D8D1-ADE72C7E2CA8}"/>
              </a:ext>
            </a:extLst>
          </p:cNvPr>
          <p:cNvSpPr>
            <a:spLocks noGrp="1"/>
          </p:cNvSpPr>
          <p:nvPr>
            <p:ph type="body" sz="quarter" idx="19"/>
          </p:nvPr>
        </p:nvSpPr>
        <p:spPr/>
        <p:txBody>
          <a:bodyPr/>
          <a:lstStyle/>
          <a:p>
            <a:r>
              <a:rPr lang="en-US" dirty="0"/>
              <a:t>Python:</a:t>
            </a:r>
          </a:p>
          <a:p>
            <a:r>
              <a:rPr lang="en-US" dirty="0"/>
              <a:t>Pip install selenium</a:t>
            </a:r>
          </a:p>
          <a:p>
            <a:r>
              <a:rPr lang="en-US" dirty="0"/>
              <a:t>Download chrome driver: </a:t>
            </a:r>
            <a:r>
              <a:rPr lang="en-US" dirty="0">
                <a:hlinkClick r:id="rId2"/>
              </a:rPr>
              <a:t>https://sites.google.com/chromium.org/driver/downloads</a:t>
            </a:r>
            <a:endParaRPr lang="en-US" dirty="0"/>
          </a:p>
          <a:p>
            <a:r>
              <a:rPr lang="en-US" dirty="0">
                <a:hlinkClick r:id="rId3"/>
              </a:rPr>
              <a:t>https://googlechromelabs.github.io/chrome-for-testing/#stable</a:t>
            </a:r>
            <a:endParaRPr lang="en-US" dirty="0"/>
          </a:p>
          <a:p>
            <a:r>
              <a:rPr lang="en-US" dirty="0"/>
              <a:t>Install:</a:t>
            </a:r>
          </a:p>
          <a:p>
            <a:r>
              <a:rPr lang="en-US" dirty="0"/>
              <a:t>Pip install </a:t>
            </a:r>
            <a:r>
              <a:rPr lang="en-US" dirty="0" err="1"/>
              <a:t>pytest</a:t>
            </a:r>
            <a:r>
              <a:rPr lang="en-US" dirty="0"/>
              <a:t>-html</a:t>
            </a:r>
          </a:p>
          <a:p>
            <a:r>
              <a:rPr lang="en-US" dirty="0"/>
              <a:t>Run python –m </a:t>
            </a:r>
            <a:r>
              <a:rPr lang="en-US" dirty="0" err="1"/>
              <a:t>pytest</a:t>
            </a:r>
            <a:r>
              <a:rPr lang="en-US" dirty="0"/>
              <a:t> --html=report.html</a:t>
            </a:r>
          </a:p>
          <a:p>
            <a:endParaRPr lang="en-US" dirty="0"/>
          </a:p>
        </p:txBody>
      </p:sp>
      <p:sp>
        <p:nvSpPr>
          <p:cNvPr id="10" name="Text Placeholder 5">
            <a:extLst>
              <a:ext uri="{FF2B5EF4-FFF2-40B4-BE49-F238E27FC236}">
                <a16:creationId xmlns:a16="http://schemas.microsoft.com/office/drawing/2014/main" id="{029E4E2B-A097-2605-B09B-62158EEF0C2B}"/>
              </a:ext>
            </a:extLst>
          </p:cNvPr>
          <p:cNvSpPr txBox="1">
            <a:spLocks/>
          </p:cNvSpPr>
          <p:nvPr/>
        </p:nvSpPr>
        <p:spPr>
          <a:xfrm>
            <a:off x="5921207" y="2089206"/>
            <a:ext cx="5225764" cy="4083888"/>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Javascript</a:t>
            </a:r>
            <a:r>
              <a:rPr lang="en-US" dirty="0"/>
              <a:t>:</a:t>
            </a:r>
          </a:p>
          <a:p>
            <a:r>
              <a:rPr lang="en-US" dirty="0" err="1"/>
              <a:t>Npm</a:t>
            </a:r>
            <a:r>
              <a:rPr lang="en-US" dirty="0"/>
              <a:t> </a:t>
            </a:r>
            <a:r>
              <a:rPr lang="en-US" dirty="0" err="1"/>
              <a:t>init</a:t>
            </a:r>
            <a:r>
              <a:rPr lang="en-US" dirty="0"/>
              <a:t> –y</a:t>
            </a:r>
          </a:p>
          <a:p>
            <a:r>
              <a:rPr lang="en-US" dirty="0" err="1"/>
              <a:t>Npm</a:t>
            </a:r>
            <a:r>
              <a:rPr lang="en-US" dirty="0"/>
              <a:t> install selenium-</a:t>
            </a:r>
            <a:r>
              <a:rPr lang="en-US" dirty="0" err="1"/>
              <a:t>webdriver</a:t>
            </a:r>
            <a:r>
              <a:rPr lang="en-US" dirty="0"/>
              <a:t> </a:t>
            </a:r>
            <a:r>
              <a:rPr lang="en-US" dirty="0" err="1"/>
              <a:t>chromedriver</a:t>
            </a:r>
            <a:endParaRPr lang="en-US" dirty="0"/>
          </a:p>
          <a:p>
            <a:r>
              <a:rPr lang="en-US" dirty="0" err="1"/>
              <a:t>Npm</a:t>
            </a:r>
            <a:r>
              <a:rPr lang="en-US" dirty="0"/>
              <a:t> install </a:t>
            </a:r>
            <a:r>
              <a:rPr lang="en-US" dirty="0" err="1"/>
              <a:t>mochawesome</a:t>
            </a:r>
            <a:endParaRPr lang="en-US" dirty="0"/>
          </a:p>
          <a:p>
            <a:r>
              <a:rPr lang="en-US" dirty="0"/>
              <a:t>Change script to mocha test/*</a:t>
            </a:r>
            <a:r>
              <a:rPr lang="en-US" dirty="0" err="1"/>
              <a:t>js</a:t>
            </a:r>
            <a:r>
              <a:rPr lang="en-US" dirty="0"/>
              <a:t> –reporter </a:t>
            </a:r>
            <a:r>
              <a:rPr lang="en-US" dirty="0" err="1"/>
              <a:t>mochawesome</a:t>
            </a:r>
            <a:endParaRPr lang="en-US" dirty="0"/>
          </a:p>
          <a:p>
            <a:r>
              <a:rPr lang="en-US" dirty="0"/>
              <a:t>When executing, use </a:t>
            </a:r>
            <a:r>
              <a:rPr lang="en-US" dirty="0" err="1"/>
              <a:t>npm</a:t>
            </a:r>
            <a:r>
              <a:rPr lang="en-US" dirty="0"/>
              <a:t> test</a:t>
            </a:r>
          </a:p>
          <a:p>
            <a:endParaRPr lang="en-US" dirty="0"/>
          </a:p>
          <a:p>
            <a:endParaRPr lang="en-US" dirty="0"/>
          </a:p>
        </p:txBody>
      </p:sp>
    </p:spTree>
    <p:extLst>
      <p:ext uri="{BB962C8B-B14F-4D97-AF65-F5344CB8AC3E}">
        <p14:creationId xmlns:p14="http://schemas.microsoft.com/office/powerpoint/2010/main" val="2681854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31378" y="3196915"/>
            <a:ext cx="4942829" cy="2958275"/>
          </a:xfrm>
        </p:spPr>
        <p:txBody>
          <a:bodyPr>
            <a:normAutofit/>
          </a:bodyPr>
          <a:lstStyle/>
          <a:p>
            <a:pPr lvl="0"/>
            <a:r>
              <a:rPr lang="en-US" sz="1600" dirty="0"/>
              <a:t>Software QA/QE for 15 Years </a:t>
            </a:r>
          </a:p>
          <a:p>
            <a:pPr lvl="0"/>
            <a:r>
              <a:rPr lang="en-US" sz="1600" dirty="0"/>
              <a:t>Handled various projects in different domains</a:t>
            </a:r>
          </a:p>
          <a:p>
            <a:pPr lvl="0"/>
            <a:r>
              <a:rPr lang="en-US" sz="1600" dirty="0"/>
              <a:t>Experience in both Web Application, API, and Mobile Application Testing</a:t>
            </a:r>
          </a:p>
          <a:p>
            <a:pPr lvl="0"/>
            <a:r>
              <a:rPr lang="en-US" sz="1600" dirty="0"/>
              <a:t>A current grad student taking Masters in Computer Science, at Georgia Institute of Technology, Fall 2024</a:t>
            </a:r>
          </a:p>
          <a:p>
            <a:pPr lvl="0"/>
            <a:r>
              <a:rPr lang="en-US" sz="1600" dirty="0">
                <a:hlinkClick r:id="rId2"/>
              </a:rPr>
              <a:t>LinkedIn: Marjorie Ivy | LinkedIn</a:t>
            </a:r>
            <a:endParaRPr lang="en-US" sz="1600" dirty="0"/>
          </a:p>
          <a:p>
            <a:pPr lvl="0"/>
            <a:r>
              <a:rPr lang="en-US" sz="1600" dirty="0"/>
              <a:t>Medium Articles: </a:t>
            </a:r>
            <a:r>
              <a:rPr lang="en-US" sz="1600" dirty="0">
                <a:hlinkClick r:id="rId3"/>
              </a:rPr>
              <a:t>Medium</a:t>
            </a:r>
            <a:endParaRPr lang="en-US" sz="1600" dirty="0"/>
          </a:p>
          <a:p>
            <a:pPr lvl="0"/>
            <a:r>
              <a:rPr lang="en-US" sz="1600" dirty="0" err="1"/>
              <a:t>Github</a:t>
            </a:r>
            <a:r>
              <a:rPr lang="en-US" sz="1600" dirty="0"/>
              <a:t>: </a:t>
            </a:r>
          </a:p>
        </p:txBody>
      </p:sp>
      <p:sp>
        <p:nvSpPr>
          <p:cNvPr id="9" name="Text Placeholder 8">
            <a:extLst>
              <a:ext uri="{FF2B5EF4-FFF2-40B4-BE49-F238E27FC236}">
                <a16:creationId xmlns:a16="http://schemas.microsoft.com/office/drawing/2014/main" id="{53469036-D1FB-4164-96AE-B6D8CECCFC96}"/>
              </a:ext>
            </a:extLst>
          </p:cNvPr>
          <p:cNvSpPr>
            <a:spLocks noGrp="1"/>
          </p:cNvSpPr>
          <p:nvPr>
            <p:ph type="body" sz="quarter" idx="13"/>
          </p:nvPr>
        </p:nvSpPr>
        <p:spPr>
          <a:xfrm>
            <a:off x="531379" y="2563477"/>
            <a:ext cx="7342631" cy="608895"/>
          </a:xfrm>
        </p:spPr>
        <p:txBody>
          <a:bodyPr>
            <a:normAutofit/>
          </a:bodyPr>
          <a:lstStyle/>
          <a:p>
            <a:r>
              <a:rPr lang="en-US" dirty="0"/>
              <a:t>Software Engineer @ Jonesboro Cycle &amp; ATV</a:t>
            </a:r>
          </a:p>
        </p:txBody>
      </p:sp>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531378" y="1308484"/>
            <a:ext cx="7342622" cy="1215566"/>
          </a:xfrm>
        </p:spPr>
        <p:txBody>
          <a:bodyPr anchor="b">
            <a:normAutofit/>
          </a:bodyPr>
          <a:lstStyle/>
          <a:p>
            <a:r>
              <a:rPr lang="en-US" dirty="0"/>
              <a:t>About </a:t>
            </a:r>
            <a:r>
              <a:rPr lang="en-US" b="0" dirty="0"/>
              <a:t>Me</a:t>
            </a:r>
          </a:p>
        </p:txBody>
      </p:sp>
      <p:pic>
        <p:nvPicPr>
          <p:cNvPr id="13" name="Picture Placeholder 12">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rotWithShape="1">
          <a:blip r:embed="rId4"/>
          <a:srcRect l="6281" r="12408" b="2"/>
          <a:stretch/>
        </p:blipFill>
        <p:spPr>
          <a:xfrm>
            <a:off x="6604000" y="10"/>
            <a:ext cx="5588000" cy="6872239"/>
          </a:xfrm>
          <a:noFill/>
        </p:spPr>
      </p:pic>
      <p:sp>
        <p:nvSpPr>
          <p:cNvPr id="11" name="Footer Placeholder 10">
            <a:extLst>
              <a:ext uri="{FF2B5EF4-FFF2-40B4-BE49-F238E27FC236}">
                <a16:creationId xmlns:a16="http://schemas.microsoft.com/office/drawing/2014/main" id="{47F4D2C2-B71A-4089-A3FE-603C32706CA6}"/>
              </a:ext>
            </a:extLst>
          </p:cNvPr>
          <p:cNvSpPr>
            <a:spLocks noGrp="1"/>
          </p:cNvSpPr>
          <p:nvPr>
            <p:ph type="ftr" sz="quarter" idx="14"/>
          </p:nvPr>
        </p:nvSpPr>
        <p:spPr>
          <a:xfrm>
            <a:off x="338530" y="6356350"/>
            <a:ext cx="4114800" cy="365125"/>
          </a:xfrm>
        </p:spPr>
        <p:txBody>
          <a:bodyPr anchor="ctr">
            <a:normAutofit/>
          </a:bodyPr>
          <a:lstStyle/>
          <a:p>
            <a:pPr>
              <a:spcAft>
                <a:spcPts val="600"/>
              </a:spcAft>
            </a:pPr>
            <a:r>
              <a:rPr lang="en-US"/>
              <a:t>Add a footer</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a:xfrm>
            <a:off x="11146971" y="6356350"/>
            <a:ext cx="740227" cy="365125"/>
          </a:xfrm>
        </p:spPr>
        <p:txBody>
          <a:bodyPr anchor="ctr">
            <a:normAutofit/>
          </a:bodyPr>
          <a:lstStyle/>
          <a:p>
            <a:pPr>
              <a:spcAft>
                <a:spcPts val="600"/>
              </a:spcAft>
            </a:pPr>
            <a:fld id="{8699F50C-BE38-4BD0-BA84-9B090E1F2B9B}" type="slidenum">
              <a:rPr lang="en-US" smtClean="0"/>
              <a:pPr>
                <a:spcAft>
                  <a:spcPts val="600"/>
                </a:spcAft>
              </a:pPr>
              <a:t>2</a:t>
            </a:fld>
            <a:endParaRPr lang="en-US"/>
          </a:p>
        </p:txBody>
      </p:sp>
    </p:spTree>
    <p:extLst>
      <p:ext uri="{BB962C8B-B14F-4D97-AF65-F5344CB8AC3E}">
        <p14:creationId xmlns:p14="http://schemas.microsoft.com/office/powerpoint/2010/main" val="972005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ED8FA2-DA13-5E92-BA4E-47A2DEA1CF49}"/>
              </a:ext>
            </a:extLst>
          </p:cNvPr>
          <p:cNvSpPr>
            <a:spLocks noGrp="1"/>
          </p:cNvSpPr>
          <p:nvPr>
            <p:ph type="body" sz="quarter" idx="16"/>
          </p:nvPr>
        </p:nvSpPr>
        <p:spPr/>
        <p:txBody>
          <a:bodyPr/>
          <a:lstStyle/>
          <a:p>
            <a:r>
              <a:rPr lang="en-US" dirty="0"/>
              <a:t>Manual Test Case – use https://the-internet.herokuapp.com/</a:t>
            </a:r>
          </a:p>
        </p:txBody>
      </p:sp>
      <p:sp>
        <p:nvSpPr>
          <p:cNvPr id="3" name="Footer Placeholder 2">
            <a:extLst>
              <a:ext uri="{FF2B5EF4-FFF2-40B4-BE49-F238E27FC236}">
                <a16:creationId xmlns:a16="http://schemas.microsoft.com/office/drawing/2014/main" id="{81ED74AA-7969-337D-76A4-C0DBF8FCCAF7}"/>
              </a:ext>
            </a:extLst>
          </p:cNvPr>
          <p:cNvSpPr>
            <a:spLocks noGrp="1"/>
          </p:cNvSpPr>
          <p:nvPr>
            <p:ph type="ftr" sz="quarter" idx="17"/>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31FCAB30-A0E2-8A22-05A6-393F3B751129}"/>
              </a:ext>
            </a:extLst>
          </p:cNvPr>
          <p:cNvSpPr>
            <a:spLocks noGrp="1"/>
          </p:cNvSpPr>
          <p:nvPr>
            <p:ph type="sldNum" sz="quarter" idx="18"/>
          </p:nvPr>
        </p:nvSpPr>
        <p:spPr/>
        <p:txBody>
          <a:bodyPr/>
          <a:lstStyle/>
          <a:p>
            <a:fld id="{8699F50C-BE38-4BD0-BA84-9B090E1F2B9B}" type="slidenum">
              <a:rPr lang="en-US" noProof="0" smtClean="0"/>
              <a:t>20</a:t>
            </a:fld>
            <a:endParaRPr lang="en-US" noProof="0" dirty="0"/>
          </a:p>
        </p:txBody>
      </p:sp>
      <p:sp>
        <p:nvSpPr>
          <p:cNvPr id="5" name="Title 4">
            <a:extLst>
              <a:ext uri="{FF2B5EF4-FFF2-40B4-BE49-F238E27FC236}">
                <a16:creationId xmlns:a16="http://schemas.microsoft.com/office/drawing/2014/main" id="{FC974A4D-DEC6-2816-FFB9-E87C617876EA}"/>
              </a:ext>
            </a:extLst>
          </p:cNvPr>
          <p:cNvSpPr>
            <a:spLocks noGrp="1"/>
          </p:cNvSpPr>
          <p:nvPr>
            <p:ph type="title"/>
          </p:nvPr>
        </p:nvSpPr>
        <p:spPr/>
        <p:txBody>
          <a:bodyPr/>
          <a:lstStyle/>
          <a:p>
            <a:r>
              <a:rPr lang="en-US" dirty="0"/>
              <a:t>Writing the first test script	</a:t>
            </a:r>
          </a:p>
        </p:txBody>
      </p:sp>
      <p:sp>
        <p:nvSpPr>
          <p:cNvPr id="6" name="Text Placeholder 5">
            <a:extLst>
              <a:ext uri="{FF2B5EF4-FFF2-40B4-BE49-F238E27FC236}">
                <a16:creationId xmlns:a16="http://schemas.microsoft.com/office/drawing/2014/main" id="{6874C441-3586-6B33-72DE-778242906E1C}"/>
              </a:ext>
            </a:extLst>
          </p:cNvPr>
          <p:cNvSpPr>
            <a:spLocks noGrp="1"/>
          </p:cNvSpPr>
          <p:nvPr>
            <p:ph type="body" sz="quarter" idx="19"/>
          </p:nvPr>
        </p:nvSpPr>
        <p:spPr>
          <a:xfrm>
            <a:off x="531814" y="2005762"/>
            <a:ext cx="9775968" cy="4083888"/>
          </a:xfrm>
        </p:spPr>
        <p:txBody>
          <a:bodyPr/>
          <a:lstStyle/>
          <a:p>
            <a:pPr marL="457200" indent="-457200">
              <a:buAutoNum type="arabicPeriod"/>
            </a:pPr>
            <a:r>
              <a:rPr lang="en-US" dirty="0"/>
              <a:t>Go to </a:t>
            </a:r>
            <a:r>
              <a:rPr lang="en-US" dirty="0">
                <a:hlinkClick r:id="rId2"/>
              </a:rPr>
              <a:t>https://the-internet.herokuapp.com/checkboxes</a:t>
            </a:r>
            <a:endParaRPr lang="en-US" dirty="0"/>
          </a:p>
          <a:p>
            <a:pPr marL="457200" indent="-457200">
              <a:buAutoNum type="arabicPeriod"/>
            </a:pPr>
            <a:r>
              <a:rPr lang="en-US" dirty="0"/>
              <a:t>Validate there are 2 checkboxes.</a:t>
            </a:r>
          </a:p>
          <a:p>
            <a:pPr marL="457200" indent="-457200">
              <a:buAutoNum type="arabicPeriod"/>
            </a:pPr>
            <a:r>
              <a:rPr lang="en-US" dirty="0"/>
              <a:t>Validate checkbox1 is disabled.</a:t>
            </a:r>
          </a:p>
          <a:p>
            <a:pPr marL="457200" indent="-457200">
              <a:buAutoNum type="arabicPeriod"/>
            </a:pPr>
            <a:r>
              <a:rPr lang="en-US" dirty="0"/>
              <a:t>Validate checkbox2 is enabled.</a:t>
            </a:r>
          </a:p>
          <a:p>
            <a:pPr marL="457200" indent="-457200">
              <a:buAutoNum type="arabicPeriod"/>
            </a:pPr>
            <a:r>
              <a:rPr lang="en-US" dirty="0"/>
              <a:t>If the first checkbox is not enabled, click on it to enable it.</a:t>
            </a:r>
          </a:p>
          <a:p>
            <a:pPr marL="457200" indent="-457200">
              <a:buAutoNum type="arabicPeriod"/>
            </a:pPr>
            <a:r>
              <a:rPr lang="en-US" dirty="0"/>
              <a:t>If the second checkbox is enabled, click on it to disabled it.</a:t>
            </a:r>
          </a:p>
          <a:p>
            <a:pPr marL="457200" indent="-457200">
              <a:buAutoNum type="arabicPeriod"/>
            </a:pPr>
            <a:r>
              <a:rPr lang="en-US" dirty="0"/>
              <a:t>Verify if first checkbox is checked.</a:t>
            </a:r>
          </a:p>
          <a:p>
            <a:pPr marL="457200" indent="-457200">
              <a:buAutoNum type="arabicPeriod"/>
            </a:pPr>
            <a:r>
              <a:rPr lang="en-US" dirty="0"/>
              <a:t>Verify if second checkbox is unchecked.</a:t>
            </a:r>
          </a:p>
        </p:txBody>
      </p:sp>
    </p:spTree>
    <p:extLst>
      <p:ext uri="{BB962C8B-B14F-4D97-AF65-F5344CB8AC3E}">
        <p14:creationId xmlns:p14="http://schemas.microsoft.com/office/powerpoint/2010/main" val="3124030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236DA6-FF7E-ABD5-DD98-3EEB266954EC}"/>
              </a:ext>
            </a:extLst>
          </p:cNvPr>
          <p:cNvSpPr>
            <a:spLocks noGrp="1"/>
          </p:cNvSpPr>
          <p:nvPr>
            <p:ph type="body" sz="quarter" idx="16"/>
          </p:nvPr>
        </p:nvSpPr>
        <p:spPr/>
        <p:txBody>
          <a:bodyPr/>
          <a:lstStyle/>
          <a:p>
            <a:r>
              <a:rPr lang="en-US" dirty="0"/>
              <a:t>Manual Test Case</a:t>
            </a:r>
          </a:p>
        </p:txBody>
      </p:sp>
      <p:sp>
        <p:nvSpPr>
          <p:cNvPr id="3" name="Footer Placeholder 2">
            <a:extLst>
              <a:ext uri="{FF2B5EF4-FFF2-40B4-BE49-F238E27FC236}">
                <a16:creationId xmlns:a16="http://schemas.microsoft.com/office/drawing/2014/main" id="{1799CBDB-2A75-00D4-FD4D-C63C493D8CAE}"/>
              </a:ext>
            </a:extLst>
          </p:cNvPr>
          <p:cNvSpPr>
            <a:spLocks noGrp="1"/>
          </p:cNvSpPr>
          <p:nvPr>
            <p:ph type="ftr" sz="quarter" idx="17"/>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9226BE9C-9044-A43D-A45E-0BF607B29CBC}"/>
              </a:ext>
            </a:extLst>
          </p:cNvPr>
          <p:cNvSpPr>
            <a:spLocks noGrp="1"/>
          </p:cNvSpPr>
          <p:nvPr>
            <p:ph type="sldNum" sz="quarter" idx="18"/>
          </p:nvPr>
        </p:nvSpPr>
        <p:spPr/>
        <p:txBody>
          <a:bodyPr/>
          <a:lstStyle/>
          <a:p>
            <a:fld id="{8699F50C-BE38-4BD0-BA84-9B090E1F2B9B}" type="slidenum">
              <a:rPr lang="en-US" noProof="0" smtClean="0"/>
              <a:t>21</a:t>
            </a:fld>
            <a:endParaRPr lang="en-US" noProof="0" dirty="0"/>
          </a:p>
        </p:txBody>
      </p:sp>
      <p:sp>
        <p:nvSpPr>
          <p:cNvPr id="5" name="Title 4">
            <a:extLst>
              <a:ext uri="{FF2B5EF4-FFF2-40B4-BE49-F238E27FC236}">
                <a16:creationId xmlns:a16="http://schemas.microsoft.com/office/drawing/2014/main" id="{2AE08AAA-85E9-B942-7847-CACCD7EBB557}"/>
              </a:ext>
            </a:extLst>
          </p:cNvPr>
          <p:cNvSpPr>
            <a:spLocks noGrp="1"/>
          </p:cNvSpPr>
          <p:nvPr>
            <p:ph type="title"/>
          </p:nvPr>
        </p:nvSpPr>
        <p:spPr/>
        <p:txBody>
          <a:bodyPr>
            <a:normAutofit fontScale="90000"/>
          </a:bodyPr>
          <a:lstStyle/>
          <a:p>
            <a:r>
              <a:rPr lang="en-US" dirty="0"/>
              <a:t>Handling Test Data and Test Frameworks</a:t>
            </a:r>
          </a:p>
        </p:txBody>
      </p:sp>
      <p:sp>
        <p:nvSpPr>
          <p:cNvPr id="6" name="Text Placeholder 5">
            <a:extLst>
              <a:ext uri="{FF2B5EF4-FFF2-40B4-BE49-F238E27FC236}">
                <a16:creationId xmlns:a16="http://schemas.microsoft.com/office/drawing/2014/main" id="{AD474657-2518-2B1F-8C66-2454310851C4}"/>
              </a:ext>
            </a:extLst>
          </p:cNvPr>
          <p:cNvSpPr>
            <a:spLocks noGrp="1"/>
          </p:cNvSpPr>
          <p:nvPr>
            <p:ph type="body" sz="quarter" idx="19"/>
          </p:nvPr>
        </p:nvSpPr>
        <p:spPr>
          <a:xfrm>
            <a:off x="531814" y="2005762"/>
            <a:ext cx="5427157" cy="4083888"/>
          </a:xfrm>
        </p:spPr>
        <p:txBody>
          <a:bodyPr/>
          <a:lstStyle/>
          <a:p>
            <a:r>
              <a:rPr lang="en-US" dirty="0"/>
              <a:t>Login as Invalid User:</a:t>
            </a:r>
          </a:p>
          <a:p>
            <a:r>
              <a:rPr lang="en-US" dirty="0"/>
              <a:t>Go to </a:t>
            </a:r>
            <a:r>
              <a:rPr lang="en-US" b="0" dirty="0">
                <a:solidFill>
                  <a:srgbClr val="CE9178"/>
                </a:solidFill>
                <a:effectLst/>
                <a:latin typeface="Consolas" panose="020B0609020204030204" pitchFamily="49" charset="0"/>
                <a:hlinkClick r:id="rId2"/>
              </a:rPr>
              <a:t>https://the-internet.herokuapp.com/login</a:t>
            </a:r>
            <a:endParaRPr lang="en-US" b="0" dirty="0">
              <a:solidFill>
                <a:srgbClr val="CCCCCC"/>
              </a:solidFill>
              <a:effectLst/>
              <a:latin typeface="Consolas" panose="020B0609020204030204" pitchFamily="49" charset="0"/>
            </a:endParaRPr>
          </a:p>
          <a:p>
            <a:r>
              <a:rPr lang="en-US" dirty="0"/>
              <a:t>Enter </a:t>
            </a:r>
            <a:r>
              <a:rPr lang="en-US" dirty="0" err="1"/>
              <a:t>invaliduser</a:t>
            </a:r>
            <a:r>
              <a:rPr lang="en-US" dirty="0"/>
              <a:t> as username</a:t>
            </a:r>
          </a:p>
          <a:p>
            <a:r>
              <a:rPr lang="en-US" dirty="0"/>
              <a:t>Enter </a:t>
            </a:r>
            <a:r>
              <a:rPr lang="en-US" dirty="0" err="1"/>
              <a:t>invalidpassword</a:t>
            </a:r>
            <a:r>
              <a:rPr lang="en-US" dirty="0"/>
              <a:t> as password</a:t>
            </a:r>
          </a:p>
          <a:p>
            <a:r>
              <a:rPr lang="en-US" dirty="0"/>
              <a:t>Click Login</a:t>
            </a:r>
          </a:p>
          <a:p>
            <a:r>
              <a:rPr lang="en-US" dirty="0"/>
              <a:t>Verify the error message is displayed</a:t>
            </a:r>
          </a:p>
          <a:p>
            <a:endParaRPr lang="en-US" dirty="0"/>
          </a:p>
        </p:txBody>
      </p:sp>
      <p:sp>
        <p:nvSpPr>
          <p:cNvPr id="8" name="Text Placeholder 5">
            <a:extLst>
              <a:ext uri="{FF2B5EF4-FFF2-40B4-BE49-F238E27FC236}">
                <a16:creationId xmlns:a16="http://schemas.microsoft.com/office/drawing/2014/main" id="{D3A0AABE-03C2-B041-D169-CD2903D4D704}"/>
              </a:ext>
            </a:extLst>
          </p:cNvPr>
          <p:cNvSpPr txBox="1">
            <a:spLocks/>
          </p:cNvSpPr>
          <p:nvPr/>
        </p:nvSpPr>
        <p:spPr>
          <a:xfrm>
            <a:off x="5958971" y="2025697"/>
            <a:ext cx="5429466" cy="4083888"/>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Login as Valid User:</a:t>
            </a:r>
          </a:p>
          <a:p>
            <a:r>
              <a:rPr lang="en-US" dirty="0"/>
              <a:t>Go to </a:t>
            </a:r>
            <a:r>
              <a:rPr lang="en-US" dirty="0">
                <a:solidFill>
                  <a:srgbClr val="CE9178"/>
                </a:solidFill>
                <a:latin typeface="Consolas" panose="020B0609020204030204" pitchFamily="49" charset="0"/>
                <a:hlinkClick r:id="rId2"/>
              </a:rPr>
              <a:t>https://the-internet.herokuapp.com/login</a:t>
            </a:r>
            <a:endParaRPr lang="en-US" dirty="0">
              <a:solidFill>
                <a:srgbClr val="CCCCCC"/>
              </a:solidFill>
              <a:latin typeface="Consolas" panose="020B0609020204030204" pitchFamily="49" charset="0"/>
            </a:endParaRPr>
          </a:p>
          <a:p>
            <a:r>
              <a:rPr lang="en-US" dirty="0"/>
              <a:t>Enter as username</a:t>
            </a:r>
          </a:p>
          <a:p>
            <a:r>
              <a:rPr lang="en-US" dirty="0"/>
              <a:t>Enter as password</a:t>
            </a:r>
          </a:p>
          <a:p>
            <a:r>
              <a:rPr lang="en-US" dirty="0"/>
              <a:t>Click Login</a:t>
            </a:r>
          </a:p>
          <a:p>
            <a:r>
              <a:rPr lang="en-US" dirty="0"/>
              <a:t>Verify the success message is displayed</a:t>
            </a:r>
          </a:p>
          <a:p>
            <a:r>
              <a:rPr lang="en-US" dirty="0"/>
              <a:t>Click Logout</a:t>
            </a:r>
          </a:p>
        </p:txBody>
      </p:sp>
    </p:spTree>
    <p:extLst>
      <p:ext uri="{BB962C8B-B14F-4D97-AF65-F5344CB8AC3E}">
        <p14:creationId xmlns:p14="http://schemas.microsoft.com/office/powerpoint/2010/main" val="3575766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E6FAF3-D056-9DBE-B7CE-113CCE75A654}"/>
              </a:ext>
            </a:extLst>
          </p:cNvPr>
          <p:cNvSpPr>
            <a:spLocks noGrp="1"/>
          </p:cNvSpPr>
          <p:nvPr>
            <p:ph type="body" sz="quarter" idx="16"/>
          </p:nvPr>
        </p:nvSpPr>
        <p:spPr/>
        <p:txBody>
          <a:bodyPr/>
          <a:lstStyle/>
          <a:p>
            <a:endParaRPr lang="en-US"/>
          </a:p>
        </p:txBody>
      </p:sp>
      <p:sp>
        <p:nvSpPr>
          <p:cNvPr id="3" name="Footer Placeholder 2">
            <a:extLst>
              <a:ext uri="{FF2B5EF4-FFF2-40B4-BE49-F238E27FC236}">
                <a16:creationId xmlns:a16="http://schemas.microsoft.com/office/drawing/2014/main" id="{6E0D6032-C0E8-8BD6-2E2B-BA401DBC1CB8}"/>
              </a:ext>
            </a:extLst>
          </p:cNvPr>
          <p:cNvSpPr>
            <a:spLocks noGrp="1"/>
          </p:cNvSpPr>
          <p:nvPr>
            <p:ph type="ftr" sz="quarter" idx="17"/>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F17C909D-0951-B6D5-109D-6B6A83171E39}"/>
              </a:ext>
            </a:extLst>
          </p:cNvPr>
          <p:cNvSpPr>
            <a:spLocks noGrp="1"/>
          </p:cNvSpPr>
          <p:nvPr>
            <p:ph type="sldNum" sz="quarter" idx="18"/>
          </p:nvPr>
        </p:nvSpPr>
        <p:spPr/>
        <p:txBody>
          <a:bodyPr/>
          <a:lstStyle/>
          <a:p>
            <a:fld id="{8699F50C-BE38-4BD0-BA84-9B090E1F2B9B}" type="slidenum">
              <a:rPr lang="en-US" noProof="0" smtClean="0"/>
              <a:t>22</a:t>
            </a:fld>
            <a:endParaRPr lang="en-US" noProof="0" dirty="0"/>
          </a:p>
        </p:txBody>
      </p:sp>
      <p:sp>
        <p:nvSpPr>
          <p:cNvPr id="5" name="Title 4">
            <a:extLst>
              <a:ext uri="{FF2B5EF4-FFF2-40B4-BE49-F238E27FC236}">
                <a16:creationId xmlns:a16="http://schemas.microsoft.com/office/drawing/2014/main" id="{EB55C866-EABB-A39A-1A7C-94BA153F4EB3}"/>
              </a:ext>
            </a:extLst>
          </p:cNvPr>
          <p:cNvSpPr>
            <a:spLocks noGrp="1"/>
          </p:cNvSpPr>
          <p:nvPr>
            <p:ph type="title"/>
          </p:nvPr>
        </p:nvSpPr>
        <p:spPr/>
        <p:txBody>
          <a:bodyPr>
            <a:normAutofit fontScale="90000"/>
          </a:bodyPr>
          <a:lstStyle/>
          <a:p>
            <a:r>
              <a:rPr lang="en-US" dirty="0"/>
              <a:t>Handling Test Data and Test Frameworks</a:t>
            </a:r>
          </a:p>
        </p:txBody>
      </p:sp>
      <p:sp>
        <p:nvSpPr>
          <p:cNvPr id="6" name="Text Placeholder 5">
            <a:extLst>
              <a:ext uri="{FF2B5EF4-FFF2-40B4-BE49-F238E27FC236}">
                <a16:creationId xmlns:a16="http://schemas.microsoft.com/office/drawing/2014/main" id="{37673962-79D7-0A66-27D3-5D1A92733851}"/>
              </a:ext>
            </a:extLst>
          </p:cNvPr>
          <p:cNvSpPr>
            <a:spLocks noGrp="1"/>
          </p:cNvSpPr>
          <p:nvPr>
            <p:ph type="body" sz="quarter" idx="19"/>
          </p:nvPr>
        </p:nvSpPr>
        <p:spPr>
          <a:xfrm>
            <a:off x="531813" y="2005762"/>
            <a:ext cx="10108477" cy="4083888"/>
          </a:xfrm>
        </p:spPr>
        <p:txBody>
          <a:bodyPr/>
          <a:lstStyle/>
          <a:p>
            <a:r>
              <a:rPr lang="en-US" dirty="0"/>
              <a:t>Python:</a:t>
            </a:r>
          </a:p>
          <a:p>
            <a:pPr marL="457200" indent="-457200">
              <a:buAutoNum type="arabicPeriod"/>
            </a:pPr>
            <a:r>
              <a:rPr lang="en-US" dirty="0" err="1"/>
              <a:t>Unittest</a:t>
            </a:r>
            <a:r>
              <a:rPr lang="en-US" dirty="0"/>
              <a:t> framework</a:t>
            </a:r>
          </a:p>
          <a:p>
            <a:pPr marL="457200" indent="-457200">
              <a:buAutoNum type="arabicPeriod"/>
            </a:pPr>
            <a:r>
              <a:rPr lang="en-US" dirty="0" err="1"/>
              <a:t>Pytest</a:t>
            </a:r>
            <a:r>
              <a:rPr lang="en-US" dirty="0"/>
              <a:t> framework</a:t>
            </a:r>
          </a:p>
          <a:p>
            <a:endParaRPr lang="en-US" dirty="0"/>
          </a:p>
          <a:p>
            <a:r>
              <a:rPr lang="en-US" dirty="0" err="1"/>
              <a:t>Javascript</a:t>
            </a:r>
            <a:r>
              <a:rPr lang="en-US" dirty="0"/>
              <a:t>:</a:t>
            </a:r>
          </a:p>
          <a:p>
            <a:r>
              <a:rPr lang="en-US" dirty="0"/>
              <a:t>1. Mocha and Chai</a:t>
            </a:r>
          </a:p>
          <a:p>
            <a:pPr marL="457200" indent="-457200">
              <a:buAutoNum type="arabicPeriod"/>
            </a:pPr>
            <a:endParaRPr lang="en-US" dirty="0"/>
          </a:p>
          <a:p>
            <a:r>
              <a:rPr lang="en-US" dirty="0"/>
              <a:t>* Use JSON for configuration and pulling data when handling test data.</a:t>
            </a:r>
          </a:p>
          <a:p>
            <a:pPr marL="457200" indent="-457200">
              <a:buAutoNum type="arabicPeriod"/>
            </a:pPr>
            <a:endParaRPr lang="en-US" dirty="0"/>
          </a:p>
        </p:txBody>
      </p:sp>
    </p:spTree>
    <p:extLst>
      <p:ext uri="{BB962C8B-B14F-4D97-AF65-F5344CB8AC3E}">
        <p14:creationId xmlns:p14="http://schemas.microsoft.com/office/powerpoint/2010/main" val="3129318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D2CB9E-AF2E-29E3-A3A4-C893B4DFC267}"/>
              </a:ext>
            </a:extLst>
          </p:cNvPr>
          <p:cNvSpPr>
            <a:spLocks noGrp="1"/>
          </p:cNvSpPr>
          <p:nvPr>
            <p:ph type="body" sz="quarter" idx="16"/>
          </p:nvPr>
        </p:nvSpPr>
        <p:spPr/>
        <p:txBody>
          <a:bodyPr/>
          <a:lstStyle/>
          <a:p>
            <a:endParaRPr lang="en-US"/>
          </a:p>
        </p:txBody>
      </p:sp>
      <p:sp>
        <p:nvSpPr>
          <p:cNvPr id="3" name="Footer Placeholder 2">
            <a:extLst>
              <a:ext uri="{FF2B5EF4-FFF2-40B4-BE49-F238E27FC236}">
                <a16:creationId xmlns:a16="http://schemas.microsoft.com/office/drawing/2014/main" id="{4DDFED01-4C49-0211-6E0E-5040ACF0F881}"/>
              </a:ext>
            </a:extLst>
          </p:cNvPr>
          <p:cNvSpPr>
            <a:spLocks noGrp="1"/>
          </p:cNvSpPr>
          <p:nvPr>
            <p:ph type="ftr" sz="quarter" idx="17"/>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BA9531ED-FFDA-3534-3BC3-568D97AF335D}"/>
              </a:ext>
            </a:extLst>
          </p:cNvPr>
          <p:cNvSpPr>
            <a:spLocks noGrp="1"/>
          </p:cNvSpPr>
          <p:nvPr>
            <p:ph type="sldNum" sz="quarter" idx="18"/>
          </p:nvPr>
        </p:nvSpPr>
        <p:spPr/>
        <p:txBody>
          <a:bodyPr/>
          <a:lstStyle/>
          <a:p>
            <a:fld id="{8699F50C-BE38-4BD0-BA84-9B090E1F2B9B}" type="slidenum">
              <a:rPr lang="en-US" noProof="0" smtClean="0"/>
              <a:t>23</a:t>
            </a:fld>
            <a:endParaRPr lang="en-US" noProof="0" dirty="0"/>
          </a:p>
        </p:txBody>
      </p:sp>
      <p:sp>
        <p:nvSpPr>
          <p:cNvPr id="5" name="Title 4">
            <a:extLst>
              <a:ext uri="{FF2B5EF4-FFF2-40B4-BE49-F238E27FC236}">
                <a16:creationId xmlns:a16="http://schemas.microsoft.com/office/drawing/2014/main" id="{FE00D09D-1ECB-218D-F5D1-DED16A4FA266}"/>
              </a:ext>
            </a:extLst>
          </p:cNvPr>
          <p:cNvSpPr>
            <a:spLocks noGrp="1"/>
          </p:cNvSpPr>
          <p:nvPr>
            <p:ph type="title"/>
          </p:nvPr>
        </p:nvSpPr>
        <p:spPr/>
        <p:txBody>
          <a:bodyPr/>
          <a:lstStyle/>
          <a:p>
            <a:r>
              <a:rPr lang="en-US" dirty="0"/>
              <a:t>Introduction to CI/CT</a:t>
            </a:r>
          </a:p>
        </p:txBody>
      </p:sp>
      <p:sp>
        <p:nvSpPr>
          <p:cNvPr id="6" name="Text Placeholder 5">
            <a:extLst>
              <a:ext uri="{FF2B5EF4-FFF2-40B4-BE49-F238E27FC236}">
                <a16:creationId xmlns:a16="http://schemas.microsoft.com/office/drawing/2014/main" id="{62FA5C4D-4933-2918-6DB1-EA231DC636CB}"/>
              </a:ext>
            </a:extLst>
          </p:cNvPr>
          <p:cNvSpPr>
            <a:spLocks noGrp="1"/>
          </p:cNvSpPr>
          <p:nvPr>
            <p:ph type="body" sz="quarter" idx="19"/>
          </p:nvPr>
        </p:nvSpPr>
        <p:spPr/>
        <p:txBody>
          <a:bodyPr/>
          <a:lstStyle/>
          <a:p>
            <a:endParaRPr lang="en-US" dirty="0"/>
          </a:p>
        </p:txBody>
      </p:sp>
      <p:sp>
        <p:nvSpPr>
          <p:cNvPr id="7" name="Chart Placeholder 6">
            <a:extLst>
              <a:ext uri="{FF2B5EF4-FFF2-40B4-BE49-F238E27FC236}">
                <a16:creationId xmlns:a16="http://schemas.microsoft.com/office/drawing/2014/main" id="{D20CADDA-BC0A-073A-F04A-B90753721C03}"/>
              </a:ext>
            </a:extLst>
          </p:cNvPr>
          <p:cNvSpPr>
            <a:spLocks noGrp="1"/>
          </p:cNvSpPr>
          <p:nvPr>
            <p:ph type="chart" sz="quarter" idx="10"/>
          </p:nvPr>
        </p:nvSpPr>
        <p:spPr/>
        <p:txBody>
          <a:bodyPr/>
          <a:lstStyle/>
          <a:p>
            <a:endParaRPr lang="en-US"/>
          </a:p>
        </p:txBody>
      </p:sp>
    </p:spTree>
    <p:extLst>
      <p:ext uri="{BB962C8B-B14F-4D97-AF65-F5344CB8AC3E}">
        <p14:creationId xmlns:p14="http://schemas.microsoft.com/office/powerpoint/2010/main" val="1901666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a:t>Table </a:t>
            </a:r>
            <a:r>
              <a:rPr lang="en-US" b="0" dirty="0"/>
              <a:t>Option</a:t>
            </a:r>
          </a:p>
        </p:txBody>
      </p:sp>
      <p:sp>
        <p:nvSpPr>
          <p:cNvPr id="12" name="Text Placeholder 18">
            <a:extLst>
              <a:ext uri="{FF2B5EF4-FFF2-40B4-BE49-F238E27FC236}">
                <a16:creationId xmlns:a16="http://schemas.microsoft.com/office/drawing/2014/main" id="{FAA9D8EA-A7CA-4ED0-94D3-29382CDEBB32}"/>
              </a:ext>
            </a:extLst>
          </p:cNvPr>
          <p:cNvSpPr>
            <a:spLocks noGrp="1"/>
          </p:cNvSpPr>
          <p:nvPr>
            <p:ph type="body" sz="quarter" idx="16"/>
          </p:nvPr>
        </p:nvSpPr>
        <p:spPr/>
        <p:txBody>
          <a:bodyPr/>
          <a:lstStyle/>
          <a:p>
            <a:r>
              <a:rPr lang="en-US" dirty="0"/>
              <a:t>LOREM IPSUM DOLOR SIT AMET</a:t>
            </a:r>
          </a:p>
        </p:txBody>
      </p:sp>
      <p:graphicFrame>
        <p:nvGraphicFramePr>
          <p:cNvPr id="19" name="Table Placeholder 10">
            <a:extLst>
              <a:ext uri="{FF2B5EF4-FFF2-40B4-BE49-F238E27FC236}">
                <a16:creationId xmlns:a16="http://schemas.microsoft.com/office/drawing/2014/main" id="{FA7555E4-6CFC-1C44-B97A-BFEC35A63419}"/>
              </a:ext>
            </a:extLst>
          </p:cNvPr>
          <p:cNvGraphicFramePr>
            <a:graphicFrameLocks noGrp="1"/>
          </p:cNvGraphicFramePr>
          <p:nvPr>
            <p:ph type="tbl" sz="quarter" idx="12"/>
            <p:extLst>
              <p:ext uri="{D42A27DB-BD31-4B8C-83A1-F6EECF244321}">
                <p14:modId xmlns:p14="http://schemas.microsoft.com/office/powerpoint/2010/main" val="2699641477"/>
              </p:ext>
            </p:extLst>
          </p:nvPr>
        </p:nvGraphicFramePr>
        <p:xfrm>
          <a:off x="609600" y="2228535"/>
          <a:ext cx="10854695" cy="3491545"/>
        </p:xfrm>
        <a:graphic>
          <a:graphicData uri="http://schemas.openxmlformats.org/drawingml/2006/table">
            <a:tbl>
              <a:tblPr firstRow="1" bandRow="1">
                <a:tableStyleId>{5C22544A-7EE6-4342-B048-85BDC9FD1C3A}</a:tableStyleId>
              </a:tblPr>
              <a:tblGrid>
                <a:gridCol w="2170939">
                  <a:extLst>
                    <a:ext uri="{9D8B030D-6E8A-4147-A177-3AD203B41FA5}">
                      <a16:colId xmlns:a16="http://schemas.microsoft.com/office/drawing/2014/main" val="4235906612"/>
                    </a:ext>
                  </a:extLst>
                </a:gridCol>
                <a:gridCol w="2170939">
                  <a:extLst>
                    <a:ext uri="{9D8B030D-6E8A-4147-A177-3AD203B41FA5}">
                      <a16:colId xmlns:a16="http://schemas.microsoft.com/office/drawing/2014/main" val="284311610"/>
                    </a:ext>
                  </a:extLst>
                </a:gridCol>
                <a:gridCol w="2170939">
                  <a:extLst>
                    <a:ext uri="{9D8B030D-6E8A-4147-A177-3AD203B41FA5}">
                      <a16:colId xmlns:a16="http://schemas.microsoft.com/office/drawing/2014/main" val="1235871454"/>
                    </a:ext>
                  </a:extLst>
                </a:gridCol>
                <a:gridCol w="2170939">
                  <a:extLst>
                    <a:ext uri="{9D8B030D-6E8A-4147-A177-3AD203B41FA5}">
                      <a16:colId xmlns:a16="http://schemas.microsoft.com/office/drawing/2014/main" val="2126728798"/>
                    </a:ext>
                  </a:extLst>
                </a:gridCol>
                <a:gridCol w="2170939">
                  <a:extLst>
                    <a:ext uri="{9D8B030D-6E8A-4147-A177-3AD203B41FA5}">
                      <a16:colId xmlns:a16="http://schemas.microsoft.com/office/drawing/2014/main" val="2084617311"/>
                    </a:ext>
                  </a:extLst>
                </a:gridCol>
              </a:tblGrid>
              <a:tr h="698309">
                <a:tc>
                  <a:txBody>
                    <a:bodyPr/>
                    <a:lstStyle/>
                    <a:p>
                      <a:pPr algn="ctr"/>
                      <a:r>
                        <a:rPr lang="en-IN" sz="1600" b="1" i="0" u="none" strike="noStrike" kern="1200" dirty="0">
                          <a:solidFill>
                            <a:srgbClr val="3F3F3F"/>
                          </a:solidFill>
                          <a:effectLst/>
                          <a:latin typeface="+mn-lt"/>
                          <a:ea typeface="+mn-ea"/>
                          <a:cs typeface="+mn-cs"/>
                        </a:rPr>
                        <a:t>COLUMN HEADING</a:t>
                      </a:r>
                      <a:r>
                        <a:rPr lang="en-IN" sz="1600" b="0" i="0" u="none" strike="noStrike" kern="1200" dirty="0">
                          <a:solidFill>
                            <a:srgbClr val="3F3F3F"/>
                          </a:solidFill>
                          <a:effectLst/>
                          <a:latin typeface="+mn-lt"/>
                          <a:ea typeface="+mn-ea"/>
                          <a:cs typeface="+mn-cs"/>
                        </a:rPr>
                        <a:t> </a:t>
                      </a:r>
                      <a:endParaRPr lang="en-IN" sz="1600" dirty="0">
                        <a:solidFill>
                          <a:srgbClr val="3F3F3F"/>
                        </a:solidFill>
                      </a:endParaRPr>
                    </a:p>
                  </a:txBody>
                  <a:tcPr marL="94257" marR="94257" anchor="ctr">
                    <a:solidFill>
                      <a:schemeClr val="accent2"/>
                    </a:solidFill>
                  </a:tcPr>
                </a:tc>
                <a:tc>
                  <a:txBody>
                    <a:bodyPr/>
                    <a:lstStyle/>
                    <a:p>
                      <a:pPr algn="ctr"/>
                      <a:r>
                        <a:rPr lang="en-IN" sz="1600" b="1" i="0" u="none" strike="noStrike" kern="1200" dirty="0">
                          <a:solidFill>
                            <a:srgbClr val="3F3F3F"/>
                          </a:solidFill>
                          <a:effectLst/>
                          <a:latin typeface="+mn-lt"/>
                          <a:ea typeface="+mn-ea"/>
                          <a:cs typeface="+mn-cs"/>
                        </a:rPr>
                        <a:t>COLUMN HEADING</a:t>
                      </a:r>
                      <a:r>
                        <a:rPr lang="en-IN" sz="1600" b="0" i="0" u="none" strike="noStrike" kern="1200" dirty="0">
                          <a:solidFill>
                            <a:srgbClr val="3F3F3F"/>
                          </a:solidFill>
                          <a:effectLst/>
                          <a:latin typeface="+mn-lt"/>
                          <a:ea typeface="+mn-ea"/>
                          <a:cs typeface="+mn-cs"/>
                        </a:rPr>
                        <a:t> </a:t>
                      </a:r>
                      <a:endParaRPr lang="en-IN" sz="1600" dirty="0">
                        <a:solidFill>
                          <a:srgbClr val="3F3F3F"/>
                        </a:solidFill>
                      </a:endParaRPr>
                    </a:p>
                  </a:txBody>
                  <a:tcPr marL="94257" marR="94257" anchor="ctr">
                    <a:solidFill>
                      <a:schemeClr val="accent2"/>
                    </a:solidFill>
                  </a:tcPr>
                </a:tc>
                <a:tc>
                  <a:txBody>
                    <a:bodyPr/>
                    <a:lstStyle/>
                    <a:p>
                      <a:pPr algn="ctr"/>
                      <a:r>
                        <a:rPr lang="en-IN" sz="1600" b="1" i="0" u="none" strike="noStrike" kern="1200" dirty="0">
                          <a:solidFill>
                            <a:srgbClr val="3F3F3F"/>
                          </a:solidFill>
                          <a:effectLst/>
                          <a:latin typeface="+mn-lt"/>
                          <a:ea typeface="+mn-ea"/>
                          <a:cs typeface="+mn-cs"/>
                        </a:rPr>
                        <a:t>COLUMN HEADING</a:t>
                      </a:r>
                      <a:r>
                        <a:rPr lang="en-IN" sz="1600" b="0" i="0" u="none" strike="noStrike" kern="1200" dirty="0">
                          <a:solidFill>
                            <a:srgbClr val="3F3F3F"/>
                          </a:solidFill>
                          <a:effectLst/>
                          <a:latin typeface="+mn-lt"/>
                          <a:ea typeface="+mn-ea"/>
                          <a:cs typeface="+mn-cs"/>
                        </a:rPr>
                        <a:t> </a:t>
                      </a:r>
                      <a:endParaRPr lang="en-IN" sz="1600" dirty="0">
                        <a:solidFill>
                          <a:srgbClr val="3F3F3F"/>
                        </a:solidFill>
                      </a:endParaRPr>
                    </a:p>
                  </a:txBody>
                  <a:tcPr marL="94257" marR="94257" anchor="ctr">
                    <a:solidFill>
                      <a:schemeClr val="accent2"/>
                    </a:solidFill>
                  </a:tcPr>
                </a:tc>
                <a:tc>
                  <a:txBody>
                    <a:bodyPr/>
                    <a:lstStyle/>
                    <a:p>
                      <a:pPr algn="ctr"/>
                      <a:r>
                        <a:rPr lang="en-IN" sz="1600" b="1" i="0" u="none" strike="noStrike" kern="1200" dirty="0">
                          <a:solidFill>
                            <a:srgbClr val="3F3F3F"/>
                          </a:solidFill>
                          <a:effectLst/>
                          <a:latin typeface="+mn-lt"/>
                          <a:ea typeface="+mn-ea"/>
                          <a:cs typeface="+mn-cs"/>
                        </a:rPr>
                        <a:t>COLUMN HEADING</a:t>
                      </a:r>
                      <a:r>
                        <a:rPr lang="en-IN" sz="1600" b="0" i="0" u="none" strike="noStrike" kern="1200" dirty="0">
                          <a:solidFill>
                            <a:srgbClr val="3F3F3F"/>
                          </a:solidFill>
                          <a:effectLst/>
                          <a:latin typeface="+mn-lt"/>
                          <a:ea typeface="+mn-ea"/>
                          <a:cs typeface="+mn-cs"/>
                        </a:rPr>
                        <a:t> </a:t>
                      </a:r>
                      <a:endParaRPr lang="en-IN" sz="1600" dirty="0">
                        <a:solidFill>
                          <a:srgbClr val="3F3F3F"/>
                        </a:solidFill>
                      </a:endParaRPr>
                    </a:p>
                  </a:txBody>
                  <a:tcPr marL="94257" marR="94257" anchor="ctr">
                    <a:solidFill>
                      <a:schemeClr val="accent2"/>
                    </a:solidFill>
                  </a:tcPr>
                </a:tc>
                <a:tc>
                  <a:txBody>
                    <a:bodyPr/>
                    <a:lstStyle/>
                    <a:p>
                      <a:pPr algn="ctr"/>
                      <a:r>
                        <a:rPr lang="en-IN" sz="1600" b="1" i="0" u="none" strike="noStrike" kern="1200" dirty="0">
                          <a:solidFill>
                            <a:srgbClr val="3F3F3F"/>
                          </a:solidFill>
                          <a:effectLst/>
                          <a:latin typeface="+mn-lt"/>
                          <a:ea typeface="+mn-ea"/>
                          <a:cs typeface="+mn-cs"/>
                        </a:rPr>
                        <a:t>COLUMN HEADING</a:t>
                      </a:r>
                      <a:r>
                        <a:rPr lang="en-IN" sz="1600" b="0" i="0" u="none" strike="noStrike" kern="1200" dirty="0">
                          <a:solidFill>
                            <a:srgbClr val="3F3F3F"/>
                          </a:solidFill>
                          <a:effectLst/>
                          <a:latin typeface="+mn-lt"/>
                          <a:ea typeface="+mn-ea"/>
                          <a:cs typeface="+mn-cs"/>
                        </a:rPr>
                        <a:t> </a:t>
                      </a:r>
                      <a:endParaRPr lang="en-IN" sz="1600" dirty="0">
                        <a:solidFill>
                          <a:srgbClr val="3F3F3F"/>
                        </a:solidFill>
                      </a:endParaRPr>
                    </a:p>
                  </a:txBody>
                  <a:tcPr marL="94257" marR="94257" anchor="ctr">
                    <a:solidFill>
                      <a:schemeClr val="accent2"/>
                    </a:solidFill>
                  </a:tcPr>
                </a:tc>
                <a:extLst>
                  <a:ext uri="{0D108BD9-81ED-4DB2-BD59-A6C34878D82A}">
                    <a16:rowId xmlns:a16="http://schemas.microsoft.com/office/drawing/2014/main" val="2215579220"/>
                  </a:ext>
                </a:extLst>
              </a:tr>
              <a:tr h="698309">
                <a:tc>
                  <a:txBody>
                    <a:bodyPr/>
                    <a:lstStyle/>
                    <a:p>
                      <a:r>
                        <a:rPr lang="en-IN" sz="1600" b="1" i="0" u="none" strike="noStrike" kern="1200" dirty="0">
                          <a:solidFill>
                            <a:schemeClr val="tx1"/>
                          </a:solidFill>
                          <a:effectLst/>
                          <a:latin typeface="+mn-lt"/>
                          <a:ea typeface="+mn-ea"/>
                          <a:cs typeface="+mn-cs"/>
                        </a:rPr>
                        <a:t>ROW HEADING</a:t>
                      </a:r>
                      <a:r>
                        <a:rPr lang="en-IN" sz="1600" b="0" i="0" u="none" strike="noStrike" kern="1200" dirty="0">
                          <a:solidFill>
                            <a:schemeClr val="tx1"/>
                          </a:solidFill>
                          <a:effectLst/>
                          <a:latin typeface="+mn-lt"/>
                          <a:ea typeface="+mn-ea"/>
                          <a:cs typeface="+mn-cs"/>
                        </a:rPr>
                        <a:t> </a:t>
                      </a:r>
                      <a:endParaRPr lang="en-IN" sz="1600" dirty="0">
                        <a:solidFill>
                          <a:schemeClr val="tx1"/>
                        </a:solidFill>
                      </a:endParaRPr>
                    </a:p>
                  </a:txBody>
                  <a:tcPr marL="182880" marR="94257" anchor="ctr">
                    <a:solidFill>
                      <a:schemeClr val="accent3">
                        <a:lumMod val="90000"/>
                      </a:schemeClr>
                    </a:solidFill>
                  </a:tcPr>
                </a:tc>
                <a:tc>
                  <a:txBody>
                    <a:bodyPr/>
                    <a:lstStyle/>
                    <a:p>
                      <a:pPr algn="ctr"/>
                      <a:r>
                        <a:rPr lang="en-IN" sz="1600" b="0" i="0" u="none" strike="noStrike" kern="1200" dirty="0">
                          <a:solidFill>
                            <a:schemeClr val="tx1"/>
                          </a:solidFill>
                          <a:effectLst/>
                          <a:latin typeface="+mn-lt"/>
                          <a:ea typeface="+mn-ea"/>
                          <a:cs typeface="+mn-cs"/>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kern="1200" dirty="0">
                          <a:solidFill>
                            <a:schemeClr val="tx1"/>
                          </a:solidFill>
                          <a:effectLst/>
                          <a:latin typeface="+mn-lt"/>
                          <a:ea typeface="+mn-ea"/>
                          <a:cs typeface="+mn-cs"/>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kern="1200" dirty="0">
                          <a:solidFill>
                            <a:schemeClr val="tx1"/>
                          </a:solidFill>
                          <a:effectLst/>
                          <a:latin typeface="+mn-lt"/>
                          <a:ea typeface="+mn-ea"/>
                          <a:cs typeface="+mn-cs"/>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kern="1200" dirty="0">
                          <a:solidFill>
                            <a:schemeClr val="tx1"/>
                          </a:solidFill>
                          <a:effectLst/>
                          <a:latin typeface="+mn-lt"/>
                          <a:ea typeface="+mn-ea"/>
                          <a:cs typeface="+mn-cs"/>
                        </a:rPr>
                        <a:t>Row text</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516563405"/>
                  </a:ext>
                </a:extLst>
              </a:tr>
              <a:tr h="698309">
                <a:tc>
                  <a:txBody>
                    <a:bodyPr/>
                    <a:lstStyle/>
                    <a:p>
                      <a:r>
                        <a:rPr lang="en-IN" sz="1600" b="1" i="0" u="none" strike="noStrike" kern="1200" dirty="0">
                          <a:solidFill>
                            <a:schemeClr val="tx1"/>
                          </a:solidFill>
                          <a:effectLst/>
                          <a:latin typeface="+mn-lt"/>
                          <a:ea typeface="+mn-ea"/>
                          <a:cs typeface="+mn-cs"/>
                        </a:rPr>
                        <a:t>ROW HEADING</a:t>
                      </a:r>
                      <a:r>
                        <a:rPr lang="en-IN" sz="1600" b="0" i="0" u="none" strike="noStrike" kern="1200" dirty="0">
                          <a:solidFill>
                            <a:schemeClr val="tx1"/>
                          </a:solidFill>
                          <a:effectLst/>
                          <a:latin typeface="+mn-lt"/>
                          <a:ea typeface="+mn-ea"/>
                          <a:cs typeface="+mn-cs"/>
                        </a:rPr>
                        <a:t> </a:t>
                      </a:r>
                      <a:endParaRPr lang="en-IN" sz="1600" dirty="0">
                        <a:solidFill>
                          <a:schemeClr val="tx1"/>
                        </a:solidFill>
                      </a:endParaRPr>
                    </a:p>
                  </a:txBody>
                  <a:tcPr marL="182880" marR="94257" anchor="ctr">
                    <a:solidFill>
                      <a:schemeClr val="accent3">
                        <a:lumMod val="90000"/>
                      </a:schemeClr>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1907125693"/>
                  </a:ext>
                </a:extLst>
              </a:tr>
              <a:tr h="698309">
                <a:tc>
                  <a:txBody>
                    <a:bodyPr/>
                    <a:lstStyle/>
                    <a:p>
                      <a:r>
                        <a:rPr lang="en-IN" sz="1600" b="1" i="0" u="none" strike="noStrike" kern="1200" dirty="0">
                          <a:solidFill>
                            <a:schemeClr val="tx1"/>
                          </a:solidFill>
                          <a:effectLst/>
                          <a:latin typeface="+mn-lt"/>
                          <a:ea typeface="+mn-ea"/>
                          <a:cs typeface="+mn-cs"/>
                        </a:rPr>
                        <a:t>ROW HEADING</a:t>
                      </a:r>
                      <a:r>
                        <a:rPr lang="en-IN" sz="1600" b="0" i="0" u="none" strike="noStrike" kern="1200" dirty="0">
                          <a:solidFill>
                            <a:schemeClr val="tx1"/>
                          </a:solidFill>
                          <a:effectLst/>
                          <a:latin typeface="+mn-lt"/>
                          <a:ea typeface="+mn-ea"/>
                          <a:cs typeface="+mn-cs"/>
                        </a:rPr>
                        <a:t> </a:t>
                      </a:r>
                      <a:endParaRPr lang="en-IN" sz="1600" dirty="0">
                        <a:solidFill>
                          <a:schemeClr val="tx1"/>
                        </a:solidFill>
                      </a:endParaRPr>
                    </a:p>
                  </a:txBody>
                  <a:tcPr marL="182880" marR="94257" anchor="ctr">
                    <a:solidFill>
                      <a:schemeClr val="accent3">
                        <a:lumMod val="90000"/>
                      </a:schemeClr>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955032543"/>
                  </a:ext>
                </a:extLst>
              </a:tr>
              <a:tr h="698309">
                <a:tc>
                  <a:txBody>
                    <a:bodyPr/>
                    <a:lstStyle/>
                    <a:p>
                      <a:r>
                        <a:rPr lang="en-IN" sz="1600" b="1" i="0" u="none" strike="noStrike" kern="1200" dirty="0">
                          <a:solidFill>
                            <a:schemeClr val="tx1"/>
                          </a:solidFill>
                          <a:effectLst/>
                          <a:latin typeface="+mn-lt"/>
                          <a:ea typeface="+mn-ea"/>
                          <a:cs typeface="+mn-cs"/>
                        </a:rPr>
                        <a:t>ROW HEADING</a:t>
                      </a:r>
                      <a:r>
                        <a:rPr lang="en-IN" sz="1600" b="0" i="0" u="none" strike="noStrike" kern="1200" dirty="0">
                          <a:solidFill>
                            <a:schemeClr val="tx1"/>
                          </a:solidFill>
                          <a:effectLst/>
                          <a:latin typeface="+mn-lt"/>
                          <a:ea typeface="+mn-ea"/>
                          <a:cs typeface="+mn-cs"/>
                        </a:rPr>
                        <a:t> </a:t>
                      </a:r>
                      <a:endParaRPr lang="en-IN" sz="1600" dirty="0">
                        <a:solidFill>
                          <a:schemeClr val="tx1"/>
                        </a:solidFill>
                      </a:endParaRPr>
                    </a:p>
                  </a:txBody>
                  <a:tcPr marL="182880" marR="94257" anchor="ctr">
                    <a:solidFill>
                      <a:schemeClr val="accent3">
                        <a:lumMod val="90000"/>
                      </a:schemeClr>
                    </a:solidFill>
                  </a:tcPr>
                </a:tc>
                <a:tc>
                  <a:txBody>
                    <a:bodyPr/>
                    <a:lstStyle/>
                    <a:p>
                      <a:pPr algn="ctr"/>
                      <a:r>
                        <a:rPr lang="en-IN" sz="1600" b="0" i="0" u="none" strike="noStrike" dirty="0">
                          <a:solidFill>
                            <a:schemeClr val="tx1"/>
                          </a:solidFill>
                          <a:effectLst/>
                          <a:latin typeface="+mn-lt"/>
                        </a:rPr>
                        <a:t>123.45</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123.45</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123.45</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123.45</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684881273"/>
                  </a:ext>
                </a:extLst>
              </a:tr>
            </a:tbl>
          </a:graphicData>
        </a:graphic>
      </p:graphicFrame>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24</a:t>
            </a:fld>
            <a:endParaRPr lang="en-US" dirty="0"/>
          </a:p>
        </p:txBody>
      </p:sp>
    </p:spTree>
    <p:extLst>
      <p:ext uri="{BB962C8B-B14F-4D97-AF65-F5344CB8AC3E}">
        <p14:creationId xmlns:p14="http://schemas.microsoft.com/office/powerpoint/2010/main" val="2973707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title="Skyline">
            <a:extLst>
              <a:ext uri="{FF2B5EF4-FFF2-40B4-BE49-F238E27FC236}">
                <a16:creationId xmlns:a16="http://schemas.microsoft.com/office/drawing/2014/main" id="{6B070BD8-8610-4F64-A93A-41F46C39ECA6}"/>
              </a:ext>
            </a:extLst>
          </p:cNvPr>
          <p:cNvPicPr>
            <a:picLocks noGrp="1" noChangeAspect="1"/>
          </p:cNvPicPr>
          <p:nvPr>
            <p:ph type="pic" sz="quarter" idx="13"/>
          </p:nvPr>
        </p:nvPicPr>
        <p:blipFill rotWithShape="1">
          <a:blip r:embed="rId2"/>
          <a:srcRect t="18677" r="1" b="1"/>
          <a:stretch/>
        </p:blipFill>
        <p:spPr>
          <a:xfrm>
            <a:off x="359229" y="326570"/>
            <a:ext cx="11473542" cy="6204859"/>
          </a:xfrm>
          <a:noFill/>
        </p:spPr>
      </p:pic>
      <p:sp>
        <p:nvSpPr>
          <p:cNvPr id="11" name="Title 10">
            <a:extLst>
              <a:ext uri="{FF2B5EF4-FFF2-40B4-BE49-F238E27FC236}">
                <a16:creationId xmlns:a16="http://schemas.microsoft.com/office/drawing/2014/main" id="{69D4BCF2-C773-495F-A4D5-860FB6A2FA91}"/>
              </a:ext>
            </a:extLst>
          </p:cNvPr>
          <p:cNvSpPr>
            <a:spLocks noGrp="1"/>
          </p:cNvSpPr>
          <p:nvPr>
            <p:ph type="title"/>
          </p:nvPr>
        </p:nvSpPr>
        <p:spPr>
          <a:xfrm>
            <a:off x="359229" y="558802"/>
            <a:ext cx="8333222" cy="939798"/>
          </a:xfrm>
        </p:spPr>
        <p:txBody>
          <a:bodyPr anchor="ctr">
            <a:normAutofit/>
          </a:bodyPr>
          <a:lstStyle/>
          <a:p>
            <a:r>
              <a:rPr lang="en-US" dirty="0"/>
              <a:t>Title </a:t>
            </a:r>
            <a:r>
              <a:rPr lang="en-US" b="0" dirty="0"/>
              <a:t>Goes Here</a:t>
            </a:r>
          </a:p>
        </p:txBody>
      </p:sp>
    </p:spTree>
    <p:extLst>
      <p:ext uri="{BB962C8B-B14F-4D97-AF65-F5344CB8AC3E}">
        <p14:creationId xmlns:p14="http://schemas.microsoft.com/office/powerpoint/2010/main" val="2009224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Content Placeholder 1">
            <a:extLst>
              <a:ext uri="{FF2B5EF4-FFF2-40B4-BE49-F238E27FC236}">
                <a16:creationId xmlns:a16="http://schemas.microsoft.com/office/drawing/2014/main" id="{9C87AFCE-81A8-ECC0-F93F-A6A237C6F721}"/>
              </a:ext>
            </a:extLst>
          </p:cNvPr>
          <p:cNvSpPr>
            <a:spLocks noGrp="1"/>
          </p:cNvSpPr>
          <p:nvPr>
            <p:ph idx="1"/>
          </p:nvPr>
        </p:nvSpPr>
        <p:spPr>
          <a:xfrm>
            <a:off x="531378" y="3196915"/>
            <a:ext cx="10309447" cy="2958275"/>
          </a:xfrm>
        </p:spPr>
        <p:txBody>
          <a:bodyPr>
            <a:normAutofit/>
          </a:bodyPr>
          <a:lstStyle/>
          <a:p>
            <a:pPr marL="0" indent="0">
              <a:buNone/>
            </a:pPr>
            <a:r>
              <a:rPr lang="en-US" dirty="0"/>
              <a:t>This topic is designed for Quality Assurance testers who are eager to transition from manual testing to automation testing. We will explore the essential concepts and tools that will empower you to enhance the efficiency and effectiveness of your testing process. By the end of this topic, you will have a strong foundation in automation testing and be ready to embark on your automation journey!</a:t>
            </a:r>
          </a:p>
        </p:txBody>
      </p:sp>
      <p:sp>
        <p:nvSpPr>
          <p:cNvPr id="69" name="Text Placeholder 2">
            <a:extLst>
              <a:ext uri="{FF2B5EF4-FFF2-40B4-BE49-F238E27FC236}">
                <a16:creationId xmlns:a16="http://schemas.microsoft.com/office/drawing/2014/main" id="{D26C1045-79BD-D0C8-04B6-37D456B86E2D}"/>
              </a:ext>
            </a:extLst>
          </p:cNvPr>
          <p:cNvSpPr>
            <a:spLocks noGrp="1"/>
          </p:cNvSpPr>
          <p:nvPr>
            <p:ph type="body" sz="quarter" idx="13"/>
          </p:nvPr>
        </p:nvSpPr>
        <p:spPr>
          <a:xfrm>
            <a:off x="531379" y="2563477"/>
            <a:ext cx="7342631" cy="608895"/>
          </a:xfrm>
        </p:spPr>
        <p:txBody>
          <a:bodyPr/>
          <a:lstStyle/>
          <a:p>
            <a:endParaRPr lang="en-US" dirty="0"/>
          </a:p>
        </p:txBody>
      </p:sp>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1215566"/>
          </a:xfrm>
        </p:spPr>
        <p:txBody>
          <a:bodyPr anchor="b">
            <a:normAutofit/>
          </a:bodyPr>
          <a:lstStyle/>
          <a:p>
            <a:r>
              <a:rPr lang="en-US" dirty="0"/>
              <a:t>Introduction	</a:t>
            </a:r>
            <a:endParaRPr lang="en-US" b="0" dirty="0"/>
          </a:p>
        </p:txBody>
      </p:sp>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4"/>
          </p:nvPr>
        </p:nvSpPr>
        <p:spPr>
          <a:xfrm>
            <a:off x="338530" y="6356350"/>
            <a:ext cx="4114800" cy="365125"/>
          </a:xfrm>
        </p:spPr>
        <p:txBody>
          <a:bodyPr anchor="ctr">
            <a:normAutofit/>
          </a:bodyPr>
          <a:lstStyle/>
          <a:p>
            <a:pPr>
              <a:spcAft>
                <a:spcPts val="600"/>
              </a:spcAft>
            </a:pPr>
            <a:r>
              <a:rPr lang="en-US"/>
              <a:t>Add a footer</a:t>
            </a: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5"/>
          </p:nvPr>
        </p:nvSpPr>
        <p:spPr>
          <a:xfrm>
            <a:off x="11146971" y="6356350"/>
            <a:ext cx="740227" cy="365125"/>
          </a:xfrm>
        </p:spPr>
        <p:txBody>
          <a:bodyPr anchor="ctr">
            <a:normAutofit/>
          </a:bodyPr>
          <a:lstStyle/>
          <a:p>
            <a:pPr>
              <a:spcAft>
                <a:spcPts val="600"/>
              </a:spcAft>
            </a:pPr>
            <a:fld id="{8699F50C-BE38-4BD0-BA84-9B090E1F2B9B}" type="slidenum">
              <a:rPr lang="en-US" smtClean="0"/>
              <a:pPr>
                <a:spcAft>
                  <a:spcPts val="600"/>
                </a:spcAft>
              </a:pPr>
              <a:t>3</a:t>
            </a:fld>
            <a:endParaRPr lang="en-US"/>
          </a:p>
        </p:txBody>
      </p:sp>
    </p:spTree>
    <p:extLst>
      <p:ext uri="{BB962C8B-B14F-4D97-AF65-F5344CB8AC3E}">
        <p14:creationId xmlns:p14="http://schemas.microsoft.com/office/powerpoint/2010/main" val="3205466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a:xfrm>
            <a:off x="338530" y="6356350"/>
            <a:ext cx="4114800" cy="365125"/>
          </a:xfrm>
        </p:spPr>
        <p:txBody>
          <a:bodyPr anchor="ctr">
            <a:normAutofit/>
          </a:bodyPr>
          <a:lstStyle>
            <a:lvl1pPr algn="r">
              <a:defRPr sz="1200">
                <a:solidFill>
                  <a:schemeClr val="tx1">
                    <a:lumMod val="50000"/>
                    <a:lumOff val="50000"/>
                  </a:schemeClr>
                </a:solidFill>
              </a:defRPr>
            </a:lvl1pPr>
          </a:lstStyle>
          <a:p>
            <a:pPr algn="l">
              <a:spcAft>
                <a:spcPts val="600"/>
              </a:spcAft>
            </a:pPr>
            <a:r>
              <a:rPr lang="en-US">
                <a:solidFill>
                  <a:schemeClr val="bg2"/>
                </a:solidFill>
              </a:rPr>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a:xfrm>
            <a:off x="11146971" y="6356350"/>
            <a:ext cx="740227" cy="365125"/>
          </a:xfrm>
        </p:spPr>
        <p:txBody>
          <a:bodyPr anchor="ctr">
            <a:normAutofit/>
          </a:bodyPr>
          <a:lstStyle>
            <a:lvl1pPr algn="r">
              <a:defRPr sz="1200">
                <a:solidFill>
                  <a:schemeClr val="tx1">
                    <a:lumMod val="50000"/>
                    <a:lumOff val="50000"/>
                  </a:schemeClr>
                </a:solidFill>
              </a:defRPr>
            </a:lvl1pPr>
          </a:lstStyle>
          <a:p>
            <a:pPr>
              <a:spcAft>
                <a:spcPts val="600"/>
              </a:spcAft>
            </a:pPr>
            <a:fld id="{8699F50C-BE38-4BD0-BA84-9B090E1F2B9B}" type="slidenum">
              <a:rPr lang="en-US" smtClean="0">
                <a:solidFill>
                  <a:schemeClr val="bg2"/>
                </a:solidFill>
              </a:rPr>
              <a:pPr>
                <a:spcAft>
                  <a:spcPts val="600"/>
                </a:spcAft>
              </a:pPr>
              <a:t>4</a:t>
            </a:fld>
            <a:endParaRPr lang="en-US">
              <a:solidFill>
                <a:schemeClr val="bg2"/>
              </a:solidFill>
            </a:endParaRPr>
          </a:p>
        </p:txBody>
      </p:sp>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518678" y="209028"/>
            <a:ext cx="8333222" cy="1147969"/>
          </a:xfrm>
        </p:spPr>
        <p:txBody>
          <a:bodyPr anchor="b">
            <a:normAutofit/>
          </a:bodyPr>
          <a:lstStyle/>
          <a:p>
            <a:r>
              <a:rPr lang="en-US" b="0" dirty="0"/>
              <a:t>Agenda</a:t>
            </a:r>
          </a:p>
        </p:txBody>
      </p:sp>
      <p:graphicFrame>
        <p:nvGraphicFramePr>
          <p:cNvPr id="23" name="Content Placeholder 15">
            <a:extLst>
              <a:ext uri="{FF2B5EF4-FFF2-40B4-BE49-F238E27FC236}">
                <a16:creationId xmlns:a16="http://schemas.microsoft.com/office/drawing/2014/main" id="{C3159F38-3816-4DA4-33F9-E9F4CF018C52}"/>
              </a:ext>
            </a:extLst>
          </p:cNvPr>
          <p:cNvGraphicFramePr>
            <a:graphicFrameLocks noGrp="1"/>
          </p:cNvGraphicFramePr>
          <p:nvPr>
            <p:ph idx="1"/>
            <p:extLst>
              <p:ext uri="{D42A27DB-BD31-4B8C-83A1-F6EECF244321}">
                <p14:modId xmlns:p14="http://schemas.microsoft.com/office/powerpoint/2010/main" val="775348015"/>
              </p:ext>
            </p:extLst>
          </p:nvPr>
        </p:nvGraphicFramePr>
        <p:xfrm>
          <a:off x="518678" y="1671924"/>
          <a:ext cx="10835122" cy="45050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1516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iagram of software development life cycle&#10;&#10;Description automatically generated">
            <a:extLst>
              <a:ext uri="{FF2B5EF4-FFF2-40B4-BE49-F238E27FC236}">
                <a16:creationId xmlns:a16="http://schemas.microsoft.com/office/drawing/2014/main" id="{AA218D40-32B4-4230-450D-025D063A758C}"/>
              </a:ext>
            </a:extLst>
          </p:cNvPr>
          <p:cNvPicPr>
            <a:picLocks noChangeAspect="1"/>
          </p:cNvPicPr>
          <p:nvPr/>
        </p:nvPicPr>
        <p:blipFill>
          <a:blip r:embed="rId2"/>
          <a:stretch>
            <a:fillRect/>
          </a:stretch>
        </p:blipFill>
        <p:spPr>
          <a:xfrm>
            <a:off x="4453330" y="2034395"/>
            <a:ext cx="7633418" cy="3830749"/>
          </a:xfrm>
          <a:prstGeom prst="rect">
            <a:avLst/>
          </a:prstGeom>
        </p:spPr>
      </p:pic>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b="0" dirty="0"/>
              <a:t>What is QA?</a:t>
            </a:r>
          </a:p>
        </p:txBody>
      </p:sp>
      <p:sp>
        <p:nvSpPr>
          <p:cNvPr id="17" name="Text Placeholder 18">
            <a:extLst>
              <a:ext uri="{FF2B5EF4-FFF2-40B4-BE49-F238E27FC236}">
                <a16:creationId xmlns:a16="http://schemas.microsoft.com/office/drawing/2014/main" id="{D7CE36F2-C321-46C5-AFD9-00917224D390}"/>
              </a:ext>
            </a:extLst>
          </p:cNvPr>
          <p:cNvSpPr>
            <a:spLocks noGrp="1"/>
          </p:cNvSpPr>
          <p:nvPr>
            <p:ph type="body" sz="quarter" idx="16"/>
          </p:nvPr>
        </p:nvSpPr>
        <p:spPr/>
        <p:txBody>
          <a:bodyPr/>
          <a:lstStyle/>
          <a:p>
            <a:r>
              <a:rPr lang="en-US" dirty="0"/>
              <a:t>The Core of Quality Assurance</a:t>
            </a:r>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588964" y="1781256"/>
            <a:ext cx="5225764" cy="4083888"/>
          </a:xfrm>
        </p:spPr>
        <p:txBody>
          <a:bodyPr/>
          <a:lstStyle/>
          <a:p>
            <a:pPr marL="342900" indent="-342900">
              <a:buClr>
                <a:schemeClr val="accent2"/>
              </a:buClr>
              <a:buFont typeface="Arial" panose="020B0604020202020204" pitchFamily="34" charset="0"/>
              <a:buChar char="•"/>
            </a:pPr>
            <a:r>
              <a:rPr lang="en-US" dirty="0"/>
              <a:t>QA, or Quality Assurance, plays a pivotal role in ensuring that products meet the highest standards.</a:t>
            </a:r>
          </a:p>
          <a:p>
            <a:pPr marL="342900" indent="-342900">
              <a:buClr>
                <a:schemeClr val="accent2"/>
              </a:buClr>
              <a:buFont typeface="Arial" panose="020B0604020202020204" pitchFamily="34" charset="0"/>
              <a:buChar char="•"/>
            </a:pPr>
            <a:r>
              <a:rPr lang="en-US" dirty="0"/>
              <a:t>Conducting various testing types: functional, non-functional and regression.</a:t>
            </a:r>
          </a:p>
          <a:p>
            <a:pPr marL="342900" indent="-342900">
              <a:buClr>
                <a:schemeClr val="accent2"/>
              </a:buClr>
              <a:buFont typeface="Arial" panose="020B0604020202020204" pitchFamily="34" charset="0"/>
              <a:buChar char="•"/>
            </a:pPr>
            <a:r>
              <a:rPr lang="en-US" dirty="0"/>
              <a:t>QA involves comprehensive testing to validate functionality, performance and security.</a:t>
            </a:r>
          </a:p>
          <a:p>
            <a:pPr marL="342900" indent="-342900">
              <a:buClr>
                <a:schemeClr val="accent2"/>
              </a:buClr>
              <a:buFont typeface="Arial" panose="020B0604020202020204" pitchFamily="34" charset="0"/>
              <a:buChar char="•"/>
            </a:pPr>
            <a:r>
              <a:rPr lang="en-US" dirty="0"/>
              <a:t>It’s not just finding bugs; it’s about preventing them in the first place.</a:t>
            </a:r>
          </a:p>
          <a:p>
            <a:pPr marL="342900" indent="-342900">
              <a:buClr>
                <a:schemeClr val="accent2"/>
              </a:buClr>
              <a:buFont typeface="Arial" panose="020B0604020202020204" pitchFamily="34" charset="0"/>
              <a:buChar char="•"/>
            </a:pPr>
            <a:endParaRPr lang="en-US"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5</a:t>
            </a:fld>
            <a:endParaRPr lang="en-US" dirty="0"/>
          </a:p>
        </p:txBody>
      </p:sp>
    </p:spTree>
    <p:extLst>
      <p:ext uri="{BB962C8B-B14F-4D97-AF65-F5344CB8AC3E}">
        <p14:creationId xmlns:p14="http://schemas.microsoft.com/office/powerpoint/2010/main" val="310042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b="0" dirty="0"/>
              <a:t>What is QA?</a:t>
            </a:r>
          </a:p>
        </p:txBody>
      </p:sp>
      <p:sp>
        <p:nvSpPr>
          <p:cNvPr id="17" name="Text Placeholder 18">
            <a:extLst>
              <a:ext uri="{FF2B5EF4-FFF2-40B4-BE49-F238E27FC236}">
                <a16:creationId xmlns:a16="http://schemas.microsoft.com/office/drawing/2014/main" id="{D7CE36F2-C321-46C5-AFD9-00917224D390}"/>
              </a:ext>
            </a:extLst>
          </p:cNvPr>
          <p:cNvSpPr>
            <a:spLocks noGrp="1"/>
          </p:cNvSpPr>
          <p:nvPr>
            <p:ph type="body" sz="quarter" idx="16"/>
          </p:nvPr>
        </p:nvSpPr>
        <p:spPr/>
        <p:txBody>
          <a:bodyPr/>
          <a:lstStyle/>
          <a:p>
            <a:r>
              <a:rPr lang="en-US" dirty="0"/>
              <a:t>Understanding the role of QA</a:t>
            </a:r>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531814" y="2005762"/>
            <a:ext cx="9938066" cy="4083888"/>
          </a:xfrm>
        </p:spPr>
        <p:txBody>
          <a:bodyPr/>
          <a:lstStyle/>
          <a:p>
            <a:pPr marL="342900" indent="-342900">
              <a:buClr>
                <a:schemeClr val="accent2"/>
              </a:buClr>
              <a:buFont typeface="Arial" panose="020B0604020202020204" pitchFamily="34" charset="0"/>
              <a:buChar char="•"/>
            </a:pPr>
            <a:r>
              <a:rPr lang="en-US" dirty="0"/>
              <a:t>Collaborating with development teams to set quality standards.</a:t>
            </a:r>
          </a:p>
          <a:p>
            <a:pPr marL="342900" indent="-342900">
              <a:buClr>
                <a:schemeClr val="accent2"/>
              </a:buClr>
              <a:buFont typeface="Arial" panose="020B0604020202020204" pitchFamily="34" charset="0"/>
              <a:buChar char="•"/>
            </a:pPr>
            <a:r>
              <a:rPr lang="en-US" dirty="0"/>
              <a:t>Conducting various testing types: functional, non-functional and regression.</a:t>
            </a:r>
          </a:p>
          <a:p>
            <a:pPr marL="342900" indent="-342900">
              <a:buClr>
                <a:schemeClr val="accent2"/>
              </a:buClr>
              <a:buFont typeface="Arial" panose="020B0604020202020204" pitchFamily="34" charset="0"/>
              <a:buChar char="•"/>
            </a:pPr>
            <a:r>
              <a:rPr lang="en-US" dirty="0"/>
              <a:t>QA involves comprehensive testing to validate functionality, performance and security.</a:t>
            </a:r>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6</a:t>
            </a:fld>
            <a:endParaRPr lang="en-US" dirty="0"/>
          </a:p>
        </p:txBody>
      </p:sp>
    </p:spTree>
    <p:extLst>
      <p:ext uri="{BB962C8B-B14F-4D97-AF65-F5344CB8AC3E}">
        <p14:creationId xmlns:p14="http://schemas.microsoft.com/office/powerpoint/2010/main" val="3871287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b="0" dirty="0"/>
              <a:t>What is QA?</a:t>
            </a:r>
          </a:p>
        </p:txBody>
      </p:sp>
      <p:sp>
        <p:nvSpPr>
          <p:cNvPr id="17" name="Text Placeholder 18">
            <a:extLst>
              <a:ext uri="{FF2B5EF4-FFF2-40B4-BE49-F238E27FC236}">
                <a16:creationId xmlns:a16="http://schemas.microsoft.com/office/drawing/2014/main" id="{D7CE36F2-C321-46C5-AFD9-00917224D390}"/>
              </a:ext>
            </a:extLst>
          </p:cNvPr>
          <p:cNvSpPr>
            <a:spLocks noGrp="1"/>
          </p:cNvSpPr>
          <p:nvPr>
            <p:ph type="body" sz="quarter" idx="16"/>
          </p:nvPr>
        </p:nvSpPr>
        <p:spPr/>
        <p:txBody>
          <a:bodyPr/>
          <a:lstStyle/>
          <a:p>
            <a:r>
              <a:rPr lang="en-US" dirty="0"/>
              <a:t>Challenges in Manual Testing</a:t>
            </a:r>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518678" y="2272462"/>
            <a:ext cx="5225764" cy="4083888"/>
          </a:xfrm>
        </p:spPr>
        <p:txBody>
          <a:bodyPr/>
          <a:lstStyle/>
          <a:p>
            <a:pPr marL="342900" indent="-342900">
              <a:buClr>
                <a:schemeClr val="accent2"/>
              </a:buClr>
              <a:buFont typeface="Arial" panose="020B0604020202020204" pitchFamily="34" charset="0"/>
              <a:buChar char="•"/>
            </a:pPr>
            <a:r>
              <a:rPr lang="en-US" dirty="0"/>
              <a:t>The Human Element</a:t>
            </a:r>
          </a:p>
          <a:p>
            <a:pPr marL="342900" indent="-342900">
              <a:buClr>
                <a:schemeClr val="accent2"/>
              </a:buClr>
              <a:buFont typeface="Arial" panose="020B0604020202020204" pitchFamily="34" charset="0"/>
              <a:buChar char="•"/>
            </a:pPr>
            <a:r>
              <a:rPr lang="en-US" dirty="0"/>
              <a:t>Limited Test Coverage</a:t>
            </a:r>
          </a:p>
          <a:p>
            <a:pPr marL="342900" indent="-342900">
              <a:buClr>
                <a:schemeClr val="accent2"/>
              </a:buClr>
              <a:buFont typeface="Arial" panose="020B0604020202020204" pitchFamily="34" charset="0"/>
              <a:buChar char="•"/>
            </a:pPr>
            <a:r>
              <a:rPr lang="en-US" dirty="0"/>
              <a:t>Scalability Issues</a:t>
            </a:r>
          </a:p>
          <a:p>
            <a:pPr marL="342900" indent="-342900">
              <a:buClr>
                <a:schemeClr val="accent2"/>
              </a:buClr>
              <a:buFont typeface="Arial" panose="020B0604020202020204" pitchFamily="34" charset="0"/>
              <a:buChar char="•"/>
            </a:pPr>
            <a:r>
              <a:rPr lang="en-US" dirty="0"/>
              <a:t>Resource Intensity</a:t>
            </a:r>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7</a:t>
            </a:fld>
            <a:endParaRPr lang="en-US" dirty="0"/>
          </a:p>
        </p:txBody>
      </p:sp>
    </p:spTree>
    <p:extLst>
      <p:ext uri="{BB962C8B-B14F-4D97-AF65-F5344CB8AC3E}">
        <p14:creationId xmlns:p14="http://schemas.microsoft.com/office/powerpoint/2010/main" val="854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b="0" dirty="0"/>
              <a:t>Why Automation is Essential?</a:t>
            </a:r>
          </a:p>
        </p:txBody>
      </p:sp>
      <p:sp>
        <p:nvSpPr>
          <p:cNvPr id="17" name="Text Placeholder 18">
            <a:extLst>
              <a:ext uri="{FF2B5EF4-FFF2-40B4-BE49-F238E27FC236}">
                <a16:creationId xmlns:a16="http://schemas.microsoft.com/office/drawing/2014/main" id="{D7CE36F2-C321-46C5-AFD9-00917224D390}"/>
              </a:ext>
            </a:extLst>
          </p:cNvPr>
          <p:cNvSpPr>
            <a:spLocks noGrp="1"/>
          </p:cNvSpPr>
          <p:nvPr>
            <p:ph type="body" sz="quarter" idx="16"/>
          </p:nvPr>
        </p:nvSpPr>
        <p:spPr/>
        <p:txBody>
          <a:bodyPr/>
          <a:lstStyle/>
          <a:p>
            <a:r>
              <a:rPr lang="en-US" dirty="0"/>
              <a:t>The Benefits</a:t>
            </a:r>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p:txBody>
          <a:bodyPr/>
          <a:lstStyle/>
          <a:p>
            <a:pPr marL="342900" indent="-342900">
              <a:buClr>
                <a:schemeClr val="accent2"/>
              </a:buClr>
              <a:buFont typeface="Arial" panose="020B0604020202020204" pitchFamily="34" charset="0"/>
              <a:buChar char="•"/>
            </a:pPr>
            <a:r>
              <a:rPr lang="en-US" dirty="0"/>
              <a:t>Accelerated Testing Cycles</a:t>
            </a:r>
          </a:p>
          <a:p>
            <a:pPr marL="342900" indent="-342900">
              <a:buClr>
                <a:schemeClr val="accent2"/>
              </a:buClr>
              <a:buFont typeface="Arial" panose="020B0604020202020204" pitchFamily="34" charset="0"/>
              <a:buChar char="•"/>
            </a:pPr>
            <a:r>
              <a:rPr lang="en-US" dirty="0"/>
              <a:t>Improved Test Accuracy and Consistency</a:t>
            </a:r>
          </a:p>
          <a:p>
            <a:pPr marL="342900" indent="-342900">
              <a:buClr>
                <a:schemeClr val="accent2"/>
              </a:buClr>
              <a:buFont typeface="Arial" panose="020B0604020202020204" pitchFamily="34" charset="0"/>
              <a:buChar char="•"/>
            </a:pPr>
            <a:r>
              <a:rPr lang="en-US" dirty="0"/>
              <a:t>Enhanced Test Coverage</a:t>
            </a:r>
          </a:p>
          <a:p>
            <a:pPr marL="342900" indent="-342900">
              <a:buClr>
                <a:schemeClr val="accent2"/>
              </a:buClr>
              <a:buFont typeface="Arial" panose="020B0604020202020204" pitchFamily="34" charset="0"/>
              <a:buChar char="•"/>
            </a:pPr>
            <a:r>
              <a:rPr lang="en-US" dirty="0"/>
              <a:t>Resource Optimization</a:t>
            </a:r>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8</a:t>
            </a:fld>
            <a:endParaRPr lang="en-US" dirty="0"/>
          </a:p>
        </p:txBody>
      </p:sp>
    </p:spTree>
    <p:extLst>
      <p:ext uri="{BB962C8B-B14F-4D97-AF65-F5344CB8AC3E}">
        <p14:creationId xmlns:p14="http://schemas.microsoft.com/office/powerpoint/2010/main" val="698307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b="0" dirty="0"/>
              <a:t>Why Automation is Essential?</a:t>
            </a:r>
          </a:p>
        </p:txBody>
      </p:sp>
      <p:sp>
        <p:nvSpPr>
          <p:cNvPr id="17" name="Text Placeholder 18">
            <a:extLst>
              <a:ext uri="{FF2B5EF4-FFF2-40B4-BE49-F238E27FC236}">
                <a16:creationId xmlns:a16="http://schemas.microsoft.com/office/drawing/2014/main" id="{D7CE36F2-C321-46C5-AFD9-00917224D390}"/>
              </a:ext>
            </a:extLst>
          </p:cNvPr>
          <p:cNvSpPr>
            <a:spLocks noGrp="1"/>
          </p:cNvSpPr>
          <p:nvPr>
            <p:ph type="body" sz="quarter" idx="16"/>
          </p:nvPr>
        </p:nvSpPr>
        <p:spPr/>
        <p:txBody>
          <a:bodyPr/>
          <a:lstStyle/>
          <a:p>
            <a:r>
              <a:rPr lang="en-US" dirty="0"/>
              <a:t>When To Consider Automation?</a:t>
            </a:r>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p:txBody>
          <a:bodyPr/>
          <a:lstStyle/>
          <a:p>
            <a:pPr marL="342900" indent="-342900">
              <a:buClr>
                <a:schemeClr val="accent2"/>
              </a:buClr>
              <a:buFont typeface="Arial" panose="020B0604020202020204" pitchFamily="34" charset="0"/>
              <a:buChar char="•"/>
            </a:pPr>
            <a:r>
              <a:rPr lang="en-US" dirty="0"/>
              <a:t>Repetitive Test Scenarios</a:t>
            </a:r>
          </a:p>
          <a:p>
            <a:pPr marL="342900" indent="-342900">
              <a:buClr>
                <a:schemeClr val="accent2"/>
              </a:buClr>
              <a:buFont typeface="Arial" panose="020B0604020202020204" pitchFamily="34" charset="0"/>
              <a:buChar char="•"/>
            </a:pPr>
            <a:r>
              <a:rPr lang="en-US" dirty="0"/>
              <a:t>Large and Complex Applications</a:t>
            </a:r>
          </a:p>
          <a:p>
            <a:pPr marL="342900" indent="-342900">
              <a:buClr>
                <a:schemeClr val="accent2"/>
              </a:buClr>
              <a:buFont typeface="Arial" panose="020B0604020202020204" pitchFamily="34" charset="0"/>
              <a:buChar char="•"/>
            </a:pPr>
            <a:r>
              <a:rPr lang="en-US" dirty="0"/>
              <a:t>Frequent Code Changes</a:t>
            </a:r>
          </a:p>
          <a:p>
            <a:pPr marL="342900" indent="-342900">
              <a:buClr>
                <a:schemeClr val="accent2"/>
              </a:buClr>
              <a:buFont typeface="Arial" panose="020B0604020202020204" pitchFamily="34" charset="0"/>
              <a:buChar char="•"/>
            </a:pPr>
            <a:r>
              <a:rPr lang="en-US" dirty="0"/>
              <a:t>Performance and Load Testing</a:t>
            </a:r>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9</a:t>
            </a:fld>
            <a:endParaRPr lang="en-US" dirty="0"/>
          </a:p>
        </p:txBody>
      </p:sp>
    </p:spTree>
    <p:extLst>
      <p:ext uri="{BB962C8B-B14F-4D97-AF65-F5344CB8AC3E}">
        <p14:creationId xmlns:p14="http://schemas.microsoft.com/office/powerpoint/2010/main" val="2649878365"/>
      </p:ext>
    </p:extLst>
  </p:cSld>
  <p:clrMapOvr>
    <a:masterClrMapping/>
  </p:clrMapOvr>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8F8919DE-9BD9-47A9-9F5D-16EBB96879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80A5AF1-8C57-4290-936E-5FD27C957251}">
  <ds:schemaRefs>
    <ds:schemaRef ds:uri="http://schemas.microsoft.com/sharepoint/v3/contenttype/forms"/>
  </ds:schemaRefs>
</ds:datastoreItem>
</file>

<file path=customXml/itemProps3.xml><?xml version="1.0" encoding="utf-8"?>
<ds:datastoreItem xmlns:ds="http://schemas.openxmlformats.org/officeDocument/2006/customXml" ds:itemID="{C87F4215-C6BB-44A3-9A5E-9446E683590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Hexagon presentation light</Template>
  <TotalTime>5216</TotalTime>
  <Words>4226</Words>
  <Application>Microsoft Office PowerPoint</Application>
  <PresentationFormat>Widescreen</PresentationFormat>
  <Paragraphs>562</Paragraphs>
  <Slides>25</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Arial Black</vt:lpstr>
      <vt:lpstr>Calibri</vt:lpstr>
      <vt:lpstr>Consolas</vt:lpstr>
      <vt:lpstr>Gill Sans SemiBold</vt:lpstr>
      <vt:lpstr>Söhne</vt:lpstr>
      <vt:lpstr>Times New Roman</vt:lpstr>
      <vt:lpstr>Office Theme</vt:lpstr>
      <vt:lpstr>From Manual to Automation: An Introduction to Coding for QA Testers</vt:lpstr>
      <vt:lpstr>About Me</vt:lpstr>
      <vt:lpstr>Introduction </vt:lpstr>
      <vt:lpstr>Agenda</vt:lpstr>
      <vt:lpstr>What is QA?</vt:lpstr>
      <vt:lpstr>What is QA?</vt:lpstr>
      <vt:lpstr>What is QA?</vt:lpstr>
      <vt:lpstr>Why Automation is Essential?</vt:lpstr>
      <vt:lpstr>Why Automation is Essential?</vt:lpstr>
      <vt:lpstr>Introduction To Coding</vt:lpstr>
      <vt:lpstr>Introduction To Coding</vt:lpstr>
      <vt:lpstr>Introduction to Coding</vt:lpstr>
      <vt:lpstr>Introduction to Coding</vt:lpstr>
      <vt:lpstr>Introduction to Coding</vt:lpstr>
      <vt:lpstr>Selecting the Right Tools</vt:lpstr>
      <vt:lpstr>Selecting the Right Tools</vt:lpstr>
      <vt:lpstr>Selecting the Right Tools</vt:lpstr>
      <vt:lpstr>Writing the first test script</vt:lpstr>
      <vt:lpstr>Writing the first test script</vt:lpstr>
      <vt:lpstr>Writing the first test script </vt:lpstr>
      <vt:lpstr>Handling Test Data and Test Frameworks</vt:lpstr>
      <vt:lpstr>Handling Test Data and Test Frameworks</vt:lpstr>
      <vt:lpstr>Introduction to CI/CT</vt:lpstr>
      <vt:lpstr>Table Option</vt:lpstr>
      <vt:lpstr>Title Goes Here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Manual to Automation: An Introduction to Coding for QA Testers</dc:title>
  <dc:creator>Marjorie Ivy</dc:creator>
  <cp:lastModifiedBy>Marjorie Ivy</cp:lastModifiedBy>
  <cp:revision>17</cp:revision>
  <dcterms:created xsi:type="dcterms:W3CDTF">2023-11-27T03:02:26Z</dcterms:created>
  <dcterms:modified xsi:type="dcterms:W3CDTF">2023-12-25T21:35:09Z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