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ncode Sans Condensed Medium"/>
      <p:regular r:id="rId24"/>
      <p:bold r:id="rId25"/>
    </p:embeddedFont>
    <p:embeddedFont>
      <p:font typeface="Encode Sans Condensed SemiBold"/>
      <p:regular r:id="rId26"/>
      <p:bold r:id="rId27"/>
    </p:embeddedFont>
    <p:embeddedFont>
      <p:font typeface="Open Sans Light"/>
      <p:regular r:id="rId28"/>
      <p:bold r:id="rId29"/>
      <p:italic r:id="rId30"/>
      <p:boldItalic r:id="rId31"/>
    </p:embeddedFont>
    <p:embeddedFont>
      <p:font typeface="Encode Sans Condensed Thin"/>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6">
          <p15:clr>
            <a:srgbClr val="A4A3A4"/>
          </p15:clr>
        </p15:guide>
      </p15:sldGuideLst>
    </p:ext>
    <p:ext uri="http://customooxmlschemas.google.com/">
      <go:slidesCustomData xmlns:go="http://customooxmlschemas.google.com/" r:id="rId38" roundtripDataSignature="AMtx7mi00apq5pT5ohvJLWyM3t2bY9CJ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ncodeSansCondensedMedium-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ncodeSansCondensedSemiBold-regular.fntdata"/><Relationship Id="rId25" Type="http://schemas.openxmlformats.org/officeDocument/2006/relationships/font" Target="fonts/EncodeSansCondensedMedium-bold.fntdata"/><Relationship Id="rId28" Type="http://schemas.openxmlformats.org/officeDocument/2006/relationships/font" Target="fonts/OpenSansLight-regular.fntdata"/><Relationship Id="rId27" Type="http://schemas.openxmlformats.org/officeDocument/2006/relationships/font" Target="fonts/EncodeSansCondensed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5.xml"/><Relationship Id="rId33" Type="http://schemas.openxmlformats.org/officeDocument/2006/relationships/font" Target="fonts/EncodeSansCondensedThin-bold.fntdata"/><Relationship Id="rId10" Type="http://schemas.openxmlformats.org/officeDocument/2006/relationships/slide" Target="slides/slide4.xml"/><Relationship Id="rId32" Type="http://schemas.openxmlformats.org/officeDocument/2006/relationships/font" Target="fonts/EncodeSansCondensedThin-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f1a3a0bd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DSMB: Data &amp; Safety Monitoring Board</a:t>
            </a:r>
            <a:endParaRPr/>
          </a:p>
        </p:txBody>
      </p:sp>
      <p:sp>
        <p:nvSpPr>
          <p:cNvPr id="117" name="Google Shape;117;gdf1a3a0bd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f1a3a0bd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DSMB: Data &amp; Safety Monitoring Board</a:t>
            </a:r>
            <a:endParaRPr/>
          </a:p>
        </p:txBody>
      </p:sp>
      <p:sp>
        <p:nvSpPr>
          <p:cNvPr id="123" name="Google Shape;123;gdf1a3a0bd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f1a3a0bd2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DSMB: Data &amp; Safety Monitoring Board</a:t>
            </a:r>
            <a:endParaRPr/>
          </a:p>
        </p:txBody>
      </p:sp>
      <p:sp>
        <p:nvSpPr>
          <p:cNvPr id="129" name="Google Shape;129;gdf1a3a0bd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f1d35961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f1d3596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f1ae2adb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f1ae2ad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This study will use direct data entry of clinical trial data. This process allows a clinical study site to perform direct data entry of original data into electronic data capture (EDC) at the time of the subject’s office visit, and for the original data to be stored in PDF format in the access-controlled data repository, access to which is controlled by the clinical Investigator or designee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f1ae2adb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f1ae2ad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f1ae2adb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f1ae2ad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f2210749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f22107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f1d3596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f1d3596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Experiencing psychosis confers considerable burden on patients - social, familial, occupational, and physical function are all affected</a:t>
            </a:r>
            <a:endParaRPr/>
          </a:p>
          <a:p>
            <a:pPr indent="0" lvl="0" marL="0" rtl="0" algn="l">
              <a:spcBef>
                <a:spcPts val="0"/>
              </a:spcBef>
              <a:spcAft>
                <a:spcPts val="0"/>
              </a:spcAft>
              <a:buNone/>
            </a:pPr>
            <a:r>
              <a:rPr lang="en-US"/>
              <a:t>Strong need for reliable interventions in CHR to delay or avert transition to psychosis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f1d35961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f1d3596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Ongoing COVID-19 variant clinical trial</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f1ae2adb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f1ae2ad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One major pathway for recruitment will be provider referral.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Participants may voluntarily withdraw from the study for any reason at any time by withdrawing informed consent.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The Investigator may withdraw participants from the treatment intervention in order to protect their safety after consultation with a team of the research group.</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For the protection of the withdrawn participant he/her has to be offered follow-up care.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f1ae2adb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f1ae2ad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Each participant will attend a clinical visit after screening to finish baseline assessment at the clinic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f1a3a0b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df1a3a0bd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1ae2adb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f1ae2a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two groups will follow same instructions.</a:t>
            </a:r>
            <a:endParaRPr/>
          </a:p>
          <a:p>
            <a:pPr indent="0" lvl="0" marL="0" rtl="0" algn="l">
              <a:lnSpc>
                <a:spcPct val="115000"/>
              </a:lnSpc>
              <a:spcBef>
                <a:spcPts val="1200"/>
              </a:spcBef>
              <a:spcAft>
                <a:spcPts val="12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Participants will be randomized at a 1:1 ratio of quetiapine + NBI to placebo + NBI. Randomization will be stratified by clinical site and blocked by time.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f1a3a0bd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df1a3a0bd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f1a3a0bd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DSMB: Data &amp; Safety Monitoring Board</a:t>
            </a:r>
            <a:endParaRPr/>
          </a:p>
        </p:txBody>
      </p:sp>
      <p:sp>
        <p:nvSpPr>
          <p:cNvPr id="111" name="Google Shape;111;gdf1a3a0bd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dk1"/>
        </a:solidFill>
      </p:bgPr>
    </p:bg>
    <p:spTree>
      <p:nvGrpSpPr>
        <p:cNvPr id="6" name="Shape 6"/>
        <p:cNvGrpSpPr/>
        <p:nvPr/>
      </p:nvGrpSpPr>
      <p:grpSpPr>
        <a:xfrm>
          <a:off x="0" y="0"/>
          <a:ext cx="0" cy="0"/>
          <a:chOff x="0" y="0"/>
          <a:chExt cx="0" cy="0"/>
        </a:xfrm>
      </p:grpSpPr>
      <p:pic>
        <p:nvPicPr>
          <p:cNvPr descr="UW_W Logo_White.png" id="7" name="Google Shape;7;p6"/>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8" name="Google Shape;8;p6"/>
          <p:cNvPicPr preferRelativeResize="0"/>
          <p:nvPr/>
        </p:nvPicPr>
        <p:blipFill rotWithShape="1">
          <a:blip r:embed="rId3">
            <a:alphaModFix/>
          </a:blip>
          <a:srcRect b="0" l="0" r="0" t="0"/>
          <a:stretch/>
        </p:blipFill>
        <p:spPr>
          <a:xfrm>
            <a:off x="568081" y="4598607"/>
            <a:ext cx="2416273" cy="213486"/>
          </a:xfrm>
          <a:prstGeom prst="rect">
            <a:avLst/>
          </a:prstGeom>
          <a:noFill/>
          <a:ln>
            <a:noFill/>
          </a:ln>
        </p:spPr>
      </p:pic>
      <p:pic>
        <p:nvPicPr>
          <p:cNvPr id="9" name="Google Shape;9;p6"/>
          <p:cNvPicPr preferRelativeResize="0"/>
          <p:nvPr/>
        </p:nvPicPr>
        <p:blipFill rotWithShape="1">
          <a:blip r:embed="rId4">
            <a:alphaModFix/>
          </a:blip>
          <a:srcRect b="0" l="0" r="0" t="0"/>
          <a:stretch/>
        </p:blipFill>
        <p:spPr>
          <a:xfrm>
            <a:off x="568081" y="3426449"/>
            <a:ext cx="1600200" cy="139700"/>
          </a:xfrm>
          <a:prstGeom prst="rect">
            <a:avLst/>
          </a:prstGeom>
          <a:noFill/>
          <a:ln>
            <a:noFill/>
          </a:ln>
        </p:spPr>
      </p:pic>
      <p:sp>
        <p:nvSpPr>
          <p:cNvPr id="10" name="Google Shape;10;p6"/>
          <p:cNvSpPr txBox="1"/>
          <p:nvPr>
            <p:ph type="title"/>
          </p:nvPr>
        </p:nvSpPr>
        <p:spPr>
          <a:xfrm>
            <a:off x="460375" y="644993"/>
            <a:ext cx="6972300" cy="264175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5000"/>
              <a:buFont typeface="Encode Sans Condensed Thin"/>
              <a:buNone/>
              <a:defRPr b="1" i="0" sz="5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spTree>
      <p:nvGrpSpPr>
        <p:cNvPr id="55" name="Shape 55"/>
        <p:cNvGrpSpPr/>
        <p:nvPr/>
      </p:nvGrpSpPr>
      <p:grpSpPr>
        <a:xfrm>
          <a:off x="0" y="0"/>
          <a:ext cx="0" cy="0"/>
          <a:chOff x="0" y="0"/>
          <a:chExt cx="0" cy="0"/>
        </a:xfrm>
      </p:grpSpPr>
      <p:pic>
        <p:nvPicPr>
          <p:cNvPr id="56" name="Google Shape;56;p22"/>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sp>
        <p:nvSpPr>
          <p:cNvPr id="57" name="Google Shape;57;p22"/>
          <p:cNvSpPr/>
          <p:nvPr>
            <p:ph idx="2" type="chart"/>
          </p:nvPr>
        </p:nvSpPr>
        <p:spPr>
          <a:xfrm>
            <a:off x="447923" y="1724977"/>
            <a:ext cx="8184662" cy="296116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480"/>
              </a:spcBef>
              <a:spcAft>
                <a:spcPts val="0"/>
              </a:spcAft>
              <a:buClr>
                <a:schemeClr val="dk1"/>
              </a:buClr>
              <a:buSzPts val="2400"/>
              <a:buFont typeface="Arial"/>
              <a:buNone/>
              <a:defRPr b="0" i="1" sz="24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58" name="Google Shape;58;p22"/>
          <p:cNvPicPr preferRelativeResize="0"/>
          <p:nvPr/>
        </p:nvPicPr>
        <p:blipFill rotWithShape="1">
          <a:blip r:embed="rId3">
            <a:alphaModFix/>
          </a:blip>
          <a:srcRect b="0" l="0" r="0" t="0"/>
          <a:stretch/>
        </p:blipFill>
        <p:spPr>
          <a:xfrm>
            <a:off x="6105041" y="4675530"/>
            <a:ext cx="2539991" cy="172311"/>
          </a:xfrm>
          <a:prstGeom prst="rect">
            <a:avLst/>
          </a:prstGeom>
          <a:noFill/>
          <a:ln>
            <a:noFill/>
          </a:ln>
        </p:spPr>
      </p:pic>
      <p:sp>
        <p:nvSpPr>
          <p:cNvPr id="59" name="Google Shape;59;p22"/>
          <p:cNvSpPr txBox="1"/>
          <p:nvPr>
            <p:ph type="title"/>
          </p:nvPr>
        </p:nvSpPr>
        <p:spPr>
          <a:xfrm>
            <a:off x="460375" y="369733"/>
            <a:ext cx="8172210" cy="9937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Condensed Thin"/>
              <a:buNone/>
              <a:defRPr b="1" i="0" sz="3000" u="none" cap="none" strike="noStrike">
                <a:solidFill>
                  <a:schemeClr val="dk1"/>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11" name="Shape 11"/>
        <p:cNvGrpSpPr/>
        <p:nvPr/>
      </p:nvGrpSpPr>
      <p:grpSpPr>
        <a:xfrm>
          <a:off x="0" y="0"/>
          <a:ext cx="0" cy="0"/>
          <a:chOff x="0" y="0"/>
          <a:chExt cx="0" cy="0"/>
        </a:xfrm>
      </p:grpSpPr>
      <p:sp>
        <p:nvSpPr>
          <p:cNvPr id="12" name="Google Shape;12;p11"/>
          <p:cNvSpPr txBox="1"/>
          <p:nvPr>
            <p:ph idx="1" type="body"/>
          </p:nvPr>
        </p:nvSpPr>
        <p:spPr>
          <a:xfrm>
            <a:off x="447923" y="2320239"/>
            <a:ext cx="8197114" cy="225176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2"/>
              </a:buClr>
              <a:buSzPts val="2400"/>
              <a:buFont typeface="Merriweather Sans"/>
              <a:buChar char="&gt;"/>
              <a:defRPr b="1" i="0" sz="2400" u="none" cap="none" strike="noStrike">
                <a:solidFill>
                  <a:schemeClr val="lt2"/>
                </a:solidFill>
                <a:latin typeface="Open Sans"/>
                <a:ea typeface="Open Sans"/>
                <a:cs typeface="Open Sans"/>
                <a:sym typeface="Open Sans"/>
              </a:defRPr>
            </a:lvl1pPr>
            <a:lvl2pPr indent="-355600" lvl="1" marL="914400" marR="0" rtl="0" algn="l">
              <a:lnSpc>
                <a:spcPct val="100000"/>
              </a:lnSpc>
              <a:spcBef>
                <a:spcPts val="400"/>
              </a:spcBef>
              <a:spcAft>
                <a:spcPts val="0"/>
              </a:spcAft>
              <a:buClr>
                <a:schemeClr val="lt2"/>
              </a:buClr>
              <a:buSzPts val="2000"/>
              <a:buFont typeface="Arial"/>
              <a:buChar char="–"/>
              <a:defRPr b="1" i="0" sz="2000" u="none" cap="none" strike="noStrike">
                <a:solidFill>
                  <a:schemeClr val="lt2"/>
                </a:solidFill>
                <a:latin typeface="Open Sans"/>
                <a:ea typeface="Open Sans"/>
                <a:cs typeface="Open Sans"/>
                <a:sym typeface="Open Sans"/>
              </a:defRPr>
            </a:lvl2pPr>
            <a:lvl3pPr indent="-342900" lvl="2" marL="1371600" marR="0" rtl="0" algn="l">
              <a:lnSpc>
                <a:spcPct val="100000"/>
              </a:lnSpc>
              <a:spcBef>
                <a:spcPts val="360"/>
              </a:spcBef>
              <a:spcAft>
                <a:spcPts val="0"/>
              </a:spcAft>
              <a:buClr>
                <a:schemeClr val="lt2"/>
              </a:buClr>
              <a:buSzPts val="1800"/>
              <a:buFont typeface="Merriweather Sans"/>
              <a:buChar char="&gt;"/>
              <a:defRPr b="1" i="0" sz="1800" u="none" cap="none" strike="noStrike">
                <a:solidFill>
                  <a:schemeClr val="lt2"/>
                </a:solidFill>
                <a:latin typeface="Open Sans"/>
                <a:ea typeface="Open Sans"/>
                <a:cs typeface="Open Sans"/>
                <a:sym typeface="Open Sans"/>
              </a:defRPr>
            </a:lvl3pPr>
            <a:lvl4pPr indent="-330200" lvl="3" marL="1828800" marR="0" rtl="0" algn="l">
              <a:lnSpc>
                <a:spcPct val="100000"/>
              </a:lnSpc>
              <a:spcBef>
                <a:spcPts val="320"/>
              </a:spcBef>
              <a:spcAft>
                <a:spcPts val="0"/>
              </a:spcAft>
              <a:buClr>
                <a:schemeClr val="lt2"/>
              </a:buClr>
              <a:buSzPts val="1600"/>
              <a:buFont typeface="Arial"/>
              <a:buChar char="–"/>
              <a:defRPr b="1" i="0" sz="1600" u="none" cap="none" strike="noStrike">
                <a:solidFill>
                  <a:schemeClr val="lt2"/>
                </a:solidFill>
                <a:latin typeface="Open Sans"/>
                <a:ea typeface="Open Sans"/>
                <a:cs typeface="Open Sans"/>
                <a:sym typeface="Open Sans"/>
              </a:defRPr>
            </a:lvl4pPr>
            <a:lvl5pPr indent="-317500" lvl="4" marL="2286000" marR="0" rtl="0" algn="l">
              <a:lnSpc>
                <a:spcPct val="100000"/>
              </a:lnSpc>
              <a:spcBef>
                <a:spcPts val="280"/>
              </a:spcBef>
              <a:spcAft>
                <a:spcPts val="0"/>
              </a:spcAft>
              <a:buClr>
                <a:schemeClr val="lt2"/>
              </a:buClr>
              <a:buSzPts val="1400"/>
              <a:buFont typeface="Merriweather Sans"/>
              <a:buChar char="&gt;"/>
              <a:defRPr b="1" i="0" sz="1400" u="none" cap="none" strike="noStrike">
                <a:solidFill>
                  <a:schemeClr val="lt2"/>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3" name="Google Shape;13;p11"/>
          <p:cNvSpPr txBox="1"/>
          <p:nvPr>
            <p:ph idx="2" type="body"/>
          </p:nvPr>
        </p:nvSpPr>
        <p:spPr>
          <a:xfrm>
            <a:off x="460375"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100000"/>
              </a:lnSpc>
              <a:spcBef>
                <a:spcPts val="560"/>
              </a:spcBef>
              <a:spcAft>
                <a:spcPts val="0"/>
              </a:spcAft>
              <a:buClr>
                <a:srgbClr val="E8D3A2"/>
              </a:buClr>
              <a:buSzPts val="2800"/>
              <a:buFont typeface="Arial"/>
              <a:buNone/>
              <a:defRPr b="0" i="0" sz="2800" u="none" cap="none" strike="noStrike">
                <a:solidFill>
                  <a:srgbClr val="E8D3A2"/>
                </a:solidFill>
                <a:latin typeface="Encode Sans Condensed Thin"/>
                <a:ea typeface="Encode Sans Condensed Thin"/>
                <a:cs typeface="Encode Sans Condensed Thin"/>
                <a:sym typeface="Encode Sans Condensed Thin"/>
              </a:defRPr>
            </a:lvl2pPr>
            <a:lvl3pPr indent="-228600" lvl="2" marL="1371600" marR="0" rtl="0" algn="l">
              <a:lnSpc>
                <a:spcPct val="100000"/>
              </a:lnSpc>
              <a:spcBef>
                <a:spcPts val="480"/>
              </a:spcBef>
              <a:spcAft>
                <a:spcPts val="0"/>
              </a:spcAft>
              <a:buClr>
                <a:srgbClr val="E8D3A2"/>
              </a:buClr>
              <a:buSzPts val="2400"/>
              <a:buFont typeface="Arial"/>
              <a:buNone/>
              <a:defRPr b="0" i="0" sz="2400" u="none" cap="none" strike="noStrike">
                <a:solidFill>
                  <a:srgbClr val="E8D3A2"/>
                </a:solidFill>
                <a:latin typeface="Encode Sans Condensed Thin"/>
                <a:ea typeface="Encode Sans Condensed Thin"/>
                <a:cs typeface="Encode Sans Condensed Thin"/>
                <a:sym typeface="Encode Sans Condensed Thin"/>
              </a:defRPr>
            </a:lvl3pPr>
            <a:lvl4pPr indent="-228600" lvl="3" marL="18288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Condensed Thin"/>
                <a:ea typeface="Encode Sans Condensed Thin"/>
                <a:cs typeface="Encode Sans Condensed Thin"/>
                <a:sym typeface="Encode Sans Condensed Thin"/>
              </a:defRPr>
            </a:lvl4pPr>
            <a:lvl5pPr indent="-228600" lvl="4" marL="22860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Condensed Thin"/>
                <a:ea typeface="Encode Sans Condensed Thin"/>
                <a:cs typeface="Encode Sans Condensed Thin"/>
                <a:sym typeface="Encode Sans Condensed Thin"/>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14" name="Google Shape;14;p11"/>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pic>
        <p:nvPicPr>
          <p:cNvPr id="15" name="Google Shape;15;p11"/>
          <p:cNvPicPr preferRelativeResize="0"/>
          <p:nvPr/>
        </p:nvPicPr>
        <p:blipFill rotWithShape="1">
          <a:blip r:embed="rId3">
            <a:alphaModFix/>
          </a:blip>
          <a:srcRect b="0" l="0" r="0" t="0"/>
          <a:stretch/>
        </p:blipFill>
        <p:spPr>
          <a:xfrm>
            <a:off x="6105037" y="4675530"/>
            <a:ext cx="2540000" cy="172311"/>
          </a:xfrm>
          <a:prstGeom prst="rect">
            <a:avLst/>
          </a:prstGeom>
          <a:noFill/>
          <a:ln>
            <a:noFill/>
          </a:ln>
        </p:spPr>
      </p:pic>
      <p:sp>
        <p:nvSpPr>
          <p:cNvPr id="16" name="Google Shape;16;p11"/>
          <p:cNvSpPr txBox="1"/>
          <p:nvPr>
            <p:ph type="title"/>
          </p:nvPr>
        </p:nvSpPr>
        <p:spPr>
          <a:xfrm>
            <a:off x="447923" y="371510"/>
            <a:ext cx="8197114" cy="9937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Condensed Thin"/>
              <a:buNone/>
              <a:defRPr b="1" i="0" sz="3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dk1"/>
        </a:solidFill>
      </p:bgPr>
    </p:bg>
    <p:spTree>
      <p:nvGrpSpPr>
        <p:cNvPr id="17" name="Shape 17"/>
        <p:cNvGrpSpPr/>
        <p:nvPr/>
      </p:nvGrpSpPr>
      <p:grpSpPr>
        <a:xfrm>
          <a:off x="0" y="0"/>
          <a:ext cx="0" cy="0"/>
          <a:chOff x="0" y="0"/>
          <a:chExt cx="0" cy="0"/>
        </a:xfrm>
      </p:grpSpPr>
      <p:pic>
        <p:nvPicPr>
          <p:cNvPr descr="UW_W Logo_White.png" id="18" name="Google Shape;18;p12"/>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19" name="Google Shape;19;p12"/>
          <p:cNvPicPr preferRelativeResize="0"/>
          <p:nvPr/>
        </p:nvPicPr>
        <p:blipFill rotWithShape="1">
          <a:blip r:embed="rId3">
            <a:alphaModFix/>
          </a:blip>
          <a:srcRect b="0" l="0" r="0" t="0"/>
          <a:stretch/>
        </p:blipFill>
        <p:spPr>
          <a:xfrm>
            <a:off x="568081" y="4675530"/>
            <a:ext cx="2540000" cy="172311"/>
          </a:xfrm>
          <a:prstGeom prst="rect">
            <a:avLst/>
          </a:prstGeom>
          <a:noFill/>
          <a:ln>
            <a:noFill/>
          </a:ln>
        </p:spPr>
      </p:pic>
      <p:pic>
        <p:nvPicPr>
          <p:cNvPr id="20" name="Google Shape;20;p12"/>
          <p:cNvPicPr preferRelativeResize="0"/>
          <p:nvPr/>
        </p:nvPicPr>
        <p:blipFill rotWithShape="1">
          <a:blip r:embed="rId4">
            <a:alphaModFix/>
          </a:blip>
          <a:srcRect b="0" l="0" r="0" t="0"/>
          <a:stretch/>
        </p:blipFill>
        <p:spPr>
          <a:xfrm>
            <a:off x="568081" y="3426449"/>
            <a:ext cx="1600200" cy="139700"/>
          </a:xfrm>
          <a:prstGeom prst="rect">
            <a:avLst/>
          </a:prstGeom>
          <a:noFill/>
          <a:ln>
            <a:noFill/>
          </a:ln>
        </p:spPr>
      </p:pic>
      <p:sp>
        <p:nvSpPr>
          <p:cNvPr id="21" name="Google Shape;21;p12"/>
          <p:cNvSpPr txBox="1"/>
          <p:nvPr>
            <p:ph type="title"/>
          </p:nvPr>
        </p:nvSpPr>
        <p:spPr>
          <a:xfrm>
            <a:off x="460375" y="644993"/>
            <a:ext cx="7023540" cy="264175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5000"/>
              <a:buFont typeface="Encode Sans Condensed Thin"/>
              <a:buNone/>
              <a:defRPr b="1" i="0" sz="5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bg>
      <p:bgPr>
        <a:solidFill>
          <a:schemeClr val="dk1"/>
        </a:solidFill>
      </p:bgPr>
    </p:bg>
    <p:spTree>
      <p:nvGrpSpPr>
        <p:cNvPr id="22" name="Shape 22"/>
        <p:cNvGrpSpPr/>
        <p:nvPr/>
      </p:nvGrpSpPr>
      <p:grpSpPr>
        <a:xfrm>
          <a:off x="0" y="0"/>
          <a:ext cx="0" cy="0"/>
          <a:chOff x="0" y="0"/>
          <a:chExt cx="0" cy="0"/>
        </a:xfrm>
      </p:grpSpPr>
      <p:sp>
        <p:nvSpPr>
          <p:cNvPr id="23" name="Google Shape;23;p13"/>
          <p:cNvSpPr txBox="1"/>
          <p:nvPr>
            <p:ph idx="1" type="body"/>
          </p:nvPr>
        </p:nvSpPr>
        <p:spPr>
          <a:xfrm>
            <a:off x="447923" y="1730667"/>
            <a:ext cx="8197114" cy="236590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2"/>
              </a:buClr>
              <a:buSzPts val="2400"/>
              <a:buFont typeface="Merriweather Sans"/>
              <a:buChar char="&gt;"/>
              <a:defRPr b="1" i="0" sz="2400" u="none" cap="none" strike="noStrike">
                <a:solidFill>
                  <a:schemeClr val="lt2"/>
                </a:solidFill>
                <a:latin typeface="Open Sans"/>
                <a:ea typeface="Open Sans"/>
                <a:cs typeface="Open Sans"/>
                <a:sym typeface="Open Sans"/>
              </a:defRPr>
            </a:lvl1pPr>
            <a:lvl2pPr indent="-355600" lvl="1" marL="914400" marR="0" rtl="0" algn="l">
              <a:lnSpc>
                <a:spcPct val="100000"/>
              </a:lnSpc>
              <a:spcBef>
                <a:spcPts val="400"/>
              </a:spcBef>
              <a:spcAft>
                <a:spcPts val="0"/>
              </a:spcAft>
              <a:buClr>
                <a:schemeClr val="lt2"/>
              </a:buClr>
              <a:buSzPts val="2000"/>
              <a:buFont typeface="Arial"/>
              <a:buChar char="–"/>
              <a:defRPr b="1" i="0" sz="2000" u="none" cap="none" strike="noStrike">
                <a:solidFill>
                  <a:schemeClr val="lt2"/>
                </a:solidFill>
                <a:latin typeface="Open Sans"/>
                <a:ea typeface="Open Sans"/>
                <a:cs typeface="Open Sans"/>
                <a:sym typeface="Open Sans"/>
              </a:defRPr>
            </a:lvl2pPr>
            <a:lvl3pPr indent="-342900" lvl="2" marL="1371600" marR="0" rtl="0" algn="l">
              <a:lnSpc>
                <a:spcPct val="100000"/>
              </a:lnSpc>
              <a:spcBef>
                <a:spcPts val="360"/>
              </a:spcBef>
              <a:spcAft>
                <a:spcPts val="0"/>
              </a:spcAft>
              <a:buClr>
                <a:schemeClr val="lt2"/>
              </a:buClr>
              <a:buSzPts val="1800"/>
              <a:buFont typeface="Merriweather Sans"/>
              <a:buChar char="&gt;"/>
              <a:defRPr b="1" i="0" sz="1800" u="none" cap="none" strike="noStrike">
                <a:solidFill>
                  <a:schemeClr val="lt2"/>
                </a:solidFill>
                <a:latin typeface="Open Sans"/>
                <a:ea typeface="Open Sans"/>
                <a:cs typeface="Open Sans"/>
                <a:sym typeface="Open Sans"/>
              </a:defRPr>
            </a:lvl3pPr>
            <a:lvl4pPr indent="-330200" lvl="3" marL="1828800" marR="0" rtl="0" algn="l">
              <a:lnSpc>
                <a:spcPct val="100000"/>
              </a:lnSpc>
              <a:spcBef>
                <a:spcPts val="320"/>
              </a:spcBef>
              <a:spcAft>
                <a:spcPts val="0"/>
              </a:spcAft>
              <a:buClr>
                <a:schemeClr val="lt2"/>
              </a:buClr>
              <a:buSzPts val="1600"/>
              <a:buFont typeface="Arial"/>
              <a:buChar char="–"/>
              <a:defRPr b="1" i="0" sz="1600" u="none" cap="none" strike="noStrike">
                <a:solidFill>
                  <a:schemeClr val="lt2"/>
                </a:solidFill>
                <a:latin typeface="Open Sans"/>
                <a:ea typeface="Open Sans"/>
                <a:cs typeface="Open Sans"/>
                <a:sym typeface="Open Sans"/>
              </a:defRPr>
            </a:lvl4pPr>
            <a:lvl5pPr indent="-317500" lvl="4" marL="2286000" marR="0" rtl="0" algn="l">
              <a:lnSpc>
                <a:spcPct val="100000"/>
              </a:lnSpc>
              <a:spcBef>
                <a:spcPts val="280"/>
              </a:spcBef>
              <a:spcAft>
                <a:spcPts val="0"/>
              </a:spcAft>
              <a:buClr>
                <a:schemeClr val="lt2"/>
              </a:buClr>
              <a:buSzPts val="1400"/>
              <a:buFont typeface="Merriweather Sans"/>
              <a:buChar char="&gt;"/>
              <a:defRPr b="1" i="0" sz="1400" u="none" cap="none" strike="noStrike">
                <a:solidFill>
                  <a:schemeClr val="lt2"/>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24" name="Google Shape;24;p13"/>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pic>
        <p:nvPicPr>
          <p:cNvPr descr="UW_W Logo_White.png" id="25" name="Google Shape;25;p13"/>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sp>
        <p:nvSpPr>
          <p:cNvPr id="26" name="Google Shape;26;p13"/>
          <p:cNvSpPr txBox="1"/>
          <p:nvPr>
            <p:ph type="title"/>
          </p:nvPr>
        </p:nvSpPr>
        <p:spPr>
          <a:xfrm>
            <a:off x="447923" y="369733"/>
            <a:ext cx="8197114" cy="9937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Condensed Thin"/>
              <a:buNone/>
              <a:defRPr b="1" i="0" sz="3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bg>
      <p:bgPr>
        <a:solidFill>
          <a:schemeClr val="dk1"/>
        </a:solidFill>
      </p:bgPr>
    </p:bg>
    <p:spTree>
      <p:nvGrpSpPr>
        <p:cNvPr id="27" name="Shape 27"/>
        <p:cNvGrpSpPr/>
        <p:nvPr/>
      </p:nvGrpSpPr>
      <p:grpSpPr>
        <a:xfrm>
          <a:off x="0" y="0"/>
          <a:ext cx="0" cy="0"/>
          <a:chOff x="0" y="0"/>
          <a:chExt cx="0" cy="0"/>
        </a:xfrm>
      </p:grpSpPr>
      <p:sp>
        <p:nvSpPr>
          <p:cNvPr id="28" name="Google Shape;28;p14"/>
          <p:cNvSpPr/>
          <p:nvPr>
            <p:ph idx="2" type="chart"/>
          </p:nvPr>
        </p:nvSpPr>
        <p:spPr>
          <a:xfrm>
            <a:off x="447923" y="1724977"/>
            <a:ext cx="8184662" cy="2828169"/>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480"/>
              </a:spcBef>
              <a:spcAft>
                <a:spcPts val="0"/>
              </a:spcAft>
              <a:buClr>
                <a:srgbClr val="FFFFFF"/>
              </a:buClr>
              <a:buSzPts val="2400"/>
              <a:buFont typeface="Arial"/>
              <a:buNone/>
              <a:defRPr b="0" i="1" sz="2400" u="none" cap="none" strike="noStrike">
                <a:solidFill>
                  <a:srgbClr val="FFFFFF"/>
                </a:solidFill>
                <a:latin typeface="Open Sans Light"/>
                <a:ea typeface="Open Sans Light"/>
                <a:cs typeface="Open Sans Light"/>
                <a:sym typeface="Open Sans Light"/>
              </a:defRPr>
            </a:lvl1pPr>
            <a:lvl2pPr lvl="1"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lvl="2"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lvl="3"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lvl="4"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lvl="5"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lvl="6"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lvl="7"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lvl="8"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29" name="Google Shape;29;p14"/>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pic>
        <p:nvPicPr>
          <p:cNvPr id="30" name="Google Shape;30;p14"/>
          <p:cNvPicPr preferRelativeResize="0"/>
          <p:nvPr/>
        </p:nvPicPr>
        <p:blipFill rotWithShape="1">
          <a:blip r:embed="rId3">
            <a:alphaModFix/>
          </a:blip>
          <a:srcRect b="0" l="0" r="0" t="0"/>
          <a:stretch/>
        </p:blipFill>
        <p:spPr>
          <a:xfrm>
            <a:off x="6105037" y="4675530"/>
            <a:ext cx="2540000" cy="172311"/>
          </a:xfrm>
          <a:prstGeom prst="rect">
            <a:avLst/>
          </a:prstGeom>
          <a:noFill/>
          <a:ln>
            <a:noFill/>
          </a:ln>
        </p:spPr>
      </p:pic>
      <p:sp>
        <p:nvSpPr>
          <p:cNvPr id="31" name="Google Shape;31;p14"/>
          <p:cNvSpPr txBox="1"/>
          <p:nvPr>
            <p:ph type="title"/>
          </p:nvPr>
        </p:nvSpPr>
        <p:spPr>
          <a:xfrm>
            <a:off x="460375" y="370622"/>
            <a:ext cx="8184662" cy="9937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Condensed Thin"/>
              <a:buNone/>
              <a:defRPr b="1" i="0" sz="3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33"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b="0" l="0" r="0" t="0"/>
          <a:stretch/>
        </p:blipFill>
        <p:spPr>
          <a:xfrm>
            <a:off x="555381" y="1364403"/>
            <a:ext cx="1103781" cy="96361"/>
          </a:xfrm>
          <a:prstGeom prst="rect">
            <a:avLst/>
          </a:prstGeom>
          <a:noFill/>
          <a:ln>
            <a:noFill/>
          </a:ln>
        </p:spPr>
      </p:pic>
      <p:pic>
        <p:nvPicPr>
          <p:cNvPr id="35" name="Google Shape;35;p8"/>
          <p:cNvPicPr preferRelativeResize="0"/>
          <p:nvPr/>
        </p:nvPicPr>
        <p:blipFill rotWithShape="1">
          <a:blip r:embed="rId3">
            <a:alphaModFix/>
          </a:blip>
          <a:srcRect b="0" l="0" r="0" t="0"/>
          <a:stretch/>
        </p:blipFill>
        <p:spPr>
          <a:xfrm>
            <a:off x="549031" y="1363508"/>
            <a:ext cx="1103781" cy="96362"/>
          </a:xfrm>
          <a:prstGeom prst="rect">
            <a:avLst/>
          </a:prstGeom>
          <a:noFill/>
          <a:ln>
            <a:noFill/>
          </a:ln>
        </p:spPr>
      </p:pic>
      <p:sp>
        <p:nvSpPr>
          <p:cNvPr id="36" name="Google Shape;36;p8"/>
          <p:cNvSpPr txBox="1"/>
          <p:nvPr>
            <p:ph idx="1" type="body"/>
          </p:nvPr>
        </p:nvSpPr>
        <p:spPr>
          <a:xfrm>
            <a:off x="447923" y="2320239"/>
            <a:ext cx="8197114" cy="225176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lnSpc>
                <a:spcPct val="100000"/>
              </a:lnSpc>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lnSpc>
                <a:spcPct val="100000"/>
              </a:lnSpc>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lnSpc>
                <a:spcPct val="100000"/>
              </a:lnSpc>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lnSpc>
                <a:spcPct val="100000"/>
              </a:lnSpc>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Google Shape;37;p8"/>
          <p:cNvSpPr txBox="1"/>
          <p:nvPr>
            <p:ph idx="2" type="body"/>
          </p:nvPr>
        </p:nvSpPr>
        <p:spPr>
          <a:xfrm>
            <a:off x="460375"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indent="-228600" lvl="1" marL="914400" marR="0" rtl="0" algn="l">
              <a:lnSpc>
                <a:spcPct val="100000"/>
              </a:lnSpc>
              <a:spcBef>
                <a:spcPts val="560"/>
              </a:spcBef>
              <a:spcAft>
                <a:spcPts val="0"/>
              </a:spcAft>
              <a:buClr>
                <a:srgbClr val="E8D3A2"/>
              </a:buClr>
              <a:buSzPts val="2800"/>
              <a:buFont typeface="Arial"/>
              <a:buNone/>
              <a:defRPr b="0" i="0" sz="2800" u="none" cap="none" strike="noStrike">
                <a:solidFill>
                  <a:srgbClr val="E8D3A2"/>
                </a:solidFill>
                <a:latin typeface="Encode Sans Condensed Thin"/>
                <a:ea typeface="Encode Sans Condensed Thin"/>
                <a:cs typeface="Encode Sans Condensed Thin"/>
                <a:sym typeface="Encode Sans Condensed Thin"/>
              </a:defRPr>
            </a:lvl2pPr>
            <a:lvl3pPr indent="-228600" lvl="2" marL="1371600" marR="0" rtl="0" algn="l">
              <a:lnSpc>
                <a:spcPct val="100000"/>
              </a:lnSpc>
              <a:spcBef>
                <a:spcPts val="480"/>
              </a:spcBef>
              <a:spcAft>
                <a:spcPts val="0"/>
              </a:spcAft>
              <a:buClr>
                <a:srgbClr val="E8D3A2"/>
              </a:buClr>
              <a:buSzPts val="2400"/>
              <a:buFont typeface="Arial"/>
              <a:buNone/>
              <a:defRPr b="0" i="0" sz="2400" u="none" cap="none" strike="noStrike">
                <a:solidFill>
                  <a:srgbClr val="E8D3A2"/>
                </a:solidFill>
                <a:latin typeface="Encode Sans Condensed Thin"/>
                <a:ea typeface="Encode Sans Condensed Thin"/>
                <a:cs typeface="Encode Sans Condensed Thin"/>
                <a:sym typeface="Encode Sans Condensed Thin"/>
              </a:defRPr>
            </a:lvl3pPr>
            <a:lvl4pPr indent="-228600" lvl="3" marL="18288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Condensed Thin"/>
                <a:ea typeface="Encode Sans Condensed Thin"/>
                <a:cs typeface="Encode Sans Condensed Thin"/>
                <a:sym typeface="Encode Sans Condensed Thin"/>
              </a:defRPr>
            </a:lvl4pPr>
            <a:lvl5pPr indent="-228600" lvl="4" marL="22860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Condensed Thin"/>
                <a:ea typeface="Encode Sans Condensed Thin"/>
                <a:cs typeface="Encode Sans Condensed Thin"/>
                <a:sym typeface="Encode Sans Condensed Thi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38" name="Google Shape;38;p8"/>
          <p:cNvPicPr preferRelativeResize="0"/>
          <p:nvPr/>
        </p:nvPicPr>
        <p:blipFill rotWithShape="1">
          <a:blip r:embed="rId4">
            <a:alphaModFix/>
          </a:blip>
          <a:srcRect b="0" l="0" r="0" t="0"/>
          <a:stretch/>
        </p:blipFill>
        <p:spPr>
          <a:xfrm>
            <a:off x="6105041" y="4675530"/>
            <a:ext cx="2539991" cy="172311"/>
          </a:xfrm>
          <a:prstGeom prst="rect">
            <a:avLst/>
          </a:prstGeom>
          <a:noFill/>
          <a:ln>
            <a:noFill/>
          </a:ln>
        </p:spPr>
      </p:pic>
      <p:sp>
        <p:nvSpPr>
          <p:cNvPr id="39" name="Google Shape;39;p8"/>
          <p:cNvSpPr txBox="1"/>
          <p:nvPr>
            <p:ph type="title"/>
          </p:nvPr>
        </p:nvSpPr>
        <p:spPr>
          <a:xfrm>
            <a:off x="447922" y="369285"/>
            <a:ext cx="8197109" cy="9937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Condensed Thin"/>
              <a:buNone/>
              <a:defRPr b="1" i="0" sz="3000" u="none" cap="none" strike="noStrike">
                <a:solidFill>
                  <a:schemeClr val="dk1"/>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0" name="Shape 40"/>
        <p:cNvGrpSpPr/>
        <p:nvPr/>
      </p:nvGrpSpPr>
      <p:grpSpPr>
        <a:xfrm>
          <a:off x="0" y="0"/>
          <a:ext cx="0" cy="0"/>
          <a:chOff x="0" y="0"/>
          <a:chExt cx="0" cy="0"/>
        </a:xfrm>
      </p:grpSpPr>
      <p:pic>
        <p:nvPicPr>
          <p:cNvPr id="41" name="Google Shape;41;p19"/>
          <p:cNvPicPr preferRelativeResize="0"/>
          <p:nvPr/>
        </p:nvPicPr>
        <p:blipFill rotWithShape="1">
          <a:blip r:embed="rId2">
            <a:alphaModFix/>
          </a:blip>
          <a:srcRect b="0" l="0" r="0" t="0"/>
          <a:stretch/>
        </p:blipFill>
        <p:spPr>
          <a:xfrm>
            <a:off x="568081" y="3426449"/>
            <a:ext cx="1600200" cy="139700"/>
          </a:xfrm>
          <a:prstGeom prst="rect">
            <a:avLst/>
          </a:prstGeom>
          <a:noFill/>
          <a:ln>
            <a:noFill/>
          </a:ln>
        </p:spPr>
      </p:pic>
      <p:pic>
        <p:nvPicPr>
          <p:cNvPr id="42" name="Google Shape;42;p19"/>
          <p:cNvPicPr preferRelativeResize="0"/>
          <p:nvPr/>
        </p:nvPicPr>
        <p:blipFill rotWithShape="1">
          <a:blip r:embed="rId3">
            <a:alphaModFix/>
          </a:blip>
          <a:srcRect b="0" l="0" r="0" t="0"/>
          <a:stretch/>
        </p:blipFill>
        <p:spPr>
          <a:xfrm>
            <a:off x="568081" y="4599009"/>
            <a:ext cx="2425226" cy="213273"/>
          </a:xfrm>
          <a:prstGeom prst="rect">
            <a:avLst/>
          </a:prstGeom>
          <a:noFill/>
          <a:ln>
            <a:noFill/>
          </a:ln>
        </p:spPr>
      </p:pic>
      <p:pic>
        <p:nvPicPr>
          <p:cNvPr descr="W Logo_Purple_2685_HEX.png" id="43" name="Google Shape;43;p19"/>
          <p:cNvPicPr preferRelativeResize="0"/>
          <p:nvPr/>
        </p:nvPicPr>
        <p:blipFill rotWithShape="1">
          <a:blip r:embed="rId4">
            <a:alphaModFix/>
          </a:blip>
          <a:srcRect b="0" l="0" r="0" t="0"/>
          <a:stretch/>
        </p:blipFill>
        <p:spPr>
          <a:xfrm>
            <a:off x="7483915" y="4219956"/>
            <a:ext cx="1371600" cy="923544"/>
          </a:xfrm>
          <a:prstGeom prst="rect">
            <a:avLst/>
          </a:prstGeom>
          <a:noFill/>
          <a:ln>
            <a:noFill/>
          </a:ln>
        </p:spPr>
      </p:pic>
      <p:sp>
        <p:nvSpPr>
          <p:cNvPr id="44" name="Google Shape;44;p19"/>
          <p:cNvSpPr txBox="1"/>
          <p:nvPr>
            <p:ph type="title"/>
          </p:nvPr>
        </p:nvSpPr>
        <p:spPr>
          <a:xfrm>
            <a:off x="460375" y="644993"/>
            <a:ext cx="7023540" cy="264175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5000"/>
              <a:buFont typeface="Encode Sans Condensed Thin"/>
              <a:buNone/>
              <a:defRPr b="1" i="0" sz="5000" u="none" cap="none" strike="noStrike">
                <a:solidFill>
                  <a:schemeClr val="dk1"/>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5" name="Shape 45"/>
        <p:cNvGrpSpPr/>
        <p:nvPr/>
      </p:nvGrpSpPr>
      <p:grpSpPr>
        <a:xfrm>
          <a:off x="0" y="0"/>
          <a:ext cx="0" cy="0"/>
          <a:chOff x="0" y="0"/>
          <a:chExt cx="0" cy="0"/>
        </a:xfrm>
      </p:grpSpPr>
      <p:pic>
        <p:nvPicPr>
          <p:cNvPr id="46" name="Google Shape;46;p20"/>
          <p:cNvPicPr preferRelativeResize="0"/>
          <p:nvPr/>
        </p:nvPicPr>
        <p:blipFill rotWithShape="1">
          <a:blip r:embed="rId2">
            <a:alphaModFix/>
          </a:blip>
          <a:srcRect b="0" l="0" r="0" t="0"/>
          <a:stretch/>
        </p:blipFill>
        <p:spPr>
          <a:xfrm>
            <a:off x="568081" y="3426449"/>
            <a:ext cx="1600200" cy="139700"/>
          </a:xfrm>
          <a:prstGeom prst="rect">
            <a:avLst/>
          </a:prstGeom>
          <a:noFill/>
          <a:ln>
            <a:noFill/>
          </a:ln>
        </p:spPr>
      </p:pic>
      <p:pic>
        <p:nvPicPr>
          <p:cNvPr descr="W Logo_Purple_2685_HEX.png" id="47" name="Google Shape;47;p20"/>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pic>
        <p:nvPicPr>
          <p:cNvPr id="48" name="Google Shape;48;p20"/>
          <p:cNvPicPr preferRelativeResize="0"/>
          <p:nvPr/>
        </p:nvPicPr>
        <p:blipFill rotWithShape="1">
          <a:blip r:embed="rId4">
            <a:alphaModFix/>
          </a:blip>
          <a:srcRect b="0" l="0" r="0" t="0"/>
          <a:stretch/>
        </p:blipFill>
        <p:spPr>
          <a:xfrm>
            <a:off x="568085" y="4675530"/>
            <a:ext cx="2539991" cy="172311"/>
          </a:xfrm>
          <a:prstGeom prst="rect">
            <a:avLst/>
          </a:prstGeom>
          <a:noFill/>
          <a:ln>
            <a:noFill/>
          </a:ln>
        </p:spPr>
      </p:pic>
      <p:sp>
        <p:nvSpPr>
          <p:cNvPr id="49" name="Google Shape;49;p20"/>
          <p:cNvSpPr txBox="1"/>
          <p:nvPr>
            <p:ph type="title"/>
          </p:nvPr>
        </p:nvSpPr>
        <p:spPr>
          <a:xfrm>
            <a:off x="460376" y="644993"/>
            <a:ext cx="7023540" cy="264175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5000"/>
              <a:buFont typeface="Encode Sans Condensed Thin"/>
              <a:buNone/>
              <a:defRPr b="1" i="0" sz="5000" u="none" cap="none" strike="noStrike">
                <a:solidFill>
                  <a:schemeClr val="dk1"/>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50" name="Shape 50"/>
        <p:cNvGrpSpPr/>
        <p:nvPr/>
      </p:nvGrpSpPr>
      <p:grpSpPr>
        <a:xfrm>
          <a:off x="0" y="0"/>
          <a:ext cx="0" cy="0"/>
          <a:chOff x="0" y="0"/>
          <a:chExt cx="0" cy="0"/>
        </a:xfrm>
      </p:grpSpPr>
      <p:pic>
        <p:nvPicPr>
          <p:cNvPr id="51" name="Google Shape;51;p21"/>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pic>
        <p:nvPicPr>
          <p:cNvPr descr="W Logo_Purple_2685_HEX.png" id="52" name="Google Shape;52;p21"/>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sp>
        <p:nvSpPr>
          <p:cNvPr id="53" name="Google Shape;53;p21"/>
          <p:cNvSpPr txBox="1"/>
          <p:nvPr>
            <p:ph idx="1" type="body"/>
          </p:nvPr>
        </p:nvSpPr>
        <p:spPr>
          <a:xfrm>
            <a:off x="447923" y="1730667"/>
            <a:ext cx="8197114" cy="236590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lnSpc>
                <a:spcPct val="100000"/>
              </a:lnSpc>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lnSpc>
                <a:spcPct val="100000"/>
              </a:lnSpc>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lnSpc>
                <a:spcPct val="100000"/>
              </a:lnSpc>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lnSpc>
                <a:spcPct val="100000"/>
              </a:lnSpc>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21"/>
          <p:cNvSpPr txBox="1"/>
          <p:nvPr>
            <p:ph type="title"/>
          </p:nvPr>
        </p:nvSpPr>
        <p:spPr>
          <a:xfrm>
            <a:off x="460375" y="370622"/>
            <a:ext cx="8184662" cy="9937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Condensed Thin"/>
              <a:buNone/>
              <a:defRPr b="1" i="0" sz="3000" u="none" cap="none" strike="noStrike">
                <a:solidFill>
                  <a:schemeClr val="dk1"/>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 name="Shape 3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title"/>
          </p:nvPr>
        </p:nvSpPr>
        <p:spPr>
          <a:xfrm>
            <a:off x="454025" y="1498100"/>
            <a:ext cx="7394400" cy="24969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1200"/>
              </a:spcBef>
              <a:spcAft>
                <a:spcPts val="0"/>
              </a:spcAft>
              <a:buNone/>
            </a:pPr>
            <a:r>
              <a:rPr b="0" lang="en-US" sz="2500">
                <a:solidFill>
                  <a:schemeClr val="accent3"/>
                </a:solidFill>
                <a:latin typeface="Encode Sans Condensed SemiBold"/>
                <a:ea typeface="Encode Sans Condensed SemiBold"/>
                <a:cs typeface="Encode Sans Condensed SemiBold"/>
                <a:sym typeface="Encode Sans Condensed SemiBold"/>
              </a:rPr>
              <a:t>Evaluating Low-Dose Quetiapine in the Prevention of Transition to Psychosis in Severe Clinical High-Risk Individuals</a:t>
            </a:r>
            <a:endParaRPr b="0" sz="2500">
              <a:solidFill>
                <a:schemeClr val="accent3"/>
              </a:solidFill>
              <a:latin typeface="Encode Sans Condensed SemiBold"/>
              <a:ea typeface="Encode Sans Condensed SemiBold"/>
              <a:cs typeface="Encode Sans Condensed SemiBold"/>
              <a:sym typeface="Encode Sans Condensed SemiBold"/>
            </a:endParaRPr>
          </a:p>
          <a:p>
            <a:pPr indent="0" lvl="0" marL="0" rtl="0" algn="l">
              <a:lnSpc>
                <a:spcPct val="115000"/>
              </a:lnSpc>
              <a:spcBef>
                <a:spcPts val="1200"/>
              </a:spcBef>
              <a:spcAft>
                <a:spcPts val="0"/>
              </a:spcAft>
              <a:buNone/>
            </a:pPr>
            <a:r>
              <a:t/>
            </a:r>
            <a:endParaRPr b="0" sz="600">
              <a:solidFill>
                <a:schemeClr val="accent3"/>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lt2"/>
              </a:buClr>
              <a:buSzPts val="5000"/>
              <a:buFont typeface="Encode Sans Condensed Thin"/>
              <a:buNone/>
            </a:pPr>
            <a:r>
              <a:rPr b="0" lang="en-US" sz="1800">
                <a:latin typeface="Encode Sans Condensed Medium"/>
                <a:ea typeface="Encode Sans Condensed Medium"/>
                <a:cs typeface="Encode Sans Condensed Medium"/>
                <a:sym typeface="Encode Sans Condensed Medium"/>
              </a:rPr>
              <a:t>Group 6: Warren Szewczyk, Natalie Wu, Ivy Zhang, Qin Li</a:t>
            </a:r>
            <a:endParaRPr b="0" sz="1800">
              <a:latin typeface="Encode Sans Condensed Medium"/>
              <a:ea typeface="Encode Sans Condensed Medium"/>
              <a:cs typeface="Encode Sans Condensed Medium"/>
              <a:sym typeface="Encode Sans Condense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f1a3a0bd2_0_18"/>
          <p:cNvSpPr txBox="1"/>
          <p:nvPr>
            <p:ph idx="2" type="body"/>
          </p:nvPr>
        </p:nvSpPr>
        <p:spPr>
          <a:xfrm>
            <a:off x="454225" y="1636054"/>
            <a:ext cx="8184600" cy="41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solidFill>
                  <a:schemeClr val="dk1"/>
                </a:solidFill>
                <a:latin typeface="Times New Roman"/>
                <a:ea typeface="Times New Roman"/>
                <a:cs typeface="Times New Roman"/>
                <a:sym typeface="Times New Roman"/>
              </a:rPr>
              <a:t> Data Analysis:</a:t>
            </a:r>
            <a:endParaRPr b="1" sz="23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Primary Data Analysis</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Cox Proportional Model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Log-Rank Test (2 side significance level of 0.05)</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Interim Analysis at 33 events </a:t>
            </a:r>
            <a:endParaRPr sz="2000">
              <a:solidFill>
                <a:schemeClr val="dk1"/>
              </a:solidFill>
              <a:latin typeface="Times New Roman"/>
              <a:ea typeface="Times New Roman"/>
              <a:cs typeface="Times New Roman"/>
              <a:sym typeface="Times New Roman"/>
            </a:endParaRPr>
          </a:p>
          <a:p>
            <a:pPr indent="-355600" lvl="2" marL="13716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Reject null hypothesis if p-value is less than 0.08</a:t>
            </a:r>
            <a:endParaRPr sz="2000">
              <a:solidFill>
                <a:schemeClr val="dk1"/>
              </a:solidFill>
              <a:latin typeface="Times New Roman"/>
              <a:ea typeface="Times New Roman"/>
              <a:cs typeface="Times New Roman"/>
              <a:sym typeface="Times New Roman"/>
            </a:endParaRPr>
          </a:p>
          <a:p>
            <a:pPr indent="-355600" lvl="2" marL="13716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gsDesign Package from R</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
        <p:nvSpPr>
          <p:cNvPr id="120" name="Google Shape;120;gdf1a3a0bd2_0_18"/>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Condensed Thin"/>
              <a:buNone/>
            </a:pPr>
            <a:r>
              <a:rPr lang="en-US"/>
              <a:t>Statistical Considerations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df1a3a0bd2_0_23"/>
          <p:cNvSpPr txBox="1"/>
          <p:nvPr>
            <p:ph idx="2" type="body"/>
          </p:nvPr>
        </p:nvSpPr>
        <p:spPr>
          <a:xfrm>
            <a:off x="454225" y="1636054"/>
            <a:ext cx="8184600" cy="41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solidFill>
                  <a:schemeClr val="dk1"/>
                </a:solidFill>
                <a:latin typeface="Times New Roman"/>
                <a:ea typeface="Times New Roman"/>
                <a:cs typeface="Times New Roman"/>
                <a:sym typeface="Times New Roman"/>
              </a:rPr>
              <a:t> Data Analysis:</a:t>
            </a:r>
            <a:endParaRPr b="1" sz="23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Secondary Data Analysis</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T-test will be applied to examine whether there is a difference between the two treatment groups</a:t>
            </a:r>
            <a:endParaRPr sz="2000">
              <a:solidFill>
                <a:schemeClr val="dk1"/>
              </a:solidFill>
              <a:latin typeface="Times New Roman"/>
              <a:ea typeface="Times New Roman"/>
              <a:cs typeface="Times New Roman"/>
              <a:sym typeface="Times New Roman"/>
            </a:endParaRPr>
          </a:p>
          <a:p>
            <a:pPr indent="-355600" lvl="2" marL="13716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Sincerely apologize for the typo in the written proposal</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Comparing the SF-36 scores at the baseline and after 36 months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
        <p:nvSpPr>
          <p:cNvPr id="126" name="Google Shape;126;gdf1a3a0bd2_0_23"/>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Condensed Thin"/>
              <a:buNone/>
            </a:pPr>
            <a:r>
              <a:rPr lang="en-US"/>
              <a:t>Statistical Considerations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df1a3a0bd2_0_28"/>
          <p:cNvSpPr txBox="1"/>
          <p:nvPr>
            <p:ph idx="2" type="body"/>
          </p:nvPr>
        </p:nvSpPr>
        <p:spPr>
          <a:xfrm>
            <a:off x="454225" y="1636054"/>
            <a:ext cx="8184600" cy="41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23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Informed Consent will be obtained after explaining the study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Incentives: baseline visit: $100; 3-month visit: $80; each year: $100;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Total: $850</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All laboratory specimens, reports, study data collection, process, and administrative forms will be identified by a coded number only to maintain participant confidentiality.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
        <p:nvSpPr>
          <p:cNvPr id="132" name="Google Shape;132;gdf1a3a0bd2_0_28"/>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Condensed Thin"/>
              <a:buNone/>
            </a:pPr>
            <a:r>
              <a:rPr lang="en-US"/>
              <a:t>Ethics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f1d35961f_0_12"/>
          <p:cNvSpPr txBox="1"/>
          <p:nvPr>
            <p:ph idx="2" type="body"/>
          </p:nvPr>
        </p:nvSpPr>
        <p:spPr>
          <a:xfrm>
            <a:off x="460375" y="1730720"/>
            <a:ext cx="8184600" cy="27138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Quetiapine is generally considered safe but does carry risk of side effects </a:t>
            </a:r>
            <a:endParaRPr/>
          </a:p>
          <a:p>
            <a:pPr indent="-368300" lvl="1" marL="914400" rtl="0" algn="l">
              <a:spcBef>
                <a:spcPts val="1000"/>
              </a:spcBef>
              <a:spcAft>
                <a:spcPts val="0"/>
              </a:spcAft>
              <a:buClr>
                <a:schemeClr val="dk1"/>
              </a:buClr>
              <a:buSzPts val="2200"/>
              <a:buChar char="○"/>
            </a:pPr>
            <a:r>
              <a:rPr lang="en-US" sz="2200">
                <a:solidFill>
                  <a:schemeClr val="dk1"/>
                </a:solidFill>
                <a:latin typeface="Arial"/>
                <a:ea typeface="Arial"/>
                <a:cs typeface="Arial"/>
                <a:sym typeface="Arial"/>
              </a:rPr>
              <a:t>Unsafe for some groups (pregnant, cardiac arrhythmia)</a:t>
            </a:r>
            <a:endParaRPr sz="2200">
              <a:solidFill>
                <a:schemeClr val="dk1"/>
              </a:solidFill>
              <a:latin typeface="Arial"/>
              <a:ea typeface="Arial"/>
              <a:cs typeface="Arial"/>
              <a:sym typeface="Arial"/>
            </a:endParaRPr>
          </a:p>
          <a:p>
            <a:pPr indent="-381000" lvl="0" marL="457200" rtl="0" algn="l">
              <a:spcBef>
                <a:spcPts val="1000"/>
              </a:spcBef>
              <a:spcAft>
                <a:spcPts val="0"/>
              </a:spcAft>
              <a:buSzPts val="2400"/>
              <a:buChar char="●"/>
            </a:pPr>
            <a:r>
              <a:rPr lang="en-US"/>
              <a:t>More intensive safety monitoring will be conducted in the first few months of participant involv</a:t>
            </a:r>
            <a:r>
              <a:rPr lang="en-US"/>
              <a:t>ement</a:t>
            </a:r>
            <a:endParaRPr/>
          </a:p>
          <a:p>
            <a:pPr indent="-381000" lvl="0" marL="457200" rtl="0" algn="l">
              <a:spcBef>
                <a:spcPts val="1000"/>
              </a:spcBef>
              <a:spcAft>
                <a:spcPts val="1000"/>
              </a:spcAft>
              <a:buSzPts val="2400"/>
              <a:buChar char="●"/>
            </a:pPr>
            <a:r>
              <a:rPr lang="en-US"/>
              <a:t>Independent DSMB will be arranged to monitor safety issues </a:t>
            </a:r>
            <a:endParaRPr/>
          </a:p>
        </p:txBody>
      </p:sp>
      <p:sp>
        <p:nvSpPr>
          <p:cNvPr id="138" name="Google Shape;138;gdf1d35961f_0_12"/>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Safety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f1ae2adb0_0_6"/>
          <p:cNvSpPr txBox="1"/>
          <p:nvPr>
            <p:ph idx="1" type="body"/>
          </p:nvPr>
        </p:nvSpPr>
        <p:spPr>
          <a:xfrm>
            <a:off x="447923" y="1817989"/>
            <a:ext cx="8197200" cy="2251800"/>
          </a:xfrm>
          <a:prstGeom prst="rect">
            <a:avLst/>
          </a:prstGeom>
        </p:spPr>
        <p:txBody>
          <a:bodyPr anchorCtr="0" anchor="t" bIns="45700" lIns="91425" spcFirstLastPara="1" rIns="91425" wrap="square" tIns="45700">
            <a:noAutofit/>
          </a:bodyPr>
          <a:lstStyle/>
          <a:p>
            <a:pPr indent="-361950" lvl="0" marL="457200" rtl="0" algn="l">
              <a:spcBef>
                <a:spcPts val="480"/>
              </a:spcBef>
              <a:spcAft>
                <a:spcPts val="0"/>
              </a:spcAft>
              <a:buSzPts val="2100"/>
              <a:buChar char="●"/>
            </a:pPr>
            <a:r>
              <a:rPr b="0" lang="en-US" sz="2100"/>
              <a:t>Purpose: ensure that the clinical sites comply with the study protocol and regulatory requirements</a:t>
            </a:r>
            <a:endParaRPr b="0" sz="2100"/>
          </a:p>
          <a:p>
            <a:pPr indent="-361950" lvl="0" marL="457200" rtl="0" algn="l">
              <a:spcBef>
                <a:spcPts val="0"/>
              </a:spcBef>
              <a:spcAft>
                <a:spcPts val="0"/>
              </a:spcAft>
              <a:buSzPts val="2100"/>
              <a:buChar char="●"/>
            </a:pPr>
            <a:r>
              <a:rPr b="0" lang="en-US" sz="2100"/>
              <a:t>Kaiser will provide a third party data monitoring committee</a:t>
            </a:r>
            <a:endParaRPr b="0" sz="2100"/>
          </a:p>
          <a:p>
            <a:pPr indent="-361950" lvl="0" marL="457200" rtl="0" algn="l">
              <a:spcBef>
                <a:spcPts val="0"/>
              </a:spcBef>
              <a:spcAft>
                <a:spcPts val="0"/>
              </a:spcAft>
              <a:buSzPts val="2100"/>
              <a:buChar char="●"/>
            </a:pPr>
            <a:r>
              <a:rPr b="0" lang="en-US" sz="2100"/>
              <a:t>Use direct data entry of clinical trial data, and store in EDC system</a:t>
            </a:r>
            <a:endParaRPr b="0" sz="2100"/>
          </a:p>
        </p:txBody>
      </p:sp>
      <p:sp>
        <p:nvSpPr>
          <p:cNvPr id="144" name="Google Shape;144;gdf1ae2adb0_0_6"/>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 Monitoring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f1ae2adb0_0_25"/>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Budget</a:t>
            </a:r>
            <a:endParaRPr/>
          </a:p>
        </p:txBody>
      </p:sp>
      <p:pic>
        <p:nvPicPr>
          <p:cNvPr id="150" name="Google Shape;150;gdf1ae2adb0_0_25"/>
          <p:cNvPicPr preferRelativeResize="0"/>
          <p:nvPr/>
        </p:nvPicPr>
        <p:blipFill>
          <a:blip r:embed="rId3">
            <a:alphaModFix/>
          </a:blip>
          <a:stretch>
            <a:fillRect/>
          </a:stretch>
        </p:blipFill>
        <p:spPr>
          <a:xfrm>
            <a:off x="1097550" y="1569375"/>
            <a:ext cx="5492824" cy="289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df1ae2adb0_0_32"/>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Budget</a:t>
            </a:r>
            <a:endParaRPr/>
          </a:p>
        </p:txBody>
      </p:sp>
      <p:pic>
        <p:nvPicPr>
          <p:cNvPr id="156" name="Google Shape;156;gdf1ae2adb0_0_32"/>
          <p:cNvPicPr preferRelativeResize="0"/>
          <p:nvPr/>
        </p:nvPicPr>
        <p:blipFill>
          <a:blip r:embed="rId3">
            <a:alphaModFix/>
          </a:blip>
          <a:stretch>
            <a:fillRect/>
          </a:stretch>
        </p:blipFill>
        <p:spPr>
          <a:xfrm>
            <a:off x="1141288" y="1646125"/>
            <a:ext cx="6810476" cy="2734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df2210749d_0_5"/>
          <p:cNvSpPr txBox="1"/>
          <p:nvPr>
            <p:ph idx="1" type="body"/>
          </p:nvPr>
        </p:nvSpPr>
        <p:spPr>
          <a:xfrm>
            <a:off x="447923" y="2320239"/>
            <a:ext cx="8197200" cy="2251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4700"/>
              <a:t>Thank you!</a:t>
            </a:r>
            <a:endParaRPr sz="4700"/>
          </a:p>
        </p:txBody>
      </p:sp>
      <p:sp>
        <p:nvSpPr>
          <p:cNvPr id="162" name="Google Shape;162;gdf2210749d_0_5"/>
          <p:cNvSpPr txBox="1"/>
          <p:nvPr/>
        </p:nvSpPr>
        <p:spPr>
          <a:xfrm>
            <a:off x="492950" y="567375"/>
            <a:ext cx="5710800" cy="9081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None/>
            </a:pPr>
            <a:r>
              <a:rPr b="1" lang="en-US" sz="4700">
                <a:solidFill>
                  <a:schemeClr val="dk1"/>
                </a:solidFill>
                <a:latin typeface="Open Sans"/>
                <a:ea typeface="Open Sans"/>
                <a:cs typeface="Open Sans"/>
                <a:sym typeface="Open Sans"/>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df1d35961f_0_0"/>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Background on Psychosis and Health Burden</a:t>
            </a:r>
            <a:endParaRPr/>
          </a:p>
        </p:txBody>
      </p:sp>
      <p:sp>
        <p:nvSpPr>
          <p:cNvPr id="70" name="Google Shape;70;gdf1d35961f_0_0"/>
          <p:cNvSpPr txBox="1"/>
          <p:nvPr>
            <p:ph idx="2" type="body"/>
          </p:nvPr>
        </p:nvSpPr>
        <p:spPr>
          <a:xfrm>
            <a:off x="460375" y="1730697"/>
            <a:ext cx="8184600" cy="27969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Psychosis confers considerable burden on those who experience this disorder</a:t>
            </a:r>
            <a:endParaRPr/>
          </a:p>
          <a:p>
            <a:pPr indent="-381000" lvl="0" marL="457200" rtl="0" algn="l">
              <a:spcBef>
                <a:spcPts val="1000"/>
              </a:spcBef>
              <a:spcAft>
                <a:spcPts val="0"/>
              </a:spcAft>
              <a:buSzPts val="2400"/>
              <a:buChar char="●"/>
            </a:pPr>
            <a:r>
              <a:rPr lang="en-US"/>
              <a:t>High risk individuals can be identified before development of severe symptoms</a:t>
            </a:r>
            <a:endParaRPr/>
          </a:p>
          <a:p>
            <a:pPr indent="-381000" lvl="0" marL="457200" rtl="0" algn="l">
              <a:spcBef>
                <a:spcPts val="1000"/>
              </a:spcBef>
              <a:spcAft>
                <a:spcPts val="0"/>
              </a:spcAft>
              <a:buSzPts val="2400"/>
              <a:buChar char="●"/>
            </a:pPr>
            <a:r>
              <a:rPr lang="en-US"/>
              <a:t>Strong need to rigorously test interventions to delay or avert transition to psychosis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df1d35961f_0_6"/>
          <p:cNvSpPr txBox="1"/>
          <p:nvPr>
            <p:ph idx="1" type="body"/>
          </p:nvPr>
        </p:nvSpPr>
        <p:spPr>
          <a:xfrm>
            <a:off x="447925" y="1722828"/>
            <a:ext cx="8197200" cy="2849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Arial"/>
              <a:buChar char="●"/>
            </a:pPr>
            <a:r>
              <a:rPr b="0" lang="en-US">
                <a:latin typeface="Arial"/>
                <a:ea typeface="Arial"/>
                <a:cs typeface="Arial"/>
                <a:sym typeface="Arial"/>
              </a:rPr>
              <a:t>Kaiser Permanente Washington Health Research Institute (KPWHRI) </a:t>
            </a:r>
            <a:endParaRPr b="0">
              <a:latin typeface="Arial"/>
              <a:ea typeface="Arial"/>
              <a:cs typeface="Arial"/>
              <a:sym typeface="Arial"/>
            </a:endParaRPr>
          </a:p>
          <a:p>
            <a:pPr indent="-381000" lvl="0" marL="457200" rtl="0" algn="l">
              <a:spcBef>
                <a:spcPts val="1000"/>
              </a:spcBef>
              <a:spcAft>
                <a:spcPts val="0"/>
              </a:spcAft>
              <a:buSzPts val="2400"/>
              <a:buFont typeface="Arial"/>
              <a:buChar char="●"/>
            </a:pPr>
            <a:r>
              <a:rPr b="0" lang="en-US">
                <a:latin typeface="Arial"/>
                <a:ea typeface="Arial"/>
                <a:cs typeface="Arial"/>
                <a:sym typeface="Arial"/>
              </a:rPr>
              <a:t>Robust research institute</a:t>
            </a:r>
            <a:endParaRPr b="0">
              <a:latin typeface="Arial"/>
              <a:ea typeface="Arial"/>
              <a:cs typeface="Arial"/>
              <a:sym typeface="Arial"/>
            </a:endParaRPr>
          </a:p>
          <a:p>
            <a:pPr indent="-381000" lvl="0" marL="457200" rtl="0" algn="l">
              <a:spcBef>
                <a:spcPts val="1000"/>
              </a:spcBef>
              <a:spcAft>
                <a:spcPts val="0"/>
              </a:spcAft>
              <a:buSzPts val="2400"/>
              <a:buFont typeface="Arial"/>
              <a:buChar char="●"/>
            </a:pPr>
            <a:r>
              <a:rPr b="0" lang="en-US">
                <a:latin typeface="Arial"/>
                <a:ea typeface="Arial"/>
                <a:cs typeface="Arial"/>
                <a:sym typeface="Arial"/>
              </a:rPr>
              <a:t>Collaboratively developed partnership with national KP system</a:t>
            </a:r>
            <a:endParaRPr b="0">
              <a:latin typeface="Arial"/>
              <a:ea typeface="Arial"/>
              <a:cs typeface="Arial"/>
              <a:sym typeface="Arial"/>
            </a:endParaRPr>
          </a:p>
          <a:p>
            <a:pPr indent="-381000" lvl="0" marL="457200" rtl="0" algn="l">
              <a:spcBef>
                <a:spcPts val="1000"/>
              </a:spcBef>
              <a:spcAft>
                <a:spcPts val="1000"/>
              </a:spcAft>
              <a:buSzPts val="2400"/>
              <a:buFont typeface="Arial"/>
              <a:buChar char="●"/>
            </a:pPr>
            <a:r>
              <a:rPr b="0" lang="en-US">
                <a:latin typeface="Arial"/>
                <a:ea typeface="Arial"/>
                <a:cs typeface="Arial"/>
                <a:sym typeface="Arial"/>
              </a:rPr>
              <a:t>Will allow for sufficient power to reliably determine whether an effect exists</a:t>
            </a:r>
            <a:endParaRPr b="0">
              <a:latin typeface="Arial"/>
              <a:ea typeface="Arial"/>
              <a:cs typeface="Arial"/>
              <a:sym typeface="Arial"/>
            </a:endParaRPr>
          </a:p>
        </p:txBody>
      </p:sp>
      <p:sp>
        <p:nvSpPr>
          <p:cNvPr id="76" name="Google Shape;76;gdf1d35961f_0_6"/>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Partnership with Kaiser Permanente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df1ae2adb0_0_19"/>
          <p:cNvSpPr txBox="1"/>
          <p:nvPr>
            <p:ph idx="1" type="body"/>
          </p:nvPr>
        </p:nvSpPr>
        <p:spPr>
          <a:xfrm>
            <a:off x="513025" y="1818001"/>
            <a:ext cx="8197200" cy="2535000"/>
          </a:xfrm>
          <a:prstGeom prst="rect">
            <a:avLst/>
          </a:prstGeom>
        </p:spPr>
        <p:txBody>
          <a:bodyPr anchorCtr="0" anchor="t" bIns="45700" lIns="91425" spcFirstLastPara="1" rIns="91425" wrap="square" tIns="45700">
            <a:noAutofit/>
          </a:bodyPr>
          <a:lstStyle/>
          <a:p>
            <a:pPr indent="-361950" lvl="0" marL="457200" rtl="0" algn="l">
              <a:spcBef>
                <a:spcPts val="480"/>
              </a:spcBef>
              <a:spcAft>
                <a:spcPts val="0"/>
              </a:spcAft>
              <a:buSzPts val="2100"/>
              <a:buChar char="●"/>
            </a:pPr>
            <a:r>
              <a:rPr b="0" lang="en-US" sz="2100"/>
              <a:t>Individuals </a:t>
            </a:r>
            <a:r>
              <a:rPr b="0" lang="en-US" sz="2100"/>
              <a:t>identified as severe clinical high-risk (CHR) for psychosis</a:t>
            </a:r>
            <a:endParaRPr b="0" sz="2100"/>
          </a:p>
          <a:p>
            <a:pPr indent="-361950" lvl="0" marL="457200" rtl="0" algn="l">
              <a:spcBef>
                <a:spcPts val="0"/>
              </a:spcBef>
              <a:spcAft>
                <a:spcPts val="0"/>
              </a:spcAft>
              <a:buSzPts val="2100"/>
              <a:buChar char="●"/>
            </a:pPr>
            <a:r>
              <a:rPr b="0" lang="en-US" sz="2100"/>
              <a:t>Recruit participant through Kaiser health system (6 sites)</a:t>
            </a:r>
            <a:endParaRPr b="0" sz="2100"/>
          </a:p>
          <a:p>
            <a:pPr indent="0" lvl="0" marL="457200" rtl="0" algn="l">
              <a:spcBef>
                <a:spcPts val="480"/>
              </a:spcBef>
              <a:spcAft>
                <a:spcPts val="0"/>
              </a:spcAft>
              <a:buNone/>
            </a:pPr>
            <a:r>
              <a:rPr b="0" lang="en-US" sz="2100"/>
              <a:t>- one major pathway: provider referral </a:t>
            </a:r>
            <a:endParaRPr b="0" sz="2100"/>
          </a:p>
          <a:p>
            <a:pPr indent="-361950" lvl="0" marL="457200" rtl="0" algn="l">
              <a:spcBef>
                <a:spcPts val="480"/>
              </a:spcBef>
              <a:spcAft>
                <a:spcPts val="0"/>
              </a:spcAft>
              <a:buSzPts val="2100"/>
              <a:buChar char="●"/>
            </a:pPr>
            <a:r>
              <a:rPr b="0" lang="en-US" sz="2100"/>
              <a:t>Participant retention goal: 65% </a:t>
            </a:r>
            <a:endParaRPr b="0" sz="2100"/>
          </a:p>
          <a:p>
            <a:pPr indent="-361950" lvl="0" marL="457200" rtl="0" algn="l">
              <a:spcBef>
                <a:spcPts val="0"/>
              </a:spcBef>
              <a:spcAft>
                <a:spcPts val="0"/>
              </a:spcAft>
              <a:buSzPts val="2100"/>
              <a:buChar char="●"/>
            </a:pPr>
            <a:r>
              <a:rPr b="0" lang="en-US" sz="2100"/>
              <a:t>Participant withdrawal</a:t>
            </a:r>
            <a:endParaRPr b="0" sz="2100"/>
          </a:p>
        </p:txBody>
      </p:sp>
      <p:sp>
        <p:nvSpPr>
          <p:cNvPr id="82" name="Google Shape;82;gdf1ae2adb0_0_19"/>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Study Population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df1ae2adb0_0_12"/>
          <p:cNvSpPr txBox="1"/>
          <p:nvPr>
            <p:ph idx="2" type="body"/>
          </p:nvPr>
        </p:nvSpPr>
        <p:spPr>
          <a:xfrm>
            <a:off x="460375" y="1730667"/>
            <a:ext cx="8184600" cy="41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lang="en-US"/>
              <a:t>Assessment</a:t>
            </a:r>
            <a:endParaRPr b="1"/>
          </a:p>
        </p:txBody>
      </p:sp>
      <p:sp>
        <p:nvSpPr>
          <p:cNvPr id="88" name="Google Shape;88;gdf1ae2adb0_0_12"/>
          <p:cNvSpPr txBox="1"/>
          <p:nvPr>
            <p:ph type="title"/>
          </p:nvPr>
        </p:nvSpPr>
        <p:spPr>
          <a:xfrm>
            <a:off x="447922" y="3692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Study Design</a:t>
            </a:r>
            <a:endParaRPr/>
          </a:p>
        </p:txBody>
      </p:sp>
      <p:pic>
        <p:nvPicPr>
          <p:cNvPr id="89" name="Google Shape;89;gdf1ae2adb0_0_12"/>
          <p:cNvPicPr preferRelativeResize="0"/>
          <p:nvPr/>
        </p:nvPicPr>
        <p:blipFill>
          <a:blip r:embed="rId3">
            <a:alphaModFix/>
          </a:blip>
          <a:stretch>
            <a:fillRect/>
          </a:stretch>
        </p:blipFill>
        <p:spPr>
          <a:xfrm>
            <a:off x="1119700" y="2141975"/>
            <a:ext cx="5865424" cy="251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df1a3a0bd2_0_0"/>
          <p:cNvSpPr txBox="1"/>
          <p:nvPr>
            <p:ph idx="2" type="body"/>
          </p:nvPr>
        </p:nvSpPr>
        <p:spPr>
          <a:xfrm>
            <a:off x="454225" y="1636054"/>
            <a:ext cx="8184600" cy="41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200">
                <a:solidFill>
                  <a:srgbClr val="000000"/>
                </a:solidFill>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2-arm, double-blind, placebo-controlled randomized trial with 1:1 allocation of treatment to control.</a:t>
            </a:r>
            <a:endParaRPr b="1" sz="17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Time to</a:t>
            </a:r>
            <a:r>
              <a:rPr lang="en-US" sz="2000">
                <a:latin typeface="Times New Roman"/>
                <a:ea typeface="Times New Roman"/>
                <a:cs typeface="Times New Roman"/>
                <a:sym typeface="Times New Roman"/>
              </a:rPr>
              <a:t> Eve</a:t>
            </a:r>
            <a:r>
              <a:rPr lang="en-US" sz="2000">
                <a:latin typeface="Times New Roman"/>
                <a:ea typeface="Times New Roman"/>
                <a:cs typeface="Times New Roman"/>
                <a:sym typeface="Times New Roman"/>
              </a:rPr>
              <a:t>nt Analysis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Primary Endpoint: Time to transit to FEP</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Defined as PANSS scores over 58</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Track Monthly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Secondary Endpoint: SF-36 scores</a:t>
            </a:r>
            <a:endParaRPr sz="20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latin typeface="Times New Roman"/>
              <a:ea typeface="Times New Roman"/>
              <a:cs typeface="Times New Roman"/>
              <a:sym typeface="Times New Roman"/>
            </a:endParaRPr>
          </a:p>
        </p:txBody>
      </p:sp>
      <p:sp>
        <p:nvSpPr>
          <p:cNvPr id="95" name="Google Shape;95;gdf1a3a0bd2_0_0"/>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Condensed Thin"/>
              <a:buNone/>
            </a:pPr>
            <a:r>
              <a:rPr lang="en-US"/>
              <a:t>Study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df1ae2adb0_0_0"/>
          <p:cNvSpPr txBox="1"/>
          <p:nvPr>
            <p:ph idx="1" type="body"/>
          </p:nvPr>
        </p:nvSpPr>
        <p:spPr>
          <a:xfrm>
            <a:off x="447923" y="2320239"/>
            <a:ext cx="8197200" cy="2251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0" lang="en-US" sz="2100"/>
              <a:t>Intervention: Low dose </a:t>
            </a:r>
            <a:r>
              <a:rPr b="0" lang="en-US" sz="2100"/>
              <a:t>Quetiapine (200 mg/day)</a:t>
            </a:r>
            <a:r>
              <a:rPr b="0" lang="en-US" sz="2100"/>
              <a:t> </a:t>
            </a:r>
            <a:r>
              <a:rPr b="0" lang="en-US" sz="2100">
                <a:solidFill>
                  <a:schemeClr val="dk1"/>
                </a:solidFill>
              </a:rPr>
              <a:t>from Seroquel</a:t>
            </a:r>
            <a:endParaRPr b="0" sz="2100">
              <a:solidFill>
                <a:schemeClr val="dk1"/>
              </a:solidFill>
            </a:endParaRPr>
          </a:p>
          <a:p>
            <a:pPr indent="0" lvl="0" marL="0" rtl="0" algn="l">
              <a:spcBef>
                <a:spcPts val="480"/>
              </a:spcBef>
              <a:spcAft>
                <a:spcPts val="0"/>
              </a:spcAft>
              <a:buNone/>
            </a:pPr>
            <a:r>
              <a:t/>
            </a:r>
            <a:endParaRPr b="0" sz="2100">
              <a:solidFill>
                <a:schemeClr val="dk1"/>
              </a:solidFill>
            </a:endParaRPr>
          </a:p>
          <a:p>
            <a:pPr indent="0" lvl="0" marL="0" rtl="0" algn="l">
              <a:spcBef>
                <a:spcPts val="480"/>
              </a:spcBef>
              <a:spcAft>
                <a:spcPts val="0"/>
              </a:spcAft>
              <a:buNone/>
            </a:pPr>
            <a:r>
              <a:rPr b="0" lang="en-US" sz="2100"/>
              <a:t>Placebo: pills of the same appearance as the </a:t>
            </a:r>
            <a:r>
              <a:rPr b="0" lang="en-US" sz="2100">
                <a:solidFill>
                  <a:schemeClr val="dk1"/>
                </a:solidFill>
              </a:rPr>
              <a:t>intervention pills </a:t>
            </a:r>
            <a:endParaRPr b="0" sz="2100">
              <a:solidFill>
                <a:schemeClr val="dk1"/>
              </a:solidFill>
            </a:endParaRPr>
          </a:p>
          <a:p>
            <a:pPr indent="0" lvl="0" marL="0" rtl="0" algn="l">
              <a:spcBef>
                <a:spcPts val="480"/>
              </a:spcBef>
              <a:spcAft>
                <a:spcPts val="0"/>
              </a:spcAft>
              <a:buNone/>
            </a:pPr>
            <a:r>
              <a:t/>
            </a:r>
            <a:endParaRPr b="0" sz="2100">
              <a:solidFill>
                <a:schemeClr val="dk1"/>
              </a:solidFill>
            </a:endParaRPr>
          </a:p>
          <a:p>
            <a:pPr indent="0" lvl="0" marL="0" rtl="0" algn="l">
              <a:spcBef>
                <a:spcPts val="480"/>
              </a:spcBef>
              <a:spcAft>
                <a:spcPts val="0"/>
              </a:spcAft>
              <a:buNone/>
            </a:pPr>
            <a:r>
              <a:rPr b="0" lang="en-US" sz="2100"/>
              <a:t>Adherence: pill counting</a:t>
            </a:r>
            <a:endParaRPr b="0" sz="2100"/>
          </a:p>
        </p:txBody>
      </p:sp>
      <p:sp>
        <p:nvSpPr>
          <p:cNvPr id="101" name="Google Shape;101;gdf1ae2adb0_0_0"/>
          <p:cNvSpPr txBox="1"/>
          <p:nvPr>
            <p:ph idx="2" type="body"/>
          </p:nvPr>
        </p:nvSpPr>
        <p:spPr>
          <a:xfrm>
            <a:off x="460375" y="1730667"/>
            <a:ext cx="8184600" cy="41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lang="en-US"/>
              <a:t>Intervention &amp; controls</a:t>
            </a:r>
            <a:endParaRPr b="1"/>
          </a:p>
        </p:txBody>
      </p:sp>
      <p:sp>
        <p:nvSpPr>
          <p:cNvPr id="102" name="Google Shape;102;gdf1ae2adb0_0_0"/>
          <p:cNvSpPr txBox="1"/>
          <p:nvPr>
            <p:ph type="title"/>
          </p:nvPr>
        </p:nvSpPr>
        <p:spPr>
          <a:xfrm>
            <a:off x="447922" y="597885"/>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Study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df1a3a0bd2_0_6"/>
          <p:cNvSpPr txBox="1"/>
          <p:nvPr>
            <p:ph idx="2" type="body"/>
          </p:nvPr>
        </p:nvSpPr>
        <p:spPr>
          <a:xfrm>
            <a:off x="454225" y="1636054"/>
            <a:ext cx="8184600" cy="41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300">
                <a:solidFill>
                  <a:srgbClr val="000000"/>
                </a:solidFill>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Sample Size: </a:t>
            </a:r>
            <a:endParaRPr b="1" sz="2300">
              <a:latin typeface="Times New Roman"/>
              <a:ea typeface="Times New Roman"/>
              <a:cs typeface="Times New Roman"/>
              <a:sym typeface="Times New Roman"/>
            </a:endParaRPr>
          </a:p>
          <a:p>
            <a:pPr indent="-361950" lvl="0" marL="457200" rtl="0" algn="l">
              <a:lnSpc>
                <a:spcPct val="115000"/>
              </a:lnSpc>
              <a:spcBef>
                <a:spcPts val="1200"/>
              </a:spcBef>
              <a:spcAft>
                <a:spcPts val="0"/>
              </a:spcAft>
              <a:buSzPts val="2100"/>
              <a:buFont typeface="Times New Roman"/>
              <a:buChar char="●"/>
            </a:pPr>
            <a:r>
              <a:rPr lang="en-US" sz="2100">
                <a:latin typeface="Times New Roman"/>
                <a:ea typeface="Times New Roman"/>
                <a:cs typeface="Times New Roman"/>
                <a:sym typeface="Times New Roman"/>
              </a:rPr>
              <a:t>Aimed of 66 events</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To detect 50% reduction with the power of 0.8</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340 participants need to be randomized </a:t>
            </a:r>
            <a:endParaRPr sz="2100">
              <a:latin typeface="Times New Roman"/>
              <a:ea typeface="Times New Roman"/>
              <a:cs typeface="Times New Roman"/>
              <a:sym typeface="Times New Roman"/>
            </a:endParaRPr>
          </a:p>
          <a:p>
            <a:pPr indent="-361950" lvl="1" marL="914400" rtl="0" algn="l">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Placebo group: 40% ; Treatment group: 20%</a:t>
            </a:r>
            <a:endParaRPr sz="2100">
              <a:solidFill>
                <a:schemeClr val="dk1"/>
              </a:solidFill>
              <a:latin typeface="Times New Roman"/>
              <a:ea typeface="Times New Roman"/>
              <a:cs typeface="Times New Roman"/>
              <a:sym typeface="Times New Roman"/>
            </a:endParaRPr>
          </a:p>
          <a:p>
            <a:pPr indent="-361950" lvl="1" marL="914400" rtl="0" algn="l">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Adjust for the retention rate </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Interim Analysis after collecting about 50% of the events</a:t>
            </a:r>
            <a:endParaRPr sz="2100">
              <a:latin typeface="Times New Roman"/>
              <a:ea typeface="Times New Roman"/>
              <a:cs typeface="Times New Roman"/>
              <a:sym typeface="Times New Roman"/>
            </a:endParaRPr>
          </a:p>
        </p:txBody>
      </p:sp>
      <p:sp>
        <p:nvSpPr>
          <p:cNvPr id="108" name="Google Shape;108;gdf1a3a0bd2_0_6"/>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Condensed Thin"/>
              <a:buNone/>
            </a:pPr>
            <a:r>
              <a:rPr lang="en-US"/>
              <a:t>Statistical Considerations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df1a3a0bd2_0_11"/>
          <p:cNvSpPr txBox="1"/>
          <p:nvPr>
            <p:ph idx="2" type="body"/>
          </p:nvPr>
        </p:nvSpPr>
        <p:spPr>
          <a:xfrm>
            <a:off x="454225" y="1636054"/>
            <a:ext cx="8184600" cy="41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300">
                <a:solidFill>
                  <a:srgbClr val="000000"/>
                </a:solidFill>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Randomness &amp; Blindness:</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000">
                <a:solidFill>
                  <a:schemeClr val="dk1"/>
                </a:solidFill>
                <a:latin typeface="Times New Roman"/>
                <a:ea typeface="Times New Roman"/>
                <a:cs typeface="Times New Roman"/>
                <a:sym typeface="Times New Roman"/>
              </a:rPr>
              <a:t>1:1 randomization made by</a:t>
            </a: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Interactive Web Response System</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Receive either placebo or quetiapine</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Pills are identical in appearance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Participants, study site investigators, study staff, or site monitors will not be aware of the study intervention assignments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Unblinded rationale monitored by DSMB</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
        <p:nvSpPr>
          <p:cNvPr id="114" name="Google Shape;114;gdf1a3a0bd2_0_11"/>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Condensed Thin"/>
              <a:buNone/>
            </a:pPr>
            <a:r>
              <a:rPr lang="en-US"/>
              <a:t>Statistical Considerations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2014-10-14T00:51:43Z</dcterms:created>
  <dc:creator>Alanya Cannon</dc:creator>
</cp:coreProperties>
</file>