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embeddedFontLst>
    <p:embeddedFont>
      <p:font typeface="Encode Sans"/>
      <p:regular r:id="rId9"/>
      <p:bold r:id="rId10"/>
    </p:embeddedFont>
    <p:embeddedFont>
      <p:font typeface="Encode Sans Black"/>
      <p:bold r:id="rId11"/>
    </p:embeddedFont>
    <p:embeddedFont>
      <p:font typeface="Open Sans Light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88" orient="horz"/>
        <p:guide pos="4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ncodeSansBlack-bold.fntdata"/><Relationship Id="rId10" Type="http://schemas.openxmlformats.org/officeDocument/2006/relationships/font" Target="fonts/EncodeSans-bold.fntdata"/><Relationship Id="rId13" Type="http://schemas.openxmlformats.org/officeDocument/2006/relationships/font" Target="fonts/OpenSansLight-bold.fntdata"/><Relationship Id="rId12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ncodeSans-regular.fntdata"/><Relationship Id="rId15" Type="http://schemas.openxmlformats.org/officeDocument/2006/relationships/font" Target="fonts/OpenSansLight-boldItalic.fntdata"/><Relationship Id="rId14" Type="http://schemas.openxmlformats.org/officeDocument/2006/relationships/font" Target="fonts/OpenSansLight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6671fc4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" name="Google Shape;36;g56671fc4d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aed06d56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" name="Google Shape;43;gaed06d562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15" name="Google Shape;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671757" y="365069"/>
            <a:ext cx="8184662" cy="998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bg>
      <p:bgPr>
        <a:solidFill>
          <a:srgbClr val="4B2E83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671756" y="371511"/>
            <a:ext cx="8064505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bg>
      <p:bgPr>
        <a:solidFill>
          <a:srgbClr val="4B2E8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>
            <p:ph idx="2" type="chart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2E8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963875" y="1469600"/>
            <a:ext cx="78000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lang="en-US">
                <a:solidFill>
                  <a:srgbClr val="FFD966"/>
                </a:solidFill>
              </a:rPr>
              <a:t>Food Contamination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5536726" y="2980212"/>
            <a:ext cx="56964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t/>
            </a:r>
            <a:endParaRPr b="0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t/>
            </a:r>
            <a:endParaRPr b="0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t/>
            </a:r>
            <a:endParaRPr b="0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t/>
            </a:r>
            <a:endParaRPr b="0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t/>
            </a:r>
            <a:endParaRPr b="0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t/>
            </a:r>
            <a:endParaRPr b="0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t/>
            </a:r>
            <a:endParaRPr b="0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b="0" lang="en-US" sz="2800">
                <a:solidFill>
                  <a:srgbClr val="FFE599"/>
                </a:solidFill>
                <a:latin typeface="Encode Sans"/>
                <a:ea typeface="Encode Sans"/>
                <a:cs typeface="Encode Sans"/>
                <a:sym typeface="Encode Sans"/>
              </a:rPr>
              <a:t>by: Ivy Zhang</a:t>
            </a:r>
            <a:endParaRPr b="0" sz="2800">
              <a:solidFill>
                <a:srgbClr val="FFE59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3" name="Google Shape;33;p6"/>
          <p:cNvSpPr txBox="1"/>
          <p:nvPr/>
        </p:nvSpPr>
        <p:spPr>
          <a:xfrm>
            <a:off x="206550" y="3877800"/>
            <a:ext cx="8730900" cy="23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Food contaminated by chemicals, bacteria, toxins, microorganisms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Contaminated during food growing, transporting, processing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Cause foodborne illness, cancer, etc. 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Cause 600 million people ill and 420 thousand death each year 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Serious Global Healt</a:t>
            </a:r>
            <a:r>
              <a:rPr b="1" lang="en-US" sz="2000">
                <a:solidFill>
                  <a:srgbClr val="FFFFFF"/>
                </a:solidFill>
              </a:rPr>
              <a:t>h Issue </a:t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>
            <a:off x="417825" y="345775"/>
            <a:ext cx="7342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177750" y="3949700"/>
            <a:ext cx="8788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D966"/>
                </a:solidFill>
              </a:rPr>
              <a:t>Environmental Factor:</a:t>
            </a:r>
            <a:endParaRPr b="1" sz="3500">
              <a:solidFill>
                <a:srgbClr val="FFD9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Environmental pollution, pesticides, fertilizers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Heavy metal, drugs through excreta pollute water and soil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Plants and animals can both be contaminated 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The toxic effect may vary from the stage the food or animals getting contaminated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172900" y="187300"/>
            <a:ext cx="8658900" cy="3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D966"/>
                </a:solidFill>
              </a:rPr>
              <a:t>Racial and Socioeconomic Factor</a:t>
            </a:r>
            <a:r>
              <a:rPr b="1" lang="en-US" sz="2100">
                <a:solidFill>
                  <a:srgbClr val="FFD966"/>
                </a:solidFill>
              </a:rPr>
              <a:t>:</a:t>
            </a:r>
            <a:endParaRPr b="1" sz="2100">
              <a:solidFill>
                <a:srgbClr val="FFD9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The lower-income population have a higher rate of gastrointestinal illness symptoms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Way of getting retailed food and foodservice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Tend to self-process high-risk food because of economic reason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Minority racial and ethnic population are more easily affected by foodborne illness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Lack of food safety knowledge and behavior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Language as a barrier in education and research</a:t>
            </a:r>
            <a:endParaRPr b="1"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/>
        </p:nvSpPr>
        <p:spPr>
          <a:xfrm>
            <a:off x="417825" y="345775"/>
            <a:ext cx="7342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345775" y="345775"/>
            <a:ext cx="84861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" name="Google Shape;47;p8"/>
          <p:cNvSpPr txBox="1"/>
          <p:nvPr/>
        </p:nvSpPr>
        <p:spPr>
          <a:xfrm>
            <a:off x="172900" y="4307850"/>
            <a:ext cx="9033300" cy="2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D966"/>
                </a:solidFill>
              </a:rPr>
              <a:t>Conclusion:</a:t>
            </a:r>
            <a:endParaRPr b="1" sz="3500">
              <a:solidFill>
                <a:srgbClr val="FFD9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To decrease case number, need work on different aspects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Need the cooperation of the society, government, and organization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More data and research are needed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48" name="Google Shape;48;p8"/>
          <p:cNvSpPr txBox="1"/>
          <p:nvPr/>
        </p:nvSpPr>
        <p:spPr>
          <a:xfrm>
            <a:off x="172900" y="203850"/>
            <a:ext cx="9144000" cy="3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D966"/>
                </a:solidFill>
              </a:rPr>
              <a:t>Social and Policy Factor:</a:t>
            </a:r>
            <a:endParaRPr b="1" sz="3500">
              <a:solidFill>
                <a:srgbClr val="FFD9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Different food preference in different cultures (e.g., raw food)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Food preference leads to a different risk of food contamination (e.g., Japan, United States)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Eating habit may help to reduce the risk 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Government monitor the food supply chain and regulate the procedure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Government make safety protocol and inspection on the food-related business 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Food policy varies in countries because of different food cultures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