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lear Sans Regular" charset="1" panose="020B0503030202020304"/>
      <p:regular r:id="rId10"/>
    </p:embeddedFont>
    <p:embeddedFont>
      <p:font typeface="Clear Sans Regular Bold" charset="1" panose="020B0603030202020304"/>
      <p:regular r:id="rId11"/>
    </p:embeddedFont>
    <p:embeddedFont>
      <p:font typeface="Clear Sans Regular Italics" charset="1" panose="020B0503030202090304"/>
      <p:regular r:id="rId12"/>
    </p:embeddedFont>
    <p:embeddedFont>
      <p:font typeface="Clear Sans Regular Bold Italics" charset="1" panose="020B06030302020903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26257" y="1028700"/>
            <a:ext cx="393304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Румянцев И.Н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505736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Информационная система </a:t>
            </a:r>
            <a:r>
              <a:rPr lang="en-US" sz="2400">
                <a:solidFill>
                  <a:srgbClr val="000000"/>
                </a:solidFill>
                <a:latin typeface="Clear Sans Regular"/>
              </a:rPr>
              <a:t>«СВГК»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89571" y="2852435"/>
            <a:ext cx="12108859" cy="157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00"/>
              </a:lnSpc>
            </a:pPr>
            <a:r>
              <a:rPr lang="en-US" sz="10999">
                <a:solidFill>
                  <a:srgbClr val="000000"/>
                </a:solidFill>
                <a:latin typeface="Clear Sans Regular Bold"/>
              </a:rPr>
              <a:t>Давайте начнем!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721285" y="5802930"/>
            <a:ext cx="2604972" cy="2569370"/>
            <a:chOff x="0" y="0"/>
            <a:chExt cx="3473296" cy="3425826"/>
          </a:xfrm>
        </p:grpSpPr>
        <p:grpSp>
          <p:nvGrpSpPr>
            <p:cNvPr name="Group 6" id="6"/>
            <p:cNvGrpSpPr/>
            <p:nvPr/>
          </p:nvGrpSpPr>
          <p:grpSpPr>
            <a:xfrm rot="-426806">
              <a:off x="177671" y="181265"/>
              <a:ext cx="3117954" cy="3063295"/>
              <a:chOff x="0" y="0"/>
              <a:chExt cx="3216910" cy="3160517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9050" y="223520"/>
                <a:ext cx="3178810" cy="2929376"/>
              </a:xfrm>
              <a:custGeom>
                <a:avLst/>
                <a:gdLst/>
                <a:ahLst/>
                <a:cxnLst/>
                <a:rect r="r" b="b" t="t" l="l"/>
                <a:pathLst>
                  <a:path h="2929376" w="3178810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r="r" b="b" t="t" l="l"/>
                <a:pathLst>
                  <a:path h="2942077" w="3191510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61722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-426806">
              <a:off x="759275" y="1293129"/>
              <a:ext cx="1947782" cy="11577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</a:pPr>
              <a:r>
                <a:rPr lang="en-US" spc="25" sz="2500">
                  <a:solidFill>
                    <a:srgbClr val="000000"/>
                  </a:solidFill>
                  <a:latin typeface="Clear Sans Regular"/>
                </a:rPr>
                <a:t>Вы готовы?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086063" y="5143500"/>
            <a:ext cx="4328186" cy="5143500"/>
            <a:chOff x="0" y="0"/>
            <a:chExt cx="5770914" cy="6858000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76697" y="0"/>
              <a:ext cx="2952985" cy="4682701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40310"/>
            <a:stretch>
              <a:fillRect/>
            </a:stretch>
          </p:blipFill>
          <p:spPr>
            <a:xfrm flipH="false" flipV="false" rot="0">
              <a:off x="0" y="3262476"/>
              <a:ext cx="5770914" cy="3595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26257" y="98107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Румянцев И.Н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81075"/>
            <a:ext cx="495546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Информационная система «СВГК»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89571" y="2852435"/>
            <a:ext cx="12108859" cy="157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00"/>
              </a:lnSpc>
            </a:pPr>
            <a:r>
              <a:rPr lang="en-US" sz="10999">
                <a:solidFill>
                  <a:srgbClr val="000000"/>
                </a:solidFill>
                <a:latin typeface="Clear Sans Regular Bold"/>
              </a:rPr>
              <a:t>Спасибо!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4839599" y="5296521"/>
            <a:ext cx="2604972" cy="2569370"/>
            <a:chOff x="0" y="0"/>
            <a:chExt cx="3473296" cy="3425826"/>
          </a:xfrm>
        </p:grpSpPr>
        <p:grpSp>
          <p:nvGrpSpPr>
            <p:cNvPr name="Group 6" id="6"/>
            <p:cNvGrpSpPr/>
            <p:nvPr/>
          </p:nvGrpSpPr>
          <p:grpSpPr>
            <a:xfrm rot="-426806">
              <a:off x="177671" y="181265"/>
              <a:ext cx="3117954" cy="3063295"/>
              <a:chOff x="0" y="0"/>
              <a:chExt cx="3216910" cy="3160517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9050" y="223520"/>
                <a:ext cx="3178810" cy="2929376"/>
              </a:xfrm>
              <a:custGeom>
                <a:avLst/>
                <a:gdLst/>
                <a:ahLst/>
                <a:cxnLst/>
                <a:rect r="r" b="b" t="t" l="l"/>
                <a:pathLst>
                  <a:path h="2929376" w="3178810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r="r" b="b" t="t" l="l"/>
                <a:pathLst>
                  <a:path h="2942077" w="3191510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61722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-426806">
              <a:off x="761016" y="1031922"/>
              <a:ext cx="1947782" cy="1708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72"/>
                </a:lnSpc>
              </a:pPr>
            </a:p>
            <a:p>
              <a:pPr algn="ctr" marL="0" indent="0" lvl="0">
                <a:lnSpc>
                  <a:spcPts val="2572"/>
                </a:lnSpc>
              </a:pPr>
              <a:r>
                <a:rPr lang="en-US" spc="18" sz="1837">
                  <a:solidFill>
                    <a:srgbClr val="000000"/>
                  </a:solidFill>
                  <a:latin typeface="Clear Sans Regular"/>
                </a:rPr>
                <a:t>Хорошего</a:t>
              </a:r>
            </a:p>
            <a:p>
              <a:pPr algn="ctr" marL="0" indent="0" lvl="0">
                <a:lnSpc>
                  <a:spcPts val="2572"/>
                </a:lnSpc>
              </a:pPr>
              <a:r>
                <a:rPr lang="en-US" spc="18" sz="1837">
                  <a:solidFill>
                    <a:srgbClr val="000000"/>
                  </a:solidFill>
                  <a:latin typeface="Clear Sans Regular"/>
                </a:rPr>
                <a:t>дня.</a:t>
              </a:r>
            </a:p>
            <a:p>
              <a:pPr algn="ctr" marL="0" indent="0" lvl="0">
                <a:lnSpc>
                  <a:spcPts val="2572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71015" y="5143500"/>
            <a:ext cx="1866404" cy="2875412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743" b="0"/>
          <a:stretch>
            <a:fillRect/>
          </a:stretch>
        </p:blipFill>
        <p:spPr>
          <a:xfrm flipH="false" flipV="false" rot="0">
            <a:off x="6873070" y="6937249"/>
            <a:ext cx="5962629" cy="73056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59903">
            <a:off x="10992339" y="3125820"/>
            <a:ext cx="5987762" cy="599651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689339" y="2263737"/>
            <a:ext cx="6823174" cy="1309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000000"/>
                </a:solidFill>
                <a:latin typeface="Clear Sans Regular Italics"/>
              </a:rPr>
              <a:t>Кратко о СВГК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852169" y="4069098"/>
            <a:ext cx="10583663" cy="621790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326257" y="98107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Румянцев И.Н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81075"/>
            <a:ext cx="523859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Информационная система «СВГК»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71305" y="2251156"/>
            <a:ext cx="1194539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lear Sans Regular"/>
              </a:rPr>
              <a:t>Назначение системы и её функции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634" y="3233660"/>
            <a:ext cx="7108687" cy="4851921"/>
            <a:chOff x="0" y="0"/>
            <a:chExt cx="21475817" cy="1465797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1475818" cy="14657978"/>
            </a:xfrm>
            <a:custGeom>
              <a:avLst/>
              <a:gdLst/>
              <a:ahLst/>
              <a:cxnLst/>
              <a:rect r="r" b="b" t="t" l="l"/>
              <a:pathLst>
                <a:path h="14657978" w="21475818">
                  <a:moveTo>
                    <a:pt x="0" y="0"/>
                  </a:moveTo>
                  <a:lnTo>
                    <a:pt x="0" y="14657978"/>
                  </a:lnTo>
                  <a:lnTo>
                    <a:pt x="21475818" y="14657978"/>
                  </a:lnTo>
                  <a:lnTo>
                    <a:pt x="21475818" y="0"/>
                  </a:lnTo>
                  <a:lnTo>
                    <a:pt x="0" y="0"/>
                  </a:lnTo>
                  <a:close/>
                  <a:moveTo>
                    <a:pt x="21414857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1414857" y="59690"/>
                  </a:lnTo>
                  <a:lnTo>
                    <a:pt x="21414857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767367" y="3233660"/>
            <a:ext cx="7108687" cy="4851921"/>
            <a:chOff x="0" y="0"/>
            <a:chExt cx="21475817" cy="1465797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1475818" cy="14657978"/>
            </a:xfrm>
            <a:custGeom>
              <a:avLst/>
              <a:gdLst/>
              <a:ahLst/>
              <a:cxnLst/>
              <a:rect r="r" b="b" t="t" l="l"/>
              <a:pathLst>
                <a:path h="14657978" w="21475818">
                  <a:moveTo>
                    <a:pt x="0" y="0"/>
                  </a:moveTo>
                  <a:lnTo>
                    <a:pt x="0" y="14657978"/>
                  </a:lnTo>
                  <a:lnTo>
                    <a:pt x="21475818" y="14657978"/>
                  </a:lnTo>
                  <a:lnTo>
                    <a:pt x="21475818" y="0"/>
                  </a:lnTo>
                  <a:lnTo>
                    <a:pt x="0" y="0"/>
                  </a:lnTo>
                  <a:close/>
                  <a:moveTo>
                    <a:pt x="21414857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1414857" y="59690"/>
                  </a:lnTo>
                  <a:lnTo>
                    <a:pt x="21414857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11127" y="3744767"/>
            <a:ext cx="6947701" cy="382970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893546" y="3909624"/>
            <a:ext cx="6856330" cy="3499993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30634" y="962025"/>
            <a:ext cx="8348740" cy="62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4"/>
              </a:lnSpc>
            </a:pPr>
            <a:r>
              <a:rPr lang="en-US" sz="3724">
                <a:solidFill>
                  <a:srgbClr val="000000"/>
                </a:solidFill>
                <a:latin typeface="Clear Sans Regular Bold"/>
              </a:rPr>
              <a:t>Архитектура программного средства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18356" y="2176445"/>
            <a:ext cx="141201" cy="244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21711" y="1083310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Румянцев И.Н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1552" y="8556625"/>
            <a:ext cx="5746849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 Bold"/>
              </a:rPr>
              <a:t>Контекстная диаграмма компании «СВГК»</a:t>
            </a:r>
          </a:p>
          <a:p>
            <a:pPr algn="ctr">
              <a:lnSpc>
                <a:spcPts val="28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585774" y="8556625"/>
            <a:ext cx="6065164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 Bold"/>
              </a:rPr>
              <a:t>Модель бизнес-процессов верхнего уровня в нотации IDEF0 </a:t>
            </a:r>
          </a:p>
          <a:p>
            <a:pPr algn="ctr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66640" y="3126155"/>
            <a:ext cx="7011808" cy="613214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326257" y="1028700"/>
            <a:ext cx="393304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Румянцев И.Н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4845354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Информационная система</a:t>
            </a:r>
            <a:r>
              <a:rPr lang="en-US" sz="2400">
                <a:solidFill>
                  <a:srgbClr val="000000"/>
                </a:solidFill>
                <a:latin typeface="Clear Sans Regular"/>
              </a:rPr>
              <a:t>«СВГК»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15301" y="3506697"/>
            <a:ext cx="4267720" cy="236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67"/>
              </a:lnSpc>
            </a:pPr>
            <a:r>
              <a:rPr lang="en-US" sz="4547">
                <a:solidFill>
                  <a:srgbClr val="000000"/>
                </a:solidFill>
                <a:latin typeface="Open Sans"/>
              </a:rPr>
              <a:t>перейдем</a:t>
            </a:r>
            <a:r>
              <a:rPr lang="en-US" sz="4547">
                <a:solidFill>
                  <a:srgbClr val="000000"/>
                </a:solidFill>
                <a:latin typeface="Arimo"/>
              </a:rPr>
              <a:t> </a:t>
            </a:r>
          </a:p>
          <a:p>
            <a:pPr>
              <a:lnSpc>
                <a:spcPts val="6367"/>
              </a:lnSpc>
            </a:pPr>
            <a:r>
              <a:rPr lang="en-US" sz="4547">
                <a:solidFill>
                  <a:srgbClr val="000000"/>
                </a:solidFill>
                <a:latin typeface="Arimo"/>
              </a:rPr>
              <a:t>к диаграммам</a:t>
            </a:r>
          </a:p>
          <a:p>
            <a:pPr>
              <a:lnSpc>
                <a:spcPts val="636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634" y="3233660"/>
            <a:ext cx="7108687" cy="4851921"/>
            <a:chOff x="0" y="0"/>
            <a:chExt cx="21475817" cy="1465797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1475818" cy="14657978"/>
            </a:xfrm>
            <a:custGeom>
              <a:avLst/>
              <a:gdLst/>
              <a:ahLst/>
              <a:cxnLst/>
              <a:rect r="r" b="b" t="t" l="l"/>
              <a:pathLst>
                <a:path h="14657978" w="21475818">
                  <a:moveTo>
                    <a:pt x="0" y="0"/>
                  </a:moveTo>
                  <a:lnTo>
                    <a:pt x="0" y="14657978"/>
                  </a:lnTo>
                  <a:lnTo>
                    <a:pt x="21475818" y="14657978"/>
                  </a:lnTo>
                  <a:lnTo>
                    <a:pt x="21475818" y="0"/>
                  </a:lnTo>
                  <a:lnTo>
                    <a:pt x="0" y="0"/>
                  </a:lnTo>
                  <a:close/>
                  <a:moveTo>
                    <a:pt x="21414857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1414857" y="59690"/>
                  </a:lnTo>
                  <a:lnTo>
                    <a:pt x="21414857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767367" y="3233660"/>
            <a:ext cx="7108687" cy="4851921"/>
            <a:chOff x="0" y="0"/>
            <a:chExt cx="21475817" cy="1465797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1475818" cy="14657978"/>
            </a:xfrm>
            <a:custGeom>
              <a:avLst/>
              <a:gdLst/>
              <a:ahLst/>
              <a:cxnLst/>
              <a:rect r="r" b="b" t="t" l="l"/>
              <a:pathLst>
                <a:path h="14657978" w="21475818">
                  <a:moveTo>
                    <a:pt x="0" y="0"/>
                  </a:moveTo>
                  <a:lnTo>
                    <a:pt x="0" y="14657978"/>
                  </a:lnTo>
                  <a:lnTo>
                    <a:pt x="21475818" y="14657978"/>
                  </a:lnTo>
                  <a:lnTo>
                    <a:pt x="21475818" y="0"/>
                  </a:lnTo>
                  <a:lnTo>
                    <a:pt x="0" y="0"/>
                  </a:lnTo>
                  <a:close/>
                  <a:moveTo>
                    <a:pt x="21414857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1414857" y="59690"/>
                  </a:lnTo>
                  <a:lnTo>
                    <a:pt x="21414857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53637" y="3551219"/>
            <a:ext cx="4462681" cy="421680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675791" y="3551219"/>
            <a:ext cx="3885129" cy="431206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30634" y="962025"/>
            <a:ext cx="8348740" cy="62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4"/>
              </a:lnSpc>
            </a:pPr>
            <a:r>
              <a:rPr lang="en-US" sz="3724">
                <a:solidFill>
                  <a:srgbClr val="000000"/>
                </a:solidFill>
                <a:latin typeface="Clear Sans Regular Bold"/>
              </a:rPr>
              <a:t>Диаграммы UML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18356" y="2176445"/>
            <a:ext cx="141201" cy="244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21711" y="1083310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Румянцев И.Н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50435" y="8556625"/>
            <a:ext cx="266908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 Bold"/>
              </a:rPr>
              <a:t>Диаграмма классов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85774" y="8556625"/>
            <a:ext cx="606516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 Bold"/>
              </a:rPr>
              <a:t>Диаграмма состояний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634" y="3233660"/>
            <a:ext cx="7108687" cy="4851921"/>
            <a:chOff x="0" y="0"/>
            <a:chExt cx="21475817" cy="1465797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1475818" cy="14657978"/>
            </a:xfrm>
            <a:custGeom>
              <a:avLst/>
              <a:gdLst/>
              <a:ahLst/>
              <a:cxnLst/>
              <a:rect r="r" b="b" t="t" l="l"/>
              <a:pathLst>
                <a:path h="14657978" w="21475818">
                  <a:moveTo>
                    <a:pt x="0" y="0"/>
                  </a:moveTo>
                  <a:lnTo>
                    <a:pt x="0" y="14657978"/>
                  </a:lnTo>
                  <a:lnTo>
                    <a:pt x="21475818" y="14657978"/>
                  </a:lnTo>
                  <a:lnTo>
                    <a:pt x="21475818" y="0"/>
                  </a:lnTo>
                  <a:lnTo>
                    <a:pt x="0" y="0"/>
                  </a:lnTo>
                  <a:close/>
                  <a:moveTo>
                    <a:pt x="21414857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1414857" y="59690"/>
                  </a:lnTo>
                  <a:lnTo>
                    <a:pt x="21414857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767367" y="3233660"/>
            <a:ext cx="7108687" cy="4851921"/>
            <a:chOff x="0" y="0"/>
            <a:chExt cx="21475817" cy="1465797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1475818" cy="14657978"/>
            </a:xfrm>
            <a:custGeom>
              <a:avLst/>
              <a:gdLst/>
              <a:ahLst/>
              <a:cxnLst/>
              <a:rect r="r" b="b" t="t" l="l"/>
              <a:pathLst>
                <a:path h="14657978" w="21475818">
                  <a:moveTo>
                    <a:pt x="0" y="0"/>
                  </a:moveTo>
                  <a:lnTo>
                    <a:pt x="0" y="14657978"/>
                  </a:lnTo>
                  <a:lnTo>
                    <a:pt x="21475818" y="14657978"/>
                  </a:lnTo>
                  <a:lnTo>
                    <a:pt x="21475818" y="0"/>
                  </a:lnTo>
                  <a:lnTo>
                    <a:pt x="0" y="0"/>
                  </a:lnTo>
                  <a:close/>
                  <a:moveTo>
                    <a:pt x="21414857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1414857" y="59690"/>
                  </a:lnTo>
                  <a:lnTo>
                    <a:pt x="21414857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06750" y="4822451"/>
            <a:ext cx="6756454" cy="167434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654761" y="3589523"/>
            <a:ext cx="3333900" cy="414019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30634" y="962025"/>
            <a:ext cx="8348740" cy="62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4"/>
              </a:lnSpc>
            </a:pPr>
            <a:r>
              <a:rPr lang="en-US" sz="3724">
                <a:solidFill>
                  <a:srgbClr val="000000"/>
                </a:solidFill>
                <a:latin typeface="Clear Sans Regular Bold"/>
              </a:rPr>
              <a:t>Диаграммы UML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18356" y="2176445"/>
            <a:ext cx="141201" cy="244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21711" y="1083310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Румянцев И.Н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04112" y="8556625"/>
            <a:ext cx="336173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 Bold"/>
              </a:rPr>
              <a:t>Диаграмма прецедентов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85774" y="8556625"/>
            <a:ext cx="606516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 Bold"/>
              </a:rPr>
              <a:t>Диаграмма активностей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4000" y="3387939"/>
            <a:ext cx="7705675" cy="622058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326257" y="1028700"/>
            <a:ext cx="393304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Румянцев И.Н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5049837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Информационная система </a:t>
            </a:r>
            <a:r>
              <a:rPr lang="en-US" sz="2400">
                <a:solidFill>
                  <a:srgbClr val="000000"/>
                </a:solidFill>
                <a:latin typeface="Clear Sans Regular"/>
              </a:rPr>
              <a:t>«СВГК»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15301" y="3506697"/>
            <a:ext cx="4267720" cy="236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67"/>
              </a:lnSpc>
            </a:pPr>
            <a:r>
              <a:rPr lang="en-US" sz="4547">
                <a:solidFill>
                  <a:srgbClr val="000000"/>
                </a:solidFill>
                <a:latin typeface="Open Sans"/>
              </a:rPr>
              <a:t>перейдем</a:t>
            </a:r>
            <a:r>
              <a:rPr lang="en-US" sz="4547">
                <a:solidFill>
                  <a:srgbClr val="000000"/>
                </a:solidFill>
                <a:latin typeface="Arimo"/>
              </a:rPr>
              <a:t> </a:t>
            </a:r>
          </a:p>
          <a:p>
            <a:pPr>
              <a:lnSpc>
                <a:spcPts val="6367"/>
              </a:lnSpc>
            </a:pPr>
            <a:r>
              <a:rPr lang="en-US" sz="4547">
                <a:solidFill>
                  <a:srgbClr val="000000"/>
                </a:solidFill>
                <a:latin typeface="Arimo"/>
              </a:rPr>
              <a:t>к интерфейсу</a:t>
            </a:r>
          </a:p>
          <a:p>
            <a:pPr>
              <a:lnSpc>
                <a:spcPts val="636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0236" y="2189914"/>
            <a:ext cx="3711535" cy="2364716"/>
            <a:chOff x="0" y="0"/>
            <a:chExt cx="23006398" cy="1465797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r="r" b="b" t="t" l="l"/>
              <a:pathLst>
                <a:path h="14657978" w="23006397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024773" y="2200417"/>
            <a:ext cx="282401" cy="234492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5194631" y="2189914"/>
            <a:ext cx="3711535" cy="2364716"/>
            <a:chOff x="0" y="0"/>
            <a:chExt cx="23006398" cy="14657978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r="r" b="b" t="t" l="l"/>
              <a:pathLst>
                <a:path h="14657978" w="23006397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5189933" y="2200417"/>
            <a:ext cx="282401" cy="234492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9368976" y="2189914"/>
            <a:ext cx="3711535" cy="2364716"/>
            <a:chOff x="0" y="0"/>
            <a:chExt cx="23006398" cy="1465797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r="r" b="b" t="t" l="l"/>
              <a:pathLst>
                <a:path h="14657978" w="23006397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0" id="10"/>
          <p:cNvSpPr/>
          <p:nvPr/>
        </p:nvSpPr>
        <p:spPr>
          <a:xfrm rot="0">
            <a:off x="9373512" y="2200417"/>
            <a:ext cx="282401" cy="234492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11" id="11"/>
          <p:cNvGrpSpPr/>
          <p:nvPr/>
        </p:nvGrpSpPr>
        <p:grpSpPr>
          <a:xfrm rot="0">
            <a:off x="1020236" y="5888452"/>
            <a:ext cx="3711535" cy="2364716"/>
            <a:chOff x="0" y="0"/>
            <a:chExt cx="23006398" cy="14657978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r="r" b="b" t="t" l="l"/>
              <a:pathLst>
                <a:path h="14657978" w="23006397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3" id="13"/>
          <p:cNvSpPr/>
          <p:nvPr/>
        </p:nvSpPr>
        <p:spPr>
          <a:xfrm rot="0">
            <a:off x="1024773" y="5898955"/>
            <a:ext cx="282401" cy="234492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14" id="14"/>
          <p:cNvGrpSpPr/>
          <p:nvPr/>
        </p:nvGrpSpPr>
        <p:grpSpPr>
          <a:xfrm rot="0">
            <a:off x="5188628" y="5905357"/>
            <a:ext cx="3711535" cy="2364716"/>
            <a:chOff x="0" y="0"/>
            <a:chExt cx="23006398" cy="14657978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r="r" b="b" t="t" l="l"/>
              <a:pathLst>
                <a:path h="14657978" w="23006397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6" id="16"/>
          <p:cNvSpPr/>
          <p:nvPr/>
        </p:nvSpPr>
        <p:spPr>
          <a:xfrm rot="0">
            <a:off x="5183930" y="5915860"/>
            <a:ext cx="282401" cy="234492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17" id="17"/>
          <p:cNvGrpSpPr/>
          <p:nvPr/>
        </p:nvGrpSpPr>
        <p:grpSpPr>
          <a:xfrm rot="0">
            <a:off x="9379373" y="5905357"/>
            <a:ext cx="3711535" cy="2364716"/>
            <a:chOff x="0" y="0"/>
            <a:chExt cx="23006398" cy="14657978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r="r" b="b" t="t" l="l"/>
              <a:pathLst>
                <a:path h="14657978" w="23006397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9" id="19"/>
          <p:cNvSpPr/>
          <p:nvPr/>
        </p:nvSpPr>
        <p:spPr>
          <a:xfrm rot="0">
            <a:off x="9374676" y="5915860"/>
            <a:ext cx="282401" cy="234492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20" id="20"/>
          <p:cNvGrpSpPr/>
          <p:nvPr/>
        </p:nvGrpSpPr>
        <p:grpSpPr>
          <a:xfrm rot="0">
            <a:off x="13543219" y="2189914"/>
            <a:ext cx="3711535" cy="2364716"/>
            <a:chOff x="0" y="0"/>
            <a:chExt cx="23006398" cy="1465797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23006397" cy="14657978"/>
            </a:xfrm>
            <a:custGeom>
              <a:avLst/>
              <a:gdLst/>
              <a:ahLst/>
              <a:cxnLst/>
              <a:rect r="r" b="b" t="t" l="l"/>
              <a:pathLst>
                <a:path h="14657978" w="23006397">
                  <a:moveTo>
                    <a:pt x="0" y="0"/>
                  </a:moveTo>
                  <a:lnTo>
                    <a:pt x="0" y="14657978"/>
                  </a:lnTo>
                  <a:lnTo>
                    <a:pt x="23006397" y="14657978"/>
                  </a:lnTo>
                  <a:lnTo>
                    <a:pt x="23006397" y="0"/>
                  </a:lnTo>
                  <a:lnTo>
                    <a:pt x="0" y="0"/>
                  </a:lnTo>
                  <a:close/>
                  <a:moveTo>
                    <a:pt x="22945438" y="14597018"/>
                  </a:moveTo>
                  <a:lnTo>
                    <a:pt x="59690" y="14597018"/>
                  </a:lnTo>
                  <a:lnTo>
                    <a:pt x="59690" y="59690"/>
                  </a:lnTo>
                  <a:lnTo>
                    <a:pt x="22945438" y="59690"/>
                  </a:lnTo>
                  <a:lnTo>
                    <a:pt x="22945438" y="1459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22" id="22"/>
          <p:cNvSpPr/>
          <p:nvPr/>
        </p:nvSpPr>
        <p:spPr>
          <a:xfrm rot="0">
            <a:off x="13547756" y="2200417"/>
            <a:ext cx="282401" cy="234492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36574" y="2491025"/>
            <a:ext cx="3349359" cy="1942297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364640" y="2491025"/>
            <a:ext cx="3359511" cy="1942297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5473" y="6165125"/>
            <a:ext cx="2471560" cy="1942297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046099" y="6235879"/>
            <a:ext cx="2357288" cy="1871543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850575" y="6207501"/>
            <a:ext cx="2387640" cy="1899921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4057943" y="2491025"/>
            <a:ext cx="2460578" cy="1942297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0056497" y="2491025"/>
            <a:ext cx="2357288" cy="1876208"/>
          </a:xfrm>
          <a:prstGeom prst="rect">
            <a:avLst/>
          </a:prstGeom>
        </p:spPr>
      </p:pic>
      <p:sp>
        <p:nvSpPr>
          <p:cNvPr name="TextBox 30" id="30"/>
          <p:cNvSpPr txBox="true"/>
          <p:nvPr/>
        </p:nvSpPr>
        <p:spPr>
          <a:xfrm rot="0">
            <a:off x="1020236" y="962025"/>
            <a:ext cx="8115300" cy="556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15"/>
              </a:lnSpc>
            </a:pPr>
            <a:r>
              <a:rPr lang="en-US" sz="3225">
                <a:solidFill>
                  <a:srgbClr val="683BB7"/>
                </a:solidFill>
                <a:latin typeface="Clear Sans Regular Bold"/>
              </a:rPr>
              <a:t>Интерфейс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95373" y="2176445"/>
            <a:ext cx="141201" cy="244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13652" y="4681036"/>
            <a:ext cx="3718119" cy="208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98"/>
              </a:lnSpc>
            </a:pPr>
            <a:r>
              <a:rPr lang="en-US" sz="1284">
                <a:solidFill>
                  <a:srgbClr val="000000"/>
                </a:solidFill>
                <a:latin typeface="Clear Sans Regular Bold"/>
              </a:rPr>
              <a:t>Регистрация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13652" y="8400017"/>
            <a:ext cx="3718119" cy="208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98"/>
              </a:lnSpc>
            </a:pPr>
            <a:r>
              <a:rPr lang="en-US" sz="1284">
                <a:solidFill>
                  <a:srgbClr val="000000"/>
                </a:solidFill>
                <a:latin typeface="Clear Sans Regular Bold"/>
              </a:rPr>
              <a:t>Сотрудники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374183" y="4681036"/>
            <a:ext cx="3718119" cy="208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98"/>
              </a:lnSpc>
            </a:pPr>
            <a:r>
              <a:rPr lang="en-US" sz="1284">
                <a:solidFill>
                  <a:srgbClr val="000000"/>
                </a:solidFill>
                <a:latin typeface="Clear Sans Regular Bold"/>
              </a:rPr>
              <a:t>Меню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374183" y="8400017"/>
            <a:ext cx="3718119" cy="208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98"/>
              </a:lnSpc>
            </a:pPr>
            <a:r>
              <a:rPr lang="en-US" sz="1284">
                <a:solidFill>
                  <a:srgbClr val="000000"/>
                </a:solidFill>
                <a:latin typeface="Clear Sans Regular Bold"/>
              </a:rPr>
              <a:t>Товары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260533" y="2176445"/>
            <a:ext cx="141201" cy="244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192799" y="4681036"/>
            <a:ext cx="3720355" cy="208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98"/>
              </a:lnSpc>
            </a:pPr>
            <a:r>
              <a:rPr lang="en-US" sz="1284">
                <a:solidFill>
                  <a:srgbClr val="000000"/>
                </a:solidFill>
                <a:latin typeface="Clear Sans Regular Bold"/>
              </a:rPr>
              <a:t>Авторизация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192799" y="8400017"/>
            <a:ext cx="3720355" cy="208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98"/>
              </a:lnSpc>
            </a:pPr>
            <a:r>
              <a:rPr lang="en-US" sz="1284">
                <a:solidFill>
                  <a:srgbClr val="000000"/>
                </a:solidFill>
                <a:latin typeface="Clear Sans Regular Bold"/>
              </a:rPr>
              <a:t>Заказы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553331" y="4681036"/>
            <a:ext cx="3720355" cy="208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98"/>
              </a:lnSpc>
            </a:pPr>
            <a:r>
              <a:rPr lang="en-US" sz="1284">
                <a:solidFill>
                  <a:srgbClr val="000000"/>
                </a:solidFill>
                <a:latin typeface="Clear Sans Regular Bold"/>
              </a:rPr>
              <a:t>Клиенты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444113" y="2176445"/>
            <a:ext cx="141201" cy="244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95373" y="5874984"/>
            <a:ext cx="141201" cy="244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254531" y="5891888"/>
            <a:ext cx="141201" cy="244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>
                <a:solidFill>
                  <a:srgbClr val="FFFFFF"/>
                </a:solidFill>
                <a:latin typeface="Clear Sans Regular Bold"/>
              </a:rPr>
              <a:t>6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445276" y="5891888"/>
            <a:ext cx="141201" cy="244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>
                <a:solidFill>
                  <a:srgbClr val="FFFFFF"/>
                </a:solidFill>
                <a:latin typeface="Clear Sans Regular Bold"/>
              </a:rPr>
              <a:t>7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618356" y="2176445"/>
            <a:ext cx="141201" cy="244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357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321711" y="1047750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Румянцев И.Н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DAFFFlUiwgU</dc:identifier>
  <dcterms:modified xsi:type="dcterms:W3CDTF">2011-08-01T06:04:30Z</dcterms:modified>
  <cp:revision>1</cp:revision>
  <dc:title>Компания «СВГК»</dc:title>
</cp:coreProperties>
</file>