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3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1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8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2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2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6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1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6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1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2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1D45F-A7F7-4291-9B22-D1EC3155525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68074E-F0F4-4CE3-9ED7-23A02E58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7003-64F8-46D9-92E0-A355792F0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Capstone Project – Predicting R&amp;D Expenditure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0823D-D7CA-40D5-B251-557E1674E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Iwan Williams</a:t>
            </a:r>
          </a:p>
        </p:txBody>
      </p:sp>
    </p:spTree>
    <p:extLst>
      <p:ext uri="{BB962C8B-B14F-4D97-AF65-F5344CB8AC3E}">
        <p14:creationId xmlns:p14="http://schemas.microsoft.com/office/powerpoint/2010/main" val="18318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E6B8-BE44-473A-A1F4-AA91B06A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4031-E00B-4EDA-82BB-85E5A8E2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better identifiers for the cost data sources.</a:t>
            </a:r>
          </a:p>
          <a:p>
            <a:r>
              <a:rPr lang="en-GB" dirty="0"/>
              <a:t>Field test with the different models and at different stages of the process.</a:t>
            </a:r>
          </a:p>
          <a:p>
            <a:r>
              <a:rPr lang="en-GB" dirty="0"/>
              <a:t>Integrate with visualization tools to present to the client along with a benefit calculation tool.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67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412D-9F6A-43CC-8F2F-1831C78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3161-3F58-4938-8E9B-8BF53F16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for more data</a:t>
            </a:r>
          </a:p>
          <a:p>
            <a:r>
              <a:rPr lang="en-GB" dirty="0"/>
              <a:t>Scoping for more features</a:t>
            </a:r>
          </a:p>
          <a:p>
            <a:r>
              <a:rPr lang="en-GB" dirty="0"/>
              <a:t>Data set of the typical predicted values from the onset of the process</a:t>
            </a:r>
          </a:p>
          <a:p>
            <a:r>
              <a:rPr lang="en-GB" dirty="0"/>
              <a:t>Enhancing industry specific data- breaking down the industries</a:t>
            </a:r>
          </a:p>
        </p:txBody>
      </p:sp>
    </p:spTree>
    <p:extLst>
      <p:ext uri="{BB962C8B-B14F-4D97-AF65-F5344CB8AC3E}">
        <p14:creationId xmlns:p14="http://schemas.microsoft.com/office/powerpoint/2010/main" val="48835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3301-2FA6-41CB-A599-FD13E5D1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Nature of the field,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3835-5223-498C-A0B3-A8DEEF7A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Niche Industry</a:t>
            </a:r>
          </a:p>
          <a:p>
            <a:r>
              <a:rPr lang="en-GB" dirty="0"/>
              <a:t>Uncertainty of the end-goal of our product</a:t>
            </a:r>
          </a:p>
          <a:p>
            <a:r>
              <a:rPr lang="en-GB" dirty="0"/>
              <a:t>Client engagement</a:t>
            </a:r>
          </a:p>
        </p:txBody>
      </p:sp>
    </p:spTree>
    <p:extLst>
      <p:ext uri="{BB962C8B-B14F-4D97-AF65-F5344CB8AC3E}">
        <p14:creationId xmlns:p14="http://schemas.microsoft.com/office/powerpoint/2010/main" val="414235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61DA-9866-445D-9CAE-2D7C916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0FB9-888F-46A3-AC9C-15E7346C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claimable costs</a:t>
            </a:r>
          </a:p>
          <a:p>
            <a:r>
              <a:rPr lang="en-GB" dirty="0"/>
              <a:t>Cost brackets</a:t>
            </a:r>
          </a:p>
          <a:p>
            <a:r>
              <a:rPr lang="en-GB" dirty="0"/>
              <a:t>Extraction</a:t>
            </a:r>
          </a:p>
          <a:p>
            <a:r>
              <a:rPr lang="en-GB" dirty="0"/>
              <a:t>Client data</a:t>
            </a:r>
          </a:p>
        </p:txBody>
      </p:sp>
    </p:spTree>
    <p:extLst>
      <p:ext uri="{BB962C8B-B14F-4D97-AF65-F5344CB8AC3E}">
        <p14:creationId xmlns:p14="http://schemas.microsoft.com/office/powerpoint/2010/main" val="45578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B936D1-89D8-4286-A3A5-58F766B18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" t="20306" r="61330" b="3976"/>
          <a:stretch/>
        </p:blipFill>
        <p:spPr>
          <a:xfrm>
            <a:off x="838898" y="1543574"/>
            <a:ext cx="4572001" cy="5192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75BFF-7938-4486-8A50-6F528EAC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540" y="339958"/>
            <a:ext cx="4606255" cy="8680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/>
              <a:t>Wrangling the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CDBE-7E7F-4BF6-930B-A5430B4D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540" y="1800458"/>
            <a:ext cx="5721991" cy="4351338"/>
          </a:xfr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Extracting all the datasets</a:t>
            </a:r>
          </a:p>
          <a:p>
            <a:r>
              <a:rPr lang="en-GB" dirty="0"/>
              <a:t>Specifying and extracting using labels, keeping source data</a:t>
            </a:r>
          </a:p>
          <a:p>
            <a:r>
              <a:rPr lang="en-GB" dirty="0"/>
              <a:t>Cleaning, validation, restructuring</a:t>
            </a:r>
          </a:p>
          <a:p>
            <a:r>
              <a:rPr lang="en-GB" dirty="0"/>
              <a:t>Identifier extraction</a:t>
            </a:r>
          </a:p>
          <a:p>
            <a:r>
              <a:rPr lang="en-GB" dirty="0"/>
              <a:t>Final cleaning</a:t>
            </a:r>
          </a:p>
          <a:p>
            <a:r>
              <a:rPr lang="en-GB" dirty="0"/>
              <a:t>Differences between cost brackets</a:t>
            </a:r>
          </a:p>
        </p:txBody>
      </p:sp>
    </p:spTree>
    <p:extLst>
      <p:ext uri="{BB962C8B-B14F-4D97-AF65-F5344CB8AC3E}">
        <p14:creationId xmlns:p14="http://schemas.microsoft.com/office/powerpoint/2010/main" val="38396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D333-C0AF-452C-8CD9-90A75157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815" y="-61911"/>
            <a:ext cx="10018713" cy="1752599"/>
          </a:xfrm>
        </p:spPr>
        <p:txBody>
          <a:bodyPr/>
          <a:lstStyle/>
          <a:p>
            <a:r>
              <a:rPr lang="en-GB" dirty="0"/>
              <a:t>Analysis of the expenditure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8D5D-683E-4011-BBE1-6419551E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38" y="1825625"/>
            <a:ext cx="4449661" cy="4351338"/>
          </a:xfrm>
        </p:spPr>
        <p:txBody>
          <a:bodyPr/>
          <a:lstStyle/>
          <a:p>
            <a:r>
              <a:rPr lang="en-GB" dirty="0"/>
              <a:t>Huge variation, low mean, exponential distribution</a:t>
            </a:r>
          </a:p>
          <a:p>
            <a:r>
              <a:rPr lang="en-GB" dirty="0"/>
              <a:t>Similarities of consumable and software data</a:t>
            </a:r>
          </a:p>
          <a:p>
            <a:r>
              <a:rPr lang="en-GB" dirty="0"/>
              <a:t>Cost characteristics and correlations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4F7BF-4F70-4341-8262-FBC14DFA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17" y="1690688"/>
            <a:ext cx="3755086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FD467-EE38-419A-BB5B-E4F1B374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9" y="4001294"/>
            <a:ext cx="3791508" cy="2627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4105F-AF18-4C16-82E6-56BB516B0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05" t="61905" r="65559" b="31254"/>
          <a:stretch/>
        </p:blipFill>
        <p:spPr>
          <a:xfrm>
            <a:off x="4593286" y="1591032"/>
            <a:ext cx="1464011" cy="875331"/>
          </a:xfrm>
          <a:prstGeom prst="rect">
            <a:avLst/>
          </a:prstGeom>
        </p:spPr>
      </p:pic>
      <p:pic>
        <p:nvPicPr>
          <p:cNvPr id="9" name="Picture 8" title="Correlation of cost counts">
            <a:extLst>
              <a:ext uri="{FF2B5EF4-FFF2-40B4-BE49-F238E27FC236}">
                <a16:creationId xmlns:a16="http://schemas.microsoft.com/office/drawing/2014/main" id="{AECFC859-CFB7-41CE-9FF8-FA424745BF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11" t="37551" r="65559" b="56019"/>
          <a:stretch/>
        </p:blipFill>
        <p:spPr>
          <a:xfrm>
            <a:off x="4635773" y="4252272"/>
            <a:ext cx="1417740" cy="823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1C632-754E-4801-A420-3A6583EDEA37}"/>
              </a:ext>
            </a:extLst>
          </p:cNvPr>
          <p:cNvSpPr txBox="1"/>
          <p:nvPr/>
        </p:nvSpPr>
        <p:spPr>
          <a:xfrm>
            <a:off x="4635773" y="5314917"/>
            <a:ext cx="1502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Cost count 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F3CC8-5ECD-4EC3-8800-10959AFBC13A}"/>
              </a:ext>
            </a:extLst>
          </p:cNvPr>
          <p:cNvSpPr txBox="1"/>
          <p:nvPr/>
        </p:nvSpPr>
        <p:spPr>
          <a:xfrm>
            <a:off x="4635773" y="2533475"/>
            <a:ext cx="1770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Cost values correlation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292ED4-19DD-41A9-A391-D03C7950FB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798" t="60544" r="65025" b="32963"/>
          <a:stretch/>
        </p:blipFill>
        <p:spPr>
          <a:xfrm>
            <a:off x="4635773" y="2870289"/>
            <a:ext cx="1417740" cy="721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9E86D3-9C14-497B-BA96-0359D02BE3D7}"/>
              </a:ext>
            </a:extLst>
          </p:cNvPr>
          <p:cNvSpPr txBox="1"/>
          <p:nvPr/>
        </p:nvSpPr>
        <p:spPr>
          <a:xfrm>
            <a:off x="4635773" y="3699545"/>
            <a:ext cx="150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Apportionment values correlation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CA59FA-C768-409E-9B62-188248A115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523" t="48687" r="57296" b="45147"/>
          <a:stretch/>
        </p:blipFill>
        <p:spPr>
          <a:xfrm>
            <a:off x="8330268" y="364901"/>
            <a:ext cx="3396708" cy="7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5739-52FF-411A-B4CC-C6860B1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17" y="-119654"/>
            <a:ext cx="10018713" cy="1752599"/>
          </a:xfrm>
        </p:spPr>
        <p:txBody>
          <a:bodyPr/>
          <a:lstStyle/>
          <a:p>
            <a:r>
              <a:rPr lang="en-GB" dirty="0"/>
              <a:t>Analysis of the client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A1B6-6005-47DC-84DF-1DF70CA2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680" y="1806964"/>
            <a:ext cx="4399327" cy="4351338"/>
          </a:xfrm>
        </p:spPr>
        <p:txBody>
          <a:bodyPr/>
          <a:lstStyle/>
          <a:p>
            <a:r>
              <a:rPr lang="en-GB" dirty="0"/>
              <a:t>Distribution of biggest industries</a:t>
            </a:r>
          </a:p>
          <a:p>
            <a:r>
              <a:rPr lang="en-GB" dirty="0"/>
              <a:t>Similarities of Food and Mechanical Engineering</a:t>
            </a:r>
          </a:p>
          <a:p>
            <a:r>
              <a:rPr lang="en-GB" dirty="0"/>
              <a:t>Correlations of client data to total costs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6F3F7-50A2-437C-AAEE-F70515D5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7" y="4133462"/>
            <a:ext cx="3852532" cy="2560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EBCA5-86AD-419F-8907-E592453B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8539"/>
            <a:ext cx="3617809" cy="25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6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52DE-0F3D-4608-B54B-AF4D7B36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32" y="57239"/>
            <a:ext cx="10018713" cy="1752599"/>
          </a:xfrm>
        </p:spPr>
        <p:txBody>
          <a:bodyPr/>
          <a:lstStyle/>
          <a:p>
            <a:r>
              <a:rPr lang="en-GB" dirty="0"/>
              <a:t>Machine learning 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5BE6-F62E-4F18-BDE0-0EFEC2CA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581" y="1479871"/>
            <a:ext cx="5053667" cy="4351338"/>
          </a:xfrm>
        </p:spPr>
        <p:txBody>
          <a:bodyPr>
            <a:normAutofit/>
          </a:bodyPr>
          <a:lstStyle/>
          <a:p>
            <a:r>
              <a:rPr lang="en-GB" dirty="0"/>
              <a:t>Putting it all together</a:t>
            </a:r>
          </a:p>
          <a:p>
            <a:r>
              <a:rPr lang="en-GB" dirty="0"/>
              <a:t>Regression - Testing staff cost variable and all other costs</a:t>
            </a:r>
          </a:p>
          <a:p>
            <a:r>
              <a:rPr lang="en-GB" dirty="0"/>
              <a:t>Removing low p value features and test</a:t>
            </a:r>
          </a:p>
          <a:p>
            <a:r>
              <a:rPr lang="en-GB" dirty="0"/>
              <a:t>Final features and further tests with linear regression and random forest regression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DA774-56B1-4527-AC15-E9876AA7C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3" t="37007" r="38928" b="31621"/>
          <a:stretch/>
        </p:blipFill>
        <p:spPr>
          <a:xfrm>
            <a:off x="704675" y="1480914"/>
            <a:ext cx="3271707" cy="1720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F9CE9-739C-41CA-8946-8A46DE2972B5}"/>
              </a:ext>
            </a:extLst>
          </p:cNvPr>
          <p:cNvSpPr txBox="1"/>
          <p:nvPr/>
        </p:nvSpPr>
        <p:spPr>
          <a:xfrm>
            <a:off x="704675" y="3318266"/>
            <a:ext cx="327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Staff costs regression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B6A77-AF43-48B3-95CA-6BDB90F54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2" t="54570" r="43061" b="40429"/>
          <a:stretch/>
        </p:blipFill>
        <p:spPr>
          <a:xfrm>
            <a:off x="704675" y="3829789"/>
            <a:ext cx="3577991" cy="343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EC125-D9AE-4465-803B-B38E30889E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85" t="48385" r="46352" b="48746"/>
          <a:stretch/>
        </p:blipFill>
        <p:spPr>
          <a:xfrm>
            <a:off x="704675" y="4325750"/>
            <a:ext cx="3439486" cy="211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7E22D-D142-4FED-8776-C99FCEE3498E}"/>
              </a:ext>
            </a:extLst>
          </p:cNvPr>
          <p:cNvSpPr txBox="1"/>
          <p:nvPr/>
        </p:nvSpPr>
        <p:spPr>
          <a:xfrm>
            <a:off x="612396" y="4690017"/>
            <a:ext cx="353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Regression cv test with different models. (all data without the costs).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13E90-5BEE-4B10-9C64-19236EE9D7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10" t="23401" r="50332" b="23058"/>
          <a:stretch/>
        </p:blipFill>
        <p:spPr>
          <a:xfrm>
            <a:off x="4202884" y="1479871"/>
            <a:ext cx="2750305" cy="36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A077-5377-4D53-9607-0D25FF98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28" y="-195559"/>
            <a:ext cx="10018713" cy="1752599"/>
          </a:xfrm>
        </p:spPr>
        <p:txBody>
          <a:bodyPr/>
          <a:lstStyle/>
          <a:p>
            <a:r>
              <a:rPr lang="en-GB" dirty="0"/>
              <a:t>Machine learning - Classifying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B340-9B28-452C-A0ED-33E5C674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357" y="1557040"/>
            <a:ext cx="4709719" cy="4351338"/>
          </a:xfrm>
        </p:spPr>
        <p:txBody>
          <a:bodyPr/>
          <a:lstStyle/>
          <a:p>
            <a:r>
              <a:rPr lang="en-GB" dirty="0"/>
              <a:t>Binning the data into a small set and testing</a:t>
            </a:r>
          </a:p>
          <a:p>
            <a:r>
              <a:rPr lang="en-GB" dirty="0"/>
              <a:t>Binning the data into a larger set and testing</a:t>
            </a:r>
          </a:p>
          <a:p>
            <a:r>
              <a:rPr lang="en-GB" dirty="0"/>
              <a:t>Preferred number of bins identified, and using a RBF classifier</a:t>
            </a:r>
          </a:p>
          <a:p>
            <a:r>
              <a:rPr lang="en-GB" dirty="0"/>
              <a:t>Testing the model with staff costs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43B47-56B6-4598-BB10-A8397E315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7" t="38640" r="60816" b="53639"/>
          <a:stretch/>
        </p:blipFill>
        <p:spPr>
          <a:xfrm>
            <a:off x="629174" y="1560858"/>
            <a:ext cx="1944044" cy="746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EC872-393C-4F79-AA72-30B66EA94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16" t="46122" r="49796" b="32478"/>
          <a:stretch/>
        </p:blipFill>
        <p:spPr>
          <a:xfrm>
            <a:off x="629174" y="2476153"/>
            <a:ext cx="2790453" cy="14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27FCA-0AAB-47D1-8CBA-2F803B1F2544}"/>
              </a:ext>
            </a:extLst>
          </p:cNvPr>
          <p:cNvSpPr txBox="1"/>
          <p:nvPr/>
        </p:nvSpPr>
        <p:spPr>
          <a:xfrm>
            <a:off x="2852360" y="1536798"/>
            <a:ext cx="10652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5 bin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93797-2A06-4707-BFB7-70DC19FDB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8" t="33639" r="60816" b="51438"/>
          <a:stretch/>
        </p:blipFill>
        <p:spPr>
          <a:xfrm>
            <a:off x="5263896" y="1557040"/>
            <a:ext cx="1944044" cy="1433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86342B-1526-4EA4-8FD4-7E13DB2D0E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48" t="22760" r="49719" b="41896"/>
          <a:stretch/>
        </p:blipFill>
        <p:spPr>
          <a:xfrm>
            <a:off x="4399768" y="3209976"/>
            <a:ext cx="2808172" cy="2423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2262CC-BE68-4587-AFAC-A20357187D46}"/>
              </a:ext>
            </a:extLst>
          </p:cNvPr>
          <p:cNvSpPr txBox="1"/>
          <p:nvPr/>
        </p:nvSpPr>
        <p:spPr>
          <a:xfrm>
            <a:off x="4148758" y="1557040"/>
            <a:ext cx="10524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10 bin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1954E0-55C0-4A53-B0E2-5F3EB53D06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523" t="39728" r="50026" b="25994"/>
          <a:stretch/>
        </p:blipFill>
        <p:spPr>
          <a:xfrm>
            <a:off x="632901" y="4049999"/>
            <a:ext cx="2737206" cy="2350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9F8A7F-AAEE-4CB3-9E4E-AC7E4C260766}"/>
              </a:ext>
            </a:extLst>
          </p:cNvPr>
          <p:cNvSpPr txBox="1"/>
          <p:nvPr/>
        </p:nvSpPr>
        <p:spPr>
          <a:xfrm>
            <a:off x="3691156" y="6093023"/>
            <a:ext cx="209724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Staff costs included model</a:t>
            </a:r>
          </a:p>
        </p:txBody>
      </p:sp>
    </p:spTree>
    <p:extLst>
      <p:ext uri="{BB962C8B-B14F-4D97-AF65-F5344CB8AC3E}">
        <p14:creationId xmlns:p14="http://schemas.microsoft.com/office/powerpoint/2010/main" val="274206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BEDF-4687-45FC-A948-6CB6A41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74BD-FDF4-4548-9F8B-C1556EA2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Predicted cost data is exponentially distributed.</a:t>
            </a:r>
          </a:p>
          <a:p>
            <a:r>
              <a:rPr lang="en-GB" dirty="0"/>
              <a:t>Industry, CIF data, phase and postcode are not great predictors.</a:t>
            </a:r>
          </a:p>
          <a:p>
            <a:r>
              <a:rPr lang="en-GB" dirty="0"/>
              <a:t>Preferred algorithm is the random forest regressor/ classifier.</a:t>
            </a:r>
          </a:p>
          <a:p>
            <a:r>
              <a:rPr lang="en-GB" dirty="0"/>
              <a:t>Foundation to predict expenditure without the cost data itself.</a:t>
            </a:r>
          </a:p>
          <a:p>
            <a:r>
              <a:rPr lang="en-GB" dirty="0"/>
              <a:t>Several potential models with different strengths.</a:t>
            </a:r>
          </a:p>
          <a:p>
            <a:r>
              <a:rPr lang="en-GB" dirty="0"/>
              <a:t>Models to be used by per process stage.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201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483</TotalTime>
  <Words>355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Capstone Project – Predicting R&amp;D Expenditure</vt:lpstr>
      <vt:lpstr>Nature of the field, Background</vt:lpstr>
      <vt:lpstr>The data set</vt:lpstr>
      <vt:lpstr>Wrangling the costs</vt:lpstr>
      <vt:lpstr>Analysis of the expenditure data</vt:lpstr>
      <vt:lpstr>Analysis of the client data</vt:lpstr>
      <vt:lpstr>Machine learning - Regression</vt:lpstr>
      <vt:lpstr>Machine learning - Classifying</vt:lpstr>
      <vt:lpstr>Results</vt:lpstr>
      <vt:lpstr>Recommendations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Iwan Williams</dc:creator>
  <cp:lastModifiedBy>Iwan Williams</cp:lastModifiedBy>
  <cp:revision>13</cp:revision>
  <dcterms:created xsi:type="dcterms:W3CDTF">2018-03-14T20:50:14Z</dcterms:created>
  <dcterms:modified xsi:type="dcterms:W3CDTF">2018-03-19T20:53:58Z</dcterms:modified>
</cp:coreProperties>
</file>