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Nunito Light" charset="1" panose="00000400000000000000"/>
      <p:regular r:id="rId12"/>
    </p:embeddedFont>
    <p:embeddedFont>
      <p:font typeface="Nunito Bold Bold" charset="1" panose="00000000000000000000"/>
      <p:regular r:id="rId13"/>
    </p:embeddedFont>
    <p:embeddedFont>
      <p:font typeface="Nunito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4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83214">
            <a:off x="-7633117" y="-10946077"/>
            <a:ext cx="16230600" cy="23438613"/>
          </a:xfrm>
          <a:prstGeom prst="rect">
            <a:avLst/>
          </a:prstGeom>
          <a:solidFill>
            <a:srgbClr val="2733B7"/>
          </a:solidFill>
        </p:spPr>
      </p:sp>
      <p:sp>
        <p:nvSpPr>
          <p:cNvPr name="AutoShape 3" id="3"/>
          <p:cNvSpPr/>
          <p:nvPr/>
        </p:nvSpPr>
        <p:spPr>
          <a:xfrm rot="1583214">
            <a:off x="15817390" y="-6805045"/>
            <a:ext cx="16230600" cy="2343861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069221" y="2986784"/>
            <a:ext cx="5678296" cy="4313431"/>
            <a:chOff x="0" y="0"/>
            <a:chExt cx="7571061" cy="575124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20533" r="0" b="36736"/>
            <a:stretch>
              <a:fillRect/>
            </a:stretch>
          </p:blipFill>
          <p:spPr>
            <a:xfrm flipH="false" flipV="false">
              <a:off x="0" y="0"/>
              <a:ext cx="7571061" cy="575124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1663266">
            <a:off x="8613400" y="-4980235"/>
            <a:ext cx="3159651" cy="9960471"/>
            <a:chOff x="0" y="0"/>
            <a:chExt cx="2354580" cy="74225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1D2FA1"/>
            </a:solidFill>
          </p:spPr>
        </p:sp>
      </p:grpSp>
      <p:grpSp>
        <p:nvGrpSpPr>
          <p:cNvPr name="Group 8" id="8"/>
          <p:cNvGrpSpPr/>
          <p:nvPr/>
        </p:nvGrpSpPr>
        <p:grpSpPr>
          <a:xfrm rot="1663266">
            <a:off x="16708175" y="-7428779"/>
            <a:ext cx="3159651" cy="9960471"/>
            <a:chOff x="0" y="0"/>
            <a:chExt cx="2354580" cy="74225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9176745">
            <a:off x="2853947" y="8020536"/>
            <a:ext cx="2274577" cy="7170369"/>
            <a:chOff x="0" y="0"/>
            <a:chExt cx="2354580" cy="74225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53367" y="7376416"/>
            <a:ext cx="5784866" cy="44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3477" spc="-69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Ditulis oleh: OT Group</a:t>
            </a:r>
          </a:p>
        </p:txBody>
      </p:sp>
      <p:sp>
        <p:nvSpPr>
          <p:cNvPr name="AutoShape 13" id="13"/>
          <p:cNvSpPr/>
          <p:nvPr/>
        </p:nvSpPr>
        <p:spPr>
          <a:xfrm>
            <a:off x="2124728" y="7146265"/>
            <a:ext cx="3733015" cy="0"/>
          </a:xfrm>
          <a:prstGeom prst="line">
            <a:avLst/>
          </a:prstGeom>
          <a:ln cap="rnd" w="19050">
            <a:solidFill>
              <a:srgbClr val="EFB9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947290" y="1297361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79584" y="8846642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4" y="0"/>
                </a:lnTo>
                <a:lnTo>
                  <a:pt x="1646634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09843" y="3220487"/>
            <a:ext cx="9295799" cy="363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b="true" sz="8101" spc="-559">
                <a:solidFill>
                  <a:srgbClr val="EFB92D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SISTEM KONTROL KADAR DO BERBASIS PID PADA AREA WWTP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146139" y="7640411"/>
            <a:ext cx="2113161" cy="1617889"/>
          </a:xfrm>
          <a:custGeom>
            <a:avLst/>
            <a:gdLst/>
            <a:ahLst/>
            <a:cxnLst/>
            <a:rect r="r" b="b" t="t" l="l"/>
            <a:pathLst>
              <a:path h="1617889" w="2113161">
                <a:moveTo>
                  <a:pt x="0" y="0"/>
                </a:moveTo>
                <a:lnTo>
                  <a:pt x="2113161" y="0"/>
                </a:lnTo>
                <a:lnTo>
                  <a:pt x="2113161" y="1617889"/>
                </a:lnTo>
                <a:lnTo>
                  <a:pt x="0" y="161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4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83214">
            <a:off x="-7633117" y="-10946077"/>
            <a:ext cx="16230600" cy="23438613"/>
          </a:xfrm>
          <a:prstGeom prst="rect">
            <a:avLst/>
          </a:prstGeom>
          <a:solidFill>
            <a:srgbClr val="2733B7"/>
          </a:solidFill>
        </p:spPr>
      </p:sp>
      <p:sp>
        <p:nvSpPr>
          <p:cNvPr name="AutoShape 3" id="3"/>
          <p:cNvSpPr/>
          <p:nvPr/>
        </p:nvSpPr>
        <p:spPr>
          <a:xfrm rot="1583214">
            <a:off x="15417440" y="-6575807"/>
            <a:ext cx="16230600" cy="2343861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1663266">
            <a:off x="8533152" y="-5161047"/>
            <a:ext cx="3159651" cy="9960471"/>
            <a:chOff x="0" y="0"/>
            <a:chExt cx="2354580" cy="74225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1D2FA1"/>
            </a:solidFill>
          </p:spPr>
        </p:sp>
      </p:grpSp>
      <p:grpSp>
        <p:nvGrpSpPr>
          <p:cNvPr name="Group 6" id="6"/>
          <p:cNvGrpSpPr/>
          <p:nvPr/>
        </p:nvGrpSpPr>
        <p:grpSpPr>
          <a:xfrm rot="1663266">
            <a:off x="16708175" y="-7428779"/>
            <a:ext cx="3159651" cy="9960471"/>
            <a:chOff x="0" y="0"/>
            <a:chExt cx="2354580" cy="74225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947290" y="1297361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9176745">
            <a:off x="2853947" y="8020536"/>
            <a:ext cx="2274577" cy="7170369"/>
            <a:chOff x="0" y="0"/>
            <a:chExt cx="2354580" cy="74225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779584" y="8846642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4" y="0"/>
                </a:lnTo>
                <a:lnTo>
                  <a:pt x="1646634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46139" y="7640411"/>
            <a:ext cx="2113161" cy="1617889"/>
          </a:xfrm>
          <a:custGeom>
            <a:avLst/>
            <a:gdLst/>
            <a:ahLst/>
            <a:cxnLst/>
            <a:rect r="r" b="b" t="t" l="l"/>
            <a:pathLst>
              <a:path h="1617889" w="2113161">
                <a:moveTo>
                  <a:pt x="0" y="0"/>
                </a:moveTo>
                <a:lnTo>
                  <a:pt x="2113161" y="0"/>
                </a:lnTo>
                <a:lnTo>
                  <a:pt x="2113161" y="1617889"/>
                </a:lnTo>
                <a:lnTo>
                  <a:pt x="0" y="1617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841026" y="2986784"/>
            <a:ext cx="3242325" cy="4313431"/>
            <a:chOff x="0" y="0"/>
            <a:chExt cx="4323100" cy="5751242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5"/>
            <a:srcRect l="0" t="12583" r="0" b="12583"/>
            <a:stretch>
              <a:fillRect/>
            </a:stretch>
          </p:blipFill>
          <p:spPr>
            <a:xfrm flipH="false" flipV="false">
              <a:off x="0" y="0"/>
              <a:ext cx="4323100" cy="5751242"/>
            </a:xfrm>
            <a:prstGeom prst="rect">
              <a:avLst/>
            </a:prstGeom>
          </p:spPr>
        </p:pic>
      </p:grpSp>
      <p:sp>
        <p:nvSpPr>
          <p:cNvPr name="TextBox 15" id="15"/>
          <p:cNvSpPr txBox="true"/>
          <p:nvPr/>
        </p:nvSpPr>
        <p:spPr>
          <a:xfrm rot="0">
            <a:off x="1900582" y="2726753"/>
            <a:ext cx="7243418" cy="70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61"/>
              </a:lnSpc>
              <a:spcBef>
                <a:spcPct val="0"/>
              </a:spcBef>
            </a:pPr>
            <a:r>
              <a:rPr lang="en-US" b="true" sz="5818" spc="-116">
                <a:solidFill>
                  <a:srgbClr val="FFFFFF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LATAR BELAKANG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9299" y="3907809"/>
            <a:ext cx="10750884" cy="339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7373" indent="-328687" lvl="1">
              <a:lnSpc>
                <a:spcPts val="3866"/>
              </a:lnSpc>
              <a:buFont typeface="Arial"/>
              <a:buChar char="•"/>
            </a:pPr>
            <a:r>
              <a:rPr lang="en-US" sz="3044" spc="-6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Sistem Manual yang Tidak Efisien</a:t>
            </a:r>
          </a:p>
          <a:p>
            <a:pPr algn="just" marL="657373" indent="-328687" lvl="1">
              <a:lnSpc>
                <a:spcPts val="3866"/>
              </a:lnSpc>
              <a:buFont typeface="Arial"/>
              <a:buChar char="•"/>
            </a:pPr>
            <a:r>
              <a:rPr lang="en-US" sz="3044" spc="-6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Monitoring DO hanya 3 kali sehari menggunakan alat portable</a:t>
            </a:r>
          </a:p>
          <a:p>
            <a:pPr algn="just" marL="657373" indent="-328687" lvl="1">
              <a:lnSpc>
                <a:spcPts val="3866"/>
              </a:lnSpc>
              <a:buFont typeface="Arial"/>
              <a:buChar char="•"/>
            </a:pPr>
            <a:r>
              <a:rPr lang="en-US" sz="3044" spc="-6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Motor aerator 45kW jalan konstan tanpa feedback sensor</a:t>
            </a:r>
          </a:p>
          <a:p>
            <a:pPr algn="just" marL="657373" indent="-328687" lvl="1">
              <a:lnSpc>
                <a:spcPts val="3866"/>
              </a:lnSpc>
              <a:buFont typeface="Arial"/>
              <a:buChar char="•"/>
            </a:pPr>
            <a:r>
              <a:rPr lang="en-US" sz="3044" spc="-6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Kontrol manual VFD berdasarkan estimasi operator</a:t>
            </a:r>
          </a:p>
          <a:p>
            <a:pPr algn="just" marL="657373" indent="-328687" lvl="1">
              <a:lnSpc>
                <a:spcPts val="3866"/>
              </a:lnSpc>
              <a:buFont typeface="Arial"/>
              <a:buChar char="•"/>
            </a:pPr>
            <a:r>
              <a:rPr lang="en-US" sz="3044" spc="-6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Pencatatan data pakai logbook fisik</a:t>
            </a:r>
          </a:p>
          <a:p>
            <a:pPr algn="just" marL="657373" indent="-328687" lvl="1">
              <a:lnSpc>
                <a:spcPts val="3866"/>
              </a:lnSpc>
              <a:buFont typeface="Arial"/>
              <a:buChar char="•"/>
            </a:pPr>
            <a:r>
              <a:rPr lang="en-US" sz="3044" spc="-6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Kadar DO sering keluar dari rentang optimal 2-4 ppm</a:t>
            </a:r>
          </a:p>
          <a:p>
            <a:pPr algn="just">
              <a:lnSpc>
                <a:spcPts val="386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4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9216785">
            <a:off x="10692590" y="-1721047"/>
            <a:ext cx="16230600" cy="23438613"/>
          </a:xfrm>
          <a:prstGeom prst="rect">
            <a:avLst/>
          </a:prstGeom>
          <a:solidFill>
            <a:srgbClr val="2733B7"/>
          </a:solidFill>
        </p:spPr>
      </p:sp>
      <p:sp>
        <p:nvSpPr>
          <p:cNvPr name="AutoShape 3" id="3"/>
          <p:cNvSpPr/>
          <p:nvPr/>
        </p:nvSpPr>
        <p:spPr>
          <a:xfrm rot="-9216785">
            <a:off x="-12865857" y="-6121411"/>
            <a:ext cx="16230600" cy="2343861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-9136733">
            <a:off x="7239777" y="5941972"/>
            <a:ext cx="3159651" cy="9960471"/>
            <a:chOff x="0" y="0"/>
            <a:chExt cx="2354580" cy="74225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1D2FA1"/>
            </a:solidFill>
          </p:spPr>
        </p:sp>
      </p:grpSp>
      <p:grpSp>
        <p:nvGrpSpPr>
          <p:cNvPr name="Group 6" id="6"/>
          <p:cNvGrpSpPr/>
          <p:nvPr/>
        </p:nvGrpSpPr>
        <p:grpSpPr>
          <a:xfrm rot="-9136733">
            <a:off x="-935246" y="8209704"/>
            <a:ext cx="3159651" cy="9960471"/>
            <a:chOff x="0" y="0"/>
            <a:chExt cx="2354580" cy="74225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5338657" y="9032376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9"/>
                </a:lnTo>
                <a:lnTo>
                  <a:pt x="0" y="411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1623254">
            <a:off x="13804056" y="-4449509"/>
            <a:ext cx="2274577" cy="7170369"/>
            <a:chOff x="0" y="0"/>
            <a:chExt cx="2354580" cy="74225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5506362" y="1483095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9"/>
                </a:lnTo>
                <a:lnTo>
                  <a:pt x="0" y="411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8855534" y="7459180"/>
            <a:ext cx="2649859" cy="0"/>
          </a:xfrm>
          <a:prstGeom prst="line">
            <a:avLst/>
          </a:prstGeom>
          <a:ln cap="rnd" w="742950">
            <a:solidFill>
              <a:srgbClr val="EFB9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11817669" y="7783030"/>
            <a:ext cx="3733015" cy="0"/>
          </a:xfrm>
          <a:prstGeom prst="line">
            <a:avLst/>
          </a:prstGeom>
          <a:ln cap="rnd" w="47625">
            <a:solidFill>
              <a:srgbClr val="EFB92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481263" y="2520315"/>
            <a:ext cx="5246391" cy="5246370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38889" r="0" b="-38889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1028700"/>
            <a:ext cx="2113161" cy="1617889"/>
          </a:xfrm>
          <a:custGeom>
            <a:avLst/>
            <a:gdLst/>
            <a:ahLst/>
            <a:cxnLst/>
            <a:rect r="r" b="b" t="t" l="l"/>
            <a:pathLst>
              <a:path h="1617889" w="2113161">
                <a:moveTo>
                  <a:pt x="0" y="0"/>
                </a:moveTo>
                <a:lnTo>
                  <a:pt x="2113161" y="0"/>
                </a:lnTo>
                <a:lnTo>
                  <a:pt x="2113161" y="1617889"/>
                </a:lnTo>
                <a:lnTo>
                  <a:pt x="0" y="161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473816" y="4502131"/>
            <a:ext cx="9111034" cy="212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4244" spc="-84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Mengembangkan sistem monitoring dan kontrol otomatis dissolved oxygen untuk meningkatkan efisiensi operasional WWTP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82970" y="2922814"/>
            <a:ext cx="6492726" cy="102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97"/>
              </a:lnSpc>
              <a:spcBef>
                <a:spcPct val="0"/>
              </a:spcBef>
            </a:pPr>
            <a:r>
              <a:rPr lang="en-US" b="true" sz="8617" spc="-172">
                <a:solidFill>
                  <a:srgbClr val="FFFFFF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TUJUAN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38619" y="7657675"/>
            <a:ext cx="3721724" cy="41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4"/>
              </a:lnSpc>
            </a:pPr>
            <a:r>
              <a:rPr lang="en-US" sz="3177" spc="-63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rPr>
              <a:t>OT Group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4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83214">
            <a:off x="-7633117" y="-10946077"/>
            <a:ext cx="16230600" cy="23438613"/>
          </a:xfrm>
          <a:prstGeom prst="rect">
            <a:avLst/>
          </a:prstGeom>
          <a:solidFill>
            <a:srgbClr val="2733B7"/>
          </a:solidFill>
        </p:spPr>
      </p:sp>
      <p:sp>
        <p:nvSpPr>
          <p:cNvPr name="AutoShape 3" id="3"/>
          <p:cNvSpPr/>
          <p:nvPr/>
        </p:nvSpPr>
        <p:spPr>
          <a:xfrm rot="1583214">
            <a:off x="15872316" y="-6575807"/>
            <a:ext cx="16230600" cy="2343861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1663266">
            <a:off x="8533152" y="-5161047"/>
            <a:ext cx="3159651" cy="9960471"/>
            <a:chOff x="0" y="0"/>
            <a:chExt cx="2354580" cy="74225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1D2FA1"/>
            </a:solidFill>
          </p:spPr>
        </p:sp>
      </p:grpSp>
      <p:grpSp>
        <p:nvGrpSpPr>
          <p:cNvPr name="Group 6" id="6"/>
          <p:cNvGrpSpPr/>
          <p:nvPr/>
        </p:nvGrpSpPr>
        <p:grpSpPr>
          <a:xfrm rot="1663266">
            <a:off x="17163051" y="-7428779"/>
            <a:ext cx="3159651" cy="9960471"/>
            <a:chOff x="0" y="0"/>
            <a:chExt cx="2354580" cy="74225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grpSp>
        <p:nvGrpSpPr>
          <p:cNvPr name="Group 8" id="8"/>
          <p:cNvGrpSpPr/>
          <p:nvPr/>
        </p:nvGrpSpPr>
        <p:grpSpPr>
          <a:xfrm rot="-9176745">
            <a:off x="2617040" y="8791603"/>
            <a:ext cx="2274577" cy="7170369"/>
            <a:chOff x="0" y="0"/>
            <a:chExt cx="2354580" cy="74225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1866526" y="9445458"/>
            <a:ext cx="11093868" cy="0"/>
          </a:xfrm>
          <a:prstGeom prst="line">
            <a:avLst/>
          </a:prstGeom>
          <a:ln cap="rnd" w="28575">
            <a:solidFill>
              <a:srgbClr val="EFB92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61366" y="361572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654966" y="7895563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4" y="0"/>
                </a:lnTo>
                <a:lnTo>
                  <a:pt x="1646634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146139" y="7640411"/>
            <a:ext cx="2113161" cy="1617889"/>
          </a:xfrm>
          <a:custGeom>
            <a:avLst/>
            <a:gdLst/>
            <a:ahLst/>
            <a:cxnLst/>
            <a:rect r="r" b="b" t="t" l="l"/>
            <a:pathLst>
              <a:path h="1617889" w="2113161">
                <a:moveTo>
                  <a:pt x="0" y="0"/>
                </a:moveTo>
                <a:lnTo>
                  <a:pt x="2113161" y="0"/>
                </a:lnTo>
                <a:lnTo>
                  <a:pt x="2113161" y="1617889"/>
                </a:lnTo>
                <a:lnTo>
                  <a:pt x="0" y="1617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55629" y="2112462"/>
            <a:ext cx="8551612" cy="6114403"/>
          </a:xfrm>
          <a:custGeom>
            <a:avLst/>
            <a:gdLst/>
            <a:ahLst/>
            <a:cxnLst/>
            <a:rect r="r" b="b" t="t" l="l"/>
            <a:pathLst>
              <a:path h="6114403" w="8551612">
                <a:moveTo>
                  <a:pt x="0" y="0"/>
                </a:moveTo>
                <a:lnTo>
                  <a:pt x="8551612" y="0"/>
                </a:lnTo>
                <a:lnTo>
                  <a:pt x="8551612" y="6114402"/>
                </a:lnTo>
                <a:lnTo>
                  <a:pt x="0" y="61144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96579" y="385955"/>
            <a:ext cx="6516399" cy="43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3"/>
              </a:lnSpc>
            </a:pPr>
            <a:r>
              <a:rPr lang="en-US" sz="3442" spc="-68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PERANCANGAN HARDWARE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1366" y="897055"/>
            <a:ext cx="6656077" cy="7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</a:pPr>
            <a:r>
              <a:rPr lang="en-US" b="true" sz="5942" spc="-118">
                <a:solidFill>
                  <a:srgbClr val="FFFFFF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BLOCK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4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83214">
            <a:off x="-7633117" y="-10946077"/>
            <a:ext cx="16230600" cy="23438613"/>
          </a:xfrm>
          <a:prstGeom prst="rect">
            <a:avLst/>
          </a:prstGeom>
          <a:solidFill>
            <a:srgbClr val="2733B7"/>
          </a:solidFill>
        </p:spPr>
      </p:sp>
      <p:sp>
        <p:nvSpPr>
          <p:cNvPr name="AutoShape 3" id="3"/>
          <p:cNvSpPr/>
          <p:nvPr/>
        </p:nvSpPr>
        <p:spPr>
          <a:xfrm rot="1583214">
            <a:off x="15872316" y="-6575807"/>
            <a:ext cx="16230600" cy="2343861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1663266">
            <a:off x="8533152" y="-5161047"/>
            <a:ext cx="3159651" cy="9960471"/>
            <a:chOff x="0" y="0"/>
            <a:chExt cx="2354580" cy="74225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1D2FA1"/>
            </a:solidFill>
          </p:spPr>
        </p:sp>
      </p:grpSp>
      <p:grpSp>
        <p:nvGrpSpPr>
          <p:cNvPr name="Group 6" id="6"/>
          <p:cNvGrpSpPr/>
          <p:nvPr/>
        </p:nvGrpSpPr>
        <p:grpSpPr>
          <a:xfrm rot="1663266">
            <a:off x="17163051" y="-7428779"/>
            <a:ext cx="3159651" cy="9960471"/>
            <a:chOff x="0" y="0"/>
            <a:chExt cx="2354580" cy="74225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561366" y="361572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654966" y="7895563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4" y="0"/>
                </a:lnTo>
                <a:lnTo>
                  <a:pt x="1646634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46139" y="7640411"/>
            <a:ext cx="2113161" cy="1617889"/>
          </a:xfrm>
          <a:custGeom>
            <a:avLst/>
            <a:gdLst/>
            <a:ahLst/>
            <a:cxnLst/>
            <a:rect r="r" b="b" t="t" l="l"/>
            <a:pathLst>
              <a:path h="1617889" w="2113161">
                <a:moveTo>
                  <a:pt x="0" y="0"/>
                </a:moveTo>
                <a:lnTo>
                  <a:pt x="2113161" y="0"/>
                </a:lnTo>
                <a:lnTo>
                  <a:pt x="2113161" y="1617889"/>
                </a:lnTo>
                <a:lnTo>
                  <a:pt x="0" y="1617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53098" y="1952205"/>
            <a:ext cx="8456307" cy="7752592"/>
          </a:xfrm>
          <a:custGeom>
            <a:avLst/>
            <a:gdLst/>
            <a:ahLst/>
            <a:cxnLst/>
            <a:rect r="r" b="b" t="t" l="l"/>
            <a:pathLst>
              <a:path h="7752592" w="8456307">
                <a:moveTo>
                  <a:pt x="0" y="0"/>
                </a:moveTo>
                <a:lnTo>
                  <a:pt x="8456307" y="0"/>
                </a:lnTo>
                <a:lnTo>
                  <a:pt x="8456307" y="7752592"/>
                </a:lnTo>
                <a:lnTo>
                  <a:pt x="0" y="77525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73333" y="1952205"/>
            <a:ext cx="8456307" cy="7752592"/>
          </a:xfrm>
          <a:custGeom>
            <a:avLst/>
            <a:gdLst/>
            <a:ahLst/>
            <a:cxnLst/>
            <a:rect r="r" b="b" t="t" l="l"/>
            <a:pathLst>
              <a:path h="7752592" w="8456307">
                <a:moveTo>
                  <a:pt x="0" y="0"/>
                </a:moveTo>
                <a:lnTo>
                  <a:pt x="8456307" y="0"/>
                </a:lnTo>
                <a:lnTo>
                  <a:pt x="8456307" y="7752592"/>
                </a:lnTo>
                <a:lnTo>
                  <a:pt x="0" y="77525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85415" y="385955"/>
            <a:ext cx="6516399" cy="439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3"/>
              </a:lnSpc>
            </a:pPr>
            <a:r>
              <a:rPr lang="en-US" sz="3442" spc="-68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PERANCANGAN HARDWARE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1366" y="948872"/>
            <a:ext cx="6656077" cy="77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3"/>
              </a:lnSpc>
            </a:pPr>
            <a:r>
              <a:rPr lang="en-US" b="true" sz="5942" spc="-118">
                <a:solidFill>
                  <a:srgbClr val="FFFFFF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SCHEMATICS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4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9216785">
            <a:off x="10228180" y="-2776323"/>
            <a:ext cx="16230600" cy="23438613"/>
          </a:xfrm>
          <a:prstGeom prst="rect">
            <a:avLst/>
          </a:prstGeom>
          <a:solidFill>
            <a:srgbClr val="2733B7"/>
          </a:solidFill>
        </p:spPr>
      </p:sp>
      <p:sp>
        <p:nvSpPr>
          <p:cNvPr name="AutoShape 3" id="3"/>
          <p:cNvSpPr/>
          <p:nvPr/>
        </p:nvSpPr>
        <p:spPr>
          <a:xfrm rot="-9216785">
            <a:off x="-15881333" y="-7146593"/>
            <a:ext cx="16230600" cy="2343861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-9136733">
            <a:off x="5833725" y="8030417"/>
            <a:ext cx="3159651" cy="9960471"/>
            <a:chOff x="0" y="0"/>
            <a:chExt cx="2354580" cy="74225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1D2FA1"/>
            </a:solidFill>
          </p:spPr>
        </p:sp>
      </p:grpSp>
      <p:grpSp>
        <p:nvGrpSpPr>
          <p:cNvPr name="Group 6" id="6"/>
          <p:cNvGrpSpPr/>
          <p:nvPr/>
        </p:nvGrpSpPr>
        <p:grpSpPr>
          <a:xfrm rot="-9136733">
            <a:off x="-3019868" y="4925931"/>
            <a:ext cx="3159651" cy="9960471"/>
            <a:chOff x="0" y="0"/>
            <a:chExt cx="2354580" cy="74225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grpSp>
        <p:nvGrpSpPr>
          <p:cNvPr name="Group 8" id="8"/>
          <p:cNvGrpSpPr/>
          <p:nvPr/>
        </p:nvGrpSpPr>
        <p:grpSpPr>
          <a:xfrm rot="1623254">
            <a:off x="13161895" y="-4160911"/>
            <a:ext cx="2274577" cy="7170369"/>
            <a:chOff x="0" y="0"/>
            <a:chExt cx="2354580" cy="74225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53310" cy="7422569"/>
            </a:xfrm>
            <a:custGeom>
              <a:avLst/>
              <a:gdLst/>
              <a:ahLst/>
              <a:cxnLst/>
              <a:rect r="r" b="b" t="t" l="l"/>
              <a:pathLst>
                <a:path h="7422569" w="2353310">
                  <a:moveTo>
                    <a:pt x="784860" y="7355259"/>
                  </a:moveTo>
                  <a:cubicBezTo>
                    <a:pt x="905510" y="7395899"/>
                    <a:pt x="1042670" y="7422569"/>
                    <a:pt x="1177290" y="7422569"/>
                  </a:cubicBezTo>
                  <a:cubicBezTo>
                    <a:pt x="1311910" y="7422569"/>
                    <a:pt x="1441450" y="7399709"/>
                    <a:pt x="1560830" y="7359069"/>
                  </a:cubicBezTo>
                  <a:cubicBezTo>
                    <a:pt x="1563370" y="7357799"/>
                    <a:pt x="1565910" y="7357799"/>
                    <a:pt x="1568450" y="7356528"/>
                  </a:cubicBezTo>
                  <a:cubicBezTo>
                    <a:pt x="2016760" y="7193969"/>
                    <a:pt x="2346960" y="6764709"/>
                    <a:pt x="2353310" y="6249048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244275"/>
                  </a:lnTo>
                  <a:cubicBezTo>
                    <a:pt x="6350" y="6767249"/>
                    <a:pt x="331470" y="7196509"/>
                    <a:pt x="784860" y="7355259"/>
                  </a:cubicBezTo>
                  <a:close/>
                </a:path>
              </a:pathLst>
            </a:custGeom>
            <a:solidFill>
              <a:srgbClr val="EFB92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458479" y="9258300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4" y="0"/>
                </a:lnTo>
                <a:lnTo>
                  <a:pt x="1646634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81546" y="1028700"/>
            <a:ext cx="1646633" cy="411658"/>
          </a:xfrm>
          <a:custGeom>
            <a:avLst/>
            <a:gdLst/>
            <a:ahLst/>
            <a:cxnLst/>
            <a:rect r="r" b="b" t="t" l="l"/>
            <a:pathLst>
              <a:path h="411658" w="1646633">
                <a:moveTo>
                  <a:pt x="0" y="0"/>
                </a:moveTo>
                <a:lnTo>
                  <a:pt x="1646633" y="0"/>
                </a:lnTo>
                <a:lnTo>
                  <a:pt x="1646633" y="411658"/>
                </a:lnTo>
                <a:lnTo>
                  <a:pt x="0" y="41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17774" y="4348460"/>
            <a:ext cx="12605849" cy="188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42"/>
              </a:lnSpc>
            </a:pPr>
            <a:r>
              <a:rPr lang="en-US" b="true" sz="14328" spc="-286">
                <a:solidFill>
                  <a:srgbClr val="FFFFFF"/>
                </a:solidFill>
                <a:latin typeface="Nunito Bold Bold"/>
                <a:ea typeface="Nunito Bold Bold"/>
                <a:cs typeface="Nunito Bold Bold"/>
                <a:sym typeface="Nunito Bold Bold"/>
              </a:rPr>
              <a:t>THANKYOU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DAGs0RhpLZo</dc:identifier>
  <dcterms:modified xsi:type="dcterms:W3CDTF">2011-08-01T06:04:30Z</dcterms:modified>
  <cp:revision>1</cp:revision>
  <dc:title>OT DO Control System</dc:title>
</cp:coreProperties>
</file>