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8" r:id="rId6"/>
    <p:sldId id="269" r:id="rId7"/>
    <p:sldId id="270" r:id="rId8"/>
    <p:sldId id="262" r:id="rId9"/>
    <p:sldId id="258" r:id="rId10"/>
    <p:sldId id="259" r:id="rId11"/>
    <p:sldId id="260" r:id="rId12"/>
    <p:sldId id="264" r:id="rId13"/>
    <p:sldId id="263"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1" d="100"/>
          <a:sy n="101" d="100"/>
        </p:scale>
        <p:origin x="-2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                                      </a:t>
            </a:r>
            <a:r>
              <a:rPr lang="zh-CN" altLang="en-US" sz="3600" b="1" dirty="0" smtClean="0">
                <a:solidFill>
                  <a:schemeClr val="tx1"/>
                </a:solidFill>
              </a:rPr>
              <a:t>王利国</a:t>
            </a:r>
            <a:endParaRPr lang="en-US" altLang="zh-CN" sz="3600" b="1" dirty="0" smtClean="0">
              <a:solidFill>
                <a:schemeClr val="tx1"/>
              </a:solidFill>
            </a:endParaRPr>
          </a:p>
          <a:p>
            <a:r>
              <a:rPr lang="en-US" altLang="zh-CN" sz="3600" b="1" dirty="0" smtClean="0">
                <a:solidFill>
                  <a:schemeClr val="tx1"/>
                </a:solidFill>
              </a:rPr>
              <a:t>                        516030910266</a:t>
            </a:r>
            <a:endParaRPr lang="zh-CN" altLang="en-US" sz="3600" b="1" dirty="0">
              <a:solidFill>
                <a:schemeClr val="tx1"/>
              </a:solidFill>
            </a:endParaRPr>
          </a:p>
        </p:txBody>
      </p:sp>
      <p:sp>
        <p:nvSpPr>
          <p:cNvPr id="2" name="标题 1"/>
          <p:cNvSpPr>
            <a:spLocks noGrp="1"/>
          </p:cNvSpPr>
          <p:nvPr>
            <p:ph type="ctrTitle"/>
          </p:nvPr>
        </p:nvSpPr>
        <p:spPr/>
        <p:txBody>
          <a:bodyPr/>
          <a:lstStyle/>
          <a:p>
            <a:r>
              <a:rPr lang="zh-CN" altLang="en-US" dirty="0" smtClean="0"/>
              <a:t>程序期末检测作业</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p>
            <a:pPr fontAlgn="auto">
              <a:lnSpc>
                <a:spcPct val="150000"/>
              </a:lnSpc>
              <a:spcBef>
                <a:spcPts val="500"/>
              </a:spcBef>
            </a:pPr>
            <a:r>
              <a:rPr lang="en-US" altLang="zh-CN"/>
              <a:t>3</a:t>
            </a:r>
            <a:r>
              <a:rPr lang="zh-CN" altLang="en-US"/>
              <a:t>）对于定积分的改进程序，最困难的在于以编程的语言来描述用抛物线代替水平直线时每一个面积微元的计算过程，这里面既包括循环过程，又有运用普通定积分算法的过程（通过数学推导实现：在每个无限小的区间里确立三个点构造出一条抛物线，然后计算定积分值）</a:t>
            </a:r>
            <a:endParaRPr lang="zh-CN" altLang="en-US"/>
          </a:p>
          <a:p>
            <a:pPr fontAlgn="auto">
              <a:lnSpc>
                <a:spcPct val="150000"/>
              </a:lnSpc>
              <a:spcBef>
                <a:spcPts val="500"/>
              </a:spcBef>
            </a:pPr>
            <a:r>
              <a:rPr lang="en-US" altLang="zh-CN"/>
              <a:t>4</a:t>
            </a:r>
            <a:r>
              <a:rPr lang="zh-CN" altLang="en-US"/>
              <a:t>）最后关于这次作业最重要的是</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p>
            <a:r>
              <a:rPr lang="zh-CN" altLang="en-US"/>
              <a:t>感谢三位老师半年来对我的帮助让我能够完成这次作业，谢谢你们。</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p>
            <a:pPr marL="0" indent="0">
              <a:buNone/>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程序作业的功能：对传统计算器功能进行适当补充或改进</a:t>
            </a:r>
            <a:endParaRPr lang="zh-CN" altLang="en-US" sz="3200" dirty="0"/>
          </a:p>
        </p:txBody>
      </p:sp>
      <p:sp>
        <p:nvSpPr>
          <p:cNvPr id="3" name="内容占位符 2"/>
          <p:cNvSpPr>
            <a:spLocks noGrp="1"/>
          </p:cNvSpPr>
          <p:nvPr>
            <p:ph sz="quarter" idx="1"/>
          </p:nvPr>
        </p:nvSpPr>
        <p:spPr/>
        <p:txBody>
          <a:bodyPr>
            <a:normAutofit lnSpcReduction="10000"/>
          </a:bodyPr>
          <a:lstStyle/>
          <a:p>
            <a:r>
              <a:rPr lang="en-US" altLang="zh-CN" dirty="0" smtClean="0"/>
              <a:t>1</a:t>
            </a:r>
            <a:r>
              <a:rPr lang="zh-CN" altLang="en-US" dirty="0" smtClean="0"/>
              <a:t>）  将十进制数转化为十六进制或十六进制以下的数字，十六进制只是为了象征性地展示超过十进制以后的处理方法</a:t>
            </a:r>
            <a:endParaRPr lang="en-US" altLang="zh-CN" dirty="0" smtClean="0"/>
          </a:p>
          <a:p>
            <a:endParaRPr lang="en-US" altLang="zh-CN" dirty="0" smtClean="0"/>
          </a:p>
          <a:p>
            <a:r>
              <a:rPr lang="en-US" altLang="zh-CN" dirty="0" smtClean="0"/>
              <a:t>2</a:t>
            </a:r>
            <a:r>
              <a:rPr lang="zh-CN" altLang="en-US" dirty="0" smtClean="0"/>
              <a:t>）结合当前学习的线性代数的内容求解</a:t>
            </a:r>
            <a:r>
              <a:rPr lang="en-US" altLang="zh-CN" dirty="0" smtClean="0"/>
              <a:t>N</a:t>
            </a:r>
            <a:r>
              <a:rPr lang="zh-CN" altLang="en-US" dirty="0" smtClean="0"/>
              <a:t>阶行列式</a:t>
            </a:r>
            <a:endParaRPr lang="en-US" altLang="zh-CN" dirty="0" smtClean="0"/>
          </a:p>
          <a:p>
            <a:endParaRPr lang="en-US" altLang="zh-CN" dirty="0" smtClean="0"/>
          </a:p>
          <a:p>
            <a:endParaRPr lang="en-US" altLang="zh-CN" dirty="0" smtClean="0"/>
          </a:p>
          <a:p>
            <a:r>
              <a:rPr lang="en-US" altLang="zh-CN" dirty="0" smtClean="0"/>
              <a:t>3</a:t>
            </a:r>
            <a:r>
              <a:rPr lang="zh-CN" altLang="en-US" dirty="0" smtClean="0"/>
              <a:t>）设计新的定积分计算方法提高计算器计算的精确度，传统微积分是将曲边梯形分割成无限个小矩形，使用水平直线代替曲边，而这里是用抛物线代替曲边</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实现思路和过程</a:t>
            </a:r>
            <a:endParaRPr lang="zh-CN" altLang="en-US"/>
          </a:p>
        </p:txBody>
      </p:sp>
      <p:sp>
        <p:nvSpPr>
          <p:cNvPr id="3" name="内容占位符 2"/>
          <p:cNvSpPr>
            <a:spLocks noGrp="1"/>
          </p:cNvSpPr>
          <p:nvPr>
            <p:ph sz="quarter" idx="1"/>
          </p:nvPr>
        </p:nvSpPr>
        <p:spPr/>
        <p:txBody>
          <a:bodyPr/>
          <a:p>
            <a:r>
              <a:rPr lang="en-US" altLang="zh-CN"/>
              <a:t>1)</a:t>
            </a:r>
            <a:r>
              <a:rPr lang="zh-CN" altLang="en-US"/>
              <a:t>进制转换程序：用递归方法和两路分支结构，通过逐步做除法和取余数获得十进制的结果，在转化为十进制以后的数时，用相应规定好的字母代替那些超过</a:t>
            </a:r>
            <a:r>
              <a:rPr lang="en-US" altLang="zh-CN"/>
              <a:t>10</a:t>
            </a:r>
            <a:r>
              <a:rPr lang="zh-CN" altLang="en-US"/>
              <a:t>以后的数字</a:t>
            </a:r>
            <a:endParaRPr lang="zh-CN" altLang="en-US"/>
          </a:p>
          <a:p>
            <a:r>
              <a:rPr lang="en-US" altLang="zh-CN"/>
              <a:t>2</a:t>
            </a:r>
            <a:r>
              <a:rPr lang="zh-CN" altLang="en-US"/>
              <a:t>）行列式计算程序：同样采用递归算法，使用两路分支和循环结构，通过数学公式</a:t>
            </a:r>
            <a:r>
              <a:rPr lang="en-US" altLang="zh-CN"/>
              <a:t>D=</a:t>
            </a:r>
            <a:r>
              <a:rPr lang="en-US" altLang="zh-CN">
                <a:latin typeface="Arial" panose="020B0604020202020204" pitchFamily="34" charset="0"/>
              </a:rPr>
              <a:t>∑a</a:t>
            </a:r>
            <a:r>
              <a:rPr lang="en-US" altLang="zh-CN" baseline="-25000">
                <a:latin typeface="Arial" panose="020B0604020202020204" pitchFamily="34" charset="0"/>
              </a:rPr>
              <a:t>ij</a:t>
            </a:r>
            <a:r>
              <a:rPr lang="en-US" altLang="zh-CN">
                <a:latin typeface="Arial" panose="020B0604020202020204" pitchFamily="34" charset="0"/>
              </a:rPr>
              <a:t>A</a:t>
            </a:r>
            <a:r>
              <a:rPr lang="en-US" altLang="zh-CN" baseline="-25000">
                <a:latin typeface="Arial" panose="020B0604020202020204" pitchFamily="34" charset="0"/>
              </a:rPr>
              <a:t>ij </a:t>
            </a:r>
            <a:r>
              <a:rPr lang="zh-CN" altLang="en-US">
                <a:latin typeface="Arial" panose="020B0604020202020204" pitchFamily="34" charset="0"/>
              </a:rPr>
              <a:t>求和，其中引入</a:t>
            </a:r>
            <a:r>
              <a:rPr lang="en-US" altLang="zh-CN">
                <a:latin typeface="Arial" panose="020B0604020202020204" pitchFamily="34" charset="0"/>
              </a:rPr>
              <a:t>delete</a:t>
            </a:r>
            <a:r>
              <a:rPr lang="zh-CN" altLang="en-US">
                <a:latin typeface="Arial" panose="020B0604020202020204" pitchFamily="34" charset="0"/>
              </a:rPr>
              <a:t>方法删去对应列，引入</a:t>
            </a:r>
            <a:r>
              <a:rPr lang="en-US" altLang="zh-CN">
                <a:latin typeface="Arial" panose="020B0604020202020204" pitchFamily="34" charset="0"/>
              </a:rPr>
              <a:t>copy</a:t>
            </a:r>
            <a:r>
              <a:rPr lang="zh-CN" altLang="en-US">
                <a:latin typeface="Arial" panose="020B0604020202020204" pitchFamily="34" charset="0"/>
              </a:rPr>
              <a:t>库，运用</a:t>
            </a:r>
            <a:r>
              <a:rPr lang="en-US" altLang="zh-CN">
                <a:latin typeface="Arial" panose="020B0604020202020204" pitchFamily="34" charset="0"/>
              </a:rPr>
              <a:t>deepcopy</a:t>
            </a:r>
            <a:r>
              <a:rPr lang="zh-CN" altLang="en-US">
                <a:latin typeface="Arial" panose="020B0604020202020204" pitchFamily="34" charset="0"/>
              </a:rPr>
              <a:t>方法让每次循环时列表重新拷贝，不被</a:t>
            </a:r>
            <a:r>
              <a:rPr lang="en-US" altLang="zh-CN">
                <a:latin typeface="Arial" panose="020B0604020202020204" pitchFamily="34" charset="0"/>
              </a:rPr>
              <a:t>delete</a:t>
            </a:r>
            <a:r>
              <a:rPr lang="zh-CN" altLang="en-US">
                <a:latin typeface="Arial" panose="020B0604020202020204" pitchFamily="34" charset="0"/>
              </a:rPr>
              <a:t>影响   除此之外，还运用</a:t>
            </a:r>
            <a:r>
              <a:rPr lang="en-US" altLang="zh-CN">
                <a:latin typeface="Arial" panose="020B0604020202020204" pitchFamily="34" charset="0"/>
              </a:rPr>
              <a:t>try--except</a:t>
            </a:r>
            <a:r>
              <a:rPr lang="zh-CN" altLang="en-US">
                <a:latin typeface="Arial" panose="020B0604020202020204" pitchFamily="34" charset="0"/>
              </a:rPr>
              <a:t>异常处理机制，使用户成功输入方阵，增强了程序的健壮性</a:t>
            </a:r>
            <a:endParaRPr lang="zh-CN" altLang="en-US">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49860" y="514985"/>
            <a:ext cx="4519295" cy="3141980"/>
          </a:xfrm>
          <a:prstGeom prst="rect">
            <a:avLst/>
          </a:prstGeom>
        </p:spPr>
      </p:pic>
      <p:pic>
        <p:nvPicPr>
          <p:cNvPr id="6" name="图片 5"/>
          <p:cNvPicPr>
            <a:picLocks noChangeAspect="1"/>
          </p:cNvPicPr>
          <p:nvPr/>
        </p:nvPicPr>
        <p:blipFill>
          <a:blip r:embed="rId2"/>
          <a:stretch>
            <a:fillRect/>
          </a:stretch>
        </p:blipFill>
        <p:spPr>
          <a:xfrm>
            <a:off x="149860" y="3870325"/>
            <a:ext cx="9024620" cy="25920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5560" y="3869690"/>
            <a:ext cx="9027160" cy="2577465"/>
          </a:xfrm>
          <a:prstGeom prst="rect">
            <a:avLst/>
          </a:prstGeom>
        </p:spPr>
      </p:pic>
      <p:pic>
        <p:nvPicPr>
          <p:cNvPr id="5" name="图片 4"/>
          <p:cNvPicPr>
            <a:picLocks noChangeAspect="1"/>
          </p:cNvPicPr>
          <p:nvPr/>
        </p:nvPicPr>
        <p:blipFill>
          <a:blip r:embed="rId2"/>
          <a:srcRect r="9931"/>
          <a:stretch>
            <a:fillRect/>
          </a:stretch>
        </p:blipFill>
        <p:spPr>
          <a:xfrm>
            <a:off x="146685" y="342900"/>
            <a:ext cx="4232910" cy="3380105"/>
          </a:xfrm>
          <a:prstGeom prst="rect">
            <a:avLst/>
          </a:prstGeom>
        </p:spPr>
      </p:pic>
      <p:pic>
        <p:nvPicPr>
          <p:cNvPr id="6" name="图片 5"/>
          <p:cNvPicPr>
            <a:picLocks noChangeAspect="1"/>
          </p:cNvPicPr>
          <p:nvPr/>
        </p:nvPicPr>
        <p:blipFill>
          <a:blip r:embed="rId3"/>
          <a:srcRect l="161" r="28022"/>
          <a:stretch>
            <a:fillRect/>
          </a:stretch>
        </p:blipFill>
        <p:spPr>
          <a:xfrm>
            <a:off x="3850640" y="436245"/>
            <a:ext cx="4530725" cy="1974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rcRect l="1920"/>
          <a:stretch>
            <a:fillRect/>
          </a:stretch>
        </p:blipFill>
        <p:spPr>
          <a:xfrm>
            <a:off x="69850" y="3825240"/>
            <a:ext cx="9050655" cy="2947035"/>
          </a:xfrm>
          <a:prstGeom prst="rect">
            <a:avLst/>
          </a:prstGeom>
        </p:spPr>
      </p:pic>
      <p:pic>
        <p:nvPicPr>
          <p:cNvPr id="5" name="图片 4"/>
          <p:cNvPicPr>
            <a:picLocks noChangeAspect="1"/>
          </p:cNvPicPr>
          <p:nvPr/>
        </p:nvPicPr>
        <p:blipFill>
          <a:blip r:embed="rId2"/>
          <a:stretch>
            <a:fillRect/>
          </a:stretch>
        </p:blipFill>
        <p:spPr>
          <a:xfrm>
            <a:off x="193675" y="351790"/>
            <a:ext cx="6716395" cy="33902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p>
            <a:pPr fontAlgn="auto">
              <a:lnSpc>
                <a:spcPct val="150000"/>
              </a:lnSpc>
              <a:spcBef>
                <a:spcPts val="500"/>
              </a:spcBef>
            </a:pPr>
            <a:r>
              <a:rPr lang="en-US" altLang="zh-CN"/>
              <a:t>3</a:t>
            </a:r>
            <a:r>
              <a:rPr lang="zh-CN" altLang="en-US"/>
              <a:t>）定积分改进程序：运用模块化编程方法，将大问题分解成数据输入与输出，用</a:t>
            </a:r>
            <a:r>
              <a:rPr lang="en-US" altLang="zh-CN"/>
              <a:t>eval</a:t>
            </a:r>
            <a:r>
              <a:rPr lang="zh-CN" altLang="en-US"/>
              <a:t>（）方法计算函数值，小面积求和这三个不同的部分并设计不同的函数解决，主要是在切分的循环过程中将曲边等效为接近的抛物线，并用普通积分方法求出这一小段的面积值                   </a:t>
            </a:r>
            <a:endParaRPr lang="zh-CN" altLang="en-US"/>
          </a:p>
          <a:p>
            <a:pPr fontAlgn="auto">
              <a:lnSpc>
                <a:spcPct val="150000"/>
              </a:lnSpc>
              <a:spcBef>
                <a:spcPts val="500"/>
              </a:spcBef>
            </a:pPr>
            <a:r>
              <a:rPr lang="zh-CN" altLang="en-US"/>
              <a:t>                                       </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遇到的问题：</a:t>
            </a:r>
            <a:endParaRPr lang="zh-CN" altLang="en-US" dirty="0"/>
          </a:p>
        </p:txBody>
      </p:sp>
      <p:sp>
        <p:nvSpPr>
          <p:cNvPr id="3" name="内容占位符 2"/>
          <p:cNvSpPr>
            <a:spLocks noGrp="1"/>
          </p:cNvSpPr>
          <p:nvPr>
            <p:ph sz="quarter" idx="1"/>
          </p:nvPr>
        </p:nvSpPr>
        <p:spPr/>
        <p:txBody>
          <a:bodyPr/>
          <a:lstStyle/>
          <a:p>
            <a:pPr fontAlgn="auto">
              <a:lnSpc>
                <a:spcPct val="150000"/>
              </a:lnSpc>
              <a:spcBef>
                <a:spcPts val="500"/>
              </a:spcBef>
            </a:pPr>
            <a:r>
              <a:rPr lang="en-US" altLang="zh-CN" dirty="0" smtClean="0"/>
              <a:t>1</a:t>
            </a:r>
            <a:r>
              <a:rPr lang="zh-CN" altLang="en-US" dirty="0" smtClean="0"/>
              <a:t>）对进制转换程序，我首先尝试使用循环而非递归的方法，这使得后面打印出的数字总是与正确结果相反，原来这里循环有一个缺点：经历一次循环首先打印出的必定也是首先计算出的，而我们需要的则</a:t>
            </a:r>
            <a:r>
              <a:rPr lang="zh-CN" altLang="en-US" smtClean="0"/>
              <a:t>恰恰相反。后来我改用递归来实现这个程序发现它恰好把最先算出的数据堵在了最后输出出来。</a:t>
            </a:r>
            <a:endParaRPr lang="zh-CN"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quarter" idx="1"/>
          </p:nvPr>
        </p:nvSpPr>
        <p:spPr/>
        <p:txBody>
          <a:bodyPr>
            <a:normAutofit lnSpcReduction="10000"/>
          </a:bodyPr>
          <a:p>
            <a:pPr fontAlgn="auto">
              <a:lnSpc>
                <a:spcPct val="150000"/>
              </a:lnSpc>
              <a:spcBef>
                <a:spcPts val="500"/>
              </a:spcBef>
            </a:pPr>
            <a:r>
              <a:rPr lang="en-US" altLang="zh-CN"/>
              <a:t>2</a:t>
            </a:r>
            <a:r>
              <a:rPr lang="zh-CN" altLang="en-US"/>
              <a:t>）对求解行列式的程序，我将矩阵用二重列表表示，用拉普拉斯定理将第一行展开，列表是可以被修改的，这导致在我计算某一元素的代数余子式时删掉的对应的那一列将无法在我进行后一次计算时显示并加入运算，为了跨越列表可修改的这个障碍，我通过询问同学引入</a:t>
            </a:r>
            <a:r>
              <a:rPr lang="en-US" altLang="zh-CN"/>
              <a:t>copy</a:t>
            </a:r>
            <a:r>
              <a:rPr lang="zh-CN" altLang="en-US"/>
              <a:t>库，运用</a:t>
            </a:r>
            <a:r>
              <a:rPr lang="en-US" altLang="zh-CN"/>
              <a:t>deepcopy</a:t>
            </a:r>
            <a:r>
              <a:rPr lang="zh-CN" altLang="en-US"/>
              <a:t>这个方法使得在每一次循环时矩阵列表都会被重新拷贝，这个问题就被解决了。</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1147</Words>
  <Application>WPS 演示</Application>
  <PresentationFormat>全屏显示(4:3)</PresentationFormat>
  <Paragraphs>37</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Wingdings 2</vt:lpstr>
      <vt:lpstr>Perpetua</vt:lpstr>
      <vt:lpstr>Segoe Print</vt:lpstr>
      <vt:lpstr>幼圆</vt:lpstr>
      <vt:lpstr>Franklin Gothic Book</vt:lpstr>
      <vt:lpstr>微软雅黑</vt:lpstr>
      <vt:lpstr>Calibri</vt:lpstr>
      <vt:lpstr>Wingdings</vt:lpstr>
      <vt:lpstr>幼圆</vt:lpstr>
      <vt:lpstr>平衡</vt:lpstr>
      <vt:lpstr>程序期末检测作业</vt:lpstr>
      <vt:lpstr>程序作业的功能：对传统计算器功能进行适当补充或改进</vt:lpstr>
      <vt:lpstr>实现思路和过程</vt:lpstr>
      <vt:lpstr>PowerPoint 演示文稿</vt:lpstr>
      <vt:lpstr>PowerPoint 演示文稿</vt:lpstr>
      <vt:lpstr>PowerPoint 演示文稿</vt:lpstr>
      <vt:lpstr>PowerPoint 演示文稿</vt:lpstr>
      <vt:lpstr>遇到的问题：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程序期末检测作业</dc:title>
  <dc:creator/>
  <cp:lastModifiedBy>lenovo</cp:lastModifiedBy>
  <cp:revision>7</cp:revision>
  <dcterms:created xsi:type="dcterms:W3CDTF">2016-12-26T07:45:00Z</dcterms:created>
  <dcterms:modified xsi:type="dcterms:W3CDTF">2017-01-12T05:14:32Z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