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64" r:id="rId3"/>
    <p:sldId id="269" r:id="rId4"/>
    <p:sldId id="307" r:id="rId5"/>
    <p:sldId id="306" r:id="rId6"/>
    <p:sldId id="268" r:id="rId7"/>
    <p:sldId id="295" r:id="rId8"/>
    <p:sldId id="271" r:id="rId9"/>
    <p:sldId id="291" r:id="rId10"/>
    <p:sldId id="292" r:id="rId11"/>
    <p:sldId id="293" r:id="rId12"/>
    <p:sldId id="296" r:id="rId13"/>
    <p:sldId id="298" r:id="rId14"/>
    <p:sldId id="274" r:id="rId15"/>
    <p:sldId id="299" r:id="rId16"/>
    <p:sldId id="300" r:id="rId17"/>
    <p:sldId id="297" r:id="rId18"/>
    <p:sldId id="276" r:id="rId19"/>
    <p:sldId id="301" r:id="rId20"/>
    <p:sldId id="302" r:id="rId21"/>
    <p:sldId id="304" r:id="rId22"/>
    <p:sldId id="305" r:id="rId23"/>
    <p:sldId id="308" r:id="rId24"/>
    <p:sldId id="309" r:id="rId25"/>
    <p:sldId id="31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89"/>
    <a:srgbClr val="0553A7"/>
    <a:srgbClr val="F4F4F5"/>
    <a:srgbClr val="4472C4"/>
    <a:srgbClr val="375DA1"/>
    <a:srgbClr val="A7B5DB"/>
    <a:srgbClr val="DD4E4A"/>
    <a:srgbClr val="6E0F6D"/>
    <a:srgbClr val="006766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5097" autoAdjust="0"/>
  </p:normalViewPr>
  <p:slideViewPr>
    <p:cSldViewPr>
      <p:cViewPr varScale="1">
        <p:scale>
          <a:sx n="68" d="100"/>
          <a:sy n="68" d="100"/>
        </p:scale>
        <p:origin x="9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数据大小(KB)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130511</c:v>
                </c:pt>
                <c:pt idx="1">
                  <c:v>68459</c:v>
                </c:pt>
                <c:pt idx="2">
                  <c:v>258044</c:v>
                </c:pt>
                <c:pt idx="3">
                  <c:v>183224</c:v>
                </c:pt>
                <c:pt idx="4">
                  <c:v>241202</c:v>
                </c:pt>
                <c:pt idx="5">
                  <c:v>235709</c:v>
                </c:pt>
                <c:pt idx="6">
                  <c:v>220919</c:v>
                </c:pt>
                <c:pt idx="7">
                  <c:v>194387</c:v>
                </c:pt>
                <c:pt idx="8">
                  <c:v>329530</c:v>
                </c:pt>
                <c:pt idx="9">
                  <c:v>341336</c:v>
                </c:pt>
                <c:pt idx="10">
                  <c:v>385184</c:v>
                </c:pt>
                <c:pt idx="11">
                  <c:v>385184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2-4541-95A9-213D90362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25400"/>
        <c:axId val="535129008"/>
      </c:lineChart>
      <c:catAx>
        <c:axId val="53512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5129008"/>
        <c:crosses val="autoZero"/>
        <c:auto val="1"/>
        <c:lblAlgn val="ctr"/>
        <c:lblOffset val="100"/>
        <c:noMultiLvlLbl val="0"/>
      </c:catAx>
      <c:valAx>
        <c:axId val="53512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512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无效数据出现次数（每时间每地点人数为0的次数）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267</c:v>
                </c:pt>
                <c:pt idx="1">
                  <c:v>1177</c:v>
                </c:pt>
                <c:pt idx="2">
                  <c:v>557</c:v>
                </c:pt>
                <c:pt idx="3">
                  <c:v>5691</c:v>
                </c:pt>
                <c:pt idx="4">
                  <c:v>825</c:v>
                </c:pt>
                <c:pt idx="5">
                  <c:v>1829</c:v>
                </c:pt>
                <c:pt idx="6">
                  <c:v>124</c:v>
                </c:pt>
                <c:pt idx="7">
                  <c:v>81</c:v>
                </c:pt>
                <c:pt idx="8">
                  <c:v>48</c:v>
                </c:pt>
                <c:pt idx="9">
                  <c:v>1032</c:v>
                </c:pt>
                <c:pt idx="10">
                  <c:v>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2-4541-95A9-213D90362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5125400"/>
        <c:axId val="535129008"/>
      </c:barChart>
      <c:catAx>
        <c:axId val="53512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5129008"/>
        <c:crosses val="autoZero"/>
        <c:auto val="1"/>
        <c:lblAlgn val="ctr"/>
        <c:lblOffset val="100"/>
        <c:noMultiLvlLbl val="0"/>
      </c:catAx>
      <c:valAx>
        <c:axId val="53512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512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F278B-E8F8-4A4D-929D-06493B61FA69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7EA40-CBCC-4343-85D4-D0EA32270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2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EA40-CBCC-4343-85D4-D0EA322707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4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EA40-CBCC-4343-85D4-D0EA322707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0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EA40-CBCC-4343-85D4-D0EA322707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EA40-CBCC-4343-85D4-D0EA322707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4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0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57150" y="1826823"/>
            <a:ext cx="12306300" cy="3204356"/>
          </a:xfrm>
          <a:prstGeom prst="rect">
            <a:avLst/>
          </a:prstGeom>
          <a:solidFill>
            <a:srgbClr val="013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4871864" y="39112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8534" y="450447"/>
            <a:ext cx="2646878" cy="882404"/>
            <a:chOff x="1218532" y="450447"/>
            <a:chExt cx="2646879" cy="882403"/>
          </a:xfrm>
        </p:grpSpPr>
        <p:sp>
          <p:nvSpPr>
            <p:cNvPr id="13" name="文本框 12"/>
            <p:cNvSpPr txBox="1"/>
            <p:nvPr/>
          </p:nvSpPr>
          <p:spPr>
            <a:xfrm>
              <a:off x="1218532" y="450447"/>
              <a:ext cx="2646879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13A89"/>
                  </a:solidFill>
                  <a:latin typeface="中山行书百年纪念版" panose="02010609000101010101" pitchFamily="49" charset="-122"/>
                  <a:ea typeface="中山行书百年纪念版" panose="02010609000101010101" pitchFamily="49" charset="-122"/>
                </a:rPr>
                <a:t>北京邮电大学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5631" y="994296"/>
              <a:ext cx="2529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13A8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数据挖掘竞赛</a:t>
              </a:r>
              <a:r>
                <a:rPr lang="en-US" altLang="zh-CN" sz="1600" dirty="0">
                  <a:solidFill>
                    <a:srgbClr val="013A8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dirty="0">
                  <a:solidFill>
                    <a:srgbClr val="013A8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算法赛答辩</a:t>
              </a:r>
            </a:p>
          </p:txBody>
        </p:sp>
      </p:grp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4565883" y="4003427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4941FE-9662-4FB2-9AF9-23FB1B7846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0" y="493931"/>
            <a:ext cx="757064" cy="75706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3762B58-37CC-4E37-87FA-E2AED94073BF}"/>
              </a:ext>
            </a:extLst>
          </p:cNvPr>
          <p:cNvSpPr txBox="1"/>
          <p:nvPr/>
        </p:nvSpPr>
        <p:spPr>
          <a:xfrm>
            <a:off x="2925902" y="2454797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移动终端位置预测</a:t>
            </a:r>
          </a:p>
        </p:txBody>
      </p:sp>
    </p:spTree>
    <p:extLst>
      <p:ext uri="{BB962C8B-B14F-4D97-AF65-F5344CB8AC3E}">
        <p14:creationId xmlns:p14="http://schemas.microsoft.com/office/powerpoint/2010/main" val="303376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99DD548-F35B-469A-85E6-277C99C1000B}"/>
              </a:ext>
            </a:extLst>
          </p:cNvPr>
          <p:cNvSpPr/>
          <p:nvPr/>
        </p:nvSpPr>
        <p:spPr>
          <a:xfrm rot="16200000">
            <a:off x="-1976765" y="3037525"/>
            <a:ext cx="5838573" cy="2001162"/>
          </a:xfrm>
          <a:prstGeom prst="rect">
            <a:avLst/>
          </a:prstGeom>
          <a:solidFill>
            <a:srgbClr val="013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4800" dirty="0"/>
              <a:t>节</a:t>
            </a:r>
            <a:endParaRPr lang="en-US" altLang="zh-CN" sz="4800" dirty="0"/>
          </a:p>
          <a:p>
            <a:pPr algn="ctr"/>
            <a:r>
              <a:rPr lang="zh-CN" altLang="en-US" sz="4800" dirty="0"/>
              <a:t>假</a:t>
            </a:r>
            <a:endParaRPr lang="en-US" altLang="zh-CN" sz="4800" dirty="0"/>
          </a:p>
          <a:p>
            <a:pPr algn="ctr"/>
            <a:r>
              <a:rPr lang="zh-CN" altLang="en-US" sz="4800" dirty="0"/>
              <a:t>日</a:t>
            </a:r>
          </a:p>
        </p:txBody>
      </p:sp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288162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74FE1FA-50ED-4C14-B7D2-EF5FDEAA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91166"/>
              </p:ext>
            </p:extLst>
          </p:nvPr>
        </p:nvGraphicFramePr>
        <p:xfrm>
          <a:off x="2495600" y="2481852"/>
          <a:ext cx="91948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6011701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26014768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11979916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05029023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26626214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52534918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00401447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44513043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88723662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66621708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82375044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231397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9426608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917792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1209037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50223002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0186429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7236861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60799877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57229873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0936508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45031508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78680617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22228365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8042136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32985346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0309106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月 份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一 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二 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三月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四月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五月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六月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065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劳动节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91621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星期二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清明节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端午节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895664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723110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研究生  毕业典礼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本科生   毕业典礼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469303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星期五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运动会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48030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星期六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春节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559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04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8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99DD548-F35B-469A-85E6-277C99C1000B}"/>
              </a:ext>
            </a:extLst>
          </p:cNvPr>
          <p:cNvSpPr/>
          <p:nvPr/>
        </p:nvSpPr>
        <p:spPr>
          <a:xfrm rot="16200000">
            <a:off x="-1976765" y="3037525"/>
            <a:ext cx="5838573" cy="2001162"/>
          </a:xfrm>
          <a:prstGeom prst="rect">
            <a:avLst/>
          </a:prstGeom>
          <a:solidFill>
            <a:srgbClr val="013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4800" dirty="0"/>
              <a:t>节</a:t>
            </a:r>
            <a:endParaRPr lang="en-US" altLang="zh-CN" sz="4800" dirty="0"/>
          </a:p>
          <a:p>
            <a:pPr algn="ctr"/>
            <a:r>
              <a:rPr lang="zh-CN" altLang="en-US" sz="4800" dirty="0"/>
              <a:t>假</a:t>
            </a:r>
            <a:endParaRPr lang="en-US" altLang="zh-CN" sz="4800" dirty="0"/>
          </a:p>
          <a:p>
            <a:pPr algn="ctr"/>
            <a:r>
              <a:rPr lang="zh-CN" altLang="en-US" sz="4800" dirty="0"/>
              <a:t>日</a:t>
            </a:r>
          </a:p>
        </p:txBody>
      </p:sp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288162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4830E1-E2D1-463A-A2A8-245F5B9C3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69993"/>
              </p:ext>
            </p:extLst>
          </p:nvPr>
        </p:nvGraphicFramePr>
        <p:xfrm>
          <a:off x="2489201" y="2482579"/>
          <a:ext cx="91948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0272926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25732663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2980135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24760257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52623234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75199198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88574606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9411832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54729533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80513434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18625824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27188067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09850945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43009396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50743533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52617011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7027741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5695404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71397763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77308124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227213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08769602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17696412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57042201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5379607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46374188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51145185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月 份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七月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八月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九 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十 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十 一 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十 二 月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279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研究生上课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本科生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上课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84027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星期二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214250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研究生</a:t>
                      </a:r>
                      <a:br>
                        <a:rPr lang="zh-CN" altLang="en-US" sz="600" u="none" strike="noStrike">
                          <a:effectLst/>
                        </a:rPr>
                      </a:br>
                      <a:r>
                        <a:rPr lang="zh-CN" altLang="en-US" sz="600" u="none" strike="noStrike">
                          <a:effectLst/>
                        </a:rPr>
                        <a:t>新生报到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中秋节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855474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本科生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新生报到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研究生</a:t>
                      </a:r>
                      <a:br>
                        <a:rPr lang="zh-CN" altLang="en-US" sz="600" u="none" strike="noStrike">
                          <a:effectLst/>
                        </a:rPr>
                      </a:br>
                      <a:r>
                        <a:rPr lang="zh-CN" altLang="en-US" sz="600" u="none" strike="noStrike">
                          <a:effectLst/>
                        </a:rPr>
                        <a:t>开学典礼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88537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星期五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613211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星期六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dirty="0">
                          <a:effectLst/>
                        </a:rPr>
                        <a:t>本科生</a:t>
                      </a:r>
                      <a:br>
                        <a:rPr lang="zh-CN" altLang="en-US" sz="600" u="none" strike="noStrike" dirty="0">
                          <a:effectLst/>
                        </a:rPr>
                      </a:br>
                      <a:r>
                        <a:rPr lang="zh-CN" altLang="en-US" sz="600" u="none" strike="noStrike" dirty="0">
                          <a:effectLst/>
                        </a:rPr>
                        <a:t>开学典礼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562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星期日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国庆节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8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75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665566" y="2016866"/>
            <a:ext cx="3926206" cy="2824268"/>
            <a:chOff x="4366118" y="1988840"/>
            <a:chExt cx="3926206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4667856" y="2987220"/>
              <a:ext cx="3624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算法阐述</a:t>
              </a: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98CD88-A274-4709-A545-09155285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/>
        </p:blipFill>
        <p:spPr>
          <a:xfrm>
            <a:off x="3518154" y="2744909"/>
            <a:ext cx="1147412" cy="13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5965241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6DE71C-E136-448B-B3BE-E08EAF99DC82}"/>
              </a:ext>
            </a:extLst>
          </p:cNvPr>
          <p:cNvGrpSpPr/>
          <p:nvPr/>
        </p:nvGrpSpPr>
        <p:grpSpPr>
          <a:xfrm>
            <a:off x="5705804" y="1992613"/>
            <a:ext cx="681529" cy="3888724"/>
            <a:chOff x="4211959" y="663538"/>
            <a:chExt cx="612068" cy="3492388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C1FE1F4-4EFF-43BA-AB15-3F6DC038437F}"/>
                </a:ext>
              </a:extLst>
            </p:cNvPr>
            <p:cNvCxnSpPr/>
            <p:nvPr/>
          </p:nvCxnSpPr>
          <p:spPr>
            <a:xfrm>
              <a:off x="4517993" y="1020043"/>
              <a:ext cx="0" cy="2880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A7DF03-420A-4294-8534-5FC22C527015}"/>
                </a:ext>
              </a:extLst>
            </p:cNvPr>
            <p:cNvSpPr/>
            <p:nvPr/>
          </p:nvSpPr>
          <p:spPr>
            <a:xfrm>
              <a:off x="4211959" y="663538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1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AD4FF6E-D2AC-4C46-90D6-6AEA50F0C043}"/>
                </a:ext>
              </a:extLst>
            </p:cNvPr>
            <p:cNvSpPr/>
            <p:nvPr/>
          </p:nvSpPr>
          <p:spPr>
            <a:xfrm>
              <a:off x="4211959" y="1623645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2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75DEF91-849D-491D-9659-E8636565C965}"/>
                </a:ext>
              </a:extLst>
            </p:cNvPr>
            <p:cNvSpPr/>
            <p:nvPr/>
          </p:nvSpPr>
          <p:spPr>
            <a:xfrm>
              <a:off x="4211959" y="2583752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3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B5F037-860F-4FC1-91CF-A18EE341AE63}"/>
                </a:ext>
              </a:extLst>
            </p:cNvPr>
            <p:cNvSpPr/>
            <p:nvPr/>
          </p:nvSpPr>
          <p:spPr>
            <a:xfrm>
              <a:off x="4211959" y="3543858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4</a:t>
              </a: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FBB160A-6E95-44BE-BBC1-CBA2450C2D16}"/>
              </a:ext>
            </a:extLst>
          </p:cNvPr>
          <p:cNvSpPr/>
          <p:nvPr/>
        </p:nvSpPr>
        <p:spPr>
          <a:xfrm>
            <a:off x="6600056" y="1844824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将数据预处理为每天</a:t>
            </a:r>
            <a:endParaRPr lang="en-US" altLang="zh-CN" dirty="0">
              <a:solidFill>
                <a:srgbClr val="013A89"/>
              </a:solidFill>
            </a:endParaRPr>
          </a:p>
          <a:p>
            <a:pPr algn="ctr"/>
            <a:r>
              <a:rPr lang="zh-CN" altLang="en-US" dirty="0">
                <a:solidFill>
                  <a:srgbClr val="013A89"/>
                </a:solidFill>
              </a:rPr>
              <a:t>每小时每观测点使用人数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05425E-3FE2-4E63-9ADB-775E10AA1F8C}"/>
              </a:ext>
            </a:extLst>
          </p:cNvPr>
          <p:cNvSpPr/>
          <p:nvPr/>
        </p:nvSpPr>
        <p:spPr>
          <a:xfrm>
            <a:off x="6600056" y="4021968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13A89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F49E3-8B80-4B3A-9769-747BF62A5954}"/>
              </a:ext>
            </a:extLst>
          </p:cNvPr>
          <p:cNvSpPr/>
          <p:nvPr/>
        </p:nvSpPr>
        <p:spPr>
          <a:xfrm>
            <a:off x="707255" y="2933395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13A89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DAC126-33B7-4F33-9168-0BABDECDE9B4}"/>
              </a:ext>
            </a:extLst>
          </p:cNvPr>
          <p:cNvSpPr/>
          <p:nvPr/>
        </p:nvSpPr>
        <p:spPr>
          <a:xfrm>
            <a:off x="707256" y="5096023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13A89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C4FE026A-21F8-4D6C-A054-0863ABF00515}"/>
              </a:ext>
            </a:extLst>
          </p:cNvPr>
          <p:cNvSpPr/>
          <p:nvPr/>
        </p:nvSpPr>
        <p:spPr>
          <a:xfrm rot="5400000">
            <a:off x="6283042" y="2245795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7C55BBA-9EFE-4BEC-97AA-6AD342C81B9A}"/>
              </a:ext>
            </a:extLst>
          </p:cNvPr>
          <p:cNvSpPr/>
          <p:nvPr/>
        </p:nvSpPr>
        <p:spPr>
          <a:xfrm rot="5400000">
            <a:off x="6283042" y="4379396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AFB3CC32-2BFC-4296-BD1E-132C2058684F}"/>
              </a:ext>
            </a:extLst>
          </p:cNvPr>
          <p:cNvSpPr/>
          <p:nvPr/>
        </p:nvSpPr>
        <p:spPr>
          <a:xfrm rot="16200000" flipH="1">
            <a:off x="5521043" y="334117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7D94217A-2ECD-4FA0-9B98-9BC7D2EED1EB}"/>
              </a:ext>
            </a:extLst>
          </p:cNvPr>
          <p:cNvSpPr/>
          <p:nvPr/>
        </p:nvSpPr>
        <p:spPr>
          <a:xfrm rot="16200000" flipH="1">
            <a:off x="5521044" y="548606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745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5965241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6DE71C-E136-448B-B3BE-E08EAF99DC82}"/>
              </a:ext>
            </a:extLst>
          </p:cNvPr>
          <p:cNvGrpSpPr/>
          <p:nvPr/>
        </p:nvGrpSpPr>
        <p:grpSpPr>
          <a:xfrm>
            <a:off x="5705804" y="1992613"/>
            <a:ext cx="681529" cy="3888724"/>
            <a:chOff x="4211959" y="663538"/>
            <a:chExt cx="612068" cy="3492388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C1FE1F4-4EFF-43BA-AB15-3F6DC038437F}"/>
                </a:ext>
              </a:extLst>
            </p:cNvPr>
            <p:cNvCxnSpPr/>
            <p:nvPr/>
          </p:nvCxnSpPr>
          <p:spPr>
            <a:xfrm>
              <a:off x="4517993" y="1020043"/>
              <a:ext cx="0" cy="2880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A7DF03-420A-4294-8534-5FC22C527015}"/>
                </a:ext>
              </a:extLst>
            </p:cNvPr>
            <p:cNvSpPr/>
            <p:nvPr/>
          </p:nvSpPr>
          <p:spPr>
            <a:xfrm>
              <a:off x="4211959" y="663538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1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AD4FF6E-D2AC-4C46-90D6-6AEA50F0C043}"/>
                </a:ext>
              </a:extLst>
            </p:cNvPr>
            <p:cNvSpPr/>
            <p:nvPr/>
          </p:nvSpPr>
          <p:spPr>
            <a:xfrm>
              <a:off x="4211959" y="1623645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2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75DEF91-849D-491D-9659-E8636565C965}"/>
                </a:ext>
              </a:extLst>
            </p:cNvPr>
            <p:cNvSpPr/>
            <p:nvPr/>
          </p:nvSpPr>
          <p:spPr>
            <a:xfrm>
              <a:off x="4211959" y="2583752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3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B5F037-860F-4FC1-91CF-A18EE341AE63}"/>
                </a:ext>
              </a:extLst>
            </p:cNvPr>
            <p:cNvSpPr/>
            <p:nvPr/>
          </p:nvSpPr>
          <p:spPr>
            <a:xfrm>
              <a:off x="4211959" y="3543858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4</a:t>
              </a: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FBB160A-6E95-44BE-BBC1-CBA2450C2D16}"/>
              </a:ext>
            </a:extLst>
          </p:cNvPr>
          <p:cNvSpPr/>
          <p:nvPr/>
        </p:nvSpPr>
        <p:spPr>
          <a:xfrm>
            <a:off x="6600056" y="1844824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将数据预处理为每天</a:t>
            </a:r>
            <a:endParaRPr lang="en-US" altLang="zh-CN" dirty="0">
              <a:solidFill>
                <a:srgbClr val="013A89"/>
              </a:solidFill>
            </a:endParaRPr>
          </a:p>
          <a:p>
            <a:pPr algn="ctr"/>
            <a:r>
              <a:rPr lang="zh-CN" altLang="en-US" dirty="0">
                <a:solidFill>
                  <a:srgbClr val="013A89"/>
                </a:solidFill>
              </a:rPr>
              <a:t>每小时每观测点使用人数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05425E-3FE2-4E63-9ADB-775E10AA1F8C}"/>
              </a:ext>
            </a:extLst>
          </p:cNvPr>
          <p:cNvSpPr/>
          <p:nvPr/>
        </p:nvSpPr>
        <p:spPr>
          <a:xfrm>
            <a:off x="6600056" y="4021968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13A89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F49E3-8B80-4B3A-9769-747BF62A5954}"/>
              </a:ext>
            </a:extLst>
          </p:cNvPr>
          <p:cNvSpPr/>
          <p:nvPr/>
        </p:nvSpPr>
        <p:spPr>
          <a:xfrm>
            <a:off x="707255" y="2933395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去除无效数据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DAC126-33B7-4F33-9168-0BABDECDE9B4}"/>
              </a:ext>
            </a:extLst>
          </p:cNvPr>
          <p:cNvSpPr/>
          <p:nvPr/>
        </p:nvSpPr>
        <p:spPr>
          <a:xfrm>
            <a:off x="707256" y="5096023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13A89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C4FE026A-21F8-4D6C-A054-0863ABF00515}"/>
              </a:ext>
            </a:extLst>
          </p:cNvPr>
          <p:cNvSpPr/>
          <p:nvPr/>
        </p:nvSpPr>
        <p:spPr>
          <a:xfrm rot="5400000">
            <a:off x="6283042" y="2245795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7C55BBA-9EFE-4BEC-97AA-6AD342C81B9A}"/>
              </a:ext>
            </a:extLst>
          </p:cNvPr>
          <p:cNvSpPr/>
          <p:nvPr/>
        </p:nvSpPr>
        <p:spPr>
          <a:xfrm rot="5400000">
            <a:off x="6283042" y="4379396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AFB3CC32-2BFC-4296-BD1E-132C2058684F}"/>
              </a:ext>
            </a:extLst>
          </p:cNvPr>
          <p:cNvSpPr/>
          <p:nvPr/>
        </p:nvSpPr>
        <p:spPr>
          <a:xfrm rot="16200000" flipH="1">
            <a:off x="5521043" y="334117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7D94217A-2ECD-4FA0-9B98-9BC7D2EED1EB}"/>
              </a:ext>
            </a:extLst>
          </p:cNvPr>
          <p:cNvSpPr/>
          <p:nvPr/>
        </p:nvSpPr>
        <p:spPr>
          <a:xfrm rot="16200000" flipH="1">
            <a:off x="5521044" y="548606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7238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5965241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6DE71C-E136-448B-B3BE-E08EAF99DC82}"/>
              </a:ext>
            </a:extLst>
          </p:cNvPr>
          <p:cNvGrpSpPr/>
          <p:nvPr/>
        </p:nvGrpSpPr>
        <p:grpSpPr>
          <a:xfrm>
            <a:off x="5705804" y="1992613"/>
            <a:ext cx="681529" cy="3888724"/>
            <a:chOff x="4211959" y="663538"/>
            <a:chExt cx="612068" cy="3492388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C1FE1F4-4EFF-43BA-AB15-3F6DC038437F}"/>
                </a:ext>
              </a:extLst>
            </p:cNvPr>
            <p:cNvCxnSpPr/>
            <p:nvPr/>
          </p:nvCxnSpPr>
          <p:spPr>
            <a:xfrm>
              <a:off x="4517993" y="1020043"/>
              <a:ext cx="0" cy="2880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A7DF03-420A-4294-8534-5FC22C527015}"/>
                </a:ext>
              </a:extLst>
            </p:cNvPr>
            <p:cNvSpPr/>
            <p:nvPr/>
          </p:nvSpPr>
          <p:spPr>
            <a:xfrm>
              <a:off x="4211959" y="663538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1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AD4FF6E-D2AC-4C46-90D6-6AEA50F0C043}"/>
                </a:ext>
              </a:extLst>
            </p:cNvPr>
            <p:cNvSpPr/>
            <p:nvPr/>
          </p:nvSpPr>
          <p:spPr>
            <a:xfrm>
              <a:off x="4211959" y="1623645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2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75DEF91-849D-491D-9659-E8636565C965}"/>
                </a:ext>
              </a:extLst>
            </p:cNvPr>
            <p:cNvSpPr/>
            <p:nvPr/>
          </p:nvSpPr>
          <p:spPr>
            <a:xfrm>
              <a:off x="4211959" y="2583752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3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B5F037-860F-4FC1-91CF-A18EE341AE63}"/>
                </a:ext>
              </a:extLst>
            </p:cNvPr>
            <p:cNvSpPr/>
            <p:nvPr/>
          </p:nvSpPr>
          <p:spPr>
            <a:xfrm>
              <a:off x="4211959" y="3543858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4</a:t>
              </a: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FBB160A-6E95-44BE-BBC1-CBA2450C2D16}"/>
              </a:ext>
            </a:extLst>
          </p:cNvPr>
          <p:cNvSpPr/>
          <p:nvPr/>
        </p:nvSpPr>
        <p:spPr>
          <a:xfrm>
            <a:off x="6600056" y="1844824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将数据预处理为每天</a:t>
            </a:r>
            <a:endParaRPr lang="en-US" altLang="zh-CN" dirty="0">
              <a:solidFill>
                <a:srgbClr val="013A89"/>
              </a:solidFill>
            </a:endParaRPr>
          </a:p>
          <a:p>
            <a:pPr algn="ctr"/>
            <a:r>
              <a:rPr lang="zh-CN" altLang="en-US" dirty="0">
                <a:solidFill>
                  <a:srgbClr val="013A89"/>
                </a:solidFill>
              </a:rPr>
              <a:t>每小时每观测点使用人数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05425E-3FE2-4E63-9ADB-775E10AA1F8C}"/>
              </a:ext>
            </a:extLst>
          </p:cNvPr>
          <p:cNvSpPr/>
          <p:nvPr/>
        </p:nvSpPr>
        <p:spPr>
          <a:xfrm>
            <a:off x="6600056" y="4021968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取出每星期同一时间同一观测点的数据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F49E3-8B80-4B3A-9769-747BF62A5954}"/>
              </a:ext>
            </a:extLst>
          </p:cNvPr>
          <p:cNvSpPr/>
          <p:nvPr/>
        </p:nvSpPr>
        <p:spPr>
          <a:xfrm>
            <a:off x="707255" y="2933395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去除无效数据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DAC126-33B7-4F33-9168-0BABDECDE9B4}"/>
              </a:ext>
            </a:extLst>
          </p:cNvPr>
          <p:cNvSpPr/>
          <p:nvPr/>
        </p:nvSpPr>
        <p:spPr>
          <a:xfrm>
            <a:off x="707256" y="5096023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13A89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C4FE026A-21F8-4D6C-A054-0863ABF00515}"/>
              </a:ext>
            </a:extLst>
          </p:cNvPr>
          <p:cNvSpPr/>
          <p:nvPr/>
        </p:nvSpPr>
        <p:spPr>
          <a:xfrm rot="5400000">
            <a:off x="6283042" y="2245795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7C55BBA-9EFE-4BEC-97AA-6AD342C81B9A}"/>
              </a:ext>
            </a:extLst>
          </p:cNvPr>
          <p:cNvSpPr/>
          <p:nvPr/>
        </p:nvSpPr>
        <p:spPr>
          <a:xfrm rot="5400000">
            <a:off x="6283042" y="4379396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AFB3CC32-2BFC-4296-BD1E-132C2058684F}"/>
              </a:ext>
            </a:extLst>
          </p:cNvPr>
          <p:cNvSpPr/>
          <p:nvPr/>
        </p:nvSpPr>
        <p:spPr>
          <a:xfrm rot="16200000" flipH="1">
            <a:off x="5521043" y="334117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7D94217A-2ECD-4FA0-9B98-9BC7D2EED1EB}"/>
              </a:ext>
            </a:extLst>
          </p:cNvPr>
          <p:cNvSpPr/>
          <p:nvPr/>
        </p:nvSpPr>
        <p:spPr>
          <a:xfrm rot="16200000" flipH="1">
            <a:off x="5521044" y="548606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09299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5965241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6DE71C-E136-448B-B3BE-E08EAF99DC82}"/>
              </a:ext>
            </a:extLst>
          </p:cNvPr>
          <p:cNvGrpSpPr/>
          <p:nvPr/>
        </p:nvGrpSpPr>
        <p:grpSpPr>
          <a:xfrm>
            <a:off x="5705804" y="1992613"/>
            <a:ext cx="681529" cy="3888724"/>
            <a:chOff x="4211959" y="663538"/>
            <a:chExt cx="612068" cy="3492388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C1FE1F4-4EFF-43BA-AB15-3F6DC038437F}"/>
                </a:ext>
              </a:extLst>
            </p:cNvPr>
            <p:cNvCxnSpPr/>
            <p:nvPr/>
          </p:nvCxnSpPr>
          <p:spPr>
            <a:xfrm>
              <a:off x="4517993" y="1020043"/>
              <a:ext cx="0" cy="2880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A7DF03-420A-4294-8534-5FC22C527015}"/>
                </a:ext>
              </a:extLst>
            </p:cNvPr>
            <p:cNvSpPr/>
            <p:nvPr/>
          </p:nvSpPr>
          <p:spPr>
            <a:xfrm>
              <a:off x="4211959" y="663538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1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AD4FF6E-D2AC-4C46-90D6-6AEA50F0C043}"/>
                </a:ext>
              </a:extLst>
            </p:cNvPr>
            <p:cNvSpPr/>
            <p:nvPr/>
          </p:nvSpPr>
          <p:spPr>
            <a:xfrm>
              <a:off x="4211959" y="1623645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2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75DEF91-849D-491D-9659-E8636565C965}"/>
                </a:ext>
              </a:extLst>
            </p:cNvPr>
            <p:cNvSpPr/>
            <p:nvPr/>
          </p:nvSpPr>
          <p:spPr>
            <a:xfrm>
              <a:off x="4211959" y="2583752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3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B5F037-860F-4FC1-91CF-A18EE341AE63}"/>
                </a:ext>
              </a:extLst>
            </p:cNvPr>
            <p:cNvSpPr/>
            <p:nvPr/>
          </p:nvSpPr>
          <p:spPr>
            <a:xfrm>
              <a:off x="4211959" y="3543858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4</a:t>
              </a: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FBB160A-6E95-44BE-BBC1-CBA2450C2D16}"/>
              </a:ext>
            </a:extLst>
          </p:cNvPr>
          <p:cNvSpPr/>
          <p:nvPr/>
        </p:nvSpPr>
        <p:spPr>
          <a:xfrm>
            <a:off x="6600056" y="1844824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将数据预处理为每天</a:t>
            </a:r>
            <a:endParaRPr lang="en-US" altLang="zh-CN" dirty="0">
              <a:solidFill>
                <a:srgbClr val="013A89"/>
              </a:solidFill>
            </a:endParaRPr>
          </a:p>
          <a:p>
            <a:pPr algn="ctr"/>
            <a:r>
              <a:rPr lang="zh-CN" altLang="en-US" dirty="0">
                <a:solidFill>
                  <a:srgbClr val="013A89"/>
                </a:solidFill>
              </a:rPr>
              <a:t>每小时每观测点使用人数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05425E-3FE2-4E63-9ADB-775E10AA1F8C}"/>
              </a:ext>
            </a:extLst>
          </p:cNvPr>
          <p:cNvSpPr/>
          <p:nvPr/>
        </p:nvSpPr>
        <p:spPr>
          <a:xfrm>
            <a:off x="6600056" y="4021968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取出每星期同一时间同一观测点的数据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F49E3-8B80-4B3A-9769-747BF62A5954}"/>
              </a:ext>
            </a:extLst>
          </p:cNvPr>
          <p:cNvSpPr/>
          <p:nvPr/>
        </p:nvSpPr>
        <p:spPr>
          <a:xfrm>
            <a:off x="707255" y="2933395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去除无效数据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DAC126-33B7-4F33-9168-0BABDECDE9B4}"/>
              </a:ext>
            </a:extLst>
          </p:cNvPr>
          <p:cNvSpPr/>
          <p:nvPr/>
        </p:nvSpPr>
        <p:spPr>
          <a:xfrm>
            <a:off x="707256" y="5096023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13A89"/>
                </a:solidFill>
              </a:rPr>
              <a:t>取算数平均数</a:t>
            </a:r>
            <a:endParaRPr lang="en-US" altLang="zh-CN" dirty="0">
              <a:solidFill>
                <a:srgbClr val="013A89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C4FE026A-21F8-4D6C-A054-0863ABF00515}"/>
              </a:ext>
            </a:extLst>
          </p:cNvPr>
          <p:cNvSpPr/>
          <p:nvPr/>
        </p:nvSpPr>
        <p:spPr>
          <a:xfrm rot="5400000">
            <a:off x="6283042" y="2245795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7C55BBA-9EFE-4BEC-97AA-6AD342C81B9A}"/>
              </a:ext>
            </a:extLst>
          </p:cNvPr>
          <p:cNvSpPr/>
          <p:nvPr/>
        </p:nvSpPr>
        <p:spPr>
          <a:xfrm rot="5400000">
            <a:off x="6283042" y="4379396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AFB3CC32-2BFC-4296-BD1E-132C2058684F}"/>
              </a:ext>
            </a:extLst>
          </p:cNvPr>
          <p:cNvSpPr/>
          <p:nvPr/>
        </p:nvSpPr>
        <p:spPr>
          <a:xfrm rot="16200000" flipH="1">
            <a:off x="5521043" y="334117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7D94217A-2ECD-4FA0-9B98-9BC7D2EED1EB}"/>
              </a:ext>
            </a:extLst>
          </p:cNvPr>
          <p:cNvSpPr/>
          <p:nvPr/>
        </p:nvSpPr>
        <p:spPr>
          <a:xfrm rot="16200000" flipH="1">
            <a:off x="5521044" y="548606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22163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665566" y="2016866"/>
            <a:ext cx="3926206" cy="2824268"/>
            <a:chOff x="4366118" y="1988840"/>
            <a:chExt cx="3926206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4667856" y="2987220"/>
              <a:ext cx="3624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数据优化</a:t>
              </a: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98CD88-A274-4709-A545-09155285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/>
        </p:blipFill>
        <p:spPr>
          <a:xfrm>
            <a:off x="3518154" y="2744909"/>
            <a:ext cx="1147412" cy="13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6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0A5DE6A-861A-4C30-98EE-38254050E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AA4BB83-DFA8-48A6-820E-E806E0641C74}"/>
              </a:ext>
            </a:extLst>
          </p:cNvPr>
          <p:cNvSpPr txBox="1"/>
          <p:nvPr/>
        </p:nvSpPr>
        <p:spPr>
          <a:xfrm>
            <a:off x="4125063" y="2420888"/>
            <a:ext cx="39356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3A89"/>
                </a:solidFill>
              </a:rPr>
              <a:t>1121.8203</a:t>
            </a:r>
          </a:p>
          <a:p>
            <a:endParaRPr lang="en-US" altLang="zh-CN" sz="6600" dirty="0">
              <a:solidFill>
                <a:srgbClr val="013A89"/>
              </a:solidFill>
            </a:endParaRPr>
          </a:p>
          <a:p>
            <a:r>
              <a:rPr lang="en-US" altLang="zh-CN" sz="6600" dirty="0">
                <a:solidFill>
                  <a:srgbClr val="013A89"/>
                </a:solidFill>
              </a:rPr>
              <a:t>1045.2566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B52474-84DB-4F5C-99F7-766C5A5135AF}"/>
              </a:ext>
            </a:extLst>
          </p:cNvPr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5A0CC9-72DC-4E9E-87DD-59C7750F69A0}"/>
              </a:ext>
            </a:extLst>
          </p:cNvPr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9EF50-6CF8-452D-A284-49BDE93574EA}"/>
              </a:ext>
            </a:extLst>
          </p:cNvPr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1E7714-A4E9-4435-89F6-BE03B896B8DF}"/>
              </a:ext>
            </a:extLst>
          </p:cNvPr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D1C05-1757-4B1E-82C6-1D316117208E}"/>
              </a:ext>
            </a:extLst>
          </p:cNvPr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336F3-A606-4E00-9683-AA930A9DDF90}"/>
              </a:ext>
            </a:extLst>
          </p:cNvPr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1BB1784-FEB4-4EEE-B2D2-EF002BBD2381}"/>
              </a:ext>
            </a:extLst>
          </p:cNvPr>
          <p:cNvSpPr/>
          <p:nvPr/>
        </p:nvSpPr>
        <p:spPr>
          <a:xfrm rot="10800000">
            <a:off x="8400256" y="110895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3704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0A5DE6A-861A-4C30-98EE-38254050E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AB52474-84DB-4F5C-99F7-766C5A5135AF}"/>
              </a:ext>
            </a:extLst>
          </p:cNvPr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5A0CC9-72DC-4E9E-87DD-59C7750F69A0}"/>
              </a:ext>
            </a:extLst>
          </p:cNvPr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9EF50-6CF8-452D-A284-49BDE93574EA}"/>
              </a:ext>
            </a:extLst>
          </p:cNvPr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1E7714-A4E9-4435-89F6-BE03B896B8DF}"/>
              </a:ext>
            </a:extLst>
          </p:cNvPr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D1C05-1757-4B1E-82C6-1D316117208E}"/>
              </a:ext>
            </a:extLst>
          </p:cNvPr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336F3-A606-4E00-9683-AA930A9DDF90}"/>
              </a:ext>
            </a:extLst>
          </p:cNvPr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1BB1784-FEB4-4EEE-B2D2-EF002BBD2381}"/>
              </a:ext>
            </a:extLst>
          </p:cNvPr>
          <p:cNvSpPr/>
          <p:nvPr/>
        </p:nvSpPr>
        <p:spPr>
          <a:xfrm rot="10800000">
            <a:off x="8400256" y="110895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ADEB81-328F-4829-A70D-F713379A3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10" y="2082493"/>
            <a:ext cx="6858000" cy="36671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971D2F-34FA-430B-B6F1-F3D9E0916E91}"/>
              </a:ext>
            </a:extLst>
          </p:cNvPr>
          <p:cNvSpPr txBox="1"/>
          <p:nvPr/>
        </p:nvSpPr>
        <p:spPr>
          <a:xfrm>
            <a:off x="4125063" y="3362057"/>
            <a:ext cx="39356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3A89"/>
                </a:solidFill>
              </a:rPr>
              <a:t>1045.2566</a:t>
            </a:r>
          </a:p>
        </p:txBody>
      </p:sp>
    </p:spTree>
    <p:extLst>
      <p:ext uri="{BB962C8B-B14F-4D97-AF65-F5344CB8AC3E}">
        <p14:creationId xmlns:p14="http://schemas.microsoft.com/office/powerpoint/2010/main" val="29411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-147461" y="1"/>
            <a:ext cx="12733161" cy="1511300"/>
          </a:xfrm>
          <a:prstGeom prst="rect">
            <a:avLst/>
          </a:prstGeom>
          <a:solidFill>
            <a:srgbClr val="013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9411" y="25134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03812" y="2077992"/>
            <a:ext cx="3384379" cy="639813"/>
            <a:chOff x="1343472" y="2420888"/>
            <a:chExt cx="3384378" cy="639812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1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solidFill>
              <a:srgbClr val="013A8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3812" y="2966992"/>
            <a:ext cx="3384379" cy="639813"/>
            <a:chOff x="1343472" y="2420888"/>
            <a:chExt cx="3384378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1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658" y="2476499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数据筛选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03812" y="3868692"/>
            <a:ext cx="3384379" cy="639813"/>
            <a:chOff x="1343472" y="2420888"/>
            <a:chExt cx="3384378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1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算法阐述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03812" y="4732292"/>
            <a:ext cx="3384379" cy="639813"/>
            <a:chOff x="1343472" y="2420888"/>
            <a:chExt cx="3384378" cy="639812"/>
          </a:xfrm>
        </p:grpSpPr>
        <p:sp>
          <p:nvSpPr>
            <p:cNvPr id="24" name="矩形 23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1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数据优化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03812" y="5608592"/>
            <a:ext cx="3384379" cy="639813"/>
            <a:chOff x="1343472" y="2420888"/>
            <a:chExt cx="3384378" cy="639812"/>
          </a:xfrm>
        </p:grpSpPr>
        <p:sp>
          <p:nvSpPr>
            <p:cNvPr id="29" name="矩形 28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1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改进措施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54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0A5DE6A-861A-4C30-98EE-38254050E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AB52474-84DB-4F5C-99F7-766C5A5135AF}"/>
              </a:ext>
            </a:extLst>
          </p:cNvPr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5A0CC9-72DC-4E9E-87DD-59C7750F69A0}"/>
              </a:ext>
            </a:extLst>
          </p:cNvPr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9EF50-6CF8-452D-A284-49BDE93574EA}"/>
              </a:ext>
            </a:extLst>
          </p:cNvPr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1E7714-A4E9-4435-89F6-BE03B896B8DF}"/>
              </a:ext>
            </a:extLst>
          </p:cNvPr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D1C05-1757-4B1E-82C6-1D316117208E}"/>
              </a:ext>
            </a:extLst>
          </p:cNvPr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336F3-A606-4E00-9683-AA930A9DDF90}"/>
              </a:ext>
            </a:extLst>
          </p:cNvPr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1BB1784-FEB4-4EEE-B2D2-EF002BBD2381}"/>
              </a:ext>
            </a:extLst>
          </p:cNvPr>
          <p:cNvSpPr/>
          <p:nvPr/>
        </p:nvSpPr>
        <p:spPr>
          <a:xfrm rot="10800000">
            <a:off x="8400256" y="110895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ADEB81-328F-4829-A70D-F713379A3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382563"/>
            <a:ext cx="5521236" cy="2952328"/>
          </a:xfrm>
          <a:prstGeom prst="rect">
            <a:avLst/>
          </a:prstGeom>
        </p:spPr>
      </p:pic>
      <p:pic>
        <p:nvPicPr>
          <p:cNvPr id="3074" name="Picture 2" descr="https://bigdata.bupt.edu.cn/images/calc1.jpg">
            <a:extLst>
              <a:ext uri="{FF2B5EF4-FFF2-40B4-BE49-F238E27FC236}">
                <a16:creationId xmlns:a16="http://schemas.microsoft.com/office/drawing/2014/main" id="{EEF9044D-8A7E-4840-8DF3-802ACD694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32" y="2933700"/>
            <a:ext cx="4286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246048A-6E11-4879-AAA6-56EBC7AA65D1}"/>
              </a:ext>
            </a:extLst>
          </p:cNvPr>
          <p:cNvSpPr/>
          <p:nvPr/>
        </p:nvSpPr>
        <p:spPr>
          <a:xfrm>
            <a:off x="979690" y="42643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777777"/>
                </a:solidFill>
                <a:latin typeface="Lucida Grande"/>
              </a:rPr>
              <a:t>X_obs</a:t>
            </a:r>
            <a:r>
              <a:rPr lang="en-US" altLang="zh-CN" dirty="0">
                <a:solidFill>
                  <a:srgbClr val="777777"/>
                </a:solidFill>
                <a:latin typeface="Lucida Grande"/>
              </a:rPr>
              <a:t>: </a:t>
            </a:r>
            <a:r>
              <a:rPr lang="zh-CN" altLang="en-US" dirty="0">
                <a:solidFill>
                  <a:srgbClr val="777777"/>
                </a:solidFill>
                <a:latin typeface="Lucida Grande"/>
              </a:rPr>
              <a:t>真实测得人数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>
                <a:solidFill>
                  <a:srgbClr val="777777"/>
                </a:solidFill>
                <a:latin typeface="Lucida Grande"/>
              </a:rPr>
              <a:t>X_model</a:t>
            </a:r>
            <a:r>
              <a:rPr lang="en-US" altLang="zh-CN" dirty="0">
                <a:solidFill>
                  <a:srgbClr val="777777"/>
                </a:solidFill>
                <a:latin typeface="Lucida Grande"/>
              </a:rPr>
              <a:t>: </a:t>
            </a:r>
            <a:r>
              <a:rPr lang="zh-CN" altLang="en-US" dirty="0">
                <a:solidFill>
                  <a:srgbClr val="777777"/>
                </a:solidFill>
                <a:latin typeface="Lucida Grande"/>
              </a:rPr>
              <a:t>选手提交预测人数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84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0A5DE6A-861A-4C30-98EE-38254050E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AB52474-84DB-4F5C-99F7-766C5A5135AF}"/>
              </a:ext>
            </a:extLst>
          </p:cNvPr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5A0CC9-72DC-4E9E-87DD-59C7750F69A0}"/>
              </a:ext>
            </a:extLst>
          </p:cNvPr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9EF50-6CF8-452D-A284-49BDE93574EA}"/>
              </a:ext>
            </a:extLst>
          </p:cNvPr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1E7714-A4E9-4435-89F6-BE03B896B8DF}"/>
              </a:ext>
            </a:extLst>
          </p:cNvPr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D1C05-1757-4B1E-82C6-1D316117208E}"/>
              </a:ext>
            </a:extLst>
          </p:cNvPr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336F3-A606-4E00-9683-AA930A9DDF90}"/>
              </a:ext>
            </a:extLst>
          </p:cNvPr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1BB1784-FEB4-4EEE-B2D2-EF002BBD2381}"/>
              </a:ext>
            </a:extLst>
          </p:cNvPr>
          <p:cNvSpPr/>
          <p:nvPr/>
        </p:nvSpPr>
        <p:spPr>
          <a:xfrm rot="10800000">
            <a:off x="8400256" y="110895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8F28C4-FD77-43B6-A04C-C8039F74A0B6}"/>
                  </a:ext>
                </a:extLst>
              </p:cNvPr>
              <p:cNvSpPr txBox="1"/>
              <p:nvPr/>
            </p:nvSpPr>
            <p:spPr>
              <a:xfrm>
                <a:off x="2765172" y="2200768"/>
                <a:ext cx="6655476" cy="134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smtClean="0">
                        <a:latin typeface="Cambria Math" panose="02040503050406030204" pitchFamily="18" charset="0"/>
                      </a:rPr>
                      <m:t>RMSE</m:t>
                    </m:r>
                  </m:oMath>
                </a14:m>
                <a:r>
                  <a:rPr lang="en-US" altLang="zh-CN" sz="40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4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sz="4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4000" dirty="0"/>
                  <a:t>=</a:t>
                </a:r>
                <a:r>
                  <a:rPr lang="en-US" altLang="zh-CN" sz="4000" dirty="0">
                    <a:solidFill>
                      <a:srgbClr val="013A89"/>
                    </a:solidFill>
                  </a:rPr>
                  <a:t>1045.2566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8F28C4-FD77-43B6-A04C-C8039F74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72" y="2200768"/>
                <a:ext cx="6655476" cy="1344984"/>
              </a:xfrm>
              <a:prstGeom prst="rect">
                <a:avLst/>
              </a:prstGeom>
              <a:blipFill>
                <a:blip r:embed="rId4"/>
                <a:stretch>
                  <a:fillRect r="-2200" b="-4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13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0A5DE6A-861A-4C30-98EE-38254050E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AB52474-84DB-4F5C-99F7-766C5A5135AF}"/>
              </a:ext>
            </a:extLst>
          </p:cNvPr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5A0CC9-72DC-4E9E-87DD-59C7750F69A0}"/>
              </a:ext>
            </a:extLst>
          </p:cNvPr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9EF50-6CF8-452D-A284-49BDE93574EA}"/>
              </a:ext>
            </a:extLst>
          </p:cNvPr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1E7714-A4E9-4435-89F6-BE03B896B8DF}"/>
              </a:ext>
            </a:extLst>
          </p:cNvPr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D1C05-1757-4B1E-82C6-1D316117208E}"/>
              </a:ext>
            </a:extLst>
          </p:cNvPr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336F3-A606-4E00-9683-AA930A9DDF90}"/>
              </a:ext>
            </a:extLst>
          </p:cNvPr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1BB1784-FEB4-4EEE-B2D2-EF002BBD2381}"/>
              </a:ext>
            </a:extLst>
          </p:cNvPr>
          <p:cNvSpPr/>
          <p:nvPr/>
        </p:nvSpPr>
        <p:spPr>
          <a:xfrm rot="10800000">
            <a:off x="8400256" y="110895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8F28C4-FD77-43B6-A04C-C8039F74A0B6}"/>
                  </a:ext>
                </a:extLst>
              </p:cNvPr>
              <p:cNvSpPr txBox="1"/>
              <p:nvPr/>
            </p:nvSpPr>
            <p:spPr>
              <a:xfrm>
                <a:off x="2765172" y="2200768"/>
                <a:ext cx="6655476" cy="134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smtClean="0">
                        <a:latin typeface="Cambria Math" panose="02040503050406030204" pitchFamily="18" charset="0"/>
                      </a:rPr>
                      <m:t>RMSE</m:t>
                    </m:r>
                  </m:oMath>
                </a14:m>
                <a:r>
                  <a:rPr lang="en-US" altLang="zh-CN" sz="40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4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sz="4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4000" dirty="0"/>
                  <a:t>=</a:t>
                </a:r>
                <a:r>
                  <a:rPr lang="en-US" altLang="zh-CN" sz="4000" dirty="0">
                    <a:solidFill>
                      <a:srgbClr val="013A89"/>
                    </a:solidFill>
                  </a:rPr>
                  <a:t>1045.2566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8F28C4-FD77-43B6-A04C-C8039F74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72" y="2200768"/>
                <a:ext cx="6655476" cy="1344984"/>
              </a:xfrm>
              <a:prstGeom prst="rect">
                <a:avLst/>
              </a:prstGeom>
              <a:blipFill>
                <a:blip r:embed="rId4"/>
                <a:stretch>
                  <a:fillRect r="-2200" b="-4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D0943C7-4DA6-495A-B0BA-698571EA6CE6}"/>
                  </a:ext>
                </a:extLst>
              </p:cNvPr>
              <p:cNvSpPr txBox="1"/>
              <p:nvPr/>
            </p:nvSpPr>
            <p:spPr>
              <a:xfrm>
                <a:off x="2279576" y="3898371"/>
                <a:ext cx="7798353" cy="134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smtClean="0">
                        <a:latin typeface="Cambria Math" panose="02040503050406030204" pitchFamily="18" charset="0"/>
                      </a:rPr>
                      <m:t>RMSE</m:t>
                    </m:r>
                  </m:oMath>
                </a14:m>
                <a:r>
                  <a:rPr lang="en-US" altLang="zh-CN" sz="40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4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4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𝑚𝑜𝑑𝑒𝑙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sz="4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4000" dirty="0"/>
                  <a:t>=</a:t>
                </a:r>
                <a:r>
                  <a:rPr lang="en-US" altLang="zh-CN" sz="4000" dirty="0">
                    <a:solidFill>
                      <a:srgbClr val="013A89"/>
                    </a:solidFill>
                  </a:rPr>
                  <a:t>1045.2566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D0943C7-4DA6-495A-B0BA-698571EA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898371"/>
                <a:ext cx="7798353" cy="1344984"/>
              </a:xfrm>
              <a:prstGeom prst="rect">
                <a:avLst/>
              </a:prstGeom>
              <a:blipFill>
                <a:blip r:embed="rId5"/>
                <a:stretch>
                  <a:fillRect b="-4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38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665566" y="2016866"/>
            <a:ext cx="3926206" cy="2824268"/>
            <a:chOff x="4366118" y="1988840"/>
            <a:chExt cx="3926206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4667856" y="2987220"/>
              <a:ext cx="3624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05.</a:t>
              </a: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改进措施</a:t>
              </a: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98CD88-A274-4709-A545-09155285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/>
        </p:blipFill>
        <p:spPr>
          <a:xfrm>
            <a:off x="3518154" y="2744909"/>
            <a:ext cx="1147412" cy="13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6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0A5DE6A-861A-4C30-98EE-38254050E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92" y="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AB52474-84DB-4F5C-99F7-766C5A5135AF}"/>
              </a:ext>
            </a:extLst>
          </p:cNvPr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5A0CC9-72DC-4E9E-87DD-59C7750F69A0}"/>
              </a:ext>
            </a:extLst>
          </p:cNvPr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9EF50-6CF8-452D-A284-49BDE93574EA}"/>
              </a:ext>
            </a:extLst>
          </p:cNvPr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1E7714-A4E9-4435-89F6-BE03B896B8DF}"/>
              </a:ext>
            </a:extLst>
          </p:cNvPr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9D1C05-1757-4B1E-82C6-1D316117208E}"/>
              </a:ext>
            </a:extLst>
          </p:cNvPr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336F3-A606-4E00-9683-AA930A9DDF90}"/>
              </a:ext>
            </a:extLst>
          </p:cNvPr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1BB1784-FEB4-4EEE-B2D2-EF002BBD2381}"/>
              </a:ext>
            </a:extLst>
          </p:cNvPr>
          <p:cNvSpPr/>
          <p:nvPr/>
        </p:nvSpPr>
        <p:spPr>
          <a:xfrm rot="10800000">
            <a:off x="10776520" y="1116209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DF288E-6F08-4E19-882B-9175113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01969"/>
              </p:ext>
            </p:extLst>
          </p:nvPr>
        </p:nvGraphicFramePr>
        <p:xfrm>
          <a:off x="1723738" y="2812749"/>
          <a:ext cx="874452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261">
                  <a:extLst>
                    <a:ext uri="{9D8B030D-6E8A-4147-A177-3AD203B41FA5}">
                      <a16:colId xmlns:a16="http://schemas.microsoft.com/office/drawing/2014/main" val="1404486730"/>
                    </a:ext>
                  </a:extLst>
                </a:gridCol>
                <a:gridCol w="4372261">
                  <a:extLst>
                    <a:ext uri="{9D8B030D-6E8A-4147-A177-3AD203B41FA5}">
                      <a16:colId xmlns:a16="http://schemas.microsoft.com/office/drawing/2014/main" val="2621193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证实无效的改进措施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可能有效的改进措施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0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从月初到月末权重不断增加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几何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调和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平方平均数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数据优化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去除最大最小值后作平均数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将无效数据前后各一小时也作为无效数据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3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从月初到月末的每一周对应进行修正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对月末的元旦假期进行特殊处理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在平均数的基础上令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观测到的人数随天数递减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（猜测天变冷人变懒）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特殊处理双十一双十二的数据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用双十一变动的数据来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预测双十二变动的数据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6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8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375920" y="2016866"/>
            <a:ext cx="3926206" cy="2824268"/>
            <a:chOff x="4366118" y="1988840"/>
            <a:chExt cx="3926206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4667856" y="2987220"/>
              <a:ext cx="3624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Thanks.</a:t>
              </a: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98CD88-A274-4709-A545-09155285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/>
        </p:blipFill>
        <p:spPr>
          <a:xfrm>
            <a:off x="4228508" y="2744909"/>
            <a:ext cx="1147412" cy="13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665566" y="2016866"/>
            <a:ext cx="3926206" cy="2824268"/>
            <a:chOff x="4366118" y="1988840"/>
            <a:chExt cx="3926206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4667856" y="2987220"/>
              <a:ext cx="3624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</a:t>
              </a:r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98CD88-A274-4709-A545-09155285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/>
        </p:blipFill>
        <p:spPr>
          <a:xfrm>
            <a:off x="3518154" y="2744909"/>
            <a:ext cx="1147412" cy="13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0893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67692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8664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735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30384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623392" y="1925381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在校大学生，教职工及其家属等。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12103" y="1678230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主要观测人群</a:t>
            </a:r>
          </a:p>
        </p:txBody>
      </p:sp>
    </p:spTree>
    <p:extLst>
      <p:ext uri="{BB962C8B-B14F-4D97-AF65-F5344CB8AC3E}">
        <p14:creationId xmlns:p14="http://schemas.microsoft.com/office/powerpoint/2010/main" val="260314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0893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67692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8664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735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30384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623392" y="1925381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在校大学生，教职工及其家属等。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23392" y="3584847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以周为单位循环变化。每周同一时间同一地点人数相近。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12103" y="3337696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数据变化规律</a:t>
            </a:r>
          </a:p>
        </p:txBody>
      </p:sp>
      <p:sp>
        <p:nvSpPr>
          <p:cNvPr id="12" name="矩形 11"/>
          <p:cNvSpPr/>
          <p:nvPr/>
        </p:nvSpPr>
        <p:spPr>
          <a:xfrm>
            <a:off x="612103" y="1678230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主要观测人群</a:t>
            </a:r>
          </a:p>
        </p:txBody>
      </p:sp>
    </p:spTree>
    <p:extLst>
      <p:ext uri="{BB962C8B-B14F-4D97-AF65-F5344CB8AC3E}">
        <p14:creationId xmlns:p14="http://schemas.microsoft.com/office/powerpoint/2010/main" val="80497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0893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67692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8664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735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30384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623392" y="1925381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在校大学生，教职工及其家属等。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23392" y="3584847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以周为单位循环变化。每周同一时间同一地点人数相近。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392" y="5244314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r>
              <a:rPr lang="zh-CN" altLang="en-US" dirty="0">
                <a:solidFill>
                  <a:schemeClr val="tx1"/>
                </a:solidFill>
              </a:rPr>
              <a:t>月，无特别的法定节假日，无特别活动，无特殊天气情况。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12103" y="3337696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数据变化规律</a:t>
            </a:r>
          </a:p>
        </p:txBody>
      </p:sp>
      <p:sp>
        <p:nvSpPr>
          <p:cNvPr id="16" name="矩形 15"/>
          <p:cNvSpPr/>
          <p:nvPr/>
        </p:nvSpPr>
        <p:spPr>
          <a:xfrm>
            <a:off x="612103" y="4997163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预测时间特点</a:t>
            </a:r>
          </a:p>
        </p:txBody>
      </p:sp>
      <p:sp>
        <p:nvSpPr>
          <p:cNvPr id="12" name="矩形 11"/>
          <p:cNvSpPr/>
          <p:nvPr/>
        </p:nvSpPr>
        <p:spPr>
          <a:xfrm>
            <a:off x="612103" y="1678230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主要观测人群</a:t>
            </a:r>
          </a:p>
        </p:txBody>
      </p:sp>
    </p:spTree>
    <p:extLst>
      <p:ext uri="{BB962C8B-B14F-4D97-AF65-F5344CB8AC3E}">
        <p14:creationId xmlns:p14="http://schemas.microsoft.com/office/powerpoint/2010/main" val="28984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665566" y="2016866"/>
            <a:ext cx="3926206" cy="2824268"/>
            <a:chOff x="4366118" y="1988840"/>
            <a:chExt cx="3926206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4667856" y="2987220"/>
              <a:ext cx="3624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数据筛选</a:t>
              </a: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98CD88-A274-4709-A545-09155285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/>
        </p:blipFill>
        <p:spPr>
          <a:xfrm>
            <a:off x="3518154" y="2744909"/>
            <a:ext cx="1147412" cy="13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99DD548-F35B-469A-85E6-277C99C1000B}"/>
              </a:ext>
            </a:extLst>
          </p:cNvPr>
          <p:cNvSpPr/>
          <p:nvPr/>
        </p:nvSpPr>
        <p:spPr>
          <a:xfrm rot="16200000">
            <a:off x="-1976765" y="3037525"/>
            <a:ext cx="5838573" cy="2001162"/>
          </a:xfrm>
          <a:prstGeom prst="rect">
            <a:avLst/>
          </a:prstGeom>
          <a:solidFill>
            <a:srgbClr val="013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4800" dirty="0"/>
              <a:t>数</a:t>
            </a:r>
            <a:endParaRPr lang="en-US" altLang="zh-CN" sz="4800" dirty="0"/>
          </a:p>
          <a:p>
            <a:pPr algn="ctr"/>
            <a:r>
              <a:rPr lang="zh-CN" altLang="en-US" sz="4800" dirty="0"/>
              <a:t>据</a:t>
            </a:r>
            <a:endParaRPr lang="en-US" altLang="zh-CN" sz="4800" dirty="0"/>
          </a:p>
          <a:p>
            <a:pPr algn="ctr"/>
            <a:r>
              <a:rPr lang="zh-CN" altLang="en-US" sz="4800" dirty="0"/>
              <a:t>量</a:t>
            </a:r>
            <a:endParaRPr lang="en-US" altLang="zh-CN" sz="4800" dirty="0"/>
          </a:p>
          <a:p>
            <a:pPr algn="ctr"/>
            <a:r>
              <a:rPr lang="zh-CN" altLang="en-US" sz="4800" dirty="0"/>
              <a:t>差</a:t>
            </a:r>
            <a:endParaRPr lang="en-US" altLang="zh-CN" sz="4800" dirty="0"/>
          </a:p>
          <a:p>
            <a:pPr algn="ctr"/>
            <a:r>
              <a:rPr lang="zh-CN" altLang="en-US" sz="4800" dirty="0"/>
              <a:t>别</a:t>
            </a:r>
            <a:endParaRPr lang="en-US" altLang="zh-CN" sz="4800" dirty="0"/>
          </a:p>
          <a:p>
            <a:pPr algn="ctr"/>
            <a:r>
              <a:rPr lang="zh-CN" altLang="en-US" sz="4800" dirty="0"/>
              <a:t>过</a:t>
            </a:r>
            <a:endParaRPr lang="en-US" altLang="zh-CN" sz="4800" dirty="0"/>
          </a:p>
          <a:p>
            <a:pPr algn="ctr"/>
            <a:r>
              <a:rPr lang="zh-CN" altLang="en-US" sz="4800" dirty="0"/>
              <a:t>大</a:t>
            </a:r>
          </a:p>
        </p:txBody>
      </p:sp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288162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845123BF-7BDC-4A5A-9EA2-9017AFFBF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401817"/>
              </p:ext>
            </p:extLst>
          </p:nvPr>
        </p:nvGraphicFramePr>
        <p:xfrm>
          <a:off x="3019579" y="13287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471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99DD548-F35B-469A-85E6-277C99C1000B}"/>
              </a:ext>
            </a:extLst>
          </p:cNvPr>
          <p:cNvSpPr/>
          <p:nvPr/>
        </p:nvSpPr>
        <p:spPr>
          <a:xfrm rot="16200000">
            <a:off x="-1976765" y="3037525"/>
            <a:ext cx="5838573" cy="2001162"/>
          </a:xfrm>
          <a:prstGeom prst="rect">
            <a:avLst/>
          </a:prstGeom>
          <a:solidFill>
            <a:srgbClr val="013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4800" dirty="0"/>
              <a:t>无</a:t>
            </a:r>
            <a:endParaRPr lang="en-US" altLang="zh-CN" sz="4800" dirty="0"/>
          </a:p>
          <a:p>
            <a:pPr algn="ctr"/>
            <a:r>
              <a:rPr lang="zh-CN" altLang="en-US" sz="4800" dirty="0"/>
              <a:t>效</a:t>
            </a:r>
            <a:endParaRPr lang="en-US" altLang="zh-CN" sz="4800" dirty="0"/>
          </a:p>
          <a:p>
            <a:pPr algn="ctr"/>
            <a:r>
              <a:rPr lang="zh-CN" altLang="en-US" sz="4800" dirty="0"/>
              <a:t>数</a:t>
            </a:r>
            <a:endParaRPr lang="en-US" altLang="zh-CN" sz="4800" dirty="0"/>
          </a:p>
          <a:p>
            <a:pPr algn="ctr"/>
            <a:r>
              <a:rPr lang="zh-CN" altLang="en-US" sz="4800" dirty="0"/>
              <a:t>据</a:t>
            </a:r>
          </a:p>
        </p:txBody>
      </p:sp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288162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845123BF-7BDC-4A5A-9EA2-9017AFFBF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07560"/>
              </p:ext>
            </p:extLst>
          </p:nvPr>
        </p:nvGraphicFramePr>
        <p:xfrm>
          <a:off x="3019579" y="13287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682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930</Words>
  <Application>Microsoft Office PowerPoint</Application>
  <PresentationFormat>宽屏</PresentationFormat>
  <Paragraphs>584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Lucida Grande</vt:lpstr>
      <vt:lpstr>等线</vt:lpstr>
      <vt:lpstr>等线 Light</vt:lpstr>
      <vt:lpstr>宋体</vt:lpstr>
      <vt:lpstr>微软雅黑</vt:lpstr>
      <vt:lpstr>中山行书百年纪念版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但 家旺</cp:lastModifiedBy>
  <cp:revision>137</cp:revision>
  <dcterms:created xsi:type="dcterms:W3CDTF">2017-03-29T13:55:45Z</dcterms:created>
  <dcterms:modified xsi:type="dcterms:W3CDTF">2018-06-09T17:30:03Z</dcterms:modified>
</cp:coreProperties>
</file>