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308" r:id="rId2"/>
    <p:sldId id="314" r:id="rId3"/>
    <p:sldId id="319" r:id="rId4"/>
    <p:sldId id="332" r:id="rId5"/>
    <p:sldId id="329" r:id="rId6"/>
    <p:sldId id="334" r:id="rId7"/>
    <p:sldId id="330" r:id="rId8"/>
    <p:sldId id="336" r:id="rId9"/>
    <p:sldId id="335" r:id="rId10"/>
    <p:sldId id="337" r:id="rId11"/>
    <p:sldId id="338" r:id="rId12"/>
    <p:sldId id="328" r:id="rId13"/>
    <p:sldId id="309" r:id="rId14"/>
  </p:sldIdLst>
  <p:sldSz cx="10801350" cy="7200900"/>
  <p:notesSz cx="6858000" cy="9144000"/>
  <p:embeddedFontLst>
    <p:embeddedFont>
      <p:font typeface="微软雅黑" panose="020B0503020204020204" pitchFamily="34" charset="-122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Impact" panose="020B0806030902050204" pitchFamily="34" charset="0"/>
      <p:regular r:id="rId22"/>
    </p:embeddedFont>
    <p:embeddedFont>
      <p:font typeface="Cambria Math" panose="02040503050406030204" pitchFamily="18" charset="0"/>
      <p:regular r:id="rId23"/>
    </p:embeddedFont>
  </p:embeddedFontLst>
  <p:defaultTextStyle>
    <a:defPPr>
      <a:defRPr lang="zh-CN"/>
    </a:defPPr>
    <a:lvl1pPr algn="l" defTabSz="102870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514350" indent="-57150" algn="l" defTabSz="102870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028700" indent="-114300" algn="l" defTabSz="102870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543050" indent="-171450" algn="l" defTabSz="102870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057400" indent="-228600" algn="l" defTabSz="102870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D0D0D"/>
    <a:srgbClr val="FF6699"/>
    <a:srgbClr val="BFBFBF"/>
    <a:srgbClr val="F2F2F2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59" autoAdjust="0"/>
  </p:normalViewPr>
  <p:slideViewPr>
    <p:cSldViewPr>
      <p:cViewPr varScale="1">
        <p:scale>
          <a:sx n="65" d="100"/>
          <a:sy n="65" d="100"/>
        </p:scale>
        <p:origin x="1170" y="78"/>
      </p:cViewPr>
      <p:guideLst>
        <p:guide orient="horz" pos="2268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2166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3EBE3C-55F5-4442-8C0F-B54806694CD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E96A0C-A323-4D5C-91ED-95A8B3FBA280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赛题分析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1D6531-0408-44F7-AE9B-F56EA0BDB684}" type="parTrans" cxnId="{EFE2F4DE-A13C-4C24-981B-4C9C9027E195}">
      <dgm:prSet/>
      <dgm:spPr/>
      <dgm:t>
        <a:bodyPr/>
        <a:lstStyle/>
        <a:p>
          <a:endParaRPr lang="zh-CN" altLang="en-US"/>
        </a:p>
      </dgm:t>
    </dgm:pt>
    <dgm:pt modelId="{0386D2BE-FCCE-41F2-AEF2-F8C67BEA6FD8}" type="sibTrans" cxnId="{EFE2F4DE-A13C-4C24-981B-4C9C9027E195}">
      <dgm:prSet/>
      <dgm:spPr>
        <a:ln>
          <a:solidFill>
            <a:srgbClr val="00B0F0"/>
          </a:solidFill>
        </a:ln>
      </dgm:spPr>
      <dgm:t>
        <a:bodyPr/>
        <a:lstStyle/>
        <a:p>
          <a:endParaRPr lang="zh-CN" altLang="en-US"/>
        </a:p>
      </dgm:t>
    </dgm:pt>
    <dgm:pt modelId="{11FF98E8-3627-4CC2-A39E-F16E521B9287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数据分析与处理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8B2883-7E03-41F0-86C0-8E9B4F6CF465}" type="parTrans" cxnId="{E336C3B9-90C3-4F7A-BBA0-95DA00B76E96}">
      <dgm:prSet/>
      <dgm:spPr/>
      <dgm:t>
        <a:bodyPr/>
        <a:lstStyle/>
        <a:p>
          <a:endParaRPr lang="zh-CN" altLang="en-US"/>
        </a:p>
      </dgm:t>
    </dgm:pt>
    <dgm:pt modelId="{B7F56AEE-540C-4173-9851-B555034FE200}" type="sibTrans" cxnId="{E336C3B9-90C3-4F7A-BBA0-95DA00B76E96}">
      <dgm:prSet/>
      <dgm:spPr/>
      <dgm:t>
        <a:bodyPr/>
        <a:lstStyle/>
        <a:p>
          <a:endParaRPr lang="zh-CN" altLang="en-US"/>
        </a:p>
      </dgm:t>
    </dgm:pt>
    <dgm:pt modelId="{6B095382-F38E-4CCB-99E4-25364C725883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模型算法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358C06-EDD2-4DEA-AB4E-77727ECA1EB1}" type="parTrans" cxnId="{CB070048-0C55-4899-8960-EFD54F454C2A}">
      <dgm:prSet/>
      <dgm:spPr/>
      <dgm:t>
        <a:bodyPr/>
        <a:lstStyle/>
        <a:p>
          <a:endParaRPr lang="zh-CN" altLang="en-US"/>
        </a:p>
      </dgm:t>
    </dgm:pt>
    <dgm:pt modelId="{C99D272C-88E2-4067-BD0C-93B287D7B0B0}" type="sibTrans" cxnId="{CB070048-0C55-4899-8960-EFD54F454C2A}">
      <dgm:prSet/>
      <dgm:spPr/>
      <dgm:t>
        <a:bodyPr/>
        <a:lstStyle/>
        <a:p>
          <a:endParaRPr lang="zh-CN" altLang="en-US"/>
        </a:p>
      </dgm:t>
    </dgm:pt>
    <dgm:pt modelId="{93DA269E-057C-4181-9D78-A605B0DFD72D}">
      <dgm:prSet/>
      <dgm:spPr>
        <a:solidFill>
          <a:srgbClr val="00B0F0"/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总结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1EF637-0D56-48D5-8A42-9D881E189EB1}" type="parTrans" cxnId="{8049D60C-C180-4F2A-AF3A-D966D948A6E0}">
      <dgm:prSet/>
      <dgm:spPr/>
      <dgm:t>
        <a:bodyPr/>
        <a:lstStyle/>
        <a:p>
          <a:endParaRPr lang="zh-CN" altLang="en-US"/>
        </a:p>
      </dgm:t>
    </dgm:pt>
    <dgm:pt modelId="{E9238203-66D0-473C-8271-D4229E46ED51}" type="sibTrans" cxnId="{8049D60C-C180-4F2A-AF3A-D966D948A6E0}">
      <dgm:prSet/>
      <dgm:spPr/>
      <dgm:t>
        <a:bodyPr/>
        <a:lstStyle/>
        <a:p>
          <a:endParaRPr lang="zh-CN" altLang="en-US"/>
        </a:p>
      </dgm:t>
    </dgm:pt>
    <dgm:pt modelId="{C71553E5-2E24-459A-88F0-8EBB61A29CE2}" type="pres">
      <dgm:prSet presAssocID="{2F3EBE3C-55F5-4442-8C0F-B54806694CD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78BA18F-4E34-4ABB-ABA8-89B3A7BCE0F1}" type="pres">
      <dgm:prSet presAssocID="{2F3EBE3C-55F5-4442-8C0F-B54806694CD0}" presName="Name1" presStyleCnt="0"/>
      <dgm:spPr/>
    </dgm:pt>
    <dgm:pt modelId="{69B5492C-FC6F-43F3-8E6D-3BED249D1205}" type="pres">
      <dgm:prSet presAssocID="{2F3EBE3C-55F5-4442-8C0F-B54806694CD0}" presName="cycle" presStyleCnt="0"/>
      <dgm:spPr/>
    </dgm:pt>
    <dgm:pt modelId="{7FBF6609-C68E-4D1E-A54B-A69E7CF5C00D}" type="pres">
      <dgm:prSet presAssocID="{2F3EBE3C-55F5-4442-8C0F-B54806694CD0}" presName="srcNode" presStyleLbl="node1" presStyleIdx="0" presStyleCnt="4"/>
      <dgm:spPr/>
    </dgm:pt>
    <dgm:pt modelId="{3B2341FD-462A-43C5-B84E-119345D9F430}" type="pres">
      <dgm:prSet presAssocID="{2F3EBE3C-55F5-4442-8C0F-B54806694CD0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F67856B8-1ED0-49E9-8C34-110336B7D422}" type="pres">
      <dgm:prSet presAssocID="{2F3EBE3C-55F5-4442-8C0F-B54806694CD0}" presName="extraNode" presStyleLbl="node1" presStyleIdx="0" presStyleCnt="4"/>
      <dgm:spPr/>
    </dgm:pt>
    <dgm:pt modelId="{8F3F44EF-E1D0-4425-A7A4-BAA77BA64444}" type="pres">
      <dgm:prSet presAssocID="{2F3EBE3C-55F5-4442-8C0F-B54806694CD0}" presName="dstNode" presStyleLbl="node1" presStyleIdx="0" presStyleCnt="4"/>
      <dgm:spPr/>
    </dgm:pt>
    <dgm:pt modelId="{8510F297-11BC-43D4-888A-24577CEBAE26}" type="pres">
      <dgm:prSet presAssocID="{54E96A0C-A323-4D5C-91ED-95A8B3FBA280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A4F1F0-6E90-4B4B-9B39-AB7B2F664D86}" type="pres">
      <dgm:prSet presAssocID="{54E96A0C-A323-4D5C-91ED-95A8B3FBA280}" presName="accent_1" presStyleCnt="0"/>
      <dgm:spPr/>
    </dgm:pt>
    <dgm:pt modelId="{4A2453AC-5A80-4727-A02F-0A2A6FE46D87}" type="pres">
      <dgm:prSet presAssocID="{54E96A0C-A323-4D5C-91ED-95A8B3FBA280}" presName="accentRepeatNode" presStyleLbl="solidFgAcc1" presStyleIdx="0" presStyleCnt="4"/>
      <dgm:spPr>
        <a:ln>
          <a:solidFill>
            <a:srgbClr val="00B0F0"/>
          </a:solidFill>
        </a:ln>
      </dgm:spPr>
    </dgm:pt>
    <dgm:pt modelId="{F7C25E64-21E0-4B87-AB7C-AB9F329FD901}" type="pres">
      <dgm:prSet presAssocID="{11FF98E8-3627-4CC2-A39E-F16E521B928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D3F315-3469-41D2-9027-FCD58557CAE2}" type="pres">
      <dgm:prSet presAssocID="{11FF98E8-3627-4CC2-A39E-F16E521B9287}" presName="accent_2" presStyleCnt="0"/>
      <dgm:spPr/>
    </dgm:pt>
    <dgm:pt modelId="{A33EC9BA-4F05-4453-BBE5-13A275C076CB}" type="pres">
      <dgm:prSet presAssocID="{11FF98E8-3627-4CC2-A39E-F16E521B9287}" presName="accentRepeatNode" presStyleLbl="solidFgAcc1" presStyleIdx="1" presStyleCnt="4"/>
      <dgm:spPr>
        <a:ln>
          <a:solidFill>
            <a:srgbClr val="00B0F0"/>
          </a:solidFill>
        </a:ln>
      </dgm:spPr>
    </dgm:pt>
    <dgm:pt modelId="{27D9A925-F7C7-408A-9EF8-2E771D6BFAA1}" type="pres">
      <dgm:prSet presAssocID="{6B095382-F38E-4CCB-99E4-25364C725883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75F12D-52D4-4ABB-A7CA-F8E6BF7B6ECF}" type="pres">
      <dgm:prSet presAssocID="{6B095382-F38E-4CCB-99E4-25364C725883}" presName="accent_3" presStyleCnt="0"/>
      <dgm:spPr/>
    </dgm:pt>
    <dgm:pt modelId="{DAC9C1E2-5578-4A11-8DF3-D53FA5C09327}" type="pres">
      <dgm:prSet presAssocID="{6B095382-F38E-4CCB-99E4-25364C725883}" presName="accentRepeatNode" presStyleLbl="solidFgAcc1" presStyleIdx="2" presStyleCnt="4"/>
      <dgm:spPr>
        <a:ln>
          <a:solidFill>
            <a:srgbClr val="00B0F0"/>
          </a:solidFill>
        </a:ln>
      </dgm:spPr>
    </dgm:pt>
    <dgm:pt modelId="{57189BB1-44D5-4509-AFE7-CFFEA98C10EC}" type="pres">
      <dgm:prSet presAssocID="{93DA269E-057C-4181-9D78-A605B0DFD72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F5DE29-9065-4130-B70C-FBB2B50A692C}" type="pres">
      <dgm:prSet presAssocID="{93DA269E-057C-4181-9D78-A605B0DFD72D}" presName="accent_4" presStyleCnt="0"/>
      <dgm:spPr/>
    </dgm:pt>
    <dgm:pt modelId="{EF894879-71D2-4554-BB7B-C69F75E35263}" type="pres">
      <dgm:prSet presAssocID="{93DA269E-057C-4181-9D78-A605B0DFD72D}" presName="accentRepeatNode" presStyleLbl="solidFgAcc1" presStyleIdx="3" presStyleCnt="4"/>
      <dgm:spPr>
        <a:ln>
          <a:solidFill>
            <a:srgbClr val="00B0F0"/>
          </a:solidFill>
        </a:ln>
      </dgm:spPr>
      <dgm:t>
        <a:bodyPr/>
        <a:lstStyle/>
        <a:p>
          <a:endParaRPr lang="zh-CN" altLang="en-US"/>
        </a:p>
      </dgm:t>
    </dgm:pt>
  </dgm:ptLst>
  <dgm:cxnLst>
    <dgm:cxn modelId="{33D46060-E791-48AD-9FC5-44CC280E01F4}" type="presOf" srcId="{0386D2BE-FCCE-41F2-AEF2-F8C67BEA6FD8}" destId="{3B2341FD-462A-43C5-B84E-119345D9F430}" srcOrd="0" destOrd="0" presId="urn:microsoft.com/office/officeart/2008/layout/VerticalCurvedList"/>
    <dgm:cxn modelId="{E336C3B9-90C3-4F7A-BBA0-95DA00B76E96}" srcId="{2F3EBE3C-55F5-4442-8C0F-B54806694CD0}" destId="{11FF98E8-3627-4CC2-A39E-F16E521B9287}" srcOrd="1" destOrd="0" parTransId="{2E8B2883-7E03-41F0-86C0-8E9B4F6CF465}" sibTransId="{B7F56AEE-540C-4173-9851-B555034FE200}"/>
    <dgm:cxn modelId="{875A1E37-78F9-4807-A044-BB33E8E1505E}" type="presOf" srcId="{2F3EBE3C-55F5-4442-8C0F-B54806694CD0}" destId="{C71553E5-2E24-459A-88F0-8EBB61A29CE2}" srcOrd="0" destOrd="0" presId="urn:microsoft.com/office/officeart/2008/layout/VerticalCurvedList"/>
    <dgm:cxn modelId="{5AF00D34-248C-4285-B0F5-D2C5DEC6A388}" type="presOf" srcId="{93DA269E-057C-4181-9D78-A605B0DFD72D}" destId="{57189BB1-44D5-4509-AFE7-CFFEA98C10EC}" srcOrd="0" destOrd="0" presId="urn:microsoft.com/office/officeart/2008/layout/VerticalCurvedList"/>
    <dgm:cxn modelId="{8049D60C-C180-4F2A-AF3A-D966D948A6E0}" srcId="{2F3EBE3C-55F5-4442-8C0F-B54806694CD0}" destId="{93DA269E-057C-4181-9D78-A605B0DFD72D}" srcOrd="3" destOrd="0" parTransId="{481EF637-0D56-48D5-8A42-9D881E189EB1}" sibTransId="{E9238203-66D0-473C-8271-D4229E46ED51}"/>
    <dgm:cxn modelId="{8CEA5977-932B-482F-A67F-4F3CA31B519D}" type="presOf" srcId="{11FF98E8-3627-4CC2-A39E-F16E521B9287}" destId="{F7C25E64-21E0-4B87-AB7C-AB9F329FD901}" srcOrd="0" destOrd="0" presId="urn:microsoft.com/office/officeart/2008/layout/VerticalCurvedList"/>
    <dgm:cxn modelId="{EFE2F4DE-A13C-4C24-981B-4C9C9027E195}" srcId="{2F3EBE3C-55F5-4442-8C0F-B54806694CD0}" destId="{54E96A0C-A323-4D5C-91ED-95A8B3FBA280}" srcOrd="0" destOrd="0" parTransId="{071D6531-0408-44F7-AE9B-F56EA0BDB684}" sibTransId="{0386D2BE-FCCE-41F2-AEF2-F8C67BEA6FD8}"/>
    <dgm:cxn modelId="{CB070048-0C55-4899-8960-EFD54F454C2A}" srcId="{2F3EBE3C-55F5-4442-8C0F-B54806694CD0}" destId="{6B095382-F38E-4CCB-99E4-25364C725883}" srcOrd="2" destOrd="0" parTransId="{47358C06-EDD2-4DEA-AB4E-77727ECA1EB1}" sibTransId="{C99D272C-88E2-4067-BD0C-93B287D7B0B0}"/>
    <dgm:cxn modelId="{CE673FE2-08F3-4BD8-A226-725D98C18A4E}" type="presOf" srcId="{6B095382-F38E-4CCB-99E4-25364C725883}" destId="{27D9A925-F7C7-408A-9EF8-2E771D6BFAA1}" srcOrd="0" destOrd="0" presId="urn:microsoft.com/office/officeart/2008/layout/VerticalCurvedList"/>
    <dgm:cxn modelId="{FF3743E2-47DE-43C9-80FF-EBDB8791B595}" type="presOf" srcId="{54E96A0C-A323-4D5C-91ED-95A8B3FBA280}" destId="{8510F297-11BC-43D4-888A-24577CEBAE26}" srcOrd="0" destOrd="0" presId="urn:microsoft.com/office/officeart/2008/layout/VerticalCurvedList"/>
    <dgm:cxn modelId="{49D60799-1434-4159-AE74-A1531443D4FD}" type="presParOf" srcId="{C71553E5-2E24-459A-88F0-8EBB61A29CE2}" destId="{078BA18F-4E34-4ABB-ABA8-89B3A7BCE0F1}" srcOrd="0" destOrd="0" presId="urn:microsoft.com/office/officeart/2008/layout/VerticalCurvedList"/>
    <dgm:cxn modelId="{F1AD1A4E-A988-44DA-8903-361B2CCD57E5}" type="presParOf" srcId="{078BA18F-4E34-4ABB-ABA8-89B3A7BCE0F1}" destId="{69B5492C-FC6F-43F3-8E6D-3BED249D1205}" srcOrd="0" destOrd="0" presId="urn:microsoft.com/office/officeart/2008/layout/VerticalCurvedList"/>
    <dgm:cxn modelId="{BA657C39-940D-458D-803F-496BE4CE51BC}" type="presParOf" srcId="{69B5492C-FC6F-43F3-8E6D-3BED249D1205}" destId="{7FBF6609-C68E-4D1E-A54B-A69E7CF5C00D}" srcOrd="0" destOrd="0" presId="urn:microsoft.com/office/officeart/2008/layout/VerticalCurvedList"/>
    <dgm:cxn modelId="{17EFCC79-B0F1-4C08-9249-0FAEFDFD0356}" type="presParOf" srcId="{69B5492C-FC6F-43F3-8E6D-3BED249D1205}" destId="{3B2341FD-462A-43C5-B84E-119345D9F430}" srcOrd="1" destOrd="0" presId="urn:microsoft.com/office/officeart/2008/layout/VerticalCurvedList"/>
    <dgm:cxn modelId="{57744F01-A408-4D7F-A63F-1996CFA04E50}" type="presParOf" srcId="{69B5492C-FC6F-43F3-8E6D-3BED249D1205}" destId="{F67856B8-1ED0-49E9-8C34-110336B7D422}" srcOrd="2" destOrd="0" presId="urn:microsoft.com/office/officeart/2008/layout/VerticalCurvedList"/>
    <dgm:cxn modelId="{8CA4B6A3-BFFF-4C00-8CB0-1083E5288C9A}" type="presParOf" srcId="{69B5492C-FC6F-43F3-8E6D-3BED249D1205}" destId="{8F3F44EF-E1D0-4425-A7A4-BAA77BA64444}" srcOrd="3" destOrd="0" presId="urn:microsoft.com/office/officeart/2008/layout/VerticalCurvedList"/>
    <dgm:cxn modelId="{8E345220-7DA4-48F7-B50A-F8EE5B47149E}" type="presParOf" srcId="{078BA18F-4E34-4ABB-ABA8-89B3A7BCE0F1}" destId="{8510F297-11BC-43D4-888A-24577CEBAE26}" srcOrd="1" destOrd="0" presId="urn:microsoft.com/office/officeart/2008/layout/VerticalCurvedList"/>
    <dgm:cxn modelId="{4F88E6B1-5917-4A8D-B8C0-ADBDDB6BACFA}" type="presParOf" srcId="{078BA18F-4E34-4ABB-ABA8-89B3A7BCE0F1}" destId="{EDA4F1F0-6E90-4B4B-9B39-AB7B2F664D86}" srcOrd="2" destOrd="0" presId="urn:microsoft.com/office/officeart/2008/layout/VerticalCurvedList"/>
    <dgm:cxn modelId="{368F7AB7-C3A4-406A-8C01-AC77C5BA0EAE}" type="presParOf" srcId="{EDA4F1F0-6E90-4B4B-9B39-AB7B2F664D86}" destId="{4A2453AC-5A80-4727-A02F-0A2A6FE46D87}" srcOrd="0" destOrd="0" presId="urn:microsoft.com/office/officeart/2008/layout/VerticalCurvedList"/>
    <dgm:cxn modelId="{05DCA00F-90D5-4672-88F8-E085ED136609}" type="presParOf" srcId="{078BA18F-4E34-4ABB-ABA8-89B3A7BCE0F1}" destId="{F7C25E64-21E0-4B87-AB7C-AB9F329FD901}" srcOrd="3" destOrd="0" presId="urn:microsoft.com/office/officeart/2008/layout/VerticalCurvedList"/>
    <dgm:cxn modelId="{045BE503-7D79-4E8A-9FAA-E7FFCCE0E353}" type="presParOf" srcId="{078BA18F-4E34-4ABB-ABA8-89B3A7BCE0F1}" destId="{A1D3F315-3469-41D2-9027-FCD58557CAE2}" srcOrd="4" destOrd="0" presId="urn:microsoft.com/office/officeart/2008/layout/VerticalCurvedList"/>
    <dgm:cxn modelId="{AE83F7D4-24D3-444C-BF82-1055743DA36A}" type="presParOf" srcId="{A1D3F315-3469-41D2-9027-FCD58557CAE2}" destId="{A33EC9BA-4F05-4453-BBE5-13A275C076CB}" srcOrd="0" destOrd="0" presId="urn:microsoft.com/office/officeart/2008/layout/VerticalCurvedList"/>
    <dgm:cxn modelId="{AC1D1169-F480-4CA5-9F7D-C4D3EDEFFD12}" type="presParOf" srcId="{078BA18F-4E34-4ABB-ABA8-89B3A7BCE0F1}" destId="{27D9A925-F7C7-408A-9EF8-2E771D6BFAA1}" srcOrd="5" destOrd="0" presId="urn:microsoft.com/office/officeart/2008/layout/VerticalCurvedList"/>
    <dgm:cxn modelId="{D3F91B94-354F-4181-A788-18E2CA183979}" type="presParOf" srcId="{078BA18F-4E34-4ABB-ABA8-89B3A7BCE0F1}" destId="{BF75F12D-52D4-4ABB-A7CA-F8E6BF7B6ECF}" srcOrd="6" destOrd="0" presId="urn:microsoft.com/office/officeart/2008/layout/VerticalCurvedList"/>
    <dgm:cxn modelId="{DBA906CE-1F63-4AAB-AA7E-634B1702B1BD}" type="presParOf" srcId="{BF75F12D-52D4-4ABB-A7CA-F8E6BF7B6ECF}" destId="{DAC9C1E2-5578-4A11-8DF3-D53FA5C09327}" srcOrd="0" destOrd="0" presId="urn:microsoft.com/office/officeart/2008/layout/VerticalCurvedList"/>
    <dgm:cxn modelId="{9640DA23-E4FC-4491-AC72-7FF4B20843A9}" type="presParOf" srcId="{078BA18F-4E34-4ABB-ABA8-89B3A7BCE0F1}" destId="{57189BB1-44D5-4509-AFE7-CFFEA98C10EC}" srcOrd="7" destOrd="0" presId="urn:microsoft.com/office/officeart/2008/layout/VerticalCurvedList"/>
    <dgm:cxn modelId="{47B88F27-D3CB-4A96-8CC6-C00AFC108B12}" type="presParOf" srcId="{078BA18F-4E34-4ABB-ABA8-89B3A7BCE0F1}" destId="{AFF5DE29-9065-4130-B70C-FBB2B50A692C}" srcOrd="8" destOrd="0" presId="urn:microsoft.com/office/officeart/2008/layout/VerticalCurvedList"/>
    <dgm:cxn modelId="{23BBAA1C-383E-452F-94B3-AA809FC7C80A}" type="presParOf" srcId="{AFF5DE29-9065-4130-B70C-FBB2B50A692C}" destId="{EF894879-71D2-4554-BB7B-C69F75E3526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2341FD-462A-43C5-B84E-119345D9F430}">
      <dsp:nvSpPr>
        <dsp:cNvPr id="0" name=""/>
        <dsp:cNvSpPr/>
      </dsp:nvSpPr>
      <dsp:spPr>
        <a:xfrm>
          <a:off x="-5372032" y="-822638"/>
          <a:ext cx="6396664" cy="6396664"/>
        </a:xfrm>
        <a:prstGeom prst="blockArc">
          <a:avLst>
            <a:gd name="adj1" fmla="val 18900000"/>
            <a:gd name="adj2" fmla="val 2700000"/>
            <a:gd name="adj3" fmla="val 338"/>
          </a:avLst>
        </a:prstGeom>
        <a:noFill/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0F297-11BC-43D4-888A-24577CEBAE26}">
      <dsp:nvSpPr>
        <dsp:cNvPr id="0" name=""/>
        <dsp:cNvSpPr/>
      </dsp:nvSpPr>
      <dsp:spPr>
        <a:xfrm>
          <a:off x="536432" y="365286"/>
          <a:ext cx="4933214" cy="730953"/>
        </a:xfrm>
        <a:prstGeom prst="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19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赛题分析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6432" y="365286"/>
        <a:ext cx="4933214" cy="730953"/>
      </dsp:txXfrm>
    </dsp:sp>
    <dsp:sp modelId="{4A2453AC-5A80-4727-A02F-0A2A6FE46D87}">
      <dsp:nvSpPr>
        <dsp:cNvPr id="0" name=""/>
        <dsp:cNvSpPr/>
      </dsp:nvSpPr>
      <dsp:spPr>
        <a:xfrm>
          <a:off x="79586" y="273917"/>
          <a:ext cx="913691" cy="9136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25E64-21E0-4B87-AB7C-AB9F329FD901}">
      <dsp:nvSpPr>
        <dsp:cNvPr id="0" name=""/>
        <dsp:cNvSpPr/>
      </dsp:nvSpPr>
      <dsp:spPr>
        <a:xfrm>
          <a:off x="955505" y="1461906"/>
          <a:ext cx="4514141" cy="730953"/>
        </a:xfrm>
        <a:prstGeom prst="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19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数据分析与处理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55505" y="1461906"/>
        <a:ext cx="4514141" cy="730953"/>
      </dsp:txXfrm>
    </dsp:sp>
    <dsp:sp modelId="{A33EC9BA-4F05-4453-BBE5-13A275C076CB}">
      <dsp:nvSpPr>
        <dsp:cNvPr id="0" name=""/>
        <dsp:cNvSpPr/>
      </dsp:nvSpPr>
      <dsp:spPr>
        <a:xfrm>
          <a:off x="498659" y="1370537"/>
          <a:ext cx="913691" cy="9136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9A925-F7C7-408A-9EF8-2E771D6BFAA1}">
      <dsp:nvSpPr>
        <dsp:cNvPr id="0" name=""/>
        <dsp:cNvSpPr/>
      </dsp:nvSpPr>
      <dsp:spPr>
        <a:xfrm>
          <a:off x="955505" y="2558526"/>
          <a:ext cx="4514141" cy="730953"/>
        </a:xfrm>
        <a:prstGeom prst="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19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模型算法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55505" y="2558526"/>
        <a:ext cx="4514141" cy="730953"/>
      </dsp:txXfrm>
    </dsp:sp>
    <dsp:sp modelId="{DAC9C1E2-5578-4A11-8DF3-D53FA5C09327}">
      <dsp:nvSpPr>
        <dsp:cNvPr id="0" name=""/>
        <dsp:cNvSpPr/>
      </dsp:nvSpPr>
      <dsp:spPr>
        <a:xfrm>
          <a:off x="498659" y="2467157"/>
          <a:ext cx="913691" cy="9136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89BB1-44D5-4509-AFE7-CFFEA98C10EC}">
      <dsp:nvSpPr>
        <dsp:cNvPr id="0" name=""/>
        <dsp:cNvSpPr/>
      </dsp:nvSpPr>
      <dsp:spPr>
        <a:xfrm>
          <a:off x="536432" y="3655146"/>
          <a:ext cx="4933214" cy="730953"/>
        </a:xfrm>
        <a:prstGeom prst="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19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总结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6432" y="3655146"/>
        <a:ext cx="4933214" cy="730953"/>
      </dsp:txXfrm>
    </dsp:sp>
    <dsp:sp modelId="{EF894879-71D2-4554-BB7B-C69F75E35263}">
      <dsp:nvSpPr>
        <dsp:cNvPr id="0" name=""/>
        <dsp:cNvSpPr/>
      </dsp:nvSpPr>
      <dsp:spPr>
        <a:xfrm>
          <a:off x="79586" y="3563777"/>
          <a:ext cx="913691" cy="9136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324C083-3218-4C8D-B586-7C1EC0399168}" type="datetimeFigureOut">
              <a:rPr lang="zh-CN" altLang="en-US"/>
              <a:pPr>
                <a:defRPr/>
              </a:pPr>
              <a:t>2018/6/10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4EF6F87-FBE5-4057-8A0F-E14E9FCBF5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683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2870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缺失数据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EF6F87-FBE5-4057-8A0F-E14E9FCBF5C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62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缺失数据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EF6F87-FBE5-4057-8A0F-E14E9FCBF5C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3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EF6F87-FBE5-4057-8A0F-E14E9FCBF5C0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9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0101" y="2236947"/>
            <a:ext cx="9181148" cy="15435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0203" y="4080510"/>
            <a:ext cx="7560945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53E2A-17AE-49E4-86A1-9D7E9F22589F}" type="datetimeFigureOut">
              <a:rPr lang="zh-CN" altLang="en-US"/>
              <a:pPr>
                <a:defRPr/>
              </a:pPr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16EF7-DF03-46F8-AF7E-E8D83DE783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B63B6-E7AF-4720-AA1F-C7519BD04BFD}" type="datetimeFigureOut">
              <a:rPr lang="zh-CN" altLang="en-US"/>
              <a:pPr>
                <a:defRPr/>
              </a:pPr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A13F7-C804-41B2-B986-BA8CBA997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64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0979" y="288371"/>
            <a:ext cx="2430304" cy="61441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0067" y="288371"/>
            <a:ext cx="7110889" cy="61441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23785-225D-4BC5-A5F8-73A5A97AA613}" type="datetimeFigureOut">
              <a:rPr lang="zh-CN" altLang="en-US"/>
              <a:pPr>
                <a:defRPr/>
              </a:pPr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DC835-BED5-45FE-A921-A8F859FE43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58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D8A9BF-A47C-4E66-B8FA-D141E0AA60AE}" type="datetimeFigureOut">
              <a:rPr lang="zh-CN" altLang="en-US" smtClean="0"/>
              <a:pPr>
                <a:defRPr/>
              </a:pPr>
              <a:t>2018/6/10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2CA37-9F09-4F24-9B2A-880D511BA3A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11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2" y="4627245"/>
            <a:ext cx="9181148" cy="1430179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2" y="3052049"/>
            <a:ext cx="9181148" cy="157519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E69EB-232E-493A-B2C1-BCA744E44C2A}" type="datetimeFigureOut">
              <a:rPr lang="zh-CN" altLang="en-US"/>
              <a:pPr>
                <a:defRPr/>
              </a:pPr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C7048-4233-4A8B-91D8-1C8E8933F6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3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0068" y="1680211"/>
            <a:ext cx="4770596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90686" y="1680211"/>
            <a:ext cx="4770596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5C5A8-8101-4449-A649-EC374198AA0B}" type="datetimeFigureOut">
              <a:rPr lang="zh-CN" altLang="en-US"/>
              <a:pPr>
                <a:defRPr/>
              </a:pPr>
              <a:t>2018/6/10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C13C1-C66E-41D6-B9D3-F593EF9892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7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611869"/>
            <a:ext cx="4772472" cy="67175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283619"/>
            <a:ext cx="4772472" cy="414885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6" y="1611869"/>
            <a:ext cx="4774347" cy="67175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6" y="2283619"/>
            <a:ext cx="4774347" cy="414885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97D92-DFCD-4B2F-A8B3-3B0D17949452}" type="datetimeFigureOut">
              <a:rPr lang="zh-CN" altLang="en-US"/>
              <a:pPr>
                <a:defRPr/>
              </a:pPr>
              <a:t>2018/6/10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EEE86-97B8-402B-9EF3-A87D6B245C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0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9AF76-EEEA-4AFA-9840-DCA2523DFABB}" type="datetimeFigureOut">
              <a:rPr lang="zh-CN" altLang="en-US"/>
              <a:pPr>
                <a:defRPr/>
              </a:pPr>
              <a:t>2018/6/10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99A47-00F7-44E5-A0C7-05504ACC6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1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B3ED2-1CA3-4E9F-8D30-4667E01CB311}" type="datetimeFigureOut">
              <a:rPr lang="zh-CN" altLang="en-US"/>
              <a:pPr>
                <a:defRPr/>
              </a:pPr>
              <a:t>2018/6/10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DEA0E-23A9-456B-9717-115344457D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41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86702"/>
            <a:ext cx="3553570" cy="122015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8" y="286703"/>
            <a:ext cx="6038255" cy="6145769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506856"/>
            <a:ext cx="3553570" cy="4925616"/>
          </a:xfr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B1F90-4C88-422A-A61D-FC90A88E9876}" type="datetimeFigureOut">
              <a:rPr lang="zh-CN" altLang="en-US"/>
              <a:pPr>
                <a:defRPr/>
              </a:pPr>
              <a:t>2018/6/10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B52DF-36E1-408F-929F-3191F1B6DD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3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0" y="5040630"/>
            <a:ext cx="6480810" cy="59507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0" y="643414"/>
            <a:ext cx="6480810" cy="432054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0" y="5635705"/>
            <a:ext cx="6480810" cy="845105"/>
          </a:xfr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DDFE4-C900-41BD-A0B6-EFD3392DCDFA}" type="datetimeFigureOut">
              <a:rPr lang="zh-CN" altLang="en-US"/>
              <a:pPr>
                <a:defRPr/>
              </a:pPr>
              <a:t>2018/6/10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EB65B-B4A0-4069-8C78-ECEED58101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73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95300" y="450850"/>
            <a:ext cx="97202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95300" y="1373188"/>
            <a:ext cx="9720263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8D8A9BF-A47C-4E66-B8FA-D141E0AA60AE}" type="datetimeFigureOut">
              <a:rPr lang="zh-CN" altLang="en-US"/>
              <a:pPr>
                <a:defRPr/>
              </a:pPr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82CA37-9F09-4F24-9B2A-880D511BA3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840538"/>
            <a:ext cx="10801350" cy="95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32" name="TextBox 7"/>
          <p:cNvSpPr txBox="1">
            <a:spLocks noChangeArrowheads="1"/>
          </p:cNvSpPr>
          <p:nvPr userDrawn="1"/>
        </p:nvSpPr>
        <p:spPr bwMode="auto">
          <a:xfrm>
            <a:off x="8696325" y="6624638"/>
            <a:ext cx="969176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2700" dirty="0" smtClean="0">
                <a:solidFill>
                  <a:srgbClr val="00B0F0"/>
                </a:solidFill>
                <a:latin typeface="Impact" pitchFamily="34" charset="0"/>
              </a:rPr>
              <a:t>Haier</a:t>
            </a:r>
            <a:endParaRPr lang="zh-CN" altLang="en-US" sz="2700" dirty="0" smtClean="0">
              <a:solidFill>
                <a:srgbClr val="00B0F0"/>
              </a:solidFill>
              <a:latin typeface="Impac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028700" rtl="0" eaLnBrk="0" fontAlgn="base" hangingPunct="0">
        <a:spcBef>
          <a:spcPct val="0"/>
        </a:spcBef>
        <a:spcAft>
          <a:spcPct val="0"/>
        </a:spcAft>
        <a:defRPr sz="2700" b="1" kern="1200">
          <a:solidFill>
            <a:srgbClr val="00B0F0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defTabSz="10287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2pPr>
      <a:lvl3pPr algn="l" defTabSz="10287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3pPr>
      <a:lvl4pPr algn="l" defTabSz="10287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4pPr>
      <a:lvl5pPr algn="l" defTabSz="1028700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5pPr>
      <a:lvl6pPr marL="457200" algn="l" defTabSz="1028700" rtl="0" fontAlgn="base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6pPr>
      <a:lvl7pPr marL="914400" algn="l" defTabSz="1028700" rtl="0" fontAlgn="base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7pPr>
      <a:lvl8pPr marL="1371600" algn="l" defTabSz="1028700" rtl="0" fontAlgn="base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8pPr>
      <a:lvl9pPr marL="1828800" algn="l" defTabSz="1028700" rtl="0" fontAlgn="base">
        <a:spcBef>
          <a:spcPct val="0"/>
        </a:spcBef>
        <a:spcAft>
          <a:spcPct val="0"/>
        </a:spcAft>
        <a:defRPr sz="27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85763" indent="-385763" algn="l" defTabSz="1028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025" indent="-320675" algn="l" defTabSz="1028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5931" y="4410540"/>
            <a:ext cx="226215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葫芦娃</a:t>
            </a:r>
            <a:endParaRPr lang="zh-CN" altLang="en-US" sz="5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1" name="TextBox 42"/>
          <p:cNvSpPr txBox="1">
            <a:spLocks noChangeArrowheads="1"/>
          </p:cNvSpPr>
          <p:nvPr/>
        </p:nvSpPr>
        <p:spPr bwMode="auto">
          <a:xfrm>
            <a:off x="0" y="2253109"/>
            <a:ext cx="10821610" cy="1482356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2870" tIns="51435" rIns="102870" bIns="5143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8800" dirty="0">
                <a:solidFill>
                  <a:schemeClr val="bg1"/>
                </a:solidFill>
                <a:latin typeface="Impact" pitchFamily="34" charset="0"/>
              </a:rPr>
              <a:t>数据挖掘竞赛</a:t>
            </a:r>
            <a:r>
              <a:rPr lang="en-US" altLang="zh-CN" sz="8800" dirty="0">
                <a:solidFill>
                  <a:schemeClr val="bg1"/>
                </a:solidFill>
                <a:latin typeface="Impact" pitchFamily="34" charset="0"/>
              </a:rPr>
              <a:t>-</a:t>
            </a:r>
            <a:r>
              <a:rPr lang="zh-CN" altLang="en-US" sz="8800" dirty="0">
                <a:solidFill>
                  <a:schemeClr val="bg1"/>
                </a:solidFill>
                <a:latin typeface="Impact" pitchFamily="34" charset="0"/>
              </a:rPr>
              <a:t>算法赛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000" y="432000"/>
            <a:ext cx="9720263" cy="569913"/>
          </a:xfrm>
        </p:spPr>
        <p:txBody>
          <a:bodyPr/>
          <a:lstStyle/>
          <a:p>
            <a:r>
              <a:rPr lang="zh-CN" altLang="en-US" sz="4800" dirty="0"/>
              <a:t>模型算法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复赛最终方案 ：    均值模型 </a:t>
            </a:r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+ GBRT</a:t>
            </a:r>
          </a:p>
          <a:p>
            <a:pPr marL="0" indent="0">
              <a:buNone/>
            </a:pPr>
            <a:endParaRPr lang="en-US" altLang="zh-CN" sz="2700" b="1" dirty="0" smtClean="0"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514350" lvl="1" indent="0">
              <a:lnSpc>
                <a:spcPct val="150000"/>
              </a:lnSpc>
              <a:buNone/>
            </a:pPr>
            <a:r>
              <a:rPr lang="en-US" altLang="zh-CN" sz="2300" b="1" dirty="0"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en-US" altLang="zh-CN" sz="23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   </a:t>
            </a:r>
            <a:r>
              <a:rPr lang="zh-CN" altLang="en-US" sz="23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用</a:t>
            </a:r>
            <a:r>
              <a:rPr lang="en-US" altLang="zh-CN" sz="23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9-11</a:t>
            </a:r>
            <a:r>
              <a:rPr lang="zh-CN" altLang="en-US" sz="23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月份数据进行</a:t>
            </a:r>
            <a:r>
              <a:rPr lang="en-US" altLang="zh-CN" sz="23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GBRT</a:t>
            </a:r>
            <a:r>
              <a:rPr lang="zh-CN" altLang="en-US" sz="23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的训练，选出预测效果较好（</a:t>
            </a:r>
            <a:r>
              <a:rPr lang="en-US" altLang="zh-CN" sz="23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RMSE</a:t>
            </a:r>
            <a:r>
              <a:rPr lang="zh-CN" altLang="en-US" sz="23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小于</a:t>
            </a:r>
            <a:r>
              <a:rPr lang="en-US" altLang="zh-CN" sz="23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150</a:t>
            </a:r>
            <a:r>
              <a:rPr lang="zh-CN" altLang="en-US" sz="23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）</a:t>
            </a:r>
            <a:r>
              <a:rPr lang="zh-CN" altLang="en-US" sz="23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300" b="1" dirty="0" smtClean="0">
                <a:latin typeface="微软雅黑" pitchFamily="34" charset="-122"/>
                <a:ea typeface="微软雅黑" pitchFamily="34" charset="-122"/>
              </a:rPr>
              <a:t>地点，这些地点采用</a:t>
            </a:r>
            <a:r>
              <a:rPr lang="en-US" altLang="zh-CN" sz="2300" b="1" dirty="0" smtClean="0">
                <a:latin typeface="微软雅黑" pitchFamily="34" charset="-122"/>
                <a:ea typeface="微软雅黑" pitchFamily="34" charset="-122"/>
              </a:rPr>
              <a:t>GBRT</a:t>
            </a:r>
            <a:r>
              <a:rPr lang="zh-CN" altLang="en-US" sz="2300" b="1" dirty="0" smtClean="0">
                <a:latin typeface="微软雅黑" pitchFamily="34" charset="-122"/>
                <a:ea typeface="微软雅黑" pitchFamily="34" charset="-122"/>
              </a:rPr>
              <a:t>进行回归。其他地点采用均值模型。</a:t>
            </a:r>
            <a:endParaRPr lang="en-US" altLang="zh-CN" sz="2300" b="1" dirty="0" smtClean="0">
              <a:latin typeface="微软雅黑" pitchFamily="34" charset="-122"/>
              <a:ea typeface="微软雅黑" pitchFamily="34" charset="-122"/>
            </a:endParaRPr>
          </a:p>
          <a:p>
            <a:pPr marL="514350" lvl="1" indent="0">
              <a:buNone/>
            </a:pPr>
            <a:endParaRPr lang="en-US" altLang="zh-CN" sz="2300" b="1" dirty="0">
              <a:latin typeface="微软雅黑" pitchFamily="34" charset="-122"/>
              <a:ea typeface="微软雅黑" pitchFamily="34" charset="-122"/>
            </a:endParaRPr>
          </a:p>
          <a:p>
            <a:pPr marL="514350" lvl="1" indent="0">
              <a:buNone/>
            </a:pPr>
            <a:r>
              <a:rPr lang="en-US" altLang="zh-CN" sz="2300" b="1" dirty="0" smtClean="0">
                <a:latin typeface="微软雅黑" pitchFamily="34" charset="-122"/>
                <a:ea typeface="微软雅黑" pitchFamily="34" charset="-122"/>
              </a:rPr>
              <a:t>RMSE:217.1</a:t>
            </a:r>
          </a:p>
        </p:txBody>
      </p:sp>
    </p:spTree>
    <p:extLst>
      <p:ext uri="{BB962C8B-B14F-4D97-AF65-F5344CB8AC3E}">
        <p14:creationId xmlns:p14="http://schemas.microsoft.com/office/powerpoint/2010/main" val="18951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000" y="432000"/>
            <a:ext cx="9720263" cy="569913"/>
          </a:xfrm>
        </p:spPr>
        <p:txBody>
          <a:bodyPr/>
          <a:lstStyle/>
          <a:p>
            <a:r>
              <a:rPr lang="zh-CN" altLang="en-US" sz="4800" dirty="0"/>
              <a:t>模型</a:t>
            </a:r>
            <a:r>
              <a:rPr lang="zh-CN" altLang="en-US" sz="4800" dirty="0" smtClean="0"/>
              <a:t>算法 </a:t>
            </a:r>
            <a:r>
              <a:rPr lang="en-US" altLang="zh-CN" sz="4800" dirty="0" smtClean="0"/>
              <a:t>—— </a:t>
            </a:r>
            <a:r>
              <a:rPr lang="zh-CN" altLang="en-US" sz="4800" dirty="0" smtClean="0"/>
              <a:t>系数修正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700" b="1" dirty="0"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indent="0">
              <a:buNone/>
            </a:pPr>
            <a:endParaRPr lang="en-US" altLang="zh-CN" sz="2700" b="1" dirty="0" smtClean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7223" y="5731303"/>
            <a:ext cx="4708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+mj-cs"/>
              </a:rPr>
              <a:t>最终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+mj-cs"/>
              </a:rPr>
              <a:t>RMSE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+mj-cs"/>
              </a:rPr>
              <a:t>：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+mj-cs"/>
              </a:rPr>
              <a:t>208.8248   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+mj-cs"/>
              </a:rPr>
              <a:t>决赛排名第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+mj-cs"/>
              </a:rPr>
              <a:t>9</a:t>
            </a:r>
            <a:endParaRPr lang="zh-CN" altLang="en-US" b="1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770605" y="1141411"/>
                <a:ext cx="4683846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𝑅𝑀𝑆𝐸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𝑜𝑏𝑠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𝑚𝑜𝑑𝑒𝑙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605" y="1141411"/>
                <a:ext cx="4683846" cy="909352"/>
              </a:xfrm>
              <a:prstGeom prst="rect">
                <a:avLst/>
              </a:prstGeom>
              <a:blipFill>
                <a:blip r:embed="rId2"/>
                <a:stretch>
                  <a:fillRect b="-6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95300" y="1196415"/>
                <a:ext cx="3950249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𝑅𝑀𝑆𝐸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𝑜𝑏𝑠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𝑚𝑜𝑑𝑒𝑙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196415"/>
                <a:ext cx="3950249" cy="909352"/>
              </a:xfrm>
              <a:prstGeom prst="rect">
                <a:avLst/>
              </a:prstGeom>
              <a:blipFill>
                <a:blip r:embed="rId3"/>
                <a:stretch>
                  <a:fillRect b="-6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95300" y="2205295"/>
                <a:ext cx="6791346" cy="311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𝑅𝑀𝑆𝐸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𝑅𝑀𝑆𝐸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2205295"/>
                <a:ext cx="6791346" cy="311880"/>
              </a:xfrm>
              <a:prstGeom prst="rect">
                <a:avLst/>
              </a:prstGeom>
              <a:blipFill>
                <a:blip r:embed="rId4"/>
                <a:stretch>
                  <a:fillRect t="-3922" r="-90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95300" y="3375425"/>
                <a:ext cx="4350550" cy="326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n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𝑅𝑀𝑆𝐸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obs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model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3375425"/>
                <a:ext cx="4350550" cy="326564"/>
              </a:xfrm>
              <a:prstGeom prst="rect">
                <a:avLst/>
              </a:prstGeom>
              <a:blipFill>
                <a:blip r:embed="rId5"/>
                <a:stretch>
                  <a:fillRect l="-280" t="-1887" r="-280" b="-33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454730" y="2745355"/>
            <a:ext cx="4900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问题转换为求解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，使得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RMSE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取得最小值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50125" y="3960490"/>
                <a:ext cx="5153415" cy="1865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上式对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求导，最小值处导数为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𝑅𝑀𝑆𝐸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𝑅𝑀𝑆𝐸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25" y="3960490"/>
                <a:ext cx="5153415" cy="1865575"/>
              </a:xfrm>
              <a:prstGeom prst="rect">
                <a:avLst/>
              </a:prstGeom>
              <a:blipFill>
                <a:blip r:embed="rId6"/>
                <a:stretch>
                  <a:fillRect l="-130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30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000" y="432000"/>
            <a:ext cx="9720263" cy="569913"/>
          </a:xfrm>
        </p:spPr>
        <p:txBody>
          <a:bodyPr/>
          <a:lstStyle/>
          <a:p>
            <a:r>
              <a:rPr lang="zh-CN" altLang="en-US" sz="4800" dirty="0" smtClean="0"/>
              <a:t>总结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000" y="1620230"/>
            <a:ext cx="10333350" cy="47513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数据量较小，数据噪声较多的情况下，模型越简单泛化就越好。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应该花更多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时间研究数据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的特点和实际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含义，寻找更多有效的特征。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没有万能的模型，只有更合适的模型</a:t>
            </a:r>
            <a:r>
              <a:rPr lang="zh-CN" altLang="en-US" sz="23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3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3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3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08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3"/>
          <p:cNvSpPr txBox="1">
            <a:spLocks noChangeArrowheads="1"/>
          </p:cNvSpPr>
          <p:nvPr/>
        </p:nvSpPr>
        <p:spPr bwMode="auto">
          <a:xfrm>
            <a:off x="3915510" y="2970380"/>
            <a:ext cx="29400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6600" b="1" dirty="0">
                <a:solidFill>
                  <a:srgbClr val="00B0F0"/>
                </a:solidFill>
                <a:cs typeface="Calibri" pitchFamily="34" charset="0"/>
              </a:rPr>
              <a:t>Thanks!</a:t>
            </a:r>
            <a:endParaRPr lang="zh-CN" altLang="en-US" sz="6600" b="1" dirty="0">
              <a:solidFill>
                <a:srgbClr val="00B0F0"/>
              </a:solidFill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2828" y="675125"/>
            <a:ext cx="1845205" cy="569913"/>
          </a:xfrm>
        </p:spPr>
        <p:txBody>
          <a:bodyPr/>
          <a:lstStyle/>
          <a:p>
            <a:r>
              <a:rPr lang="zh-CN" altLang="en-US" sz="4800" dirty="0" smtClean="0"/>
              <a:t>目 录</a:t>
            </a:r>
            <a:endParaRPr lang="zh-CN" altLang="en-US" sz="48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220658"/>
              </p:ext>
            </p:extLst>
          </p:nvPr>
        </p:nvGraphicFramePr>
        <p:xfrm>
          <a:off x="2587586" y="1665235"/>
          <a:ext cx="5535690" cy="4751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458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000" y="432000"/>
            <a:ext cx="9720263" cy="569913"/>
          </a:xfrm>
        </p:spPr>
        <p:txBody>
          <a:bodyPr/>
          <a:lstStyle/>
          <a:p>
            <a:pPr lvl="0"/>
            <a:r>
              <a:rPr lang="zh-CN" altLang="en-US" sz="4800" dirty="0"/>
              <a:t>赛题分析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945180" y="1935266"/>
            <a:ext cx="2700300" cy="279832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2017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年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月至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10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月校园内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33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个地点采集的所有手机终端位置的数据</a:t>
            </a:r>
          </a:p>
        </p:txBody>
      </p:sp>
      <p:sp>
        <p:nvSpPr>
          <p:cNvPr id="5" name="右箭头 4"/>
          <p:cNvSpPr/>
          <p:nvPr/>
        </p:nvSpPr>
        <p:spPr>
          <a:xfrm>
            <a:off x="4275550" y="2857867"/>
            <a:ext cx="1620180" cy="148516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预测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660814" y="1935266"/>
            <a:ext cx="2835316" cy="283531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预测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11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月和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12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月校园内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33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个地点每小时的人数。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645480" y="5760690"/>
            <a:ext cx="2805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理解为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回归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+mj-cs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358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000" y="432000"/>
            <a:ext cx="9720263" cy="569913"/>
          </a:xfrm>
        </p:spPr>
        <p:txBody>
          <a:bodyPr/>
          <a:lstStyle/>
          <a:p>
            <a:pPr lvl="0"/>
            <a:r>
              <a:rPr lang="zh-CN" altLang="en-US" sz="4800" dirty="0" smtClean="0"/>
              <a:t>数据分析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3409" y="1166055"/>
            <a:ext cx="2244998" cy="5400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    原始数据</a:t>
            </a:r>
            <a:endParaRPr lang="en-US" altLang="zh-CN" sz="2700" b="1" dirty="0" smtClean="0"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sz="2700" b="1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50" y="1884584"/>
            <a:ext cx="3106697" cy="198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8000" y="4043053"/>
            <a:ext cx="4228178" cy="20443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phone_id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同一时间段同一地点无重复，可以理解为一个人。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time_stamp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时间戳。小时粒度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loc_id:1-33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地点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03855" y="1166055"/>
            <a:ext cx="489749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>
                <a:latin typeface="微软雅黑" pitchFamily="34" charset="-122"/>
                <a:ea typeface="微软雅黑" pitchFamily="34" charset="-122"/>
                <a:cs typeface="+mj-cs"/>
              </a:rPr>
              <a:t>按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地点时间分类聚合</a:t>
            </a:r>
            <a:r>
              <a:rPr lang="en-US" altLang="zh-CN" sz="2700" b="1" dirty="0" err="1">
                <a:latin typeface="微软雅黑" pitchFamily="34" charset="-122"/>
                <a:ea typeface="微软雅黑" pitchFamily="34" charset="-122"/>
                <a:cs typeface="+mj-cs"/>
              </a:rPr>
              <a:t>phone_id</a:t>
            </a:r>
            <a:endParaRPr lang="zh-CN" altLang="en-US" sz="2700" b="1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191" y="1864060"/>
            <a:ext cx="3846122" cy="216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12342" y="4024060"/>
            <a:ext cx="4680520" cy="10481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phone_cnt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一时间段同一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地点。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phone_id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数量。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520208" y="2669521"/>
            <a:ext cx="1260140" cy="5490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9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000" y="432000"/>
            <a:ext cx="9720263" cy="569913"/>
          </a:xfrm>
        </p:spPr>
        <p:txBody>
          <a:bodyPr/>
          <a:lstStyle/>
          <a:p>
            <a:pPr lvl="0"/>
            <a:r>
              <a:rPr lang="zh-CN" altLang="en-US" sz="4800" dirty="0" smtClean="0"/>
              <a:t>数据分析</a:t>
            </a:r>
            <a:endParaRPr lang="zh-CN" altLang="en-US" sz="4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53" y="2071919"/>
            <a:ext cx="10821103" cy="3650400"/>
          </a:xfrm>
        </p:spPr>
      </p:pic>
      <p:sp>
        <p:nvSpPr>
          <p:cNvPr id="5" name="文本框 4"/>
          <p:cNvSpPr txBox="1"/>
          <p:nvPr/>
        </p:nvSpPr>
        <p:spPr>
          <a:xfrm>
            <a:off x="945180" y="1373514"/>
            <a:ext cx="801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寒暑假国庆流量偏小，且不用地点呈现的特征不同，舍去。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0682" y="6414091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对于缺失数据，也直接舍去。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4410565" y="5130620"/>
            <a:ext cx="1025520" cy="115503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335377" y="1908639"/>
            <a:ext cx="1505458" cy="164680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1845280" y="1935265"/>
            <a:ext cx="1395156" cy="162018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2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800" y="432000"/>
            <a:ext cx="9720263" cy="569913"/>
          </a:xfrm>
        </p:spPr>
        <p:txBody>
          <a:bodyPr/>
          <a:lstStyle/>
          <a:p>
            <a:r>
              <a:rPr lang="zh-CN" altLang="en-US" sz="5400" dirty="0" smtClean="0"/>
              <a:t>数据分析</a:t>
            </a:r>
            <a:endParaRPr lang="zh-CN" altLang="en-US" sz="5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3637"/>
            <a:ext cx="10801350" cy="22876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2" y="4631355"/>
            <a:ext cx="10751658" cy="23887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9709" y="1183598"/>
            <a:ext cx="468589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>
                <a:latin typeface="微软雅黑" pitchFamily="34" charset="-122"/>
                <a:ea typeface="微软雅黑" pitchFamily="34" charset="-122"/>
                <a:cs typeface="+mj-cs"/>
              </a:rPr>
              <a:t>某些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地点</a:t>
            </a:r>
            <a:r>
              <a:rPr lang="zh-CN" altLang="en-US" sz="2700" b="1" dirty="0">
                <a:latin typeface="微软雅黑" pitchFamily="34" charset="-122"/>
                <a:ea typeface="微软雅黑" pitchFamily="34" charset="-122"/>
                <a:cs typeface="+mj-cs"/>
              </a:rPr>
              <a:t>具有显著的周期性。</a:t>
            </a:r>
          </a:p>
        </p:txBody>
      </p:sp>
      <p:sp>
        <p:nvSpPr>
          <p:cNvPr id="7" name="矩形 6"/>
          <p:cNvSpPr/>
          <p:nvPr/>
        </p:nvSpPr>
        <p:spPr>
          <a:xfrm>
            <a:off x="477686" y="4141280"/>
            <a:ext cx="503214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某些地点则没有</a:t>
            </a:r>
            <a:r>
              <a:rPr lang="zh-CN" altLang="en-US" sz="2700" b="1" dirty="0">
                <a:latin typeface="微软雅黑" pitchFamily="34" charset="-122"/>
                <a:ea typeface="微软雅黑" pitchFamily="34" charset="-122"/>
              </a:rPr>
              <a:t>显著的周期性。</a:t>
            </a:r>
          </a:p>
        </p:txBody>
      </p:sp>
    </p:spTree>
    <p:extLst>
      <p:ext uri="{BB962C8B-B14F-4D97-AF65-F5344CB8AC3E}">
        <p14:creationId xmlns:p14="http://schemas.microsoft.com/office/powerpoint/2010/main" val="222822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000" y="432000"/>
            <a:ext cx="9720263" cy="569913"/>
          </a:xfrm>
        </p:spPr>
        <p:txBody>
          <a:bodyPr/>
          <a:lstStyle/>
          <a:p>
            <a:pPr lvl="0"/>
            <a:r>
              <a:rPr lang="zh-CN" altLang="en-US" sz="4800" dirty="0" smtClean="0"/>
              <a:t>数据分析</a:t>
            </a:r>
            <a:endParaRPr lang="zh-CN" altLang="en-US" sz="48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" y="1966184"/>
            <a:ext cx="5292000" cy="1625081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" y="3778405"/>
            <a:ext cx="5292000" cy="1473293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627" y="1935265"/>
            <a:ext cx="5292000" cy="1656000"/>
          </a:xfrm>
          <a:prstGeom prst="rect">
            <a:avLst/>
          </a:prstGeom>
        </p:spPr>
      </p:pic>
      <p:pic>
        <p:nvPicPr>
          <p:cNvPr id="8" name="图片 7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57" y="3807635"/>
            <a:ext cx="5336746" cy="145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50151" y="1299313"/>
            <a:ext cx="33602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-11</a:t>
            </a:r>
            <a:r>
              <a:rPr lang="zh-CN" altLang="en-US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r>
              <a:rPr lang="zh-CN" altLang="en-US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较大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85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000" y="432000"/>
            <a:ext cx="10125955" cy="569913"/>
          </a:xfrm>
        </p:spPr>
        <p:txBody>
          <a:bodyPr/>
          <a:lstStyle/>
          <a:p>
            <a:r>
              <a:rPr lang="zh-CN" altLang="en-US" sz="4800" dirty="0" smtClean="0"/>
              <a:t>模型算法 </a:t>
            </a:r>
            <a:r>
              <a:rPr lang="en-US" altLang="zh-CN" sz="4800" dirty="0" smtClean="0"/>
              <a:t>—— </a:t>
            </a:r>
            <a:r>
              <a:rPr lang="zh-CN" altLang="en-US" sz="4800" dirty="0" smtClean="0"/>
              <a:t>数据处理与特征工程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110" y="1001913"/>
            <a:ext cx="10126125" cy="475138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删除缺失值。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时间特征。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5143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一周第几天，一天第几个小时，是否饭点，是否凌晨，是否周末，是否节假日等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天气特征。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5143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我们爬取了</a:t>
            </a: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年一整年的天气数据，包含天气，温度，降雨量，湿度等信息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特征处理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5143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处理特征过程中，手动对天气、风力等进行分类，再使用</a:t>
            </a:r>
            <a:r>
              <a:rPr lang="en-US" altLang="zh-CN" sz="2400" b="1" dirty="0" err="1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onehot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编码（稀疏矩阵、扩充特征）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08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000" y="432000"/>
            <a:ext cx="9720263" cy="569913"/>
          </a:xfrm>
        </p:spPr>
        <p:txBody>
          <a:bodyPr/>
          <a:lstStyle/>
          <a:p>
            <a:r>
              <a:rPr lang="zh-CN" altLang="en-US" sz="4800" dirty="0" smtClean="0"/>
              <a:t>模型算法 </a:t>
            </a:r>
            <a:r>
              <a:rPr lang="en-US" altLang="zh-CN" sz="4800" dirty="0" smtClean="0"/>
              <a:t>—— </a:t>
            </a:r>
            <a:r>
              <a:rPr lang="zh-CN" altLang="en-US" sz="4800" dirty="0" smtClean="0"/>
              <a:t>思路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125" y="975008"/>
            <a:ext cx="9720263" cy="47513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机器学习模型</a:t>
            </a:r>
            <a:r>
              <a:rPr lang="zh-CN" altLang="en-US" sz="2700" b="1" dirty="0">
                <a:latin typeface="微软雅黑" pitchFamily="34" charset="-122"/>
                <a:ea typeface="微软雅黑" pitchFamily="34" charset="-122"/>
                <a:cs typeface="+mj-cs"/>
              </a:rPr>
              <a:t>：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根据构造的特征，历史数据建模。</a:t>
            </a:r>
            <a:endParaRPr lang="en-US" altLang="zh-CN" sz="2700" b="1" dirty="0" smtClean="0"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zh-CN" altLang="en-US" sz="23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优点：可以结合各种外部特征对人流量的影响。</a:t>
            </a:r>
            <a:endParaRPr lang="en-US" altLang="zh-CN" sz="2300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zh-CN" altLang="en-US" sz="23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缺点：部分地点效果好</a:t>
            </a:r>
            <a:r>
              <a:rPr lang="en-US" altLang="zh-CN" sz="23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(RMSE</a:t>
            </a:r>
            <a:r>
              <a:rPr lang="zh-CN" altLang="en-US" sz="23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小于</a:t>
            </a:r>
            <a:r>
              <a:rPr lang="en-US" altLang="zh-CN" sz="23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100)</a:t>
            </a:r>
            <a:r>
              <a:rPr lang="zh-CN" altLang="en-US" sz="23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，部分地点效果差</a:t>
            </a:r>
            <a:r>
              <a:rPr lang="en-US" altLang="zh-CN" sz="23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(RMSE</a:t>
            </a:r>
            <a:r>
              <a:rPr lang="zh-CN" altLang="en-US" sz="23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大于</a:t>
            </a:r>
            <a:r>
              <a:rPr lang="en-US" altLang="zh-CN" sz="23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400)</a:t>
            </a:r>
            <a:r>
              <a:rPr lang="zh-CN" altLang="en-US" sz="23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；初赛时，</a:t>
            </a:r>
            <a:r>
              <a:rPr lang="en-US" altLang="zh-CN" sz="23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3-7</a:t>
            </a:r>
            <a:r>
              <a:rPr lang="zh-CN" altLang="en-US" sz="23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月内数据训练验证效果较好。预测</a:t>
            </a:r>
            <a:r>
              <a:rPr lang="en-US" altLang="zh-CN" sz="23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11</a:t>
            </a:r>
            <a:r>
              <a:rPr lang="zh-CN" altLang="en-US" sz="23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月效果较差</a:t>
            </a:r>
            <a:r>
              <a:rPr lang="en-US" altLang="zh-CN" sz="23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(9-11</a:t>
            </a:r>
            <a:r>
              <a:rPr lang="zh-CN" altLang="en-US" sz="23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月平均较高</a:t>
            </a:r>
            <a:r>
              <a:rPr lang="en-US" altLang="zh-CN" sz="23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)</a:t>
            </a:r>
            <a:r>
              <a:rPr lang="zh-CN" altLang="en-US" sz="23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。</a:t>
            </a:r>
            <a:r>
              <a:rPr lang="en-US" altLang="zh-CN" sz="23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9-10</a:t>
            </a:r>
            <a:r>
              <a:rPr lang="zh-CN" altLang="en-US" sz="23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月份可用训练的数据较少。</a:t>
            </a:r>
            <a:endParaRPr lang="en-US" altLang="zh-CN" sz="2700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2700" b="1" dirty="0">
                <a:latin typeface="微软雅黑" pitchFamily="34" charset="-122"/>
                <a:ea typeface="微软雅黑" pitchFamily="34" charset="-122"/>
              </a:rPr>
              <a:t>均值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模型：取</a:t>
            </a:r>
            <a:r>
              <a:rPr lang="zh-CN" altLang="en-US" sz="2700" b="1" dirty="0">
                <a:latin typeface="微软雅黑" pitchFamily="34" charset="-122"/>
                <a:ea typeface="微软雅黑" pitchFamily="34" charset="-122"/>
              </a:rPr>
              <a:t>十一后的数据，同一地点取同一时间段前几周同一星期日的均值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7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3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优点：模型</a:t>
            </a:r>
            <a:r>
              <a:rPr lang="zh-CN" altLang="en-US" sz="23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简单，效果稳定。</a:t>
            </a:r>
            <a:endParaRPr lang="en-US" altLang="zh-CN" sz="23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3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缺点：无法考虑天气，节假日等特殊情况的影响。</a:t>
            </a:r>
            <a:endParaRPr lang="en-US" altLang="zh-CN" sz="2300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514350" lvl="1" indent="0">
              <a:buNone/>
            </a:pPr>
            <a:endParaRPr lang="zh-CN" altLang="en-US" sz="2300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爆炸形 2 3"/>
          <p:cNvSpPr/>
          <p:nvPr/>
        </p:nvSpPr>
        <p:spPr>
          <a:xfrm>
            <a:off x="8190338" y="4901153"/>
            <a:ext cx="2025225" cy="1395155"/>
          </a:xfrm>
          <a:prstGeom prst="irregularSeal2">
            <a:avLst/>
          </a:prstGeom>
          <a:solidFill>
            <a:schemeClr val="accent1">
              <a:alpha val="8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RMSE</a:t>
            </a:r>
          </a:p>
          <a:p>
            <a:pPr algn="ctr"/>
            <a:r>
              <a:rPr lang="en-US" altLang="zh-CN" dirty="0" smtClean="0"/>
              <a:t>228.2</a:t>
            </a:r>
            <a:endParaRPr lang="zh-CN" altLang="en-US" dirty="0"/>
          </a:p>
        </p:txBody>
      </p:sp>
      <p:sp>
        <p:nvSpPr>
          <p:cNvPr id="5" name="爆炸形 2 4"/>
          <p:cNvSpPr/>
          <p:nvPr/>
        </p:nvSpPr>
        <p:spPr>
          <a:xfrm>
            <a:off x="8218466" y="847343"/>
            <a:ext cx="2025225" cy="1395155"/>
          </a:xfrm>
          <a:prstGeom prst="irregularSeal2">
            <a:avLst/>
          </a:prstGeom>
          <a:solidFill>
            <a:schemeClr val="accent1">
              <a:alpha val="8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RMSE</a:t>
            </a:r>
          </a:p>
          <a:p>
            <a:pPr algn="ctr"/>
            <a:r>
              <a:rPr lang="en-US" altLang="zh-CN" dirty="0" smtClean="0"/>
              <a:t>264.2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22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</TotalTime>
  <Words>519</Words>
  <Application>Microsoft Office PowerPoint</Application>
  <PresentationFormat>自定义</PresentationFormat>
  <Paragraphs>75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微软雅黑</vt:lpstr>
      <vt:lpstr>Calibri</vt:lpstr>
      <vt:lpstr>Arial</vt:lpstr>
      <vt:lpstr>宋体</vt:lpstr>
      <vt:lpstr>Impact</vt:lpstr>
      <vt:lpstr>Cambria Math</vt:lpstr>
      <vt:lpstr>Office 主题​​</vt:lpstr>
      <vt:lpstr>PowerPoint 演示文稿</vt:lpstr>
      <vt:lpstr>目 录</vt:lpstr>
      <vt:lpstr>赛题分析</vt:lpstr>
      <vt:lpstr>数据分析</vt:lpstr>
      <vt:lpstr>数据分析</vt:lpstr>
      <vt:lpstr>数据分析</vt:lpstr>
      <vt:lpstr>数据分析</vt:lpstr>
      <vt:lpstr>模型算法 —— 数据处理与特征工程</vt:lpstr>
      <vt:lpstr>模型算法 —— 思路</vt:lpstr>
      <vt:lpstr>模型算法</vt:lpstr>
      <vt:lpstr>模型算法 —— 系数修正</vt:lpstr>
      <vt:lpstr>总结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lixzva</dc:creator>
  <cp:lastModifiedBy>但 家旺</cp:lastModifiedBy>
  <cp:revision>169</cp:revision>
  <dcterms:created xsi:type="dcterms:W3CDTF">2012-10-26T07:13:38Z</dcterms:created>
  <dcterms:modified xsi:type="dcterms:W3CDTF">2018-06-09T17:29:22Z</dcterms:modified>
</cp:coreProperties>
</file>