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9" r:id="rId15"/>
    <p:sldId id="267" r:id="rId16"/>
    <p:sldId id="268" r:id="rId17"/>
  </p:sldIdLst>
  <p:sldSz cx="12192000" cy="6858000"/>
  <p:notesSz cx="9931400" cy="6794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单击编辑备注格式</a:t>
            </a:r>
          </a:p>
        </p:txBody>
      </p:sp>
      <p:sp>
        <p:nvSpPr>
          <p:cNvPr id="140"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&lt;页眉&gt;</a:t>
            </a:r>
          </a:p>
        </p:txBody>
      </p:sp>
      <p:sp>
        <p:nvSpPr>
          <p:cNvPr id="141"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&lt;日期/时间&gt;</a:t>
            </a:r>
          </a:p>
        </p:txBody>
      </p:sp>
      <p:sp>
        <p:nvSpPr>
          <p:cNvPr id="142"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&lt;页脚&gt;</a:t>
            </a:r>
          </a:p>
        </p:txBody>
      </p:sp>
      <p:sp>
        <p:nvSpPr>
          <p:cNvPr id="143" name="PlaceHolder 5"/>
          <p:cNvSpPr>
            <a:spLocks noGrp="1"/>
          </p:cNvSpPr>
          <p:nvPr>
            <p:ph type="sldNum"/>
          </p:nvPr>
        </p:nvSpPr>
        <p:spPr>
          <a:xfrm>
            <a:off x="4278960" y="10157400"/>
            <a:ext cx="3280680" cy="534240"/>
          </a:xfrm>
          <a:prstGeom prst="rect">
            <a:avLst/>
          </a:prstGeom>
        </p:spPr>
        <p:txBody>
          <a:bodyPr lIns="0" tIns="0" rIns="0" bIns="0" anchor="b"/>
          <a:lstStyle/>
          <a:p>
            <a:pPr algn="r"/>
            <a:fld id="{763902B7-BA70-4C1F-A554-D6999229E763}"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1325520" y="3227400"/>
            <a:ext cx="7279200" cy="30564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91" name="CustomShape 2"/>
          <p:cNvSpPr/>
          <p:nvPr/>
        </p:nvSpPr>
        <p:spPr>
          <a:xfrm>
            <a:off x="5627520" y="6454800"/>
            <a:ext cx="4302720" cy="33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A883523-AD4C-42D8-A473-46CD8E082CA3}" type="slidenum">
              <a:rPr lang="en-US" sz="1200" b="0" strike="noStrike" spc="-1">
                <a:solidFill>
                  <a:srgbClr val="000000"/>
                </a:solidFill>
                <a:uFill>
                  <a:solidFill>
                    <a:srgbClr val="FFFFFF"/>
                  </a:solidFill>
                </a:uFill>
                <a:latin typeface="Arial"/>
                <a:ea typeface="ＭＳ Ｐゴシック"/>
              </a:rPr>
              <a:pPr algn="r">
                <a:lnSpc>
                  <a:spcPct val="100000"/>
                </a:lnSpc>
              </a:p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1325520" y="3227400"/>
            <a:ext cx="7279200" cy="30564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93" name="CustomShape 2"/>
          <p:cNvSpPr/>
          <p:nvPr/>
        </p:nvSpPr>
        <p:spPr>
          <a:xfrm>
            <a:off x="5627520" y="6454800"/>
            <a:ext cx="4302720" cy="33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2A36D78-670F-4866-833C-DD1A2D937AFC}" type="slidenum">
              <a:rPr lang="en-US" sz="1200" b="0" strike="noStrike" spc="-1">
                <a:solidFill>
                  <a:srgbClr val="000000"/>
                </a:solidFill>
                <a:uFill>
                  <a:solidFill>
                    <a:srgbClr val="FFFFFF"/>
                  </a:solidFill>
                </a:uFill>
                <a:latin typeface="Arial"/>
                <a:ea typeface="ＭＳ Ｐゴシック"/>
              </a:rPr>
              <a:pPr algn="r">
                <a:lnSpc>
                  <a:spcPct val="100000"/>
                </a:lnSpc>
              </a:p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09480" y="368208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41" name="PlaceHolder 5"/>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pic>
        <p:nvPicPr>
          <p:cNvPr id="45" name="图片 44"/>
          <p:cNvPicPr/>
          <p:nvPr/>
        </p:nvPicPr>
        <p:blipFill>
          <a:blip r:embed="rId2"/>
          <a:stretch/>
        </p:blipFill>
        <p:spPr>
          <a:xfrm>
            <a:off x="3603240" y="1604160"/>
            <a:ext cx="4984200" cy="3976920"/>
          </a:xfrm>
          <a:prstGeom prst="rect">
            <a:avLst/>
          </a:prstGeom>
          <a:ln>
            <a:noFill/>
          </a:ln>
        </p:spPr>
      </p:pic>
      <p:pic>
        <p:nvPicPr>
          <p:cNvPr id="46" name="图片 45"/>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0"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623196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623196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4"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609480" y="368208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609480" y="368208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87" name="PlaceHolder 5"/>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pic>
        <p:nvPicPr>
          <p:cNvPr id="91" name="图片 90"/>
          <p:cNvPicPr/>
          <p:nvPr/>
        </p:nvPicPr>
        <p:blipFill>
          <a:blip r:embed="rId2"/>
          <a:stretch/>
        </p:blipFill>
        <p:spPr>
          <a:xfrm>
            <a:off x="3603240" y="1604160"/>
            <a:ext cx="4984200" cy="3976920"/>
          </a:xfrm>
          <a:prstGeom prst="rect">
            <a:avLst/>
          </a:prstGeom>
          <a:ln>
            <a:noFill/>
          </a:ln>
        </p:spPr>
      </p:pic>
      <p:pic>
        <p:nvPicPr>
          <p:cNvPr id="92" name="图片 91"/>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06"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11" name="PlaceHolder 3"/>
          <p:cNvSpPr>
            <a:spLocks noGrp="1"/>
          </p:cNvSpPr>
          <p:nvPr>
            <p:ph type="body"/>
          </p:nvPr>
        </p:nvSpPr>
        <p:spPr>
          <a:xfrm>
            <a:off x="623196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609480" y="368208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609480" y="160452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609480" y="368208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33" name="PlaceHolder 5"/>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609480" y="1604520"/>
            <a:ext cx="109720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pic>
        <p:nvPicPr>
          <p:cNvPr id="137" name="图片 136"/>
          <p:cNvPicPr/>
          <p:nvPr/>
        </p:nvPicPr>
        <p:blipFill>
          <a:blip r:embed="rId2"/>
          <a:stretch/>
        </p:blipFill>
        <p:spPr>
          <a:xfrm>
            <a:off x="3603240" y="1604160"/>
            <a:ext cx="4984200" cy="3976920"/>
          </a:xfrm>
          <a:prstGeom prst="rect">
            <a:avLst/>
          </a:prstGeom>
          <a:ln>
            <a:noFill/>
          </a:ln>
        </p:spPr>
      </p:pic>
      <p:pic>
        <p:nvPicPr>
          <p:cNvPr id="138" name="图片 137"/>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623196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397692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09480" y="3682080"/>
            <a:ext cx="109720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p:cNvSpPr/>
          <p:nvPr/>
        </p:nvSpPr>
        <p:spPr>
          <a:xfrm>
            <a:off x="0" y="6132600"/>
            <a:ext cx="12191040" cy="72432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4" name="CustomShape 2"/>
          <p:cNvSpPr/>
          <p:nvPr/>
        </p:nvSpPr>
        <p:spPr>
          <a:xfrm>
            <a:off x="0" y="6585120"/>
            <a:ext cx="12191040" cy="271800"/>
          </a:xfrm>
          <a:prstGeom prst="rect">
            <a:avLst/>
          </a:prstGeom>
          <a:solidFill>
            <a:srgbClr val="00A6D6"/>
          </a:solidFill>
          <a:ln>
            <a:noFill/>
          </a:ln>
        </p:spPr>
        <p:style>
          <a:lnRef idx="0">
            <a:scrgbClr r="0" g="0" b="0"/>
          </a:lnRef>
          <a:fillRef idx="0">
            <a:scrgbClr r="0" g="0" b="0"/>
          </a:fillRef>
          <a:effectRef idx="0">
            <a:scrgbClr r="0" g="0" b="0"/>
          </a:effectRef>
          <a:fontRef idx="minor"/>
        </p:style>
      </p:sp>
      <p:sp>
        <p:nvSpPr>
          <p:cNvPr id="2" name="Line 3"/>
          <p:cNvSpPr/>
          <p:nvPr/>
        </p:nvSpPr>
        <p:spPr>
          <a:xfrm>
            <a:off x="0" y="6781680"/>
            <a:ext cx="12191760" cy="360"/>
          </a:xfrm>
          <a:prstGeom prst="line">
            <a:avLst/>
          </a:prstGeom>
          <a:ln w="9360">
            <a:solidFill>
              <a:schemeClr val="bg1"/>
            </a:solidFill>
            <a:round/>
          </a:ln>
        </p:spPr>
        <p:style>
          <a:lnRef idx="0">
            <a:scrgbClr r="0" g="0" b="0"/>
          </a:lnRef>
          <a:fillRef idx="0">
            <a:scrgbClr r="0" g="0" b="0"/>
          </a:fillRef>
          <a:effectRef idx="0">
            <a:scrgbClr r="0" g="0" b="0"/>
          </a:effectRef>
          <a:fontRef idx="minor"/>
        </p:style>
      </p:sp>
      <p:sp>
        <p:nvSpPr>
          <p:cNvPr id="3" name="Line 4"/>
          <p:cNvSpPr/>
          <p:nvPr/>
        </p:nvSpPr>
        <p:spPr>
          <a:xfrm>
            <a:off x="0" y="6134040"/>
            <a:ext cx="121917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 name="CustomShape 5"/>
          <p:cNvSpPr/>
          <p:nvPr/>
        </p:nvSpPr>
        <p:spPr>
          <a:xfrm>
            <a:off x="4165560" y="6248520"/>
            <a:ext cx="5891760" cy="303840"/>
          </a:xfrm>
          <a:prstGeom prst="rect">
            <a:avLst/>
          </a:prstGeom>
          <a:noFill/>
          <a:ln w="9360">
            <a:noFill/>
          </a:ln>
        </p:spPr>
        <p:style>
          <a:lnRef idx="0">
            <a:scrgbClr r="0" g="0" b="0"/>
          </a:lnRef>
          <a:fillRef idx="0">
            <a:scrgbClr r="0" g="0" b="0"/>
          </a:fillRef>
          <a:effectRef idx="0">
            <a:scrgbClr r="0" g="0" b="0"/>
          </a:effectRef>
          <a:fontRef idx="minor"/>
        </p:style>
      </p:sp>
      <p:sp>
        <p:nvSpPr>
          <p:cNvPr id="5" name="CustomShape 6"/>
          <p:cNvSpPr/>
          <p:nvPr/>
        </p:nvSpPr>
        <p:spPr>
          <a:xfrm>
            <a:off x="0" y="0"/>
            <a:ext cx="625320" cy="2056320"/>
          </a:xfrm>
          <a:prstGeom prst="rect">
            <a:avLst/>
          </a:prstGeom>
          <a:solidFill>
            <a:srgbClr val="00A6D6"/>
          </a:solidFill>
          <a:ln>
            <a:noFill/>
          </a:ln>
        </p:spPr>
        <p:style>
          <a:lnRef idx="0">
            <a:scrgbClr r="0" g="0" b="0"/>
          </a:lnRef>
          <a:fillRef idx="0">
            <a:scrgbClr r="0" g="0" b="0"/>
          </a:fillRef>
          <a:effectRef idx="0">
            <a:scrgbClr r="0" g="0" b="0"/>
          </a:effectRef>
          <a:fontRef idx="minor"/>
        </p:style>
      </p:sp>
      <p:pic>
        <p:nvPicPr>
          <p:cNvPr id="6" name="Picture 10"/>
          <p:cNvPicPr/>
          <p:nvPr/>
        </p:nvPicPr>
        <p:blipFill>
          <a:blip r:embed="rId14"/>
          <a:stretch/>
        </p:blipFill>
        <p:spPr>
          <a:xfrm>
            <a:off x="762120" y="6181560"/>
            <a:ext cx="1173600" cy="344880"/>
          </a:xfrm>
          <a:prstGeom prst="rect">
            <a:avLst/>
          </a:prstGeom>
          <a:ln>
            <a:noFill/>
          </a:ln>
        </p:spPr>
      </p:pic>
      <p:sp>
        <p:nvSpPr>
          <p:cNvPr id="7" name="CustomShape 7"/>
          <p:cNvSpPr/>
          <p:nvPr/>
        </p:nvSpPr>
        <p:spPr>
          <a:xfrm>
            <a:off x="10314360" y="6362640"/>
            <a:ext cx="602280" cy="251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12A39503-AEF7-4135-98DC-5B49BCA496BF}" type="slidenum">
              <a:rPr lang="en-US" sz="1100" b="0" strike="noStrike" spc="-1">
                <a:solidFill>
                  <a:srgbClr val="000000"/>
                </a:solidFill>
                <a:uFill>
                  <a:solidFill>
                    <a:srgbClr val="FFFFFF"/>
                  </a:solidFill>
                </a:uFill>
                <a:latin typeface="Tahoma"/>
                <a:ea typeface="ＭＳ Ｐゴシック"/>
              </a:rPr>
              <a:pPr algn="r">
                <a:lnSpc>
                  <a:spcPct val="100000"/>
                </a:lnSpc>
              </a:pPr>
              <a:t>‹#›</a:t>
            </a:fld>
            <a:endParaRPr lang="en-US" sz="1800" b="0" strike="noStrike" spc="-1">
              <a:solidFill>
                <a:srgbClr val="000000"/>
              </a:solidFill>
              <a:uFill>
                <a:solidFill>
                  <a:srgbClr val="FFFFFF"/>
                </a:solidFill>
              </a:uFill>
              <a:latin typeface="Arial"/>
            </a:endParaRPr>
          </a:p>
        </p:txBody>
      </p:sp>
      <p:sp>
        <p:nvSpPr>
          <p:cNvPr id="8" name="CustomShape 8"/>
          <p:cNvSpPr/>
          <p:nvPr/>
        </p:nvSpPr>
        <p:spPr>
          <a:xfrm>
            <a:off x="8875080" y="6324480"/>
            <a:ext cx="1950480" cy="2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00A6D6"/>
                </a:solidFill>
                <a:uFill>
                  <a:solidFill>
                    <a:srgbClr val="FFFFFF"/>
                  </a:solidFill>
                </a:uFill>
                <a:latin typeface="Tahoma"/>
                <a:ea typeface="DejaVu Sans"/>
              </a:rPr>
              <a:t>Challenge the future</a:t>
            </a:r>
            <a:endParaRPr lang="en-US" sz="1800" b="0" strike="noStrike" spc="-1">
              <a:solidFill>
                <a:srgbClr val="000000"/>
              </a:solidFill>
              <a:uFill>
                <a:solidFill>
                  <a:srgbClr val="FFFFFF"/>
                </a:solidFill>
              </a:uFill>
              <a:latin typeface="Arial"/>
            </a:endParaRPr>
          </a:p>
        </p:txBody>
      </p:sp>
      <p:pic>
        <p:nvPicPr>
          <p:cNvPr id="9" name="图片 1"/>
          <p:cNvPicPr/>
          <p:nvPr/>
        </p:nvPicPr>
        <p:blipFill>
          <a:blip r:embed="rId15"/>
          <a:stretch/>
        </p:blipFill>
        <p:spPr>
          <a:xfrm>
            <a:off x="84600" y="6152040"/>
            <a:ext cx="1946160" cy="416880"/>
          </a:xfrm>
          <a:prstGeom prst="rect">
            <a:avLst/>
          </a:prstGeom>
          <a:ln>
            <a:noFill/>
          </a:ln>
        </p:spPr>
      </p:pic>
      <p:sp>
        <p:nvSpPr>
          <p:cNvPr id="10" name="CustomShape 9"/>
          <p:cNvSpPr/>
          <p:nvPr/>
        </p:nvSpPr>
        <p:spPr>
          <a:xfrm>
            <a:off x="1032480" y="2162520"/>
            <a:ext cx="9741960" cy="1896120"/>
          </a:xfrm>
          <a:prstGeom prst="rect">
            <a:avLst/>
          </a:prstGeom>
          <a:solidFill>
            <a:schemeClr val="tx1"/>
          </a:solidFill>
          <a:ln>
            <a:noFill/>
          </a:ln>
        </p:spPr>
        <p:style>
          <a:lnRef idx="0">
            <a:scrgbClr r="0" g="0" b="0"/>
          </a:lnRef>
          <a:fillRef idx="0">
            <a:scrgbClr r="0" g="0" b="0"/>
          </a:fillRef>
          <a:effectRef idx="0">
            <a:scrgbClr r="0" g="0" b="0"/>
          </a:effectRef>
          <a:fontRef idx="minor"/>
        </p:style>
      </p:sp>
      <p:sp>
        <p:nvSpPr>
          <p:cNvPr id="11" name="PlaceHolder 10"/>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2" name="PlaceHolder 11"/>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zh-CN" sz="1800" b="0" strike="noStrike" spc="-1">
                <a:solidFill>
                  <a:srgbClr val="000000"/>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zh-CN" sz="1800" b="0" strike="noStrike" spc="-1">
                <a:solidFill>
                  <a:srgbClr val="000000"/>
                </a:solidFill>
                <a:uFill>
                  <a:solidFill>
                    <a:srgbClr val="FFFFFF"/>
                  </a:solidFill>
                </a:uFill>
                <a:latin typeface="Arial"/>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第四大纲级别</a:t>
            </a:r>
          </a:p>
          <a:p>
            <a:pPr marL="2160000" lvl="4"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第五大纲级别</a:t>
            </a:r>
          </a:p>
          <a:p>
            <a:pPr marL="2592000" lvl="5"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第六大纲级别</a:t>
            </a:r>
          </a:p>
          <a:p>
            <a:pPr marL="3024000" lvl="6"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132600"/>
            <a:ext cx="12191040" cy="72432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48" name="CustomShape 2"/>
          <p:cNvSpPr/>
          <p:nvPr/>
        </p:nvSpPr>
        <p:spPr>
          <a:xfrm>
            <a:off x="0" y="6585120"/>
            <a:ext cx="12191040" cy="271800"/>
          </a:xfrm>
          <a:prstGeom prst="rect">
            <a:avLst/>
          </a:prstGeom>
          <a:solidFill>
            <a:srgbClr val="00A6D6"/>
          </a:solidFill>
          <a:ln>
            <a:noFill/>
          </a:ln>
        </p:spPr>
        <p:style>
          <a:lnRef idx="0">
            <a:scrgbClr r="0" g="0" b="0"/>
          </a:lnRef>
          <a:fillRef idx="0">
            <a:scrgbClr r="0" g="0" b="0"/>
          </a:fillRef>
          <a:effectRef idx="0">
            <a:scrgbClr r="0" g="0" b="0"/>
          </a:effectRef>
          <a:fontRef idx="minor"/>
        </p:style>
      </p:sp>
      <p:sp>
        <p:nvSpPr>
          <p:cNvPr id="49" name="Line 3"/>
          <p:cNvSpPr/>
          <p:nvPr/>
        </p:nvSpPr>
        <p:spPr>
          <a:xfrm>
            <a:off x="0" y="6781680"/>
            <a:ext cx="12191760" cy="360"/>
          </a:xfrm>
          <a:prstGeom prst="line">
            <a:avLst/>
          </a:prstGeom>
          <a:ln w="9360">
            <a:solidFill>
              <a:schemeClr val="bg1"/>
            </a:solidFill>
            <a:round/>
          </a:ln>
        </p:spPr>
        <p:style>
          <a:lnRef idx="0">
            <a:scrgbClr r="0" g="0" b="0"/>
          </a:lnRef>
          <a:fillRef idx="0">
            <a:scrgbClr r="0" g="0" b="0"/>
          </a:fillRef>
          <a:effectRef idx="0">
            <a:scrgbClr r="0" g="0" b="0"/>
          </a:effectRef>
          <a:fontRef idx="minor"/>
        </p:style>
      </p:sp>
      <p:sp>
        <p:nvSpPr>
          <p:cNvPr id="50" name="Line 4"/>
          <p:cNvSpPr/>
          <p:nvPr/>
        </p:nvSpPr>
        <p:spPr>
          <a:xfrm>
            <a:off x="0" y="6134040"/>
            <a:ext cx="121917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1" name="CustomShape 5"/>
          <p:cNvSpPr/>
          <p:nvPr/>
        </p:nvSpPr>
        <p:spPr>
          <a:xfrm>
            <a:off x="4165560" y="6248520"/>
            <a:ext cx="5891760" cy="303840"/>
          </a:xfrm>
          <a:prstGeom prst="rect">
            <a:avLst/>
          </a:prstGeom>
          <a:noFill/>
          <a:ln w="9360">
            <a:noFill/>
          </a:ln>
        </p:spPr>
        <p:style>
          <a:lnRef idx="0">
            <a:scrgbClr r="0" g="0" b="0"/>
          </a:lnRef>
          <a:fillRef idx="0">
            <a:scrgbClr r="0" g="0" b="0"/>
          </a:fillRef>
          <a:effectRef idx="0">
            <a:scrgbClr r="0" g="0" b="0"/>
          </a:effectRef>
          <a:fontRef idx="minor"/>
        </p:style>
      </p:sp>
      <p:sp>
        <p:nvSpPr>
          <p:cNvPr id="52" name="CustomShape 6"/>
          <p:cNvSpPr/>
          <p:nvPr/>
        </p:nvSpPr>
        <p:spPr>
          <a:xfrm>
            <a:off x="0" y="0"/>
            <a:ext cx="625320" cy="2056320"/>
          </a:xfrm>
          <a:prstGeom prst="rect">
            <a:avLst/>
          </a:prstGeom>
          <a:solidFill>
            <a:srgbClr val="00A6D6"/>
          </a:solidFill>
          <a:ln>
            <a:noFill/>
          </a:ln>
        </p:spPr>
        <p:style>
          <a:lnRef idx="0">
            <a:scrgbClr r="0" g="0" b="0"/>
          </a:lnRef>
          <a:fillRef idx="0">
            <a:scrgbClr r="0" g="0" b="0"/>
          </a:fillRef>
          <a:effectRef idx="0">
            <a:scrgbClr r="0" g="0" b="0"/>
          </a:effectRef>
          <a:fontRef idx="minor"/>
        </p:style>
      </p:sp>
      <p:pic>
        <p:nvPicPr>
          <p:cNvPr id="53" name="Picture 10"/>
          <p:cNvPicPr/>
          <p:nvPr/>
        </p:nvPicPr>
        <p:blipFill>
          <a:blip r:embed="rId14"/>
          <a:stretch/>
        </p:blipFill>
        <p:spPr>
          <a:xfrm>
            <a:off x="762120" y="6181560"/>
            <a:ext cx="1173600" cy="344880"/>
          </a:xfrm>
          <a:prstGeom prst="rect">
            <a:avLst/>
          </a:prstGeom>
          <a:ln>
            <a:noFill/>
          </a:ln>
        </p:spPr>
      </p:pic>
      <p:sp>
        <p:nvSpPr>
          <p:cNvPr id="54" name="CustomShape 7"/>
          <p:cNvSpPr/>
          <p:nvPr/>
        </p:nvSpPr>
        <p:spPr>
          <a:xfrm>
            <a:off x="10314360" y="6362640"/>
            <a:ext cx="602280" cy="251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578ADCC4-C185-45D2-8EC5-A68855A07BBD}" type="slidenum">
              <a:rPr lang="en-US" sz="1100" b="0" strike="noStrike" spc="-1">
                <a:solidFill>
                  <a:srgbClr val="000000"/>
                </a:solidFill>
                <a:uFill>
                  <a:solidFill>
                    <a:srgbClr val="FFFFFF"/>
                  </a:solidFill>
                </a:uFill>
                <a:latin typeface="Tahoma"/>
                <a:ea typeface="ＭＳ Ｐゴシック"/>
              </a:rPr>
              <a:pPr algn="r">
                <a:lnSpc>
                  <a:spcPct val="100000"/>
                </a:lnSpc>
              </a:pPr>
              <a:t>‹#›</a:t>
            </a:fld>
            <a:endParaRPr lang="en-US" sz="1800" b="0" strike="noStrike" spc="-1">
              <a:solidFill>
                <a:srgbClr val="000000"/>
              </a:solidFill>
              <a:uFill>
                <a:solidFill>
                  <a:srgbClr val="FFFFFF"/>
                </a:solidFill>
              </a:uFill>
              <a:latin typeface="Arial"/>
            </a:endParaRPr>
          </a:p>
        </p:txBody>
      </p:sp>
      <p:sp>
        <p:nvSpPr>
          <p:cNvPr id="55" name="CustomShape 8"/>
          <p:cNvSpPr/>
          <p:nvPr/>
        </p:nvSpPr>
        <p:spPr>
          <a:xfrm>
            <a:off x="8875080" y="6324480"/>
            <a:ext cx="1950480" cy="2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00A6D6"/>
                </a:solidFill>
                <a:uFill>
                  <a:solidFill>
                    <a:srgbClr val="FFFFFF"/>
                  </a:solidFill>
                </a:uFill>
                <a:latin typeface="Tahoma"/>
                <a:ea typeface="DejaVu Sans"/>
              </a:rPr>
              <a:t>Challenge the future</a:t>
            </a:r>
            <a:endParaRPr lang="en-US" sz="1800" b="0" strike="noStrike" spc="-1">
              <a:solidFill>
                <a:srgbClr val="000000"/>
              </a:solidFill>
              <a:uFill>
                <a:solidFill>
                  <a:srgbClr val="FFFFFF"/>
                </a:solidFill>
              </a:uFill>
              <a:latin typeface="Arial"/>
            </a:endParaRPr>
          </a:p>
        </p:txBody>
      </p:sp>
      <p:pic>
        <p:nvPicPr>
          <p:cNvPr id="56" name="图片 1"/>
          <p:cNvPicPr/>
          <p:nvPr/>
        </p:nvPicPr>
        <p:blipFill>
          <a:blip r:embed="rId15"/>
          <a:stretch/>
        </p:blipFill>
        <p:spPr>
          <a:xfrm>
            <a:off x="84600" y="6152040"/>
            <a:ext cx="1946160" cy="416880"/>
          </a:xfrm>
          <a:prstGeom prst="rect">
            <a:avLst/>
          </a:prstGeom>
          <a:ln>
            <a:noFill/>
          </a:ln>
        </p:spPr>
      </p:pic>
      <p:sp>
        <p:nvSpPr>
          <p:cNvPr id="57" name="PlaceHolder 9"/>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uFill>
                  <a:solidFill>
                    <a:srgbClr val="FFFFFF"/>
                  </a:solidFill>
                </a:uFill>
                <a:latin typeface="Arial"/>
              </a:rPr>
              <a:t>单击鼠标编辑标题文字格式</a:t>
            </a:r>
          </a:p>
        </p:txBody>
      </p:sp>
      <p:sp>
        <p:nvSpPr>
          <p:cNvPr id="58" name="PlaceHolder 10"/>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1800" b="0" strike="noStrike" spc="-1">
                <a:solidFill>
                  <a:srgbClr val="000000"/>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zh-CN" sz="1800" b="0" strike="noStrike" spc="-1">
                <a:solidFill>
                  <a:srgbClr val="000000"/>
                </a:solidFill>
                <a:uFill>
                  <a:solidFill>
                    <a:srgbClr val="FFFFFF"/>
                  </a:solidFill>
                </a:uFill>
                <a:latin typeface="Arial"/>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第四大纲级别</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第五大纲级别</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第六大纲级别</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CustomShape 1"/>
          <p:cNvSpPr/>
          <p:nvPr/>
        </p:nvSpPr>
        <p:spPr>
          <a:xfrm>
            <a:off x="0" y="6132600"/>
            <a:ext cx="12191040" cy="72432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94" name="CustomShape 2"/>
          <p:cNvSpPr/>
          <p:nvPr/>
        </p:nvSpPr>
        <p:spPr>
          <a:xfrm>
            <a:off x="0" y="6585120"/>
            <a:ext cx="12191040" cy="271800"/>
          </a:xfrm>
          <a:prstGeom prst="rect">
            <a:avLst/>
          </a:prstGeom>
          <a:solidFill>
            <a:srgbClr val="00A6D6"/>
          </a:solidFill>
          <a:ln>
            <a:noFill/>
          </a:ln>
        </p:spPr>
        <p:style>
          <a:lnRef idx="0">
            <a:scrgbClr r="0" g="0" b="0"/>
          </a:lnRef>
          <a:fillRef idx="0">
            <a:scrgbClr r="0" g="0" b="0"/>
          </a:fillRef>
          <a:effectRef idx="0">
            <a:scrgbClr r="0" g="0" b="0"/>
          </a:effectRef>
          <a:fontRef idx="minor"/>
        </p:style>
      </p:sp>
      <p:sp>
        <p:nvSpPr>
          <p:cNvPr id="95" name="Line 3"/>
          <p:cNvSpPr/>
          <p:nvPr/>
        </p:nvSpPr>
        <p:spPr>
          <a:xfrm>
            <a:off x="0" y="6781680"/>
            <a:ext cx="12191760" cy="360"/>
          </a:xfrm>
          <a:prstGeom prst="line">
            <a:avLst/>
          </a:prstGeom>
          <a:ln w="9360">
            <a:solidFill>
              <a:schemeClr val="bg1"/>
            </a:solidFill>
            <a:round/>
          </a:ln>
        </p:spPr>
        <p:style>
          <a:lnRef idx="0">
            <a:scrgbClr r="0" g="0" b="0"/>
          </a:lnRef>
          <a:fillRef idx="0">
            <a:scrgbClr r="0" g="0" b="0"/>
          </a:fillRef>
          <a:effectRef idx="0">
            <a:scrgbClr r="0" g="0" b="0"/>
          </a:effectRef>
          <a:fontRef idx="minor"/>
        </p:style>
      </p:sp>
      <p:sp>
        <p:nvSpPr>
          <p:cNvPr id="96" name="Line 4"/>
          <p:cNvSpPr/>
          <p:nvPr/>
        </p:nvSpPr>
        <p:spPr>
          <a:xfrm>
            <a:off x="0" y="6134040"/>
            <a:ext cx="121917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97" name="CustomShape 5"/>
          <p:cNvSpPr/>
          <p:nvPr/>
        </p:nvSpPr>
        <p:spPr>
          <a:xfrm>
            <a:off x="4165560" y="6248520"/>
            <a:ext cx="5891760" cy="303840"/>
          </a:xfrm>
          <a:prstGeom prst="rect">
            <a:avLst/>
          </a:prstGeom>
          <a:noFill/>
          <a:ln w="9360">
            <a:noFill/>
          </a:ln>
        </p:spPr>
        <p:style>
          <a:lnRef idx="0">
            <a:scrgbClr r="0" g="0" b="0"/>
          </a:lnRef>
          <a:fillRef idx="0">
            <a:scrgbClr r="0" g="0" b="0"/>
          </a:fillRef>
          <a:effectRef idx="0">
            <a:scrgbClr r="0" g="0" b="0"/>
          </a:effectRef>
          <a:fontRef idx="minor"/>
        </p:style>
      </p:sp>
      <p:sp>
        <p:nvSpPr>
          <p:cNvPr id="98" name="CustomShape 6"/>
          <p:cNvSpPr/>
          <p:nvPr/>
        </p:nvSpPr>
        <p:spPr>
          <a:xfrm>
            <a:off x="0" y="0"/>
            <a:ext cx="625320" cy="2056320"/>
          </a:xfrm>
          <a:prstGeom prst="rect">
            <a:avLst/>
          </a:prstGeom>
          <a:solidFill>
            <a:srgbClr val="00A6D6"/>
          </a:solidFill>
          <a:ln>
            <a:noFill/>
          </a:ln>
        </p:spPr>
        <p:style>
          <a:lnRef idx="0">
            <a:scrgbClr r="0" g="0" b="0"/>
          </a:lnRef>
          <a:fillRef idx="0">
            <a:scrgbClr r="0" g="0" b="0"/>
          </a:fillRef>
          <a:effectRef idx="0">
            <a:scrgbClr r="0" g="0" b="0"/>
          </a:effectRef>
          <a:fontRef idx="minor"/>
        </p:style>
      </p:sp>
      <p:pic>
        <p:nvPicPr>
          <p:cNvPr id="99" name="Picture 10"/>
          <p:cNvPicPr/>
          <p:nvPr/>
        </p:nvPicPr>
        <p:blipFill>
          <a:blip r:embed="rId14"/>
          <a:stretch/>
        </p:blipFill>
        <p:spPr>
          <a:xfrm>
            <a:off x="762120" y="6181560"/>
            <a:ext cx="1173600" cy="344880"/>
          </a:xfrm>
          <a:prstGeom prst="rect">
            <a:avLst/>
          </a:prstGeom>
          <a:ln>
            <a:noFill/>
          </a:ln>
        </p:spPr>
      </p:pic>
      <p:sp>
        <p:nvSpPr>
          <p:cNvPr id="100" name="CustomShape 7"/>
          <p:cNvSpPr/>
          <p:nvPr/>
        </p:nvSpPr>
        <p:spPr>
          <a:xfrm>
            <a:off x="10314360" y="6362640"/>
            <a:ext cx="602280" cy="251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C39839CF-5FC3-4AF9-A04C-48B07F62AB8D}" type="slidenum">
              <a:rPr lang="en-US" sz="1100" b="0" strike="noStrike" spc="-1">
                <a:solidFill>
                  <a:srgbClr val="000000"/>
                </a:solidFill>
                <a:uFill>
                  <a:solidFill>
                    <a:srgbClr val="FFFFFF"/>
                  </a:solidFill>
                </a:uFill>
                <a:latin typeface="Tahoma"/>
                <a:ea typeface="ＭＳ Ｐゴシック"/>
              </a:rPr>
              <a:pPr algn="r">
                <a:lnSpc>
                  <a:spcPct val="100000"/>
                </a:lnSpc>
              </a:pPr>
              <a:t>‹#›</a:t>
            </a:fld>
            <a:endParaRPr lang="en-US" sz="1800" b="0" strike="noStrike" spc="-1">
              <a:solidFill>
                <a:srgbClr val="000000"/>
              </a:solidFill>
              <a:uFill>
                <a:solidFill>
                  <a:srgbClr val="FFFFFF"/>
                </a:solidFill>
              </a:uFill>
              <a:latin typeface="Arial"/>
            </a:endParaRPr>
          </a:p>
        </p:txBody>
      </p:sp>
      <p:sp>
        <p:nvSpPr>
          <p:cNvPr id="101" name="CustomShape 8"/>
          <p:cNvSpPr/>
          <p:nvPr/>
        </p:nvSpPr>
        <p:spPr>
          <a:xfrm>
            <a:off x="8875080" y="6324480"/>
            <a:ext cx="1950480" cy="2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00A6D6"/>
                </a:solidFill>
                <a:uFill>
                  <a:solidFill>
                    <a:srgbClr val="FFFFFF"/>
                  </a:solidFill>
                </a:uFill>
                <a:latin typeface="Tahoma"/>
                <a:ea typeface="DejaVu Sans"/>
              </a:rPr>
              <a:t>Challenge the future</a:t>
            </a:r>
            <a:endParaRPr lang="en-US" sz="1800" b="0" strike="noStrike" spc="-1">
              <a:solidFill>
                <a:srgbClr val="000000"/>
              </a:solidFill>
              <a:uFill>
                <a:solidFill>
                  <a:srgbClr val="FFFFFF"/>
                </a:solidFill>
              </a:uFill>
              <a:latin typeface="Arial"/>
            </a:endParaRPr>
          </a:p>
        </p:txBody>
      </p:sp>
      <p:pic>
        <p:nvPicPr>
          <p:cNvPr id="102" name="图片 1"/>
          <p:cNvPicPr/>
          <p:nvPr/>
        </p:nvPicPr>
        <p:blipFill>
          <a:blip r:embed="rId15"/>
          <a:stretch/>
        </p:blipFill>
        <p:spPr>
          <a:xfrm>
            <a:off x="84600" y="6152040"/>
            <a:ext cx="1946160" cy="416880"/>
          </a:xfrm>
          <a:prstGeom prst="rect">
            <a:avLst/>
          </a:prstGeom>
          <a:ln>
            <a:noFill/>
          </a:ln>
        </p:spPr>
      </p:pic>
      <p:sp>
        <p:nvSpPr>
          <p:cNvPr id="103" name="PlaceHolder 9"/>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04" name="PlaceHolder 10"/>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zh-CN" sz="1800" b="0" strike="noStrike" spc="-1">
                <a:solidFill>
                  <a:srgbClr val="000000"/>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zh-CN" sz="1800" b="0" strike="noStrike" spc="-1">
                <a:solidFill>
                  <a:srgbClr val="000000"/>
                </a:solidFill>
                <a:uFill>
                  <a:solidFill>
                    <a:srgbClr val="FFFFFF"/>
                  </a:solidFill>
                </a:uFill>
                <a:latin typeface="Arial"/>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第四大纲级别</a:t>
            </a:r>
          </a:p>
          <a:p>
            <a:pPr marL="2160000" lvl="4"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第五大纲级别</a:t>
            </a:r>
          </a:p>
          <a:p>
            <a:pPr marL="2592000" lvl="5"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第六大纲级别</a:t>
            </a:r>
          </a:p>
          <a:p>
            <a:pPr marL="3024000" lvl="6"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029240" y="2715480"/>
            <a:ext cx="9790560" cy="8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5600" b="0" strike="noStrike" spc="-1">
                <a:solidFill>
                  <a:srgbClr val="FFFFFF"/>
                </a:solidFill>
                <a:uFill>
                  <a:solidFill>
                    <a:srgbClr val="FFFFFF"/>
                  </a:solidFill>
                </a:uFill>
                <a:latin typeface="黑体"/>
                <a:ea typeface="黑体"/>
              </a:rPr>
              <a:t> 2018年高校校园大数据竞赛</a:t>
            </a:r>
            <a:endParaRPr lang="en-US" sz="1800" b="0" strike="noStrike" spc="-1">
              <a:solidFill>
                <a:srgbClr val="000000"/>
              </a:solidFill>
              <a:uFill>
                <a:solidFill>
                  <a:srgbClr val="FFFFFF"/>
                </a:solidFill>
              </a:uFill>
              <a:latin typeface="Arial"/>
            </a:endParaRPr>
          </a:p>
        </p:txBody>
      </p:sp>
      <p:sp>
        <p:nvSpPr>
          <p:cNvPr id="145" name="CustomShape 2"/>
          <p:cNvSpPr/>
          <p:nvPr/>
        </p:nvSpPr>
        <p:spPr>
          <a:xfrm>
            <a:off x="2095560" y="4286160"/>
            <a:ext cx="723636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dirty="0" err="1">
                <a:solidFill>
                  <a:srgbClr val="000000"/>
                </a:solidFill>
                <a:uFill>
                  <a:solidFill>
                    <a:srgbClr val="FFFFFF"/>
                  </a:solidFill>
                </a:uFill>
                <a:latin typeface="华文楷体"/>
                <a:ea typeface="华文楷体"/>
              </a:rPr>
              <a:t>汇报团队：西土城辣条俱乐部</a:t>
            </a:r>
            <a:endParaRPr lang="en-US" sz="1800" b="0" strike="noStrike" spc="-1" dirty="0">
              <a:solidFill>
                <a:srgbClr val="000000"/>
              </a:solidFill>
              <a:uFill>
                <a:solidFill>
                  <a:srgbClr val="FFFFFF"/>
                </a:solidFill>
              </a:uFill>
              <a:latin typeface="Arial"/>
            </a:endParaRPr>
          </a:p>
          <a:p>
            <a:pPr marL="1828800">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520000" y="288720"/>
            <a:ext cx="849564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第三部分  模型融合（use blending）</a:t>
            </a:r>
            <a:endParaRPr lang="en-US" sz="1800" b="0" strike="noStrike" spc="-1">
              <a:solidFill>
                <a:srgbClr val="000000"/>
              </a:solidFill>
              <a:uFill>
                <a:solidFill>
                  <a:srgbClr val="FFFFFF"/>
                </a:solidFill>
              </a:uFill>
              <a:latin typeface="Arial"/>
            </a:endParaRPr>
          </a:p>
        </p:txBody>
      </p:sp>
      <p:sp>
        <p:nvSpPr>
          <p:cNvPr id="176" name="CustomShape 2"/>
          <p:cNvSpPr/>
          <p:nvPr/>
        </p:nvSpPr>
        <p:spPr>
          <a:xfrm>
            <a:off x="1023840" y="1357200"/>
            <a:ext cx="9359640" cy="424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黑体"/>
                <a:ea typeface="黑体"/>
              </a:rPr>
              <a:t>基准矫正算法：</a:t>
            </a: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必要性</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由于LightGBM模型特征中没有基准相关特征，于是在原本模型上进行改进，利用基准矫正算法对Light</a:t>
            </a:r>
            <a:r>
              <a:rPr lang="en-US" sz="1600" b="0" strike="noStrike" spc="-1">
                <a:solidFill>
                  <a:srgbClr val="000000"/>
                </a:solidFill>
                <a:uFill>
                  <a:solidFill>
                    <a:srgbClr val="FFFFFF"/>
                  </a:solidFill>
                </a:uFill>
                <a:latin typeface="Arial"/>
                <a:ea typeface="黑体"/>
              </a:rPr>
              <a:t>GBM模型进行基准矫正。</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算法原理</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采用同学期分布相似的历史数据做基准，基准可由每天历史人口流动人数总和的均值得到。具体计算公式如下：</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77" name="Picture 2"/>
          <p:cNvPicPr/>
          <p:nvPr/>
        </p:nvPicPr>
        <p:blipFill>
          <a:blip r:embed="rId2"/>
          <a:stretch/>
        </p:blipFill>
        <p:spPr>
          <a:xfrm>
            <a:off x="1952640" y="4357800"/>
            <a:ext cx="2580840" cy="953640"/>
          </a:xfrm>
          <a:prstGeom prst="rect">
            <a:avLst/>
          </a:prstGeom>
          <a:ln w="9360">
            <a:noFill/>
          </a:ln>
        </p:spPr>
      </p:pic>
      <p:pic>
        <p:nvPicPr>
          <p:cNvPr id="178" name="Picture 3"/>
          <p:cNvPicPr/>
          <p:nvPr/>
        </p:nvPicPr>
        <p:blipFill>
          <a:blip r:embed="rId3"/>
          <a:stretch/>
        </p:blipFill>
        <p:spPr>
          <a:xfrm>
            <a:off x="4952880" y="4357800"/>
            <a:ext cx="3088440" cy="9349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520000" y="288720"/>
            <a:ext cx="849564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第三部分  模型融合（use blending）</a:t>
            </a:r>
            <a:endParaRPr lang="en-US" sz="1800" b="0" strike="noStrike" spc="-1">
              <a:solidFill>
                <a:srgbClr val="000000"/>
              </a:solidFill>
              <a:uFill>
                <a:solidFill>
                  <a:srgbClr val="FFFFFF"/>
                </a:solidFill>
              </a:uFill>
              <a:latin typeface="Arial"/>
            </a:endParaRPr>
          </a:p>
        </p:txBody>
      </p:sp>
      <p:pic>
        <p:nvPicPr>
          <p:cNvPr id="180" name="图片 125"/>
          <p:cNvPicPr/>
          <p:nvPr/>
        </p:nvPicPr>
        <p:blipFill>
          <a:blip r:embed="rId2"/>
          <a:stretch/>
        </p:blipFill>
        <p:spPr>
          <a:xfrm>
            <a:off x="309600" y="2214720"/>
            <a:ext cx="3894120" cy="3659040"/>
          </a:xfrm>
          <a:prstGeom prst="rect">
            <a:avLst/>
          </a:prstGeom>
          <a:ln>
            <a:noFill/>
          </a:ln>
        </p:spPr>
      </p:pic>
      <p:pic>
        <p:nvPicPr>
          <p:cNvPr id="181" name="图片 126"/>
          <p:cNvPicPr/>
          <p:nvPr/>
        </p:nvPicPr>
        <p:blipFill>
          <a:blip r:embed="rId3"/>
          <a:srcRect l="21848" t="16157" r="56293" b="19189"/>
          <a:stretch/>
        </p:blipFill>
        <p:spPr>
          <a:xfrm>
            <a:off x="10239480" y="3786120"/>
            <a:ext cx="1856880" cy="2214360"/>
          </a:xfrm>
          <a:prstGeom prst="rect">
            <a:avLst/>
          </a:prstGeom>
          <a:ln>
            <a:noFill/>
          </a:ln>
        </p:spPr>
      </p:pic>
      <p:pic>
        <p:nvPicPr>
          <p:cNvPr id="182" name="图片 127"/>
          <p:cNvPicPr/>
          <p:nvPr/>
        </p:nvPicPr>
        <p:blipFill>
          <a:blip r:embed="rId4"/>
          <a:stretch/>
        </p:blipFill>
        <p:spPr>
          <a:xfrm>
            <a:off x="6381720" y="2286000"/>
            <a:ext cx="3815640" cy="3579120"/>
          </a:xfrm>
          <a:prstGeom prst="rect">
            <a:avLst/>
          </a:prstGeom>
          <a:ln>
            <a:noFill/>
          </a:ln>
        </p:spPr>
      </p:pic>
      <p:pic>
        <p:nvPicPr>
          <p:cNvPr id="183" name="图片 128"/>
          <p:cNvPicPr/>
          <p:nvPr/>
        </p:nvPicPr>
        <p:blipFill>
          <a:blip r:embed="rId5"/>
          <a:srcRect l="14911" t="10265" r="60519"/>
          <a:stretch/>
        </p:blipFill>
        <p:spPr>
          <a:xfrm>
            <a:off x="4167000" y="3786120"/>
            <a:ext cx="1928520" cy="2294640"/>
          </a:xfrm>
          <a:prstGeom prst="rect">
            <a:avLst/>
          </a:prstGeom>
          <a:ln>
            <a:noFill/>
          </a:ln>
        </p:spPr>
      </p:pic>
      <p:sp>
        <p:nvSpPr>
          <p:cNvPr id="184" name="CustomShape 2"/>
          <p:cNvSpPr/>
          <p:nvPr/>
        </p:nvSpPr>
        <p:spPr>
          <a:xfrm>
            <a:off x="666720" y="1285920"/>
            <a:ext cx="3285720" cy="571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000000"/>
                </a:solidFill>
                <a:uFill>
                  <a:solidFill>
                    <a:srgbClr val="FFFFFF"/>
                  </a:solidFill>
                </a:uFill>
                <a:latin typeface="Arial"/>
                <a:ea typeface="DejaVu Sans"/>
              </a:rPr>
              <a:t>预测11月份</a:t>
            </a:r>
            <a:endParaRPr lang="en-US" sz="1800" b="0" strike="noStrike" spc="-1">
              <a:solidFill>
                <a:srgbClr val="000000"/>
              </a:solidFill>
              <a:uFill>
                <a:solidFill>
                  <a:srgbClr val="FFFFFF"/>
                </a:solidFill>
              </a:uFill>
              <a:latin typeface="Arial"/>
            </a:endParaRPr>
          </a:p>
        </p:txBody>
      </p:sp>
      <p:sp>
        <p:nvSpPr>
          <p:cNvPr id="185" name="CustomShape 3"/>
          <p:cNvSpPr/>
          <p:nvPr/>
        </p:nvSpPr>
        <p:spPr>
          <a:xfrm>
            <a:off x="6595920" y="1285920"/>
            <a:ext cx="3286080" cy="571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a:solidFill>
                  <a:srgbClr val="000000"/>
                </a:solidFill>
                <a:uFill>
                  <a:solidFill>
                    <a:srgbClr val="FFFFFF"/>
                  </a:solidFill>
                </a:uFill>
                <a:latin typeface="Arial"/>
                <a:ea typeface="DejaVu Sans"/>
              </a:rPr>
              <a:t>预测12月份</a:t>
            </a:r>
            <a:endParaRPr lang="en-US" sz="1800" b="0" strike="noStrike" spc="-1">
              <a:solidFill>
                <a:srgbClr val="000000"/>
              </a:solidFill>
              <a:uFill>
                <a:solidFill>
                  <a:srgbClr val="FFFFFF"/>
                </a:solidFill>
              </a:uFill>
              <a:latin typeface="Arial"/>
            </a:endParaRPr>
          </a:p>
        </p:txBody>
      </p:sp>
      <p:cxnSp>
        <p:nvCxnSpPr>
          <p:cNvPr id="10" name="直接连接符 9"/>
          <p:cNvCxnSpPr/>
          <p:nvPr/>
        </p:nvCxnSpPr>
        <p:spPr>
          <a:xfrm>
            <a:off x="3738546" y="3500438"/>
            <a:ext cx="285752" cy="1588"/>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39338" y="3429000"/>
            <a:ext cx="285752" cy="1588"/>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520000" y="288720"/>
            <a:ext cx="849564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第三部分  模型融合（use blending）</a:t>
            </a:r>
            <a:endParaRPr lang="en-US" sz="1800" b="0" strike="noStrike" spc="-1">
              <a:solidFill>
                <a:srgbClr val="000000"/>
              </a:solidFill>
              <a:uFill>
                <a:solidFill>
                  <a:srgbClr val="FFFFFF"/>
                </a:solidFill>
              </a:uFill>
              <a:latin typeface="Arial"/>
            </a:endParaRPr>
          </a:p>
        </p:txBody>
      </p:sp>
      <p:sp>
        <p:nvSpPr>
          <p:cNvPr id="184" name="CustomShape 2"/>
          <p:cNvSpPr/>
          <p:nvPr/>
        </p:nvSpPr>
        <p:spPr>
          <a:xfrm>
            <a:off x="952464" y="1500174"/>
            <a:ext cx="3714776" cy="78563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zh-CN" altLang="en-US" sz="2800" b="1" strike="noStrike" spc="-1" dirty="0" smtClean="0">
                <a:solidFill>
                  <a:srgbClr val="000000"/>
                </a:solidFill>
                <a:uFill>
                  <a:solidFill>
                    <a:srgbClr val="FFFFFF"/>
                  </a:solidFill>
                </a:uFill>
                <a:latin typeface="Arial"/>
              </a:rPr>
              <a:t>简单加权融合：</a:t>
            </a:r>
            <a:endParaRPr lang="en-US" sz="2800" b="1"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srcRect/>
          <a:stretch>
            <a:fillRect/>
          </a:stretch>
        </p:blipFill>
        <p:spPr bwMode="auto">
          <a:xfrm>
            <a:off x="1666844" y="3143248"/>
            <a:ext cx="8891574" cy="1487147"/>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520000" y="28872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第四部分  预测成绩</a:t>
            </a:r>
            <a:endParaRPr lang="en-US" sz="1800" b="0" strike="noStrike" spc="-1">
              <a:solidFill>
                <a:srgbClr val="000000"/>
              </a:solidFill>
              <a:uFill>
                <a:solidFill>
                  <a:srgbClr val="FFFFFF"/>
                </a:solidFill>
              </a:uFill>
              <a:latin typeface="Arial"/>
            </a:endParaRPr>
          </a:p>
        </p:txBody>
      </p:sp>
      <p:sp>
        <p:nvSpPr>
          <p:cNvPr id="187" name="CustomShape 2"/>
          <p:cNvSpPr/>
          <p:nvPr/>
        </p:nvSpPr>
        <p:spPr>
          <a:xfrm>
            <a:off x="1952640" y="2357280"/>
            <a:ext cx="6786360" cy="2428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200000"/>
              </a:lnSpc>
            </a:pPr>
            <a:r>
              <a:rPr lang="en-US" sz="2400" b="0" strike="noStrike" spc="-1">
                <a:solidFill>
                  <a:srgbClr val="000000"/>
                </a:solidFill>
                <a:uFill>
                  <a:solidFill>
                    <a:srgbClr val="FFFFFF"/>
                  </a:solidFill>
                </a:uFill>
                <a:latin typeface="黑体"/>
                <a:ea typeface="黑体"/>
              </a:rPr>
              <a:t>初赛预测11月份：197.575</a:t>
            </a:r>
            <a:endParaRPr lang="en-US" sz="1800" b="0" strike="noStrike" spc="-1">
              <a:solidFill>
                <a:srgbClr val="000000"/>
              </a:solidFill>
              <a:uFill>
                <a:solidFill>
                  <a:srgbClr val="FFFFFF"/>
                </a:solidFill>
              </a:uFill>
              <a:latin typeface="Arial"/>
            </a:endParaRPr>
          </a:p>
          <a:p>
            <a:pPr>
              <a:lnSpc>
                <a:spcPct val="200000"/>
              </a:lnSpc>
            </a:pPr>
            <a:r>
              <a:rPr lang="en-US" sz="2400" b="0" strike="noStrike" spc="-1">
                <a:solidFill>
                  <a:srgbClr val="000000"/>
                </a:solidFill>
                <a:uFill>
                  <a:solidFill>
                    <a:srgbClr val="FFFFFF"/>
                  </a:solidFill>
                </a:uFill>
                <a:latin typeface="黑体"/>
                <a:ea typeface="黑体"/>
              </a:rPr>
              <a:t>复赛预测12月份：207.979</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029240" y="2715480"/>
            <a:ext cx="9790560" cy="8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5600" b="0" strike="noStrike" spc="-1">
                <a:solidFill>
                  <a:srgbClr val="FFFFFF"/>
                </a:solidFill>
                <a:uFill>
                  <a:solidFill>
                    <a:srgbClr val="FFFFFF"/>
                  </a:solidFill>
                </a:uFill>
                <a:latin typeface="黑体"/>
                <a:ea typeface="黑体"/>
              </a:rPr>
              <a:t> 2018年高校校园大数据竞赛</a:t>
            </a:r>
            <a:endParaRPr lang="en-US" sz="1800" b="0" strike="noStrike" spc="-1">
              <a:solidFill>
                <a:srgbClr val="000000"/>
              </a:solidFill>
              <a:uFill>
                <a:solidFill>
                  <a:srgbClr val="FFFFFF"/>
                </a:solidFill>
              </a:uFill>
              <a:latin typeface="Arial"/>
            </a:endParaRPr>
          </a:p>
        </p:txBody>
      </p:sp>
      <p:sp>
        <p:nvSpPr>
          <p:cNvPr id="189" name="CustomShape 2"/>
          <p:cNvSpPr/>
          <p:nvPr/>
        </p:nvSpPr>
        <p:spPr>
          <a:xfrm>
            <a:off x="2095560" y="2357280"/>
            <a:ext cx="723636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9600" b="1" strike="noStrike" spc="-1">
                <a:solidFill>
                  <a:srgbClr val="000000"/>
                </a:solidFill>
                <a:uFill>
                  <a:solidFill>
                    <a:srgbClr val="FFFFFF"/>
                  </a:solidFill>
                </a:uFill>
                <a:latin typeface="Georgia"/>
                <a:ea typeface="DejaVu Sans"/>
              </a:rPr>
              <a:t>Thank you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520000" y="28872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57160" indent="-856080" algn="ctr">
              <a:lnSpc>
                <a:spcPct val="100000"/>
              </a:lnSpc>
            </a:pPr>
            <a:r>
              <a:rPr lang="en-US" sz="3300" b="0" strike="noStrike" spc="-1">
                <a:solidFill>
                  <a:srgbClr val="000000"/>
                </a:solidFill>
                <a:uFill>
                  <a:solidFill>
                    <a:srgbClr val="FFFFFF"/>
                  </a:solidFill>
                </a:uFill>
                <a:latin typeface="黑体"/>
                <a:ea typeface="黑体"/>
              </a:rPr>
              <a:t>第一部分  数据分析及预处理 </a:t>
            </a:r>
            <a:endParaRPr lang="en-US" sz="1800" b="0" strike="noStrike" spc="-1">
              <a:solidFill>
                <a:srgbClr val="000000"/>
              </a:solidFill>
              <a:uFill>
                <a:solidFill>
                  <a:srgbClr val="FFFFFF"/>
                </a:solidFill>
              </a:uFill>
              <a:latin typeface="Arial"/>
            </a:endParaRPr>
          </a:p>
        </p:txBody>
      </p:sp>
      <p:sp>
        <p:nvSpPr>
          <p:cNvPr id="147" name="CustomShape 2"/>
          <p:cNvSpPr/>
          <p:nvPr/>
        </p:nvSpPr>
        <p:spPr>
          <a:xfrm>
            <a:off x="666720" y="1000080"/>
            <a:ext cx="11143800" cy="4259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a:t>
            </a:r>
            <a:r>
              <a:rPr lang="en-US" sz="1800" b="0" strike="noStrike" spc="-1">
                <a:solidFill>
                  <a:srgbClr val="000000"/>
                </a:solidFill>
                <a:uFill>
                  <a:solidFill>
                    <a:srgbClr val="FFFFFF"/>
                  </a:solidFill>
                </a:uFill>
                <a:latin typeface="黑体"/>
                <a:ea typeface="黑体"/>
              </a:rPr>
              <a:t>题目数据</a:t>
            </a:r>
            <a:r>
              <a:rPr lang="en-US" sz="1600" b="0" strike="noStrike" spc="-1">
                <a:solidFill>
                  <a:srgbClr val="000000"/>
                </a:solidFill>
                <a:uFill>
                  <a:solidFill>
                    <a:srgbClr val="FFFFFF"/>
                  </a:solidFill>
                </a:uFill>
                <a:latin typeface="黑体"/>
                <a:ea typeface="黑体"/>
              </a:rPr>
              <a:t>：</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1~10月份校园内33个地点采集的所有手机终端位置的数据                            </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a:t>
            </a:r>
            <a:r>
              <a:rPr lang="en-US" sz="1800" b="0" strike="noStrike" spc="-1">
                <a:solidFill>
                  <a:srgbClr val="000000"/>
                </a:solidFill>
                <a:uFill>
                  <a:solidFill>
                    <a:srgbClr val="FFFFFF"/>
                  </a:solidFill>
                </a:uFill>
                <a:latin typeface="黑体"/>
                <a:ea typeface="黑体"/>
              </a:rPr>
              <a:t>外部数据</a:t>
            </a:r>
            <a:r>
              <a:rPr lang="en-US" sz="1600" b="0" strike="noStrike" spc="-1">
                <a:solidFill>
                  <a:srgbClr val="000000"/>
                </a:solidFill>
                <a:uFill>
                  <a:solidFill>
                    <a:srgbClr val="FFFFFF"/>
                  </a:solidFill>
                </a:uFill>
                <a:latin typeface="黑体"/>
                <a:ea typeface="黑体"/>
              </a:rPr>
              <a:t>：</a:t>
            </a:r>
            <a:endParaRPr lang="en-US" sz="1800" b="0" strike="noStrike" spc="-1">
              <a:solidFill>
                <a:srgbClr val="000000"/>
              </a:solidFill>
              <a:uFill>
                <a:solidFill>
                  <a:srgbClr val="FFFFFF"/>
                </a:solidFill>
              </a:uFill>
              <a:latin typeface="Arial"/>
            </a:endParaRPr>
          </a:p>
          <a:p>
            <a:pPr marL="800280" lvl="1" indent="-342720">
              <a:lnSpc>
                <a:spcPct val="150000"/>
              </a:lnSpc>
              <a:buClr>
                <a:srgbClr val="000000"/>
              </a:buClr>
              <a:buFont typeface="Arial"/>
              <a:buAutoNum type="alphaLcPeriod"/>
            </a:pPr>
            <a:r>
              <a:rPr lang="en-US" sz="1600" b="0" strike="noStrike" spc="-1">
                <a:solidFill>
                  <a:srgbClr val="000000"/>
                </a:solidFill>
                <a:uFill>
                  <a:solidFill>
                    <a:srgbClr val="FFFFFF"/>
                  </a:solidFill>
                </a:uFill>
                <a:latin typeface="黑体"/>
                <a:ea typeface="黑体"/>
              </a:rPr>
              <a:t>天气数据</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1~12月份北京海淀地区的</a:t>
            </a:r>
            <a:r>
              <a:rPr lang="en-US" sz="1600" b="0" strike="noStrike" spc="-1">
                <a:solidFill>
                  <a:srgbClr val="FF0000"/>
                </a:solidFill>
                <a:uFill>
                  <a:solidFill>
                    <a:srgbClr val="FFFFFF"/>
                  </a:solidFill>
                </a:uFill>
                <a:latin typeface="黑体"/>
                <a:ea typeface="黑体"/>
              </a:rPr>
              <a:t>天气监测站数据</a:t>
            </a:r>
            <a:r>
              <a:rPr lang="en-US" sz="1600" b="0" strike="noStrike" spc="-1">
                <a:solidFill>
                  <a:srgbClr val="000000"/>
                </a:solidFill>
                <a:uFill>
                  <a:solidFill>
                    <a:srgbClr val="FFFFFF"/>
                  </a:solidFill>
                </a:uFill>
                <a:latin typeface="黑体"/>
                <a:ea typeface="黑体"/>
              </a:rPr>
              <a:t>，包括天气、气压、温度、湿度、风速等数据（公共接口）</a:t>
            </a:r>
            <a:endParaRPr lang="en-US" sz="1800" b="0" strike="noStrike" spc="-1">
              <a:solidFill>
                <a:srgbClr val="000000"/>
              </a:solidFill>
              <a:uFill>
                <a:solidFill>
                  <a:srgbClr val="FFFFFF"/>
                </a:solidFill>
              </a:uFill>
              <a:latin typeface="Arial"/>
            </a:endParaRPr>
          </a:p>
          <a:p>
            <a:pPr marL="800280" lvl="1" indent="-342720">
              <a:lnSpc>
                <a:spcPct val="150000"/>
              </a:lnSpc>
              <a:buClr>
                <a:srgbClr val="000000"/>
              </a:buClr>
              <a:buFont typeface="Arial"/>
              <a:buAutoNum type="alphaLcPeriod" startAt="2"/>
            </a:pPr>
            <a:r>
              <a:rPr lang="en-US" sz="1600" b="0" strike="noStrike" spc="-1">
                <a:solidFill>
                  <a:srgbClr val="000000"/>
                </a:solidFill>
                <a:uFill>
                  <a:solidFill>
                    <a:srgbClr val="FFFFFF"/>
                  </a:solidFill>
                </a:uFill>
                <a:latin typeface="黑体"/>
                <a:ea typeface="黑体"/>
              </a:rPr>
              <a:t>空气质量数据</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1~12月份北京海淀地区的</a:t>
            </a:r>
            <a:r>
              <a:rPr lang="en-US" sz="1600" b="0" strike="noStrike" spc="-1">
                <a:solidFill>
                  <a:srgbClr val="FF0000"/>
                </a:solidFill>
                <a:uFill>
                  <a:solidFill>
                    <a:srgbClr val="FFFFFF"/>
                  </a:solidFill>
                </a:uFill>
                <a:latin typeface="黑体"/>
                <a:ea typeface="黑体"/>
              </a:rPr>
              <a:t>空气质量数据</a:t>
            </a:r>
            <a:r>
              <a:rPr lang="en-US" sz="1600" b="0" strike="noStrike" spc="-1">
                <a:solidFill>
                  <a:srgbClr val="000000"/>
                </a:solidFill>
                <a:uFill>
                  <a:solidFill>
                    <a:srgbClr val="FFFFFF"/>
                  </a:solidFill>
                </a:uFill>
                <a:latin typeface="黑体"/>
                <a:ea typeface="黑体"/>
              </a:rPr>
              <a:t>，包括PM2.5、PM10、O3、CO、NO2、SO2等数据（公共接口）</a:t>
            </a:r>
            <a:endParaRPr lang="en-US" sz="1800" b="0" strike="noStrike" spc="-1">
              <a:solidFill>
                <a:srgbClr val="000000"/>
              </a:solidFill>
              <a:uFill>
                <a:solidFill>
                  <a:srgbClr val="FFFFFF"/>
                </a:solidFill>
              </a:uFill>
              <a:latin typeface="Arial"/>
            </a:endParaRPr>
          </a:p>
          <a:p>
            <a:pPr marL="800280" lvl="1" indent="-342720">
              <a:lnSpc>
                <a:spcPct val="150000"/>
              </a:lnSpc>
              <a:buClr>
                <a:srgbClr val="000000"/>
              </a:buClr>
              <a:buFont typeface="Arial"/>
              <a:buAutoNum type="alphaLcPeriod" startAt="3"/>
            </a:pPr>
            <a:r>
              <a:rPr lang="en-US" sz="1600" b="0" strike="noStrike" spc="-1">
                <a:solidFill>
                  <a:srgbClr val="000000"/>
                </a:solidFill>
                <a:uFill>
                  <a:solidFill>
                    <a:srgbClr val="FFFFFF"/>
                  </a:solidFill>
                </a:uFill>
                <a:latin typeface="黑体"/>
                <a:ea typeface="黑体"/>
              </a:rPr>
              <a:t>节假日信息</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将</a:t>
            </a:r>
            <a:r>
              <a:rPr lang="en-US" sz="1600" b="0" strike="noStrike" spc="-1">
                <a:solidFill>
                  <a:srgbClr val="FF0000"/>
                </a:solidFill>
                <a:uFill>
                  <a:solidFill>
                    <a:srgbClr val="FFFFFF"/>
                  </a:solidFill>
                </a:uFill>
                <a:latin typeface="黑体"/>
                <a:ea typeface="黑体"/>
              </a:rPr>
              <a:t>日期类型</a:t>
            </a:r>
            <a:r>
              <a:rPr lang="en-US" sz="1600" b="0" strike="noStrike" spc="-1">
                <a:solidFill>
                  <a:srgbClr val="000000"/>
                </a:solidFill>
                <a:uFill>
                  <a:solidFill>
                    <a:srgbClr val="FFFFFF"/>
                  </a:solidFill>
                </a:uFill>
                <a:latin typeface="黑体"/>
                <a:ea typeface="黑体"/>
              </a:rPr>
              <a:t>简单分为三个类别，其中工作日标签为0，周末标签为1，假期标签为2。（2017年日历得到）</a:t>
            </a:r>
            <a:endParaRPr lang="en-US" sz="1800" b="0" strike="noStrike" spc="-1">
              <a:solidFill>
                <a:srgbClr val="000000"/>
              </a:solidFill>
              <a:uFill>
                <a:solidFill>
                  <a:srgbClr val="FFFFFF"/>
                </a:solidFill>
              </a:uFill>
              <a:latin typeface="Arial"/>
            </a:endParaRPr>
          </a:p>
          <a:p>
            <a:pPr marL="800280" lvl="1" indent="-342720">
              <a:lnSpc>
                <a:spcPct val="150000"/>
              </a:lnSpc>
              <a:buClr>
                <a:srgbClr val="000000"/>
              </a:buClr>
              <a:buFont typeface="Arial"/>
              <a:buAutoNum type="alphaLcPeriod" startAt="4"/>
            </a:pPr>
            <a:r>
              <a:rPr lang="en-US" sz="1600" b="0" strike="noStrike" spc="-1">
                <a:solidFill>
                  <a:srgbClr val="000000"/>
                </a:solidFill>
                <a:uFill>
                  <a:solidFill>
                    <a:srgbClr val="FFFFFF"/>
                  </a:solidFill>
                </a:uFill>
                <a:latin typeface="黑体"/>
                <a:ea typeface="黑体"/>
              </a:rPr>
              <a:t>教学周信息</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将每一学期的每一周和</a:t>
            </a:r>
            <a:r>
              <a:rPr lang="en-US" sz="1600" b="0" strike="noStrike" spc="-1">
                <a:solidFill>
                  <a:srgbClr val="FF0000"/>
                </a:solidFill>
                <a:uFill>
                  <a:solidFill>
                    <a:srgbClr val="FFFFFF"/>
                  </a:solidFill>
                </a:uFill>
                <a:latin typeface="黑体"/>
                <a:ea typeface="黑体"/>
              </a:rPr>
              <a:t>教学周</a:t>
            </a:r>
            <a:r>
              <a:rPr lang="en-US" sz="1600" b="0" strike="noStrike" spc="-1">
                <a:solidFill>
                  <a:srgbClr val="000000"/>
                </a:solidFill>
                <a:uFill>
                  <a:solidFill>
                    <a:srgbClr val="FFFFFF"/>
                  </a:solidFill>
                </a:uFill>
                <a:latin typeface="黑体"/>
                <a:ea typeface="黑体"/>
              </a:rPr>
              <a:t>进行对应，值为1~18（北邮信息管理系统官网得到）</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a:t>
            </a:r>
            <a:r>
              <a:rPr lang="en-US" sz="1800" b="0" strike="noStrike" spc="-1">
                <a:solidFill>
                  <a:srgbClr val="000000"/>
                </a:solidFill>
                <a:uFill>
                  <a:solidFill>
                    <a:srgbClr val="FFFFFF"/>
                  </a:solidFill>
                </a:uFill>
                <a:latin typeface="黑体"/>
                <a:ea typeface="黑体"/>
              </a:rPr>
              <a:t>预测数据</a:t>
            </a:r>
            <a:r>
              <a:rPr lang="en-US" sz="1600" b="0" strike="noStrike" spc="-1">
                <a:solidFill>
                  <a:srgbClr val="000000"/>
                </a:solidFill>
                <a:uFill>
                  <a:solidFill>
                    <a:srgbClr val="FFFFFF"/>
                  </a:solidFill>
                </a:uFill>
                <a:latin typeface="黑体"/>
                <a:ea typeface="黑体"/>
              </a:rPr>
              <a:t>：</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预测11月和12月校园内33个地点每小时的人数。</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520000" y="28872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57160" indent="-856080" algn="ctr">
              <a:lnSpc>
                <a:spcPct val="100000"/>
              </a:lnSpc>
            </a:pPr>
            <a:r>
              <a:rPr lang="en-US" sz="3300" b="0" strike="noStrike" spc="-1">
                <a:solidFill>
                  <a:srgbClr val="000000"/>
                </a:solidFill>
                <a:uFill>
                  <a:solidFill>
                    <a:srgbClr val="FFFFFF"/>
                  </a:solidFill>
                </a:uFill>
                <a:latin typeface="黑体"/>
                <a:ea typeface="黑体"/>
              </a:rPr>
              <a:t>第一部分  数据分析及预处理 </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6095880" y="1928880"/>
            <a:ext cx="5857560" cy="3428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横坐标：date（2017.1~2017.11）</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纵坐标：phone_num(每天流动人口总和                 )</a:t>
            </a: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其中aij表示第i个监测站，第j小时的人口数量</a:t>
            </a: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统计分析：由图中可以看出不同时期人数</a:t>
            </a:r>
            <a:r>
              <a:rPr lang="en-US" sz="1600" b="0" strike="noStrike" spc="-1">
                <a:solidFill>
                  <a:srgbClr val="FF0000"/>
                </a:solidFill>
                <a:uFill>
                  <a:solidFill>
                    <a:srgbClr val="FFFFFF"/>
                  </a:solidFill>
                </a:uFill>
                <a:latin typeface="黑体"/>
                <a:ea typeface="黑体"/>
              </a:rPr>
              <a:t>分布</a:t>
            </a:r>
            <a:r>
              <a:rPr lang="en-US" sz="1600" b="0" strike="noStrike" spc="-1">
                <a:solidFill>
                  <a:srgbClr val="000000"/>
                </a:solidFill>
                <a:uFill>
                  <a:solidFill>
                    <a:srgbClr val="FFFFFF"/>
                  </a:solidFill>
                </a:uFill>
                <a:latin typeface="黑体"/>
                <a:ea typeface="黑体"/>
              </a:rPr>
              <a:t>会有很大不同，鉴于此，我们决定使用10月份之后的数据进行赛题预测</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50" name="图片 105"/>
          <p:cNvPicPr/>
          <p:nvPr/>
        </p:nvPicPr>
        <p:blipFill>
          <a:blip r:embed="rId2"/>
          <a:stretch/>
        </p:blipFill>
        <p:spPr>
          <a:xfrm>
            <a:off x="1238040" y="1643040"/>
            <a:ext cx="4714560" cy="4357440"/>
          </a:xfrm>
          <a:prstGeom prst="rect">
            <a:avLst/>
          </a:prstGeom>
          <a:ln>
            <a:noFill/>
          </a:ln>
        </p:spPr>
      </p:pic>
      <p:sp>
        <p:nvSpPr>
          <p:cNvPr id="151" name="CustomShape 3"/>
          <p:cNvSpPr/>
          <p:nvPr/>
        </p:nvSpPr>
        <p:spPr>
          <a:xfrm>
            <a:off x="1152000" y="864000"/>
            <a:ext cx="5658120" cy="1799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黑体"/>
                <a:ea typeface="黑体"/>
              </a:rPr>
              <a:t>对历史数据统计分析</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52" name="CustomShape 4"/>
          <p:cNvSpPr/>
          <p:nvPr/>
        </p:nvSpPr>
        <p:spPr>
          <a:xfrm>
            <a:off x="0" y="0"/>
            <a:ext cx="12191760" cy="456840"/>
          </a:xfrm>
          <a:prstGeom prst="rect">
            <a:avLst/>
          </a:prstGeom>
          <a:noFill/>
          <a:ln w="9360">
            <a:noFill/>
          </a:ln>
        </p:spPr>
        <p:style>
          <a:lnRef idx="0">
            <a:scrgbClr r="0" g="0" b="0"/>
          </a:lnRef>
          <a:fillRef idx="0">
            <a:scrgbClr r="0" g="0" b="0"/>
          </a:fillRef>
          <a:effectRef idx="0">
            <a:scrgbClr r="0" g="0" b="0"/>
          </a:effectRef>
          <a:fontRef idx="minor"/>
        </p:style>
      </p:sp>
      <p:sp>
        <p:nvSpPr>
          <p:cNvPr id="153" name="CustomShape 5"/>
          <p:cNvSpPr/>
          <p:nvPr/>
        </p:nvSpPr>
        <p:spPr>
          <a:xfrm>
            <a:off x="0" y="0"/>
            <a:ext cx="12191760" cy="456840"/>
          </a:xfrm>
          <a:prstGeom prst="rect">
            <a:avLst/>
          </a:prstGeom>
          <a:noFill/>
          <a:ln w="9360">
            <a:noFill/>
          </a:ln>
        </p:spPr>
        <p:style>
          <a:lnRef idx="0">
            <a:scrgbClr r="0" g="0" b="0"/>
          </a:lnRef>
          <a:fillRef idx="0">
            <a:scrgbClr r="0" g="0" b="0"/>
          </a:fillRef>
          <a:effectRef idx="0">
            <a:scrgbClr r="0" g="0" b="0"/>
          </a:effectRef>
          <a:fontRef idx="minor"/>
        </p:style>
      </p:sp>
      <p:sp>
        <p:nvSpPr>
          <p:cNvPr id="154" name="CustomShape 6"/>
          <p:cNvSpPr/>
          <p:nvPr/>
        </p:nvSpPr>
        <p:spPr>
          <a:xfrm>
            <a:off x="0" y="0"/>
            <a:ext cx="12191760" cy="456840"/>
          </a:xfrm>
          <a:prstGeom prst="rect">
            <a:avLst/>
          </a:prstGeom>
          <a:noFill/>
          <a:ln w="9360">
            <a:noFill/>
          </a:ln>
        </p:spPr>
        <p:style>
          <a:lnRef idx="0">
            <a:scrgbClr r="0" g="0" b="0"/>
          </a:lnRef>
          <a:fillRef idx="0">
            <a:scrgbClr r="0" g="0" b="0"/>
          </a:fillRef>
          <a:effectRef idx="0">
            <a:scrgbClr r="0" g="0" b="0"/>
          </a:effectRef>
          <a:fontRef idx="minor"/>
        </p:style>
      </p:sp>
      <p:sp>
        <p:nvSpPr>
          <p:cNvPr id="155" name="CustomShape 7"/>
          <p:cNvSpPr/>
          <p:nvPr/>
        </p:nvSpPr>
        <p:spPr>
          <a:xfrm>
            <a:off x="0" y="1047600"/>
            <a:ext cx="12191760" cy="360"/>
          </a:xfrm>
          <a:prstGeom prst="rect">
            <a:avLst/>
          </a:prstGeom>
          <a:noFill/>
          <a:ln w="9360">
            <a:noFill/>
          </a:ln>
        </p:spPr>
        <p:style>
          <a:lnRef idx="0">
            <a:scrgbClr r="0" g="0" b="0"/>
          </a:lnRef>
          <a:fillRef idx="0">
            <a:scrgbClr r="0" g="0" b="0"/>
          </a:fillRef>
          <a:effectRef idx="0">
            <a:scrgbClr r="0" g="0" b="0"/>
          </a:effectRef>
          <a:fontRef idx="minor"/>
        </p:style>
      </p:sp>
      <p:pic>
        <p:nvPicPr>
          <p:cNvPr id="156" name="Picture 8"/>
          <p:cNvPicPr/>
          <p:nvPr/>
        </p:nvPicPr>
        <p:blipFill>
          <a:blip r:embed="rId3"/>
          <a:stretch/>
        </p:blipFill>
        <p:spPr>
          <a:xfrm>
            <a:off x="9882360" y="2357280"/>
            <a:ext cx="1429200" cy="7948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520000" y="28872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57160" indent="-856080" algn="ctr">
              <a:lnSpc>
                <a:spcPct val="100000"/>
              </a:lnSpc>
            </a:pPr>
            <a:r>
              <a:rPr lang="en-US" sz="3300" b="0" strike="noStrike" spc="-1">
                <a:solidFill>
                  <a:srgbClr val="000000"/>
                </a:solidFill>
                <a:uFill>
                  <a:solidFill>
                    <a:srgbClr val="FFFFFF"/>
                  </a:solidFill>
                </a:uFill>
                <a:latin typeface="黑体"/>
                <a:ea typeface="黑体"/>
              </a:rPr>
              <a:t>第一部分  数据分析及预处理 </a:t>
            </a:r>
            <a:endParaRPr lang="en-US" sz="1800" b="0" strike="noStrike" spc="-1">
              <a:solidFill>
                <a:srgbClr val="000000"/>
              </a:solidFill>
              <a:uFill>
                <a:solidFill>
                  <a:srgbClr val="FFFFFF"/>
                </a:solidFill>
              </a:uFill>
              <a:latin typeface="Arial"/>
            </a:endParaRPr>
          </a:p>
        </p:txBody>
      </p:sp>
      <p:sp>
        <p:nvSpPr>
          <p:cNvPr id="158" name="CustomShape 2"/>
          <p:cNvSpPr/>
          <p:nvPr/>
        </p:nvSpPr>
        <p:spPr>
          <a:xfrm>
            <a:off x="1309680" y="1285920"/>
            <a:ext cx="9359640" cy="424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dirty="0" err="1">
                <a:solidFill>
                  <a:srgbClr val="000000"/>
                </a:solidFill>
                <a:uFill>
                  <a:solidFill>
                    <a:srgbClr val="FFFFFF"/>
                  </a:solidFill>
                </a:uFill>
                <a:latin typeface="黑体"/>
                <a:ea typeface="黑体"/>
              </a:rPr>
              <a:t>数据清洗</a:t>
            </a:r>
            <a:r>
              <a:rPr lang="en-US" sz="2400" b="0" strike="noStrike" spc="-1" dirty="0">
                <a:solidFill>
                  <a:srgbClr val="000000"/>
                </a:solidFill>
                <a:uFill>
                  <a:solidFill>
                    <a:srgbClr val="FFFFFF"/>
                  </a:solidFill>
                </a:uFill>
                <a:latin typeface="黑体"/>
                <a:ea typeface="黑体"/>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err="1">
                <a:solidFill>
                  <a:srgbClr val="000000"/>
                </a:solidFill>
                <a:uFill>
                  <a:solidFill>
                    <a:srgbClr val="FFFFFF"/>
                  </a:solidFill>
                </a:uFill>
                <a:latin typeface="黑体"/>
                <a:ea typeface="黑体"/>
              </a:rPr>
              <a:t>考虑异常值对模型的影响，将其在训练集中去掉</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zh-CN" altLang="en-US" sz="1800" b="0" strike="noStrike" spc="-1" dirty="0" smtClean="0">
                <a:solidFill>
                  <a:srgbClr val="000000"/>
                </a:solidFill>
                <a:uFill>
                  <a:solidFill>
                    <a:srgbClr val="FFFFFF"/>
                  </a:solidFill>
                </a:uFill>
                <a:latin typeface="黑体"/>
                <a:ea typeface="黑体"/>
              </a:rPr>
              <a:t>去掉</a:t>
            </a:r>
            <a:r>
              <a:rPr lang="en-US" sz="1800" b="0" strike="noStrike" spc="-1" dirty="0" smtClean="0">
                <a:solidFill>
                  <a:srgbClr val="000000"/>
                </a:solidFill>
                <a:uFill>
                  <a:solidFill>
                    <a:srgbClr val="FFFFFF"/>
                  </a:solidFill>
                </a:uFill>
                <a:latin typeface="黑体"/>
                <a:ea typeface="黑体"/>
              </a:rPr>
              <a:t>10~11</a:t>
            </a:r>
            <a:r>
              <a:rPr lang="en-US" sz="1800" b="0" strike="noStrike" spc="-1" dirty="0">
                <a:solidFill>
                  <a:srgbClr val="000000"/>
                </a:solidFill>
                <a:uFill>
                  <a:solidFill>
                    <a:srgbClr val="FFFFFF"/>
                  </a:solidFill>
                </a:uFill>
                <a:latin typeface="黑体"/>
                <a:ea typeface="黑体"/>
              </a:rPr>
              <a:t>月份异常数据：</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dirty="0">
                <a:solidFill>
                  <a:srgbClr val="000000"/>
                </a:solidFill>
                <a:uFill>
                  <a:solidFill>
                    <a:srgbClr val="FFFFFF"/>
                  </a:solidFill>
                </a:uFill>
                <a:latin typeface="黑体"/>
                <a:ea typeface="黑体"/>
              </a:rPr>
              <a:t> 10月1~7日，国庆节放假</a:t>
            </a:r>
            <a:endParaRPr lang="en-US" sz="1800" b="0" strike="noStrike" spc="-1" dirty="0">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dirty="0">
                <a:solidFill>
                  <a:srgbClr val="000000"/>
                </a:solidFill>
                <a:uFill>
                  <a:solidFill>
                    <a:srgbClr val="FFFFFF"/>
                  </a:solidFill>
                </a:uFill>
                <a:latin typeface="黑体"/>
                <a:ea typeface="黑体"/>
              </a:rPr>
              <a:t> 11月9日，监测站异常</a:t>
            </a:r>
            <a:endParaRPr lang="en-US" sz="1800" b="0" strike="noStrike" spc="-1" dirty="0">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dirty="0">
                <a:solidFill>
                  <a:srgbClr val="000000"/>
                </a:solidFill>
                <a:uFill>
                  <a:solidFill>
                    <a:srgbClr val="FFFFFF"/>
                  </a:solidFill>
                </a:uFill>
                <a:latin typeface="黑体"/>
                <a:ea typeface="黑体"/>
              </a:rPr>
              <a:t> 11月10~12日，由于双11的影响</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159" name="图片 105"/>
          <p:cNvPicPr/>
          <p:nvPr/>
        </p:nvPicPr>
        <p:blipFill>
          <a:blip r:embed="rId2"/>
          <a:stretch/>
        </p:blipFill>
        <p:spPr>
          <a:xfrm>
            <a:off x="6167438" y="1571612"/>
            <a:ext cx="4714560" cy="4357440"/>
          </a:xfrm>
          <a:prstGeom prst="rect">
            <a:avLst/>
          </a:prstGeom>
          <a:ln>
            <a:noFill/>
          </a:ln>
        </p:spPr>
      </p:pic>
      <p:sp>
        <p:nvSpPr>
          <p:cNvPr id="6" name="椭圆 5"/>
          <p:cNvSpPr/>
          <p:nvPr/>
        </p:nvSpPr>
        <p:spPr>
          <a:xfrm>
            <a:off x="9810776" y="3571876"/>
            <a:ext cx="357190" cy="642942"/>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solidFill>
                <a:srgbClr val="FF0000"/>
              </a:solidFill>
            </a:endParaRPr>
          </a:p>
        </p:txBody>
      </p:sp>
      <p:sp>
        <p:nvSpPr>
          <p:cNvPr id="7" name="椭圆 6"/>
          <p:cNvSpPr/>
          <p:nvPr/>
        </p:nvSpPr>
        <p:spPr>
          <a:xfrm>
            <a:off x="10239404" y="3786190"/>
            <a:ext cx="357190" cy="642942"/>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160000" y="28800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57160" indent="-856080" algn="ctr">
              <a:lnSpc>
                <a:spcPct val="100000"/>
              </a:lnSpc>
            </a:pPr>
            <a:r>
              <a:rPr lang="en-US" sz="3300" b="0" strike="noStrike" spc="-1">
                <a:solidFill>
                  <a:srgbClr val="000000"/>
                </a:solidFill>
                <a:uFill>
                  <a:solidFill>
                    <a:srgbClr val="FFFFFF"/>
                  </a:solidFill>
                </a:uFill>
                <a:latin typeface="黑体"/>
                <a:ea typeface="黑体"/>
              </a:rPr>
              <a:t>第二部分  预测模型</a:t>
            </a:r>
            <a:endParaRPr lang="en-US" sz="1800" b="0" strike="noStrike" spc="-1">
              <a:solidFill>
                <a:srgbClr val="000000"/>
              </a:solidFill>
              <a:uFill>
                <a:solidFill>
                  <a:srgbClr val="FFFFFF"/>
                </a:solidFill>
              </a:uFill>
              <a:latin typeface="Arial"/>
            </a:endParaRPr>
          </a:p>
        </p:txBody>
      </p:sp>
      <p:sp>
        <p:nvSpPr>
          <p:cNvPr id="161" name="CustomShape 2"/>
          <p:cNvSpPr/>
          <p:nvPr/>
        </p:nvSpPr>
        <p:spPr>
          <a:xfrm>
            <a:off x="3933360" y="3378960"/>
            <a:ext cx="1895040" cy="569880"/>
          </a:xfrm>
          <a:prstGeom prst="rect">
            <a:avLst/>
          </a:prstGeom>
          <a:solidFill>
            <a:srgbClr val="FFFFCC"/>
          </a:solidFill>
          <a:ln>
            <a:solidFill>
              <a:schemeClr val="bg1">
                <a:lumMod val="75000"/>
              </a:schemeClr>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Arial"/>
                <a:ea typeface="DejaVu Sans"/>
              </a:rPr>
              <a:t>预测模型</a:t>
            </a:r>
            <a:endParaRPr lang="en-US" sz="1800" b="0" strike="noStrike" spc="-1">
              <a:solidFill>
                <a:srgbClr val="000000"/>
              </a:solidFill>
              <a:uFill>
                <a:solidFill>
                  <a:srgbClr val="FFFFFF"/>
                </a:solidFill>
              </a:uFill>
              <a:latin typeface="Arial"/>
            </a:endParaRPr>
          </a:p>
        </p:txBody>
      </p:sp>
      <p:sp>
        <p:nvSpPr>
          <p:cNvPr id="162" name="CustomShape 3"/>
          <p:cNvSpPr/>
          <p:nvPr/>
        </p:nvSpPr>
        <p:spPr>
          <a:xfrm>
            <a:off x="6224400" y="2160000"/>
            <a:ext cx="2271240" cy="670320"/>
          </a:xfrm>
          <a:prstGeom prst="rect">
            <a:avLst/>
          </a:prstGeom>
          <a:solidFill>
            <a:srgbClr val="FFFFCC"/>
          </a:solidFill>
          <a:ln>
            <a:solidFill>
              <a:schemeClr val="bg1">
                <a:lumMod val="75000"/>
              </a:schemeClr>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Arial"/>
                <a:ea typeface="DejaVu Sans"/>
              </a:rPr>
              <a:t>LightGBM回归模型</a:t>
            </a:r>
            <a:endParaRPr lang="en-US" sz="1800" b="0" strike="noStrike" spc="-1">
              <a:solidFill>
                <a:srgbClr val="000000"/>
              </a:solidFill>
              <a:uFill>
                <a:solidFill>
                  <a:srgbClr val="FFFFFF"/>
                </a:solidFill>
              </a:uFill>
              <a:latin typeface="Arial"/>
            </a:endParaRPr>
          </a:p>
        </p:txBody>
      </p:sp>
      <p:sp>
        <p:nvSpPr>
          <p:cNvPr id="163" name="CustomShape 4"/>
          <p:cNvSpPr/>
          <p:nvPr/>
        </p:nvSpPr>
        <p:spPr>
          <a:xfrm>
            <a:off x="6217560" y="4416480"/>
            <a:ext cx="2261520" cy="690120"/>
          </a:xfrm>
          <a:prstGeom prst="rect">
            <a:avLst/>
          </a:prstGeom>
          <a:solidFill>
            <a:srgbClr val="FFFFCC"/>
          </a:solidFill>
          <a:ln>
            <a:solidFill>
              <a:schemeClr val="bg1">
                <a:lumMod val="75000"/>
              </a:schemeClr>
            </a:solidFill>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Arial"/>
                <a:ea typeface="DejaVu Sans"/>
              </a:rPr>
              <a:t>历史均值模型 </a:t>
            </a:r>
            <a:endParaRPr lang="en-US" sz="1800" b="0" strike="noStrike" spc="-1">
              <a:solidFill>
                <a:srgbClr val="000000"/>
              </a:solidFill>
              <a:uFill>
                <a:solidFill>
                  <a:srgbClr val="FFFFFF"/>
                </a:solidFill>
              </a:uFill>
              <a:latin typeface="Arial"/>
            </a:endParaRPr>
          </a:p>
        </p:txBody>
      </p:sp>
      <p:sp>
        <p:nvSpPr>
          <p:cNvPr id="164" name="CustomShape 5"/>
          <p:cNvSpPr/>
          <p:nvPr/>
        </p:nvSpPr>
        <p:spPr>
          <a:xfrm>
            <a:off x="5828760" y="3686760"/>
            <a:ext cx="388080" cy="1074600"/>
          </a:xfrm>
          <a:prstGeom prst="bentConnector3">
            <a:avLst>
              <a:gd name="adj1" fmla="val 50000"/>
            </a:avLst>
          </a:pr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65" name="CustomShape 6"/>
          <p:cNvSpPr/>
          <p:nvPr/>
        </p:nvSpPr>
        <p:spPr>
          <a:xfrm flipV="1">
            <a:off x="5828760" y="2494800"/>
            <a:ext cx="394920" cy="1190520"/>
          </a:xfrm>
          <a:prstGeom prst="bentConnector3">
            <a:avLst>
              <a:gd name="adj1" fmla="val 50000"/>
            </a:avLst>
          </a:pr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2520000" y="288720"/>
            <a:ext cx="743328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第二部分  预测模型--</a:t>
            </a:r>
            <a:r>
              <a:rPr lang="en-US" sz="2800" b="0" strike="noStrike" spc="-1">
                <a:solidFill>
                  <a:srgbClr val="000000"/>
                </a:solidFill>
                <a:uFill>
                  <a:solidFill>
                    <a:srgbClr val="FFFFFF"/>
                  </a:solidFill>
                </a:uFill>
                <a:latin typeface="Arial"/>
                <a:ea typeface="DejaVu Sans"/>
              </a:rPr>
              <a:t>LightGBM回归模型</a:t>
            </a: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
        <p:nvSpPr>
          <p:cNvPr id="167" name="CustomShape 2"/>
          <p:cNvSpPr/>
          <p:nvPr/>
        </p:nvSpPr>
        <p:spPr>
          <a:xfrm>
            <a:off x="952560" y="928800"/>
            <a:ext cx="10286640" cy="424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200000"/>
              </a:lnSpc>
            </a:pPr>
            <a:r>
              <a:rPr lang="en-US" sz="2000" b="0" strike="noStrike" spc="-1">
                <a:solidFill>
                  <a:srgbClr val="000000"/>
                </a:solidFill>
                <a:uFill>
                  <a:solidFill>
                    <a:srgbClr val="FFFFFF"/>
                  </a:solidFill>
                </a:uFill>
                <a:latin typeface="黑体"/>
                <a:ea typeface="黑体"/>
              </a:rPr>
              <a:t>典型特征说明</a:t>
            </a:r>
            <a:r>
              <a:rPr lang="en-US" sz="1800" b="0" strike="noStrike" spc="-1">
                <a:solidFill>
                  <a:srgbClr val="000000"/>
                </a:solidFill>
                <a:uFill>
                  <a:solidFill>
                    <a:srgbClr val="FFFFFF"/>
                  </a:solidFill>
                </a:uFill>
                <a:latin typeface="黑体"/>
                <a:ea typeface="黑体"/>
              </a:rPr>
              <a:t>：</a:t>
            </a:r>
            <a:endParaRPr lang="en-US" sz="1800" b="0" strike="noStrike" spc="-1">
              <a:solidFill>
                <a:srgbClr val="000000"/>
              </a:solidFill>
              <a:uFill>
                <a:solidFill>
                  <a:srgbClr val="FFFFFF"/>
                </a:solidFill>
              </a:uFill>
              <a:latin typeface="Arial"/>
            </a:endParaRPr>
          </a:p>
          <a:p>
            <a:pPr indent="-216000">
              <a:lnSpc>
                <a:spcPct val="20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a:t>
            </a:r>
            <a:r>
              <a:rPr lang="en-US" sz="1800" b="0" strike="noStrike" spc="-1">
                <a:solidFill>
                  <a:srgbClr val="000000"/>
                </a:solidFill>
                <a:uFill>
                  <a:solidFill>
                    <a:srgbClr val="FFFFFF"/>
                  </a:solidFill>
                </a:uFill>
                <a:latin typeface="黑体"/>
                <a:ea typeface="黑体"/>
              </a:rPr>
              <a:t>人体舒适度指数（SSD）</a:t>
            </a:r>
            <a:endParaRPr lang="en-US" sz="1800" b="0" strike="noStrike" spc="-1">
              <a:solidFill>
                <a:srgbClr val="000000"/>
              </a:solidFill>
              <a:uFill>
                <a:solidFill>
                  <a:srgbClr val="FFFFFF"/>
                </a:solidFill>
              </a:uFill>
              <a:latin typeface="Arial"/>
            </a:endParaRPr>
          </a:p>
          <a:p>
            <a:pPr>
              <a:lnSpc>
                <a:spcPct val="200000"/>
              </a:lnSpc>
            </a:pPr>
            <a:r>
              <a:rPr lang="en-US" sz="1600" b="0" strike="noStrike" spc="-1">
                <a:solidFill>
                  <a:srgbClr val="000000"/>
                </a:solidFill>
                <a:uFill>
                  <a:solidFill>
                    <a:srgbClr val="FFFFFF"/>
                  </a:solidFill>
                </a:uFill>
                <a:latin typeface="黑体"/>
                <a:ea typeface="黑体"/>
              </a:rPr>
              <a:t>    SSD=(1.818t+18.18)(0.88+0.002f)+(t-32)/(45-t)-3.2v+18.2   其中：温度t，湿度f，风速v</a:t>
            </a:r>
            <a:endParaRPr lang="en-US" sz="1800" b="0" strike="noStrike" spc="-1">
              <a:solidFill>
                <a:srgbClr val="000000"/>
              </a:solidFill>
              <a:uFill>
                <a:solidFill>
                  <a:srgbClr val="FFFFFF"/>
                </a:solidFill>
              </a:uFill>
              <a:latin typeface="Arial"/>
            </a:endParaRPr>
          </a:p>
          <a:p>
            <a:pPr>
              <a:lnSpc>
                <a:spcPct val="200000"/>
              </a:lnSpc>
            </a:pPr>
            <a:r>
              <a:rPr lang="en-US" sz="1600" b="0" strike="noStrike" spc="-1">
                <a:solidFill>
                  <a:srgbClr val="000000"/>
                </a:solidFill>
                <a:uFill>
                  <a:solidFill>
                    <a:srgbClr val="FFFFFF"/>
                  </a:solidFill>
                </a:uFill>
                <a:latin typeface="黑体"/>
                <a:ea typeface="黑体"/>
              </a:rPr>
              <a:t>    人体舒适度指数是日常生活中较为常用的表征人体舒适度的方法。</a:t>
            </a:r>
            <a:endParaRPr lang="en-US" sz="1800" b="0" strike="noStrike" spc="-1">
              <a:solidFill>
                <a:srgbClr val="000000"/>
              </a:solidFill>
              <a:uFill>
                <a:solidFill>
                  <a:srgbClr val="FFFFFF"/>
                </a:solidFill>
              </a:uFill>
              <a:latin typeface="Arial"/>
            </a:endParaRPr>
          </a:p>
          <a:p>
            <a:pPr indent="-216000">
              <a:lnSpc>
                <a:spcPct val="20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a:t>
            </a:r>
            <a:r>
              <a:rPr lang="en-US" sz="1800" b="0" strike="noStrike" spc="-1">
                <a:solidFill>
                  <a:srgbClr val="000000"/>
                </a:solidFill>
                <a:uFill>
                  <a:solidFill>
                    <a:srgbClr val="FFFFFF"/>
                  </a:solidFill>
                </a:uFill>
                <a:latin typeface="黑体"/>
                <a:ea typeface="黑体"/>
              </a:rPr>
              <a:t>教学进度（week_num_rate）</a:t>
            </a:r>
            <a:endParaRPr lang="en-US" sz="1800" b="0" strike="noStrike" spc="-1">
              <a:solidFill>
                <a:srgbClr val="000000"/>
              </a:solidFill>
              <a:uFill>
                <a:solidFill>
                  <a:srgbClr val="FFFFFF"/>
                </a:solidFill>
              </a:uFill>
              <a:latin typeface="Arial"/>
            </a:endParaRPr>
          </a:p>
          <a:p>
            <a:pPr>
              <a:lnSpc>
                <a:spcPct val="200000"/>
              </a:lnSpc>
            </a:pPr>
            <a:r>
              <a:rPr lang="en-US" sz="1600" b="0" strike="noStrike" spc="-1">
                <a:solidFill>
                  <a:srgbClr val="000000"/>
                </a:solidFill>
                <a:uFill>
                  <a:solidFill>
                    <a:srgbClr val="FFFFFF"/>
                  </a:solidFill>
                </a:uFill>
                <a:latin typeface="黑体"/>
                <a:ea typeface="黑体"/>
              </a:rPr>
              <a:t>    不同的教学周对学生的影响不同，越接近期中检测周或期末考试周学生去自习室复习的可能性越高。</a:t>
            </a:r>
            <a:endParaRPr lang="en-US" sz="1800" b="0" strike="noStrike" spc="-1">
              <a:solidFill>
                <a:srgbClr val="000000"/>
              </a:solidFill>
              <a:uFill>
                <a:solidFill>
                  <a:srgbClr val="FFFFFF"/>
                </a:solidFill>
              </a:uFill>
              <a:latin typeface="Arial"/>
            </a:endParaRPr>
          </a:p>
          <a:p>
            <a:pPr indent="-216000">
              <a:lnSpc>
                <a:spcPct val="20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a:t>
            </a:r>
            <a:r>
              <a:rPr lang="en-US" sz="1800" b="0" strike="noStrike" spc="-1">
                <a:solidFill>
                  <a:srgbClr val="000000"/>
                </a:solidFill>
                <a:uFill>
                  <a:solidFill>
                    <a:srgbClr val="FFFFFF"/>
                  </a:solidFill>
                </a:uFill>
                <a:latin typeface="黑体"/>
                <a:ea typeface="黑体"/>
              </a:rPr>
              <a:t>空气质量指数（AQI）</a:t>
            </a:r>
            <a:endParaRPr lang="en-US" sz="1800" b="0" strike="noStrike" spc="-1">
              <a:solidFill>
                <a:srgbClr val="000000"/>
              </a:solidFill>
              <a:uFill>
                <a:solidFill>
                  <a:srgbClr val="FFFFFF"/>
                </a:solidFill>
              </a:uFill>
              <a:latin typeface="Arial"/>
            </a:endParaRPr>
          </a:p>
          <a:p>
            <a:pPr>
              <a:lnSpc>
                <a:spcPct val="200000"/>
              </a:lnSpc>
            </a:pPr>
            <a:r>
              <a:rPr lang="en-US" sz="1600" b="0" strike="noStrike" spc="-1">
                <a:solidFill>
                  <a:srgbClr val="000000"/>
                </a:solidFill>
                <a:uFill>
                  <a:solidFill>
                    <a:srgbClr val="FFFFFF"/>
                  </a:solidFill>
                </a:uFill>
                <a:latin typeface="黑体"/>
                <a:ea typeface="黑体"/>
              </a:rPr>
              <a:t>    将常规监测的几种空气污染物浓度简化成为单一的概念性指数值形式。</a:t>
            </a: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520000" y="288720"/>
            <a:ext cx="750456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第二部分  预测模型--</a:t>
            </a:r>
            <a:r>
              <a:rPr lang="en-US" sz="1800" b="0" strike="noStrike" spc="-1">
                <a:solidFill>
                  <a:srgbClr val="000000"/>
                </a:solidFill>
                <a:uFill>
                  <a:solidFill>
                    <a:srgbClr val="FFFFFF"/>
                  </a:solidFill>
                </a:uFill>
                <a:latin typeface="Arial"/>
                <a:ea typeface="DejaVu Sans"/>
              </a:rPr>
              <a:t> </a:t>
            </a:r>
            <a:r>
              <a:rPr lang="en-US" sz="2800" b="0" strike="noStrike" spc="-1">
                <a:solidFill>
                  <a:srgbClr val="000000"/>
                </a:solidFill>
                <a:uFill>
                  <a:solidFill>
                    <a:srgbClr val="FFFFFF"/>
                  </a:solidFill>
                </a:uFill>
                <a:latin typeface="Arial"/>
                <a:ea typeface="DejaVu Sans"/>
              </a:rPr>
              <a:t>LightGBM回归模型</a:t>
            </a: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
        <p:nvSpPr>
          <p:cNvPr id="169" name="CustomShape 2"/>
          <p:cNvSpPr/>
          <p:nvPr/>
        </p:nvSpPr>
        <p:spPr>
          <a:xfrm>
            <a:off x="880920" y="785794"/>
            <a:ext cx="11311080" cy="424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400" b="0" strike="noStrike" spc="-1" dirty="0" err="1" smtClean="0">
                <a:solidFill>
                  <a:srgbClr val="000000"/>
                </a:solidFill>
                <a:uFill>
                  <a:solidFill>
                    <a:srgbClr val="FFFFFF"/>
                  </a:solidFill>
                </a:uFill>
                <a:latin typeface="黑体"/>
                <a:ea typeface="黑体"/>
              </a:rPr>
              <a:t>全部特征</a:t>
            </a:r>
            <a:endParaRPr lang="en-US" sz="2000" b="0" strike="noStrike" spc="-1" dirty="0">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dirty="0">
                <a:solidFill>
                  <a:srgbClr val="000000"/>
                </a:solidFill>
                <a:uFill>
                  <a:solidFill>
                    <a:srgbClr val="FFFFFF"/>
                  </a:solidFill>
                </a:uFill>
                <a:latin typeface="黑体"/>
                <a:ea typeface="黑体"/>
              </a:rPr>
              <a:t> 类别特征（17）：</a:t>
            </a:r>
            <a:endParaRPr lang="en-US" sz="1800" b="0" strike="noStrike" spc="-1" dirty="0">
              <a:solidFill>
                <a:srgbClr val="000000"/>
              </a:solidFill>
              <a:uFill>
                <a:solidFill>
                  <a:srgbClr val="FFFFFF"/>
                </a:solidFill>
              </a:uFill>
              <a:latin typeface="Arial"/>
            </a:endParaRPr>
          </a:p>
          <a:p>
            <a:pPr>
              <a:lnSpc>
                <a:spcPct val="150000"/>
              </a:lnSpc>
            </a:pPr>
            <a:r>
              <a:rPr lang="en-US" sz="1600" b="0" strike="noStrike" spc="-1" dirty="0" smtClean="0">
                <a:solidFill>
                  <a:srgbClr val="000000"/>
                </a:solidFill>
                <a:uFill>
                  <a:solidFill>
                    <a:srgbClr val="FFFFFF"/>
                  </a:solidFill>
                </a:uFill>
                <a:latin typeface="黑体"/>
                <a:ea typeface="黑体"/>
              </a:rPr>
              <a:t>'aqrate_weather</a:t>
            </a:r>
            <a:r>
              <a:rPr lang="en-US" sz="1600" b="0" strike="noStrike" spc="-1" dirty="0">
                <a:solidFill>
                  <a:srgbClr val="000000"/>
                </a:solidFill>
                <a:uFill>
                  <a:solidFill>
                    <a:srgbClr val="FFFFFF"/>
                  </a:solidFill>
                </a:uFill>
                <a:latin typeface="黑体"/>
                <a:ea typeface="黑体"/>
              </a:rPr>
              <a:t>','aqrate_weather','loc_hour','loc_week','loc_aqrate','loc_weather','hour_aqrate','hour_weather','hour_week','week_aqrate','week_weather</a:t>
            </a:r>
            <a:r>
              <a:rPr lang="en-US" sz="1600" b="0" strike="noStrike" spc="-1" dirty="0" smtClean="0">
                <a:solidFill>
                  <a:srgbClr val="000000"/>
                </a:solidFill>
                <a:uFill>
                  <a:solidFill>
                    <a:srgbClr val="FFFFFF"/>
                  </a:solidFill>
                </a:uFill>
                <a:latin typeface="黑体"/>
                <a:ea typeface="黑体"/>
              </a:rPr>
              <a:t>','loc_id','week','hour','weather','aqrate',</a:t>
            </a:r>
            <a:r>
              <a:rPr lang="en-US" b="0" strike="noStrike" spc="-1" dirty="0" smtClean="0">
                <a:solidFill>
                  <a:srgbClr val="000000"/>
                </a:solidFill>
                <a:uFill>
                  <a:solidFill>
                    <a:srgbClr val="FFFFFF"/>
                  </a:solidFill>
                </a:uFill>
                <a:latin typeface="黑体"/>
                <a:ea typeface="黑体"/>
              </a:rPr>
              <a:t> 'holiday'</a:t>
            </a:r>
            <a:endParaRPr lang="en-US" sz="1800" b="0" strike="noStrike" spc="-1" dirty="0">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dirty="0">
                <a:solidFill>
                  <a:srgbClr val="000000"/>
                </a:solidFill>
                <a:uFill>
                  <a:solidFill>
                    <a:srgbClr val="FFFFFF"/>
                  </a:solidFill>
                </a:uFill>
                <a:latin typeface="黑体"/>
                <a:ea typeface="黑体"/>
              </a:rPr>
              <a:t> 学期特征（2）：</a:t>
            </a:r>
            <a:endParaRPr lang="en-US" sz="1800" b="0" strike="noStrike" spc="-1" dirty="0">
              <a:solidFill>
                <a:srgbClr val="000000"/>
              </a:solidFill>
              <a:uFill>
                <a:solidFill>
                  <a:srgbClr val="FFFFFF"/>
                </a:solidFill>
              </a:uFill>
              <a:latin typeface="Arial"/>
            </a:endParaRPr>
          </a:p>
          <a:p>
            <a:pPr>
              <a:lnSpc>
                <a:spcPct val="150000"/>
              </a:lnSpc>
            </a:pPr>
            <a:r>
              <a:rPr lang="en-US" sz="1600" b="0" strike="noStrike" spc="-1" dirty="0">
                <a:solidFill>
                  <a:srgbClr val="000000"/>
                </a:solidFill>
                <a:uFill>
                  <a:solidFill>
                    <a:srgbClr val="FFFFFF"/>
                  </a:solidFill>
                </a:uFill>
                <a:latin typeface="黑体"/>
                <a:ea typeface="黑体"/>
              </a:rPr>
              <a:t>'</a:t>
            </a:r>
            <a:r>
              <a:rPr lang="en-US" sz="1600" b="0" strike="noStrike" spc="-1" dirty="0" err="1">
                <a:solidFill>
                  <a:srgbClr val="000000"/>
                </a:solidFill>
                <a:uFill>
                  <a:solidFill>
                    <a:srgbClr val="FFFFFF"/>
                  </a:solidFill>
                </a:uFill>
                <a:latin typeface="黑体"/>
                <a:ea typeface="黑体"/>
              </a:rPr>
              <a:t>week_num_rate</a:t>
            </a:r>
            <a:r>
              <a:rPr lang="en-US" sz="1600" b="0" strike="noStrike" spc="-1" dirty="0">
                <a:solidFill>
                  <a:srgbClr val="000000"/>
                </a:solidFill>
                <a:uFill>
                  <a:solidFill>
                    <a:srgbClr val="FFFFFF"/>
                  </a:solidFill>
                </a:uFill>
                <a:latin typeface="黑体"/>
                <a:ea typeface="黑体"/>
              </a:rPr>
              <a:t>' , 'holiday</a:t>
            </a:r>
            <a:r>
              <a:rPr lang="en-US" sz="1800" b="0" strike="noStrike" spc="-1" dirty="0">
                <a:solidFill>
                  <a:srgbClr val="000000"/>
                </a:solidFill>
                <a:uFill>
                  <a:solidFill>
                    <a:srgbClr val="FFFFFF"/>
                  </a:solidFill>
                </a:uFill>
                <a:latin typeface="黑体"/>
                <a:ea typeface="黑体"/>
              </a:rPr>
              <a:t>'</a:t>
            </a:r>
            <a:endParaRPr lang="en-US" sz="1800" b="0" strike="noStrike" spc="-1" dirty="0">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dirty="0">
                <a:solidFill>
                  <a:srgbClr val="000000"/>
                </a:solidFill>
                <a:uFill>
                  <a:solidFill>
                    <a:srgbClr val="FFFFFF"/>
                  </a:solidFill>
                </a:uFill>
                <a:latin typeface="黑体"/>
                <a:ea typeface="黑体"/>
              </a:rPr>
              <a:t> 天气特征（7）：</a:t>
            </a:r>
            <a:endParaRPr lang="en-US" sz="1800" b="0" strike="noStrike" spc="-1" dirty="0">
              <a:solidFill>
                <a:srgbClr val="000000"/>
              </a:solidFill>
              <a:uFill>
                <a:solidFill>
                  <a:srgbClr val="FFFFFF"/>
                </a:solidFill>
              </a:uFill>
              <a:latin typeface="Arial"/>
            </a:endParaRPr>
          </a:p>
          <a:p>
            <a:pPr>
              <a:lnSpc>
                <a:spcPct val="150000"/>
              </a:lnSpc>
            </a:pPr>
            <a:r>
              <a:rPr lang="en-US" sz="1600" b="0" strike="noStrike" spc="-1" dirty="0">
                <a:solidFill>
                  <a:srgbClr val="000000"/>
                </a:solidFill>
                <a:uFill>
                  <a:solidFill>
                    <a:srgbClr val="FFFFFF"/>
                  </a:solidFill>
                </a:uFill>
                <a:latin typeface="黑体"/>
                <a:ea typeface="黑体"/>
              </a:rPr>
              <a:t>'pressure humidity' ,'temperature' '</a:t>
            </a:r>
            <a:r>
              <a:rPr lang="en-US" sz="1600" b="0" strike="noStrike" spc="-1" dirty="0" err="1">
                <a:solidFill>
                  <a:srgbClr val="000000"/>
                </a:solidFill>
                <a:uFill>
                  <a:solidFill>
                    <a:srgbClr val="FFFFFF"/>
                  </a:solidFill>
                </a:uFill>
                <a:latin typeface="黑体"/>
                <a:ea typeface="黑体"/>
              </a:rPr>
              <a:t>wind_u</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wind_speed</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wind_v</a:t>
            </a:r>
            <a:r>
              <a:rPr lang="en-US" sz="1600" b="0" strike="noStrike" spc="-1" dirty="0">
                <a:solidFill>
                  <a:srgbClr val="000000"/>
                </a:solidFill>
                <a:uFill>
                  <a:solidFill>
                    <a:srgbClr val="FFFFFF"/>
                  </a:solidFill>
                </a:uFill>
                <a:latin typeface="黑体"/>
                <a:ea typeface="黑体"/>
              </a:rPr>
              <a:t>' 'weather</a:t>
            </a:r>
            <a:r>
              <a:rPr lang="en-US" sz="1800" b="0" strike="noStrike" spc="-1" dirty="0">
                <a:solidFill>
                  <a:srgbClr val="000000"/>
                </a:solidFill>
                <a:uFill>
                  <a:solidFill>
                    <a:srgbClr val="FFFFFF"/>
                  </a:solidFill>
                </a:uFill>
                <a:latin typeface="黑体"/>
                <a:ea typeface="黑体"/>
              </a:rPr>
              <a:t>'</a:t>
            </a:r>
            <a:endParaRPr lang="en-US" sz="1800" b="0" strike="noStrike" spc="-1" dirty="0">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dirty="0">
                <a:solidFill>
                  <a:srgbClr val="000000"/>
                </a:solidFill>
                <a:uFill>
                  <a:solidFill>
                    <a:srgbClr val="FFFFFF"/>
                  </a:solidFill>
                </a:uFill>
                <a:latin typeface="黑体"/>
                <a:ea typeface="黑体"/>
              </a:rPr>
              <a:t> 空气质量特征（8）：</a:t>
            </a:r>
            <a:endParaRPr lang="en-US" sz="1800" b="0" strike="noStrike" spc="-1" dirty="0">
              <a:solidFill>
                <a:srgbClr val="000000"/>
              </a:solidFill>
              <a:uFill>
                <a:solidFill>
                  <a:srgbClr val="FFFFFF"/>
                </a:solidFill>
              </a:uFill>
              <a:latin typeface="Arial"/>
            </a:endParaRPr>
          </a:p>
          <a:p>
            <a:pPr>
              <a:lnSpc>
                <a:spcPct val="150000"/>
              </a:lnSpc>
            </a:pPr>
            <a:r>
              <a:rPr lang="en-US" sz="1600" b="0" strike="noStrike" spc="-1" dirty="0">
                <a:solidFill>
                  <a:srgbClr val="000000"/>
                </a:solidFill>
                <a:uFill>
                  <a:solidFill>
                    <a:srgbClr val="FFFFFF"/>
                  </a:solidFill>
                </a:uFill>
                <a:latin typeface="黑体"/>
                <a:ea typeface="黑体"/>
              </a:rPr>
              <a:t>'O3' 'PM10' 'AQI' 'PM2.5' 'NO2' 'SO2' 'CO' '</a:t>
            </a:r>
            <a:r>
              <a:rPr lang="en-US" sz="1600" b="0" strike="noStrike" spc="-1" dirty="0" err="1">
                <a:solidFill>
                  <a:srgbClr val="000000"/>
                </a:solidFill>
                <a:uFill>
                  <a:solidFill>
                    <a:srgbClr val="FFFFFF"/>
                  </a:solidFill>
                </a:uFill>
                <a:latin typeface="黑体"/>
                <a:ea typeface="黑体"/>
              </a:rPr>
              <a:t>aqrate</a:t>
            </a:r>
            <a:r>
              <a:rPr lang="en-US" sz="1800" b="0" strike="noStrike" spc="-1" dirty="0">
                <a:solidFill>
                  <a:srgbClr val="000000"/>
                </a:solidFill>
                <a:uFill>
                  <a:solidFill>
                    <a:srgbClr val="FFFFFF"/>
                  </a:solidFill>
                </a:uFill>
                <a:latin typeface="黑体"/>
                <a:ea typeface="黑体"/>
              </a:rPr>
              <a:t>'</a:t>
            </a:r>
            <a:endParaRPr lang="en-US" sz="1800" b="0" strike="noStrike" spc="-1" dirty="0">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dirty="0">
                <a:solidFill>
                  <a:srgbClr val="000000"/>
                </a:solidFill>
                <a:uFill>
                  <a:solidFill>
                    <a:srgbClr val="FFFFFF"/>
                  </a:solidFill>
                </a:uFill>
                <a:latin typeface="黑体"/>
                <a:ea typeface="黑体"/>
              </a:rPr>
              <a:t> 统计特征（16</a:t>
            </a:r>
            <a:r>
              <a:rPr lang="en-US" sz="1600" b="0" strike="noStrike" spc="-1" dirty="0" smtClean="0">
                <a:solidFill>
                  <a:srgbClr val="000000"/>
                </a:solidFill>
                <a:uFill>
                  <a:solidFill>
                    <a:srgbClr val="FFFFFF"/>
                  </a:solidFill>
                </a:uFill>
                <a:latin typeface="黑体"/>
                <a:ea typeface="黑体"/>
              </a:rPr>
              <a:t>）：</a:t>
            </a:r>
          </a:p>
          <a:p>
            <a:pPr indent="-216000">
              <a:lnSpc>
                <a:spcPct val="150000"/>
              </a:lnSpc>
              <a:buClr>
                <a:srgbClr val="000000"/>
              </a:buClr>
            </a:pPr>
            <a:r>
              <a:rPr lang="en-US" sz="1600" b="0" strike="noStrike" spc="-1" dirty="0" smtClean="0">
                <a:solidFill>
                  <a:srgbClr val="000000"/>
                </a:solidFill>
                <a:uFill>
                  <a:solidFill>
                    <a:srgbClr val="FFFFFF"/>
                  </a:solidFill>
                </a:uFill>
                <a:latin typeface="黑体"/>
                <a:ea typeface="黑体"/>
              </a:rPr>
              <a:t>'</a:t>
            </a:r>
            <a:r>
              <a:rPr lang="en-US" sz="1600" b="0" strike="noStrike" spc="-1" dirty="0" err="1" smtClean="0">
                <a:solidFill>
                  <a:srgbClr val="000000"/>
                </a:solidFill>
                <a:uFill>
                  <a:solidFill>
                    <a:srgbClr val="FFFFFF"/>
                  </a:solidFill>
                </a:uFill>
                <a:latin typeface="黑体"/>
                <a:ea typeface="黑体"/>
              </a:rPr>
              <a:t>pressure_mean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pressure_min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pressure_max</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pressure_var</a:t>
            </a:r>
            <a:r>
              <a:rPr lang="en-US" sz="1800" b="0" strike="noStrike" spc="-1" dirty="0" err="1">
                <a:solidFill>
                  <a:srgbClr val="000000"/>
                </a:solidFill>
                <a:uFill>
                  <a:solidFill>
                    <a:srgbClr val="FFFFFF"/>
                  </a:solidFill>
                </a:uFill>
                <a:latin typeface="黑体"/>
                <a:ea typeface="黑体"/>
              </a:rPr>
              <a:t>'</a:t>
            </a:r>
            <a:r>
              <a:rPr lang="en-US" sz="1600" b="0" strike="noStrike" spc="-1" dirty="0" err="1">
                <a:solidFill>
                  <a:srgbClr val="000000"/>
                </a:solidFill>
                <a:uFill>
                  <a:solidFill>
                    <a:srgbClr val="FFFFFF"/>
                  </a:solidFill>
                </a:uFill>
                <a:latin typeface="黑体"/>
                <a:ea typeface="黑体"/>
              </a:rPr>
              <a:t>'humidity_mean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humidity_min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humidity_max</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humidity_var</a:t>
            </a:r>
            <a:r>
              <a:rPr lang="en-US" sz="1800" b="0" strike="noStrike" spc="-1" dirty="0">
                <a:solidFill>
                  <a:srgbClr val="000000"/>
                </a:solidFill>
                <a:uFill>
                  <a:solidFill>
                    <a:srgbClr val="FFFFFF"/>
                  </a:solidFill>
                </a:uFill>
                <a:latin typeface="黑体"/>
                <a:ea typeface="黑体"/>
              </a:rPr>
              <a:t>'</a:t>
            </a:r>
            <a:r>
              <a:rPr lang="en-US" sz="1800" b="0" strike="noStrike" spc="-1" dirty="0">
                <a:solidFill>
                  <a:srgbClr val="000000"/>
                </a:solidFill>
                <a:uFill>
                  <a:solidFill>
                    <a:srgbClr val="FFFFFF"/>
                  </a:solidFill>
                </a:uFill>
                <a:latin typeface="Arial"/>
                <a:ea typeface="黑体"/>
              </a:rPr>
              <a:t> </a:t>
            </a:r>
            <a:r>
              <a:rPr lang="en-US" sz="1600" b="0" strike="noStrike" spc="-1" dirty="0">
                <a:solidFill>
                  <a:srgbClr val="000000"/>
                </a:solidFill>
                <a:uFill>
                  <a:solidFill>
                    <a:srgbClr val="FFFFFF"/>
                  </a:solidFill>
                </a:uFill>
                <a:latin typeface="黑体"/>
                <a:ea typeface="黑体"/>
              </a:rPr>
              <a:t>'</a:t>
            </a:r>
            <a:r>
              <a:rPr lang="en-US" sz="1600" b="0" strike="noStrike" spc="-1" dirty="0" err="1">
                <a:solidFill>
                  <a:srgbClr val="000000"/>
                </a:solidFill>
                <a:uFill>
                  <a:solidFill>
                    <a:srgbClr val="FFFFFF"/>
                  </a:solidFill>
                </a:uFill>
                <a:latin typeface="黑体"/>
                <a:ea typeface="黑体"/>
              </a:rPr>
              <a:t>temperature_mean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temperature_min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temperature_max</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temperature_var</a:t>
            </a:r>
            <a:r>
              <a:rPr lang="en-US" sz="1800" b="0" strike="noStrike" spc="-1" dirty="0">
                <a:solidFill>
                  <a:srgbClr val="000000"/>
                </a:solidFill>
                <a:uFill>
                  <a:solidFill>
                    <a:srgbClr val="FFFFFF"/>
                  </a:solidFill>
                </a:uFill>
                <a:latin typeface="黑体"/>
                <a:ea typeface="黑体"/>
              </a:rPr>
              <a:t>'</a:t>
            </a:r>
            <a:r>
              <a:rPr lang="en-US" sz="1800" b="0" strike="noStrike" spc="-1" dirty="0">
                <a:solidFill>
                  <a:srgbClr val="000000"/>
                </a:solidFill>
                <a:uFill>
                  <a:solidFill>
                    <a:srgbClr val="FFFFFF"/>
                  </a:solidFill>
                </a:uFill>
                <a:latin typeface="Arial"/>
                <a:ea typeface="黑体"/>
              </a:rPr>
              <a:t> </a:t>
            </a:r>
            <a:r>
              <a:rPr lang="en-US" sz="1600" b="0" strike="noStrike" spc="-1" dirty="0">
                <a:solidFill>
                  <a:srgbClr val="000000"/>
                </a:solidFill>
                <a:uFill>
                  <a:solidFill>
                    <a:srgbClr val="FFFFFF"/>
                  </a:solidFill>
                </a:uFill>
                <a:latin typeface="黑体"/>
                <a:ea typeface="黑体"/>
              </a:rPr>
              <a:t>'</a:t>
            </a:r>
            <a:r>
              <a:rPr lang="en-US" sz="1600" b="0" strike="noStrike" spc="-1" dirty="0" err="1">
                <a:solidFill>
                  <a:srgbClr val="000000"/>
                </a:solidFill>
                <a:uFill>
                  <a:solidFill>
                    <a:srgbClr val="FFFFFF"/>
                  </a:solidFill>
                </a:uFill>
                <a:latin typeface="黑体"/>
                <a:ea typeface="黑体"/>
              </a:rPr>
              <a:t>wind_speed_mean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wind_speed_min</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wind_speed_max</a:t>
            </a:r>
            <a:r>
              <a:rPr lang="en-US" sz="1600" b="0" strike="noStrike" spc="-1" dirty="0">
                <a:solidFill>
                  <a:srgbClr val="000000"/>
                </a:solidFill>
                <a:uFill>
                  <a:solidFill>
                    <a:srgbClr val="FFFFFF"/>
                  </a:solidFill>
                </a:uFill>
                <a:latin typeface="黑体"/>
                <a:ea typeface="黑体"/>
              </a:rPr>
              <a:t>' '</a:t>
            </a:r>
            <a:r>
              <a:rPr lang="en-US" sz="1600" b="0" strike="noStrike" spc="-1" dirty="0" err="1">
                <a:solidFill>
                  <a:srgbClr val="000000"/>
                </a:solidFill>
                <a:uFill>
                  <a:solidFill>
                    <a:srgbClr val="FFFFFF"/>
                  </a:solidFill>
                </a:uFill>
                <a:latin typeface="黑体"/>
                <a:ea typeface="黑体"/>
              </a:rPr>
              <a:t>wind_speed_var</a:t>
            </a:r>
            <a:r>
              <a:rPr lang="en-US" sz="1800" b="0" strike="noStrike" spc="-1" dirty="0">
                <a:solidFill>
                  <a:srgbClr val="000000"/>
                </a:solidFill>
                <a:uFill>
                  <a:solidFill>
                    <a:srgbClr val="FFFFFF"/>
                  </a:solidFill>
                </a:uFill>
                <a:latin typeface="黑体"/>
                <a:ea typeface="黑体"/>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B0F0"/>
                </a:solidFill>
                <a:uFill>
                  <a:solidFill>
                    <a:srgbClr val="FFFFFF"/>
                  </a:solidFill>
                </a:uFill>
                <a:latin typeface="黑体"/>
                <a:ea typeface="黑体"/>
              </a:rPr>
              <a:t>	</a:t>
            </a:r>
            <a:endParaRPr lang="en-US" sz="1800" b="0" strike="noStrike" spc="-1" dirty="0">
              <a:solidFill>
                <a:srgbClr val="000000"/>
              </a:solidFill>
              <a:uFill>
                <a:solidFill>
                  <a:srgbClr val="FFFFFF"/>
                </a:solidFill>
              </a:uFill>
              <a:latin typeface="Arial"/>
            </a:endParaRPr>
          </a:p>
          <a:p>
            <a:pPr>
              <a:lnSpc>
                <a:spcPct val="100000"/>
              </a:lnSpc>
            </a:pPr>
            <a:r>
              <a:rPr lang="en-US" sz="1600" b="0" strike="noStrike" spc="-1" dirty="0">
                <a:solidFill>
                  <a:srgbClr val="00B0F0"/>
                </a:solidFill>
                <a:uFill>
                  <a:solidFill>
                    <a:srgbClr val="FFFFFF"/>
                  </a:solidFill>
                </a:uFill>
                <a:latin typeface="黑体"/>
                <a:ea typeface="黑体"/>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520000" y="28872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第二部分  预测模型--历史均值</a:t>
            </a:r>
            <a:r>
              <a:rPr lang="en-US" sz="3200" b="0" strike="noStrike" spc="-1">
                <a:solidFill>
                  <a:srgbClr val="000000"/>
                </a:solidFill>
                <a:uFill>
                  <a:solidFill>
                    <a:srgbClr val="FFFFFF"/>
                  </a:solidFill>
                </a:uFill>
                <a:latin typeface="Arial"/>
                <a:ea typeface="黑体"/>
              </a:rPr>
              <a:t>模型</a:t>
            </a: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1238040" y="1571760"/>
            <a:ext cx="9871560" cy="4247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输入:过去一个月的历史数据</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输出：未来一个月的人数预测</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方法：</a:t>
            </a: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a:lnSpc>
                <a:spcPct val="150000"/>
              </a:lnSpc>
            </a:pPr>
            <a:r>
              <a:rPr lang="en-US" sz="1600" b="0" strike="noStrike" spc="-1">
                <a:solidFill>
                  <a:srgbClr val="000000"/>
                </a:solidFill>
                <a:uFill>
                  <a:solidFill>
                    <a:srgbClr val="FFFFFF"/>
                  </a:solidFill>
                </a:uFill>
                <a:latin typeface="黑体"/>
                <a:ea typeface="黑体"/>
              </a:rPr>
              <a:t>	特定星期特定小时特定监测站计算出相应的均值，从而对未来的人数进行预测。</a:t>
            </a:r>
            <a:endParaRPr lang="en-US" sz="1800" b="0" strike="noStrike" spc="-1">
              <a:solidFill>
                <a:srgbClr val="000000"/>
              </a:solidFill>
              <a:uFill>
                <a:solidFill>
                  <a:srgbClr val="FFFFFF"/>
                </a:solidFill>
              </a:uFill>
              <a:latin typeface="Arial"/>
            </a:endParaRPr>
          </a:p>
          <a:p>
            <a:pPr>
              <a:lnSpc>
                <a:spcPct val="150000"/>
              </a:lnSpc>
            </a:pP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 本质：本质上为</a:t>
            </a:r>
            <a:r>
              <a:rPr lang="en-US" sz="1600" b="0" strike="noStrike" spc="-1">
                <a:solidFill>
                  <a:srgbClr val="FF0000"/>
                </a:solidFill>
                <a:uFill>
                  <a:solidFill>
                    <a:srgbClr val="FFFFFF"/>
                  </a:solidFill>
                </a:uFill>
                <a:latin typeface="黑体"/>
                <a:ea typeface="黑体"/>
              </a:rPr>
              <a:t>均值模型与KNN方法</a:t>
            </a:r>
            <a:r>
              <a:rPr lang="en-US" sz="1600" b="0" strike="noStrike" spc="-1">
                <a:solidFill>
                  <a:srgbClr val="000000"/>
                </a:solidFill>
                <a:uFill>
                  <a:solidFill>
                    <a:srgbClr val="FFFFFF"/>
                  </a:solidFill>
                </a:uFill>
                <a:latin typeface="黑体"/>
                <a:ea typeface="黑体"/>
              </a:rPr>
              <a:t>的结合，通过寻找历史上相似的(过去一个月相关度较高)作为未来预测</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72" name="Picture 1"/>
          <p:cNvPicPr/>
          <p:nvPr/>
        </p:nvPicPr>
        <p:blipFill>
          <a:blip r:embed="rId2"/>
          <a:stretch/>
        </p:blipFill>
        <p:spPr>
          <a:xfrm>
            <a:off x="2166840" y="2643120"/>
            <a:ext cx="4209840" cy="9183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595600" y="214200"/>
            <a:ext cx="7158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3300" b="0" strike="noStrike" spc="-1">
                <a:solidFill>
                  <a:srgbClr val="000000"/>
                </a:solidFill>
                <a:uFill>
                  <a:solidFill>
                    <a:srgbClr val="FFFFFF"/>
                  </a:solidFill>
                </a:uFill>
                <a:latin typeface="黑体"/>
                <a:ea typeface="黑体"/>
              </a:rPr>
              <a:t>第二部分  预测模型</a:t>
            </a:r>
            <a:endParaRPr lang="en-US" sz="1800" b="0" strike="noStrike" spc="-1">
              <a:solidFill>
                <a:srgbClr val="000000"/>
              </a:solidFill>
              <a:uFill>
                <a:solidFill>
                  <a:srgbClr val="FFFFFF"/>
                </a:solidFill>
              </a:uFill>
              <a:latin typeface="Arial"/>
            </a:endParaRPr>
          </a:p>
        </p:txBody>
      </p:sp>
      <p:sp>
        <p:nvSpPr>
          <p:cNvPr id="174" name="CustomShape 2"/>
          <p:cNvSpPr/>
          <p:nvPr/>
        </p:nvSpPr>
        <p:spPr>
          <a:xfrm>
            <a:off x="952560" y="928800"/>
            <a:ext cx="9715320" cy="471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indent="-216000">
              <a:lnSpc>
                <a:spcPct val="150000"/>
              </a:lnSpc>
              <a:buClr>
                <a:srgbClr val="000000"/>
              </a:buClr>
              <a:buFont typeface="Wingdings" charset="2"/>
              <a:buChar char=""/>
            </a:pPr>
            <a:r>
              <a:rPr lang="en-US" sz="1800" b="0" strike="noStrike" spc="-1">
                <a:solidFill>
                  <a:srgbClr val="000000"/>
                </a:solidFill>
                <a:uFill>
                  <a:solidFill>
                    <a:srgbClr val="FFFFFF"/>
                  </a:solidFill>
                </a:uFill>
                <a:latin typeface="黑体"/>
                <a:ea typeface="黑体"/>
              </a:rPr>
              <a:t> LightGBM回归模型 </a:t>
            </a:r>
            <a:endParaRPr lang="en-US"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a:solidFill>
                  <a:srgbClr val="000000"/>
                </a:solidFill>
                <a:uFill>
                  <a:solidFill>
                    <a:srgbClr val="FFFFFF"/>
                  </a:solidFill>
                </a:uFill>
                <a:latin typeface="黑体"/>
                <a:ea typeface="黑体"/>
              </a:rPr>
              <a:t> 训练方式：</a:t>
            </a:r>
            <a:endParaRPr lang="en-US" sz="1800" b="0" strike="noStrike" spc="-1">
              <a:solidFill>
                <a:srgbClr val="000000"/>
              </a:solidFill>
              <a:uFill>
                <a:solidFill>
                  <a:srgbClr val="FFFFFF"/>
                </a:solidFill>
              </a:uFill>
              <a:latin typeface="Arial"/>
            </a:endParaRPr>
          </a:p>
          <a:p>
            <a:pPr marL="914400" lvl="2"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初赛：10月作为训练集</a:t>
            </a:r>
            <a:endParaRPr lang="en-US" sz="1800" b="0" strike="noStrike" spc="-1">
              <a:solidFill>
                <a:srgbClr val="000000"/>
              </a:solidFill>
              <a:uFill>
                <a:solidFill>
                  <a:srgbClr val="FFFFFF"/>
                </a:solidFill>
              </a:uFill>
              <a:latin typeface="Arial"/>
            </a:endParaRPr>
          </a:p>
          <a:p>
            <a:pPr marL="914400" lvl="2"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复赛：10月11月作为训练集</a:t>
            </a:r>
            <a:endParaRPr lang="en-US" sz="1800" b="0" strike="noStrike" spc="-1">
              <a:solidFill>
                <a:srgbClr val="000000"/>
              </a:solidFill>
              <a:uFill>
                <a:solidFill>
                  <a:srgbClr val="FFFFFF"/>
                </a:solidFill>
              </a:uFill>
              <a:latin typeface="Arial"/>
            </a:endParaRPr>
          </a:p>
          <a:p>
            <a:pPr marL="914400" lvl="2" indent="-216000">
              <a:lnSpc>
                <a:spcPct val="150000"/>
              </a:lnSpc>
              <a:buClr>
                <a:srgbClr val="000000"/>
              </a:buClr>
              <a:buFont typeface="Wingdings" charset="2"/>
              <a:buChar char=""/>
            </a:pPr>
            <a:r>
              <a:rPr lang="en-US" sz="1600" b="0" strike="noStrike" spc="-1">
                <a:solidFill>
                  <a:srgbClr val="000000"/>
                </a:solidFill>
                <a:uFill>
                  <a:solidFill>
                    <a:srgbClr val="FFFFFF"/>
                  </a:solidFill>
                </a:uFill>
                <a:latin typeface="黑体"/>
                <a:ea typeface="黑体"/>
              </a:rPr>
              <a:t>随机从训练集中取出20%作为验证集进行验证</a:t>
            </a:r>
            <a:endParaRPr lang="en-US"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a:solidFill>
                  <a:srgbClr val="000000"/>
                </a:solidFill>
                <a:uFill>
                  <a:solidFill>
                    <a:srgbClr val="FFFFFF"/>
                  </a:solidFill>
                </a:uFill>
                <a:latin typeface="黑体"/>
                <a:ea typeface="黑体"/>
              </a:rPr>
              <a:t> 优点：这种方法</a:t>
            </a:r>
            <a:r>
              <a:rPr lang="en-US" sz="1600" b="0" strike="noStrike" spc="-1">
                <a:solidFill>
                  <a:srgbClr val="FF0000"/>
                </a:solidFill>
                <a:uFill>
                  <a:solidFill>
                    <a:srgbClr val="FFFFFF"/>
                  </a:solidFill>
                </a:uFill>
                <a:latin typeface="黑体"/>
                <a:ea typeface="黑体"/>
              </a:rPr>
              <a:t>考虑了多种因素</a:t>
            </a:r>
            <a:r>
              <a:rPr lang="en-US" sz="1600" b="0" strike="noStrike" spc="-1">
                <a:solidFill>
                  <a:srgbClr val="000000"/>
                </a:solidFill>
                <a:uFill>
                  <a:solidFill>
                    <a:srgbClr val="FFFFFF"/>
                  </a:solidFill>
                </a:uFill>
                <a:latin typeface="黑体"/>
                <a:ea typeface="黑体"/>
              </a:rPr>
              <a:t>对人口预测造成的影响，比如天气，教学进度，空气质量等。</a:t>
            </a:r>
            <a:endParaRPr lang="en-US"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a:solidFill>
                  <a:srgbClr val="000000"/>
                </a:solidFill>
                <a:uFill>
                  <a:solidFill>
                    <a:srgbClr val="FFFFFF"/>
                  </a:solidFill>
                </a:uFill>
                <a:latin typeface="黑体"/>
                <a:ea typeface="黑体"/>
              </a:rPr>
              <a:t> 缺点：没有将历史数据作为特征加入模型，导致基准偏差</a:t>
            </a:r>
            <a:endParaRPr lang="en-US"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en-US" sz="1800" b="0" strike="noStrike" spc="-1">
                <a:solidFill>
                  <a:srgbClr val="000000"/>
                </a:solidFill>
                <a:uFill>
                  <a:solidFill>
                    <a:srgbClr val="FFFFFF"/>
                  </a:solidFill>
                </a:uFill>
                <a:latin typeface="黑体"/>
                <a:ea typeface="黑体"/>
              </a:rPr>
              <a:t> 历史均值模型 </a:t>
            </a:r>
            <a:endParaRPr lang="en-US"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a:solidFill>
                  <a:srgbClr val="000000"/>
                </a:solidFill>
                <a:uFill>
                  <a:solidFill>
                    <a:srgbClr val="FFFFFF"/>
                  </a:solidFill>
                </a:uFill>
                <a:latin typeface="黑体"/>
                <a:ea typeface="黑体"/>
              </a:rPr>
              <a:t> 训练方式：</a:t>
            </a:r>
            <a:endParaRPr lang="en-US" sz="1800" b="0" strike="noStrike" spc="-1">
              <a:solidFill>
                <a:srgbClr val="000000"/>
              </a:solidFill>
              <a:uFill>
                <a:solidFill>
                  <a:srgbClr val="FFFFFF"/>
                </a:solidFill>
              </a:uFill>
              <a:latin typeface="Arial"/>
            </a:endParaRPr>
          </a:p>
          <a:p>
            <a:pPr marL="914400">
              <a:lnSpc>
                <a:spcPct val="150000"/>
              </a:lnSpc>
            </a:pPr>
            <a:r>
              <a:rPr lang="en-US" sz="1600" b="0" strike="noStrike" spc="-1">
                <a:solidFill>
                  <a:srgbClr val="000000"/>
                </a:solidFill>
                <a:uFill>
                  <a:solidFill>
                    <a:srgbClr val="FFFFFF"/>
                  </a:solidFill>
                </a:uFill>
                <a:latin typeface="黑体"/>
                <a:ea typeface="黑体"/>
              </a:rPr>
              <a:t>33个检测站点、取</a:t>
            </a:r>
            <a:r>
              <a:rPr lang="en-US" sz="1600" b="0" strike="noStrike" spc="-1">
                <a:solidFill>
                  <a:srgbClr val="FF0000"/>
                </a:solidFill>
                <a:uFill>
                  <a:solidFill>
                    <a:srgbClr val="FFFFFF"/>
                  </a:solidFill>
                </a:uFill>
                <a:latin typeface="黑体"/>
                <a:ea typeface="黑体"/>
              </a:rPr>
              <a:t>上一个月</a:t>
            </a:r>
            <a:r>
              <a:rPr lang="en-US" sz="1600" b="0" strike="noStrike" spc="-1">
                <a:solidFill>
                  <a:srgbClr val="000000"/>
                </a:solidFill>
                <a:uFill>
                  <a:solidFill>
                    <a:srgbClr val="FFFFFF"/>
                  </a:solidFill>
                </a:uFill>
                <a:latin typeface="黑体"/>
                <a:ea typeface="黑体"/>
              </a:rPr>
              <a:t>作为训练集进行预测。</a:t>
            </a:r>
            <a:endParaRPr lang="en-US"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a:solidFill>
                  <a:srgbClr val="000000"/>
                </a:solidFill>
                <a:uFill>
                  <a:solidFill>
                    <a:srgbClr val="FFFFFF"/>
                  </a:solidFill>
                </a:uFill>
                <a:latin typeface="黑体"/>
                <a:ea typeface="黑体"/>
              </a:rPr>
              <a:t> 优点：这种方法可以很好的考量到工作日和休息日，不同时刻，不同检测站对人数预测的影响。</a:t>
            </a:r>
            <a:endParaRPr lang="en-US"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Arial"/>
              <a:buChar char="•"/>
            </a:pPr>
            <a:r>
              <a:rPr lang="en-US" sz="1600" b="0" strike="noStrike" spc="-1">
                <a:solidFill>
                  <a:srgbClr val="000000"/>
                </a:solidFill>
                <a:uFill>
                  <a:solidFill>
                    <a:srgbClr val="FFFFFF"/>
                  </a:solidFill>
                </a:uFill>
                <a:latin typeface="黑体"/>
                <a:ea typeface="黑体"/>
              </a:rPr>
              <a:t> 缺点：只是使用历史值估测未来数据，没有考虑环境等因素对预测产生的影响</a:t>
            </a:r>
            <a:endParaRPr lang="en-US" sz="1800" b="0" strike="noStrike" spc="-1">
              <a:solidFill>
                <a:srgbClr val="000000"/>
              </a:solidFill>
              <a:uFill>
                <a:solidFill>
                  <a:srgbClr val="FFFFFF"/>
                </a:solidFill>
              </a:uFill>
              <a:latin typeface="Arial"/>
            </a:endParaRPr>
          </a:p>
          <a:p>
            <a:pPr>
              <a:lnSpc>
                <a:spcPct val="150000"/>
              </a:lnSpc>
            </a:pPr>
            <a:r>
              <a:rPr lang="en-US" sz="1400" b="0" strike="noStrike" spc="-1">
                <a:solidFill>
                  <a:srgbClr val="00000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B0F0"/>
                </a:solidFill>
                <a:uFill>
                  <a:solidFill>
                    <a:srgbClr val="FFFFFF"/>
                  </a:solidFill>
                </a:uFill>
                <a:latin typeface="黑体"/>
                <a:ea typeface="黑体"/>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33972</TotalTime>
  <Words>423</Words>
  <Application>Microsoft Office PowerPoint</Application>
  <PresentationFormat>宽屏</PresentationFormat>
  <Paragraphs>159</Paragraphs>
  <Slides>14</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14</vt:i4>
      </vt:variant>
    </vt:vector>
  </HeadingPairs>
  <TitlesOfParts>
    <vt:vector size="27" baseType="lpstr">
      <vt:lpstr>DejaVu Sans</vt:lpstr>
      <vt:lpstr>ＭＳ Ｐゴシック</vt:lpstr>
      <vt:lpstr>黑体</vt:lpstr>
      <vt:lpstr>华文楷体</vt:lpstr>
      <vt:lpstr>Arial</vt:lpstr>
      <vt:lpstr>Georgia</vt:lpstr>
      <vt:lpstr>Symbol</vt:lpstr>
      <vt:lpstr>Tahoma</vt:lpstr>
      <vt:lpstr>Times New Roman</vt:lpstr>
      <vt:lpstr>Wingdings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biwilderd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Missie en Visie TU Delft</dc:title>
  <dc:subject/>
  <dc:creator>Bianca Wighman</dc:creator>
  <dc:description/>
  <cp:lastModifiedBy>但 家旺</cp:lastModifiedBy>
  <cp:revision>2450</cp:revision>
  <cp:lastPrinted>2013-10-06T19:14:44Z</cp:lastPrinted>
  <dcterms:created xsi:type="dcterms:W3CDTF">2011-02-22T09:03:58Z</dcterms:created>
  <dcterms:modified xsi:type="dcterms:W3CDTF">2018-06-09T17:29:52Z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biwilderd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自定义</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