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9.jpg" ContentType="image/png"/>
  <Override PartName="/ppt/media/image10.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20.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 id="2147483695" r:id="rId3"/>
  </p:sldMasterIdLst>
  <p:notesMasterIdLst>
    <p:notesMasterId r:id="rId27"/>
  </p:notesMasterIdLst>
  <p:handoutMasterIdLst>
    <p:handoutMasterId r:id="rId28"/>
  </p:handoutMasterIdLst>
  <p:sldIdLst>
    <p:sldId id="256" r:id="rId4"/>
    <p:sldId id="293" r:id="rId5"/>
    <p:sldId id="257" r:id="rId6"/>
    <p:sldId id="294"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10" r:id="rId20"/>
    <p:sldId id="313" r:id="rId21"/>
    <p:sldId id="308" r:id="rId22"/>
    <p:sldId id="311" r:id="rId23"/>
    <p:sldId id="309" r:id="rId24"/>
    <p:sldId id="312" r:id="rId25"/>
    <p:sldId id="262" r:id="rId2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C00"/>
    <a:srgbClr val="E73A1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4" autoAdjust="0"/>
    <p:restoredTop sz="81185" autoAdjust="0"/>
  </p:normalViewPr>
  <p:slideViewPr>
    <p:cSldViewPr snapToGrid="0" snapToObjects="1">
      <p:cViewPr varScale="1">
        <p:scale>
          <a:sx n="59" d="100"/>
          <a:sy n="59" d="100"/>
        </p:scale>
        <p:origin x="1122" y="6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3" d="100"/>
          <a:sy n="83" d="100"/>
        </p:scale>
        <p:origin x="3284"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7871BB-FC01-4CE3-958D-FFFE2B3CD5FF}" type="datetimeFigureOut">
              <a:rPr lang="zh-CN" altLang="en-US" smtClean="0"/>
              <a:t>2018/6/10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D4B60B-396C-407B-993E-117D11CD672F}" type="slidenum">
              <a:rPr lang="zh-CN" altLang="en-US" smtClean="0"/>
              <a:t>‹#›</a:t>
            </a:fld>
            <a:endParaRPr lang="zh-CN" altLang="en-US"/>
          </a:p>
        </p:txBody>
      </p:sp>
    </p:spTree>
    <p:extLst>
      <p:ext uri="{BB962C8B-B14F-4D97-AF65-F5344CB8AC3E}">
        <p14:creationId xmlns:p14="http://schemas.microsoft.com/office/powerpoint/2010/main" val="2202365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2018/6/10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尊敬的各位评委老师，现场的各位同学们，大家晚上</a:t>
            </a:r>
            <a:r>
              <a:rPr kumimoji="1" lang="zh-CN" altLang="en-US" smtClean="0"/>
              <a:t>好，我们是</a:t>
            </a:r>
            <a:r>
              <a:rPr kumimoji="1" lang="en-US" altLang="zh-CN" smtClean="0"/>
              <a:t>bupt_try</a:t>
            </a:r>
            <a:r>
              <a:rPr kumimoji="1" lang="zh-CN" altLang="en-US" smtClean="0"/>
              <a:t>团队。在复赛中排名第二。</a:t>
            </a:r>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1122881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这是我们最终提交结果的整体模型框架。。。</a:t>
            </a:r>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1468312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首先是回归模型的介绍，回归模型的主要思想就是把时间序列问题转化为一般的回归问题，</a:t>
            </a:r>
            <a:endParaRPr lang="en-US" altLang="zh-CN" dirty="0" smtClean="0"/>
          </a:p>
          <a:p>
            <a:r>
              <a:rPr lang="zh-CN" altLang="en-US" dirty="0" smtClean="0"/>
              <a:t>那么主要的特征就有以下四部分，首先是预测的时间，包括。。</a:t>
            </a:r>
            <a:endParaRPr lang="en-US" altLang="zh-CN" dirty="0" smtClean="0"/>
          </a:p>
          <a:p>
            <a:r>
              <a:rPr lang="zh-CN" altLang="en-US" dirty="0" smtClean="0"/>
              <a:t>其次是要预测的地点，包括。。这里我们将地点简单的划分为三类</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3539606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根据模型的效果，我们主要使用的回归模型有。。。</a:t>
            </a:r>
            <a:endParaRPr lang="en-US" altLang="zh-CN" dirty="0" smtClean="0"/>
          </a:p>
          <a:p>
            <a:r>
              <a:rPr lang="zh-CN" altLang="en-US" dirty="0" smtClean="0"/>
              <a:t>首先在使用训练集分别训练这三个回归模型，</a:t>
            </a:r>
            <a:endParaRPr lang="en-US" altLang="zh-CN" dirty="0" smtClean="0"/>
          </a:p>
          <a:p>
            <a:r>
              <a:rPr lang="zh-CN" altLang="en-US" dirty="0" smtClean="0"/>
              <a:t>然后根据它们在验证集上的效果确定模型融合的权重，来得到最后的融合结果</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15613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在复赛中我们发现回归模型的效果与初赛相比有明显的下降，通过进一步分析数据发现，</a:t>
            </a:r>
            <a:endParaRPr lang="en-US" altLang="zh-CN" dirty="0" smtClean="0"/>
          </a:p>
          <a:p>
            <a:r>
              <a:rPr lang="zh-CN" altLang="en-US" dirty="0" smtClean="0"/>
              <a:t>因为</a:t>
            </a:r>
            <a:r>
              <a:rPr lang="en-US" altLang="zh-CN" dirty="0" smtClean="0"/>
              <a:t>11</a:t>
            </a:r>
            <a:r>
              <a:rPr lang="zh-CN" altLang="en-US" dirty="0" smtClean="0"/>
              <a:t>月的数据量缺失值较少，所以我们决定。。并且根据前面数据分析的星期特征</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3806325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根据前面的分析，我们提出了一个星期小时均值模型，</a:t>
            </a:r>
            <a:endParaRPr lang="en-US" altLang="zh-CN" dirty="0" smtClean="0"/>
          </a:p>
          <a:p>
            <a:r>
              <a:rPr lang="zh-CN" altLang="en-US" dirty="0" smtClean="0"/>
              <a:t>这里是均值模型的具体实现公式。。。</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2045616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在得到两个模型的预测结果之后，我们通过可视化的分析来得到最后的融合方案，</a:t>
            </a:r>
            <a:endParaRPr lang="en-US" altLang="zh-CN" dirty="0" smtClean="0"/>
          </a:p>
          <a:p>
            <a:r>
              <a:rPr lang="zh-CN" altLang="en-US" dirty="0" smtClean="0"/>
              <a:t>橙色是回归模型，蓝色是均值模型，根据可视化的结果，我们确定了最终的融合方案，</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307618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回归模型在线上的得分是。。通过刚刚的融合方案得到的结果在线上的得分是</a:t>
            </a:r>
            <a:endParaRPr lang="en-US" altLang="zh-CN" dirty="0" smtClean="0"/>
          </a:p>
          <a:p>
            <a:r>
              <a:rPr lang="zh-CN" altLang="en-US" dirty="0" smtClean="0"/>
              <a:t>之所以会有这么大的提升，是因为利用了模型之间的差异性，并且确定了个性化的融合方案</a:t>
            </a:r>
            <a:endParaRPr lang="en-US" altLang="zh-CN" dirty="0" smtClean="0"/>
          </a:p>
          <a:p>
            <a:r>
              <a:rPr lang="zh-CN" altLang="en-US" dirty="0" smtClean="0"/>
              <a:t>然后右图是最终的预测结果</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307618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307618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因为比赛的时间有限，还有很多思路没有机会尝试，所以下面就来讲一讲。。。</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3899334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我将</a:t>
            </a:r>
            <a:r>
              <a:rPr kumimoji="1" lang="zh-CN" altLang="en-US" smtClean="0"/>
              <a:t>从以下四个</a:t>
            </a:r>
            <a:r>
              <a:rPr kumimoji="1" lang="zh-CN" altLang="en-US" dirty="0" smtClean="0"/>
              <a:t>方面来讲解我们的在比赛中</a:t>
            </a:r>
            <a:r>
              <a:rPr kumimoji="1" lang="zh-CN" altLang="en-US" smtClean="0"/>
              <a:t>解决方案</a:t>
            </a:r>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171524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mtClean="0"/>
              <a:t>前面的队伍已经详细说过了，这里就不再赘述</a:t>
            </a:r>
            <a:endParaRPr kumimoji="1" lang="en-US" altLang="zh-CN" smtClean="0"/>
          </a:p>
          <a:p>
            <a:r>
              <a:rPr kumimoji="1" lang="zh-CN" altLang="en-US" smtClean="0"/>
              <a:t>主要</a:t>
            </a:r>
            <a:r>
              <a:rPr kumimoji="1" lang="zh-CN" altLang="en-US" dirty="0" smtClean="0"/>
              <a:t>有三部分的信息，。。。</a:t>
            </a:r>
            <a:endParaRPr kumimoji="1" lang="en-US" altLang="zh-CN" dirty="0" smtClean="0"/>
          </a:p>
          <a:p>
            <a:r>
              <a:rPr kumimoji="1" lang="zh-CN" altLang="en-US" dirty="0" smtClean="0"/>
              <a:t>比赛采用的评测公式是。。</a:t>
            </a:r>
            <a:r>
              <a:rPr kumimoji="1" lang="zh-CN" altLang="en-US" smtClean="0"/>
              <a:t>。，</a:t>
            </a:r>
            <a:endParaRPr kumimoji="1" lang="en-US" altLang="zh-CN" smtClean="0"/>
          </a:p>
          <a:p>
            <a:r>
              <a:rPr kumimoji="1" lang="zh-CN" altLang="en-US" smtClean="0"/>
              <a:t>这里</a:t>
            </a:r>
            <a:r>
              <a:rPr kumimoji="1" lang="zh-CN" altLang="en-US" dirty="0" smtClean="0"/>
              <a:t>值得注意的一点是，</a:t>
            </a:r>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164126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mtClean="0"/>
              <a:t>在分析了赛题之后</a:t>
            </a:r>
            <a:r>
              <a:rPr kumimoji="1" lang="zh-CN" altLang="en-US" dirty="0" smtClean="0"/>
              <a:t>，让我们先来观察一下要预测的数据</a:t>
            </a:r>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3991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首先从整体出发，来分析一下人流量在月份上的趋势和差异性，可以看到，有三个比较明显的异常时期，分别是。。。</a:t>
            </a:r>
            <a:endParaRPr kumimoji="1" lang="en-US" altLang="zh-CN" dirty="0" smtClean="0"/>
          </a:p>
          <a:p>
            <a:r>
              <a:rPr kumimoji="1" lang="zh-CN" altLang="en-US" dirty="0" smtClean="0"/>
              <a:t>其次是</a:t>
            </a:r>
            <a:r>
              <a:rPr kumimoji="1" lang="en-US" altLang="zh-CN" dirty="0" smtClean="0"/>
              <a:t>4</a:t>
            </a:r>
            <a:r>
              <a:rPr kumimoji="1" lang="zh-CN" altLang="en-US" dirty="0" smtClean="0"/>
              <a:t>月和</a:t>
            </a:r>
            <a:r>
              <a:rPr kumimoji="1" lang="en-US" altLang="zh-CN" dirty="0" smtClean="0"/>
              <a:t>6</a:t>
            </a:r>
            <a:r>
              <a:rPr kumimoji="1" lang="zh-CN" altLang="en-US" dirty="0" smtClean="0"/>
              <a:t>月的数据有比较明显的缺失，在这里我统计了一下，这么多的缺失值会直接影响到整体月份的预测。</a:t>
            </a:r>
            <a:endParaRPr kumimoji="1" lang="en-US" altLang="zh-CN" dirty="0" smtClean="0"/>
          </a:p>
          <a:p>
            <a:r>
              <a:rPr kumimoji="1" lang="zh-CN" altLang="en-US" dirty="0" smtClean="0"/>
              <a:t>除去这些特殊的情况以外，还可以观察到。。。所以最终我们决定只用</a:t>
            </a:r>
            <a:r>
              <a:rPr kumimoji="1" lang="en-US" altLang="zh-CN" dirty="0" smtClean="0"/>
              <a:t>9</a:t>
            </a:r>
            <a:r>
              <a:rPr kumimoji="1" lang="zh-CN" altLang="en-US" dirty="0" smtClean="0"/>
              <a:t>，</a:t>
            </a:r>
            <a:r>
              <a:rPr kumimoji="1" lang="en-US" altLang="zh-CN" dirty="0" smtClean="0"/>
              <a:t>10</a:t>
            </a:r>
            <a:r>
              <a:rPr kumimoji="1" lang="zh-CN" altLang="en-US" dirty="0" smtClean="0"/>
              <a:t>，</a:t>
            </a:r>
            <a:r>
              <a:rPr kumimoji="1" lang="en-US" altLang="zh-CN" dirty="0" smtClean="0"/>
              <a:t>11</a:t>
            </a:r>
            <a:r>
              <a:rPr kumimoji="1" lang="zh-CN" altLang="en-US" dirty="0" smtClean="0"/>
              <a:t>月的数据来预测</a:t>
            </a:r>
            <a:r>
              <a:rPr kumimoji="1" lang="en-US" altLang="zh-CN" dirty="0" smtClean="0"/>
              <a:t>12</a:t>
            </a:r>
            <a:r>
              <a:rPr kumimoji="1" lang="zh-CN" altLang="en-US" dirty="0" smtClean="0"/>
              <a:t>月的流量情况。</a:t>
            </a:r>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178729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然后具体分析每个月的数据，可以发现数据具有以星期为周期变化的规律性，这种规律性表现在周末和工作日的流量会有比较明显的差异，</a:t>
            </a:r>
            <a:endParaRPr kumimoji="1" lang="en-US" altLang="zh-CN" dirty="0" smtClean="0"/>
          </a:p>
          <a:p>
            <a:r>
              <a:rPr kumimoji="1" lang="zh-CN" altLang="en-US" dirty="0" smtClean="0"/>
              <a:t>这里选取了三个比较有代表性的地点，分别是。。对于教学楼和食堂，这种差异性会更加明显，</a:t>
            </a:r>
            <a:endParaRPr kumimoji="1" lang="en-US" altLang="zh-CN" dirty="0" smtClean="0"/>
          </a:p>
          <a:p>
            <a:r>
              <a:rPr kumimoji="1" lang="zh-CN" altLang="en-US" dirty="0" smtClean="0"/>
              <a:t>而且越往后这种规律性会更加明显。</a:t>
            </a:r>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2108900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通过进一步分析数据我们还发现，某些地点在某天的某个时刻，人流量会出现一些异常的情况。</a:t>
            </a:r>
            <a:endParaRPr kumimoji="1" lang="en-US" altLang="zh-CN" dirty="0" smtClean="0"/>
          </a:p>
          <a:p>
            <a:r>
              <a:rPr kumimoji="1" lang="zh-CN" altLang="en-US" dirty="0" smtClean="0"/>
              <a:t>例如，第一幅图是，第二幅图是，</a:t>
            </a:r>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191994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这些异常值的存在并不能很好的反映出人流量变化的规律性，还会直接影响到模型预测的准确性，</a:t>
            </a:r>
            <a:endParaRPr kumimoji="1" lang="en-US" altLang="zh-CN" dirty="0" smtClean="0"/>
          </a:p>
          <a:p>
            <a:r>
              <a:rPr kumimoji="1" lang="zh-CN" altLang="en-US" dirty="0" smtClean="0"/>
              <a:t>为了过滤掉这些异常值，我们借鉴了经典的，假设，</a:t>
            </a:r>
            <a:endParaRPr kumimoji="1" lang="en-US" altLang="zh-CN" dirty="0" smtClean="0"/>
          </a:p>
          <a:p>
            <a:r>
              <a:rPr kumimoji="1" lang="zh-CN" altLang="en-US" dirty="0" smtClean="0"/>
              <a:t>这是通过</a:t>
            </a:r>
            <a:r>
              <a:rPr kumimoji="1" lang="en-US" altLang="zh-CN" dirty="0" smtClean="0"/>
              <a:t>3</a:t>
            </a:r>
            <a:r>
              <a:rPr kumimoji="1" lang="zh-CN" altLang="en-US" dirty="0" smtClean="0"/>
              <a:t>西格玛原则过滤掉异常值前后的对比图，蓝色是过滤前的数据，橙色是过滤后的数据，</a:t>
            </a:r>
            <a:endParaRPr kumimoji="1" lang="en-US" altLang="zh-CN" dirty="0" smtClean="0"/>
          </a:p>
          <a:p>
            <a:r>
              <a:rPr kumimoji="1" lang="zh-CN" altLang="en-US" dirty="0" smtClean="0"/>
              <a:t>对比发现，过滤掉异常值之后的数据会具有更加稳定的规律性，说明数据清洗的有效的。</a:t>
            </a:r>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123818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在得到处理之后的数据之后，就需要通过模型来进一步拟合数据的规律性，</a:t>
            </a:r>
            <a:endParaRPr kumimoji="1" lang="en-US" altLang="zh-CN" dirty="0" smtClean="0"/>
          </a:p>
          <a:p>
            <a:r>
              <a:rPr kumimoji="1" lang="zh-CN" altLang="en-US" dirty="0" smtClean="0"/>
              <a:t>所有接下来的部分是。。。</a:t>
            </a:r>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468570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等腰三角形 3"/>
          <p:cNvSpPr/>
          <p:nvPr userDrawn="1"/>
        </p:nvSpPr>
        <p:spPr>
          <a:xfrm flipH="1">
            <a:off x="2300385" y="2042694"/>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等腰三角形 4"/>
          <p:cNvSpPr/>
          <p:nvPr userDrawn="1"/>
        </p:nvSpPr>
        <p:spPr>
          <a:xfrm flipV="1">
            <a:off x="7918560" y="4382740"/>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 name="图片 1"/>
          <p:cNvPicPr>
            <a:picLocks noChangeAspect="1"/>
          </p:cNvPicPr>
          <p:nvPr userDrawn="1"/>
        </p:nvPicPr>
        <p:blipFill rotWithShape="1">
          <a:blip r:embed="rId2"/>
          <a:srcRect l="2266" t="12948" r="2266" b="10678"/>
          <a:stretch/>
        </p:blipFill>
        <p:spPr>
          <a:xfrm>
            <a:off x="2970144" y="393700"/>
            <a:ext cx="6070600" cy="6070600"/>
          </a:xfrm>
          <a:prstGeom prst="ellipse">
            <a:avLst/>
          </a:prstGeom>
        </p:spPr>
      </p:pic>
      <p:sp>
        <p:nvSpPr>
          <p:cNvPr id="3" name="矩形 2"/>
          <p:cNvSpPr/>
          <p:nvPr userDrawn="1"/>
        </p:nvSpPr>
        <p:spPr>
          <a:xfrm>
            <a:off x="2297458" y="2484425"/>
            <a:ext cx="7597083" cy="1919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p:nvPr>
        </p:nvSpPr>
        <p:spPr>
          <a:xfrm>
            <a:off x="2970213" y="2776538"/>
            <a:ext cx="6003925" cy="1312862"/>
          </a:xfrm>
          <a:prstGeom prst="rect">
            <a:avLst/>
          </a:prstGeom>
        </p:spPr>
        <p:txBody>
          <a:bodyPr/>
          <a:lstStyle>
            <a:lvl1pPr marL="0" indent="0" algn="ctr">
              <a:buNone/>
              <a:defRPr sz="4800"/>
            </a:lvl1pPr>
          </a:lstStyle>
          <a:p>
            <a:pPr algn="ctr"/>
            <a:endParaRPr lang="en-US" altLang="zh-CN" sz="4800" b="1" dirty="0"/>
          </a:p>
        </p:txBody>
      </p:sp>
      <p:sp>
        <p:nvSpPr>
          <p:cNvPr id="11" name="文本占位符 10"/>
          <p:cNvSpPr>
            <a:spLocks noGrp="1"/>
          </p:cNvSpPr>
          <p:nvPr>
            <p:ph type="body" sz="quarter" idx="11"/>
          </p:nvPr>
        </p:nvSpPr>
        <p:spPr>
          <a:xfrm>
            <a:off x="3704299" y="4477968"/>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
        <p:nvSpPr>
          <p:cNvPr id="12" name="文本占位符 10"/>
          <p:cNvSpPr>
            <a:spLocks noGrp="1"/>
          </p:cNvSpPr>
          <p:nvPr>
            <p:ph type="body" sz="quarter" idx="12"/>
          </p:nvPr>
        </p:nvSpPr>
        <p:spPr>
          <a:xfrm>
            <a:off x="3704299" y="4789519"/>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Tree>
    <p:extLst>
      <p:ext uri="{BB962C8B-B14F-4D97-AF65-F5344CB8AC3E}">
        <p14:creationId xmlns:p14="http://schemas.microsoft.com/office/powerpoint/2010/main" val="77215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50000" t="12948" r="2266" b="10678"/>
          <a:stretch/>
        </p:blipFill>
        <p:spPr>
          <a:xfrm>
            <a:off x="-1" y="1388533"/>
            <a:ext cx="2269067" cy="4538134"/>
          </a:xfrm>
          <a:prstGeom prst="rect">
            <a:avLst/>
          </a:prstGeom>
        </p:spPr>
      </p:pic>
      <p:sp>
        <p:nvSpPr>
          <p:cNvPr id="4" name="矩形 3"/>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267728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31950" b="94516"/>
          <a:stretch/>
        </p:blipFill>
        <p:spPr>
          <a:xfrm>
            <a:off x="9000067" y="3429000"/>
            <a:ext cx="3191933" cy="3429000"/>
          </a:xfrm>
          <a:prstGeom prst="rect">
            <a:avLst/>
          </a:prstGeom>
        </p:spPr>
      </p:pic>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8051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238546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defRPr/>
            </a:pPr>
            <a:r>
              <a:rPr lang="zh-CN" altLang="en-US" kern="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defRPr/>
            </a:pPr>
            <a:r>
              <a:rPr lang="zh-CN" altLang="en-US" sz="1400" kern="0">
                <a:solidFill>
                  <a:srgbClr val="FFFFFF"/>
                </a:solidFill>
                <a:latin typeface="Segoe UI Light"/>
                <a:ea typeface="微软雅黑"/>
                <a:cs typeface="Segoe UI Light"/>
              </a:rPr>
              <a:t>字体使用 </a:t>
            </a:r>
            <a:endParaRPr lang="en-US" altLang="zh-CN" sz="1400" kern="0">
              <a:solidFill>
                <a:srgbClr val="FFFFFF"/>
              </a:solidFill>
              <a:latin typeface="Segoe UI Light"/>
              <a:ea typeface="微软雅黑"/>
              <a:cs typeface="Segoe UI Light"/>
            </a:endParaRPr>
          </a:p>
          <a:p>
            <a:pPr defTabSz="609585">
              <a:lnSpc>
                <a:spcPct val="130000"/>
              </a:lnSpc>
              <a:defRPr/>
            </a:pPr>
            <a:endParaRPr lang="en-US" altLang="zh-CN" sz="1400" kern="0">
              <a:solidFill>
                <a:srgbClr val="FFFFFF"/>
              </a:solidFill>
              <a:latin typeface="Segoe UI Light"/>
              <a:ea typeface="微软雅黑"/>
              <a:cs typeface="Segoe UI Light"/>
            </a:endParaRPr>
          </a:p>
          <a:p>
            <a:pPr defTabSz="609585">
              <a:lnSpc>
                <a:spcPct val="130000"/>
              </a:lnSpc>
              <a:defRPr/>
            </a:pPr>
            <a:endParaRPr lang="en-US" altLang="zh-CN" sz="1400" kern="0">
              <a:solidFill>
                <a:srgbClr val="FFFFFF"/>
              </a:solidFill>
              <a:latin typeface="Segoe UI Light"/>
              <a:ea typeface="微软雅黑"/>
              <a:cs typeface="Segoe UI Light"/>
            </a:endParaRPr>
          </a:p>
          <a:p>
            <a:pPr defTabSz="609585">
              <a:lnSpc>
                <a:spcPct val="130000"/>
              </a:lnSpc>
              <a:defRPr/>
            </a:pPr>
            <a:endParaRPr lang="en-US" altLang="zh-CN" sz="1400" kern="0">
              <a:solidFill>
                <a:srgbClr val="FFFFFF"/>
              </a:solidFill>
              <a:latin typeface="Segoe UI Light"/>
              <a:ea typeface="微软雅黑"/>
              <a:cs typeface="Segoe UI Light"/>
            </a:endParaRPr>
          </a:p>
          <a:p>
            <a:pPr defTabSz="609585">
              <a:lnSpc>
                <a:spcPct val="130000"/>
              </a:lnSpc>
              <a:defRPr/>
            </a:pPr>
            <a:endParaRPr lang="en-US" altLang="zh-CN" sz="1400" kern="0">
              <a:solidFill>
                <a:srgbClr val="FFFFFF"/>
              </a:solidFill>
              <a:latin typeface="Segoe UI Light"/>
              <a:ea typeface="微软雅黑"/>
              <a:cs typeface="Segoe UI Light"/>
            </a:endParaRPr>
          </a:p>
          <a:p>
            <a:pPr defTabSz="609585">
              <a:lnSpc>
                <a:spcPct val="130000"/>
              </a:lnSpc>
              <a:defRPr/>
            </a:pPr>
            <a:r>
              <a:rPr lang="zh-CN" altLang="en-US" sz="1400" kern="0">
                <a:solidFill>
                  <a:srgbClr val="FFFFFF"/>
                </a:solidFill>
                <a:latin typeface="Segoe UI Light"/>
                <a:ea typeface="微软雅黑"/>
                <a:cs typeface="Segoe UI Light"/>
              </a:rPr>
              <a:t>行距</a:t>
            </a:r>
            <a:endParaRPr lang="en-US" altLang="zh-CN" sz="1400" kern="0">
              <a:solidFill>
                <a:srgbClr val="FFFFFF"/>
              </a:solidFill>
              <a:latin typeface="Segoe UI Light"/>
              <a:ea typeface="微软雅黑"/>
              <a:cs typeface="Segoe UI Light"/>
            </a:endParaRPr>
          </a:p>
          <a:p>
            <a:pPr defTabSz="609585">
              <a:lnSpc>
                <a:spcPct val="130000"/>
              </a:lnSpc>
              <a:defRPr/>
            </a:pPr>
            <a:endParaRPr lang="en-US" altLang="zh-CN" sz="1400" kern="0">
              <a:solidFill>
                <a:srgbClr val="FFFFFF"/>
              </a:solidFill>
              <a:latin typeface="Segoe UI Light"/>
              <a:ea typeface="微软雅黑"/>
              <a:cs typeface="Segoe UI Light"/>
            </a:endParaRPr>
          </a:p>
          <a:p>
            <a:pPr defTabSz="609585">
              <a:lnSpc>
                <a:spcPct val="130000"/>
              </a:lnSpc>
              <a:defRPr/>
            </a:pPr>
            <a:endParaRPr lang="en-US" altLang="zh-CN" sz="1400" kern="0">
              <a:solidFill>
                <a:srgbClr val="FFFFFF"/>
              </a:solidFill>
              <a:latin typeface="Segoe UI Light"/>
              <a:ea typeface="微软雅黑"/>
              <a:cs typeface="Segoe UI Light"/>
            </a:endParaRPr>
          </a:p>
          <a:p>
            <a:pPr defTabSz="609585">
              <a:lnSpc>
                <a:spcPct val="130000"/>
              </a:lnSpc>
              <a:defRPr/>
            </a:pPr>
            <a:r>
              <a:rPr lang="zh-CN" altLang="en-US" sz="1400" kern="0">
                <a:solidFill>
                  <a:srgbClr val="FFFFFF"/>
                </a:solidFill>
                <a:latin typeface="Segoe UI Light"/>
                <a:ea typeface="微软雅黑"/>
                <a:cs typeface="Segoe UI Light"/>
              </a:rPr>
              <a:t>背景图片出处</a:t>
            </a:r>
          </a:p>
          <a:p>
            <a:pPr defTabSz="609585">
              <a:lnSpc>
                <a:spcPct val="130000"/>
              </a:lnSpc>
              <a:defRPr/>
            </a:pPr>
            <a:endParaRPr lang="zh-CN" altLang="en-US" sz="1400" kern="0">
              <a:solidFill>
                <a:srgbClr val="FFFFFF"/>
              </a:solidFill>
              <a:latin typeface="Segoe UI Light"/>
              <a:ea typeface="微软雅黑"/>
              <a:cs typeface="Segoe UI Light"/>
            </a:endParaRPr>
          </a:p>
          <a:p>
            <a:pPr defTabSz="609585">
              <a:lnSpc>
                <a:spcPct val="130000"/>
              </a:lnSpc>
              <a:defRPr/>
            </a:pPr>
            <a:endParaRPr lang="zh-CN" altLang="en-US" sz="1400" kern="0">
              <a:solidFill>
                <a:srgbClr val="FFFFFF"/>
              </a:solidFill>
              <a:latin typeface="Segoe UI Light"/>
              <a:ea typeface="微软雅黑"/>
              <a:cs typeface="Segoe UI Light"/>
            </a:endParaRPr>
          </a:p>
          <a:p>
            <a:pPr defTabSz="609585">
              <a:lnSpc>
                <a:spcPct val="130000"/>
              </a:lnSpc>
              <a:defRPr/>
            </a:pPr>
            <a:r>
              <a:rPr lang="zh-CN" altLang="en-US" sz="1400" kern="0">
                <a:solidFill>
                  <a:srgbClr val="FFFFFF"/>
                </a:solidFill>
                <a:latin typeface="Segoe UI Light"/>
                <a:ea typeface="微软雅黑"/>
                <a:cs typeface="Segoe UI Light"/>
              </a:rPr>
              <a:t>声明</a:t>
            </a:r>
            <a:endParaRPr lang="en-US" altLang="zh-CN" sz="1400" ker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defTabSz="914400">
              <a:lnSpc>
                <a:spcPct val="130000"/>
              </a:lnSpc>
              <a:defRPr/>
            </a:pPr>
            <a:r>
              <a:rPr lang="zh-CN" altLang="en-US" sz="1400" kern="0">
                <a:solidFill>
                  <a:srgbClr val="FFFFFF"/>
                </a:solidFill>
                <a:latin typeface="Segoe UI Light"/>
                <a:ea typeface="微软雅黑"/>
                <a:cs typeface="Segoe UI Light"/>
              </a:rPr>
              <a:t>英文 </a:t>
            </a:r>
            <a:r>
              <a:rPr lang="en-US" altLang="zh-CN" sz="1400" kern="0">
                <a:solidFill>
                  <a:srgbClr val="FFFFFF"/>
                </a:solidFill>
                <a:latin typeface="Segoe UI Light"/>
                <a:cs typeface="Segoe UI Light"/>
              </a:rPr>
              <a:t>Century Gothic</a:t>
            </a:r>
          </a:p>
          <a:p>
            <a:pPr defTabSz="609585">
              <a:lnSpc>
                <a:spcPct val="130000"/>
              </a:lnSpc>
              <a:defRPr/>
            </a:pPr>
            <a:endParaRPr lang="en-US" altLang="zh-CN" sz="1400" kern="0">
              <a:solidFill>
                <a:srgbClr val="FFFFFF"/>
              </a:solidFill>
              <a:latin typeface="Segoe UI Light"/>
              <a:ea typeface="微软雅黑"/>
              <a:cs typeface="Segoe UI Light"/>
            </a:endParaRPr>
          </a:p>
          <a:p>
            <a:pPr defTabSz="609585">
              <a:lnSpc>
                <a:spcPct val="130000"/>
              </a:lnSpc>
              <a:defRPr/>
            </a:pPr>
            <a:r>
              <a:rPr lang="zh-CN" altLang="en-US" sz="1400" kern="0">
                <a:solidFill>
                  <a:srgbClr val="FFFFFF"/>
                </a:solidFill>
                <a:latin typeface="Segoe UI Light"/>
                <a:ea typeface="微软雅黑"/>
                <a:cs typeface="Segoe UI Light"/>
              </a:rPr>
              <a:t>中文 微软雅黑</a:t>
            </a:r>
            <a:endParaRPr lang="en-US" altLang="zh-CN" sz="1400" kern="0">
              <a:solidFill>
                <a:srgbClr val="FFFFFF"/>
              </a:solidFill>
              <a:latin typeface="Segoe UI Light"/>
              <a:ea typeface="微软雅黑"/>
              <a:cs typeface="Segoe UI Light"/>
            </a:endParaRPr>
          </a:p>
          <a:p>
            <a:pPr defTabSz="609585">
              <a:lnSpc>
                <a:spcPct val="130000"/>
              </a:lnSpc>
              <a:defRPr/>
            </a:pPr>
            <a:endParaRPr lang="en-US" altLang="zh-CN" sz="1400" kern="0">
              <a:solidFill>
                <a:srgbClr val="FFFFFF"/>
              </a:solidFill>
              <a:latin typeface="Segoe UI Light"/>
              <a:ea typeface="微软雅黑"/>
              <a:cs typeface="Segoe UI Light"/>
            </a:endParaRPr>
          </a:p>
          <a:p>
            <a:pPr defTabSz="609585">
              <a:lnSpc>
                <a:spcPct val="130000"/>
              </a:lnSpc>
              <a:defRPr/>
            </a:pPr>
            <a:endParaRPr lang="en-US" altLang="zh-CN" sz="1400" kern="0">
              <a:solidFill>
                <a:srgbClr val="FFFFFF"/>
              </a:solidFill>
              <a:latin typeface="Segoe UI Light"/>
              <a:ea typeface="微软雅黑"/>
              <a:cs typeface="Segoe UI Light"/>
            </a:endParaRPr>
          </a:p>
          <a:p>
            <a:pPr defTabSz="609585">
              <a:lnSpc>
                <a:spcPct val="130000"/>
              </a:lnSpc>
              <a:defRPr/>
            </a:pPr>
            <a:r>
              <a:rPr lang="zh-CN" altLang="en-US" sz="1400" kern="0">
                <a:solidFill>
                  <a:srgbClr val="FFFFFF"/>
                </a:solidFill>
                <a:latin typeface="Segoe UI Light"/>
                <a:ea typeface="微软雅黑"/>
                <a:cs typeface="Segoe UI Light"/>
              </a:rPr>
              <a:t>正文 </a:t>
            </a:r>
            <a:r>
              <a:rPr lang="en-US" altLang="zh-CN" sz="1400" kern="0">
                <a:solidFill>
                  <a:srgbClr val="FFFFFF"/>
                </a:solidFill>
                <a:latin typeface="Segoe UI Light"/>
                <a:ea typeface="微软雅黑"/>
                <a:cs typeface="Segoe UI Light"/>
              </a:rPr>
              <a:t>1.3</a:t>
            </a:r>
          </a:p>
          <a:p>
            <a:pPr defTabSz="609585">
              <a:lnSpc>
                <a:spcPct val="130000"/>
              </a:lnSpc>
              <a:defRPr/>
            </a:pPr>
            <a:endParaRPr lang="en-US" altLang="zh-CN" sz="1400" kern="0">
              <a:solidFill>
                <a:srgbClr val="FFFFFF"/>
              </a:solidFill>
              <a:latin typeface="Segoe UI Light"/>
              <a:ea typeface="微软雅黑"/>
              <a:cs typeface="Segoe UI Light"/>
            </a:endParaRPr>
          </a:p>
          <a:p>
            <a:pPr defTabSz="609585">
              <a:lnSpc>
                <a:spcPct val="130000"/>
              </a:lnSpc>
              <a:defRPr/>
            </a:pPr>
            <a:endParaRPr lang="en-US" altLang="zh-CN" sz="1400" kern="0">
              <a:solidFill>
                <a:srgbClr val="FFFFFF"/>
              </a:solidFill>
              <a:latin typeface="Segoe UI Light"/>
              <a:ea typeface="微软雅黑"/>
              <a:cs typeface="Segoe UI Light"/>
            </a:endParaRPr>
          </a:p>
          <a:p>
            <a:pPr defTabSz="609585">
              <a:lnSpc>
                <a:spcPct val="130000"/>
              </a:lnSpc>
              <a:defRPr/>
            </a:pPr>
            <a:r>
              <a:rPr lang="en-US" altLang="zh-CN" sz="1400" kern="0">
                <a:solidFill>
                  <a:srgbClr val="FFFFFF"/>
                </a:solidFill>
                <a:latin typeface="Segoe UI Light"/>
                <a:ea typeface="微软雅黑"/>
                <a:cs typeface="Segoe UI Light"/>
              </a:rPr>
              <a:t>cn.bing.com</a:t>
            </a:r>
            <a:endParaRPr lang="zh-CN" altLang="en-US" sz="1400" kern="0">
              <a:solidFill>
                <a:srgbClr val="FFFFFF"/>
              </a:solidFill>
              <a:latin typeface="Segoe UI Light"/>
              <a:ea typeface="微软雅黑"/>
              <a:cs typeface="Segoe UI Light"/>
            </a:endParaRPr>
          </a:p>
          <a:p>
            <a:pPr defTabSz="609585">
              <a:lnSpc>
                <a:spcPct val="130000"/>
              </a:lnSpc>
              <a:defRPr/>
            </a:pPr>
            <a:endParaRPr lang="zh-CN" altLang="en-US" sz="1400" kern="0">
              <a:solidFill>
                <a:srgbClr val="FFFFFF"/>
              </a:solidFill>
              <a:latin typeface="Segoe UI Light"/>
              <a:ea typeface="微软雅黑"/>
              <a:cs typeface="Segoe UI Light"/>
            </a:endParaRPr>
          </a:p>
          <a:p>
            <a:pPr defTabSz="609585">
              <a:lnSpc>
                <a:spcPct val="130000"/>
              </a:lnSpc>
              <a:defRPr/>
            </a:pPr>
            <a:endParaRPr lang="zh-CN" altLang="en-US" sz="1400" kern="0">
              <a:solidFill>
                <a:srgbClr val="FFFFFF"/>
              </a:solidFill>
              <a:latin typeface="Segoe UI Light"/>
              <a:ea typeface="微软雅黑"/>
              <a:cs typeface="Segoe UI Light"/>
            </a:endParaRPr>
          </a:p>
          <a:p>
            <a:pPr defTabSz="609585">
              <a:lnSpc>
                <a:spcPct val="130000"/>
              </a:lnSpc>
              <a:defRPr/>
            </a:pPr>
            <a:r>
              <a:rPr lang="zh-CN" altLang="en-US" sz="1333">
                <a:solidFill>
                  <a:prstClr val="white"/>
                </a:solidFill>
                <a:ea typeface="微软雅黑" charset="0"/>
              </a:rPr>
              <a:t>本网站所提供的任何信息内容（包括但不限于 </a:t>
            </a:r>
            <a:r>
              <a:rPr lang="en-US" altLang="zh-CN" sz="1333">
                <a:solidFill>
                  <a:prstClr val="white"/>
                </a:solidFill>
                <a:latin typeface="Segoe UI Light" charset="0"/>
                <a:ea typeface="Segoe UI Light" charset="0"/>
                <a:cs typeface="Segoe UI Light" charset="0"/>
              </a:rPr>
              <a:t>PPT</a:t>
            </a:r>
            <a:r>
              <a:rPr lang="zh-CN" altLang="en-US" sz="1333">
                <a:solidFill>
                  <a:prstClr val="white"/>
                </a:solidFill>
                <a:latin typeface="Segoe UI Light" charset="0"/>
                <a:ea typeface="Segoe UI Light" charset="0"/>
                <a:cs typeface="Segoe UI Light" charset="0"/>
              </a:rPr>
              <a:t> </a:t>
            </a:r>
            <a:r>
              <a:rPr lang="zh-CN" altLang="en-US" sz="1333">
                <a:solidFill>
                  <a:prstClr val="white"/>
                </a:solidFill>
                <a:ea typeface="微软雅黑" charset="0"/>
              </a:rPr>
              <a:t>模板、</a:t>
            </a:r>
            <a:r>
              <a:rPr lang="en-US" altLang="zh-CN" sz="1333">
                <a:solidFill>
                  <a:prstClr val="white"/>
                </a:solidFill>
                <a:latin typeface="Segoe UI Light" charset="0"/>
                <a:ea typeface="Segoe UI Light" charset="0"/>
                <a:cs typeface="Segoe UI Light" charset="0"/>
              </a:rPr>
              <a:t>Word</a:t>
            </a:r>
            <a:r>
              <a:rPr lang="zh-CN" altLang="en-US" sz="1333">
                <a:solidFill>
                  <a:prstClr val="white"/>
                </a:solidFill>
                <a:latin typeface="Segoe UI Light" charset="0"/>
                <a:ea typeface="Segoe UI Light" charset="0"/>
                <a:cs typeface="Segoe UI Light" charset="0"/>
              </a:rPr>
              <a:t> </a:t>
            </a:r>
            <a:r>
              <a:rPr lang="zh-CN" altLang="en-US" sz="1333">
                <a:solidFill>
                  <a:prstClr val="white"/>
                </a:solidFill>
                <a:ea typeface="微软雅黑" charset="0"/>
              </a:rPr>
              <a:t>文档、</a:t>
            </a:r>
            <a:r>
              <a:rPr lang="en-US" altLang="zh-CN" sz="1333">
                <a:solidFill>
                  <a:prstClr val="white"/>
                </a:solidFill>
                <a:latin typeface="Segoe UI Light" charset="0"/>
                <a:ea typeface="Segoe UI Light" charset="0"/>
                <a:cs typeface="Segoe UI Light" charset="0"/>
              </a:rPr>
              <a:t>Excel</a:t>
            </a:r>
            <a:r>
              <a:rPr lang="zh-CN" altLang="en-US" sz="1333">
                <a:solidFill>
                  <a:prstClr val="white"/>
                </a:solidFill>
                <a:latin typeface="Segoe UI Light" charset="0"/>
                <a:ea typeface="Segoe UI Light" charset="0"/>
                <a:cs typeface="Segoe UI Light" charset="0"/>
              </a:rPr>
              <a:t> </a:t>
            </a:r>
            <a:r>
              <a:rPr lang="zh-CN" altLang="en-US" sz="1333">
                <a:solidFill>
                  <a:prstClr val="white"/>
                </a:solidFill>
                <a:ea typeface="微软雅黑" charset="0"/>
              </a:rPr>
              <a:t>图表、图片素材等）均受</a:t>
            </a:r>
            <a:r>
              <a:rPr lang="en-US" altLang="zh-CN" sz="1333">
                <a:solidFill>
                  <a:prstClr val="white"/>
                </a:solidFill>
                <a:ea typeface="微软雅黑" charset="0"/>
              </a:rPr>
              <a:t>《</a:t>
            </a:r>
            <a:r>
              <a:rPr lang="zh-CN" altLang="en-US" sz="1333">
                <a:solidFill>
                  <a:prstClr val="white"/>
                </a:solidFill>
                <a:ea typeface="微软雅黑" charset="0"/>
              </a:rPr>
              <a:t>中华人民共和国著作权法</a:t>
            </a:r>
            <a:r>
              <a:rPr lang="en-US" altLang="zh-CN" sz="1333">
                <a:solidFill>
                  <a:prstClr val="white"/>
                </a:solidFill>
                <a:ea typeface="微软雅黑" charset="0"/>
              </a:rPr>
              <a:t>》</a:t>
            </a:r>
            <a:r>
              <a:rPr lang="zh-CN" altLang="en-US" sz="1333">
                <a:solidFill>
                  <a:prstClr val="white"/>
                </a:solidFill>
                <a:ea typeface="微软雅黑" charset="0"/>
              </a:rPr>
              <a:t>、</a:t>
            </a:r>
            <a:r>
              <a:rPr lang="en-US" altLang="zh-CN" sz="1333">
                <a:solidFill>
                  <a:prstClr val="white"/>
                </a:solidFill>
                <a:ea typeface="微软雅黑" charset="0"/>
              </a:rPr>
              <a:t>《</a:t>
            </a:r>
            <a:r>
              <a:rPr lang="zh-CN" altLang="en-US" sz="1333">
                <a:solidFill>
                  <a:prstClr val="white"/>
                </a:solidFill>
                <a:ea typeface="微软雅黑" charset="0"/>
              </a:rPr>
              <a:t>信息网络传播权保护条例</a:t>
            </a:r>
            <a:r>
              <a:rPr lang="en-US" altLang="zh-CN" sz="1333">
                <a:solidFill>
                  <a:prstClr val="white"/>
                </a:solidFill>
                <a:ea typeface="微软雅黑" charset="0"/>
              </a:rPr>
              <a:t>》</a:t>
            </a:r>
            <a:r>
              <a:rPr lang="zh-CN" altLang="en-US" sz="1333">
                <a:solidFill>
                  <a:prstClr val="white"/>
                </a:solidFill>
                <a:ea typeface="微软雅黑" charset="0"/>
              </a:rPr>
              <a:t>及其他适用的法律法规的保护，未经权利人书面明确授权，信息内容的任何部分</a:t>
            </a:r>
            <a:r>
              <a:rPr lang="en-US" altLang="zh-CN" sz="1333">
                <a:solidFill>
                  <a:prstClr val="white"/>
                </a:solidFill>
                <a:ea typeface="微软雅黑" charset="0"/>
              </a:rPr>
              <a:t>(</a:t>
            </a:r>
            <a:r>
              <a:rPr lang="zh-CN" altLang="en-US" sz="1333">
                <a:solidFill>
                  <a:prstClr val="white"/>
                </a:solidFill>
                <a:ea typeface="微软雅黑" charset="0"/>
              </a:rPr>
              <a:t>包括图片或图表</a:t>
            </a:r>
            <a:r>
              <a:rPr lang="en-US" altLang="zh-CN" sz="1333">
                <a:solidFill>
                  <a:prstClr val="white"/>
                </a:solidFill>
                <a:ea typeface="微软雅黑" charset="0"/>
              </a:rPr>
              <a:t>)</a:t>
            </a:r>
            <a:r>
              <a:rPr lang="zh-CN" altLang="en-US" sz="1333">
                <a:solidFill>
                  <a:prstClr val="white"/>
                </a:solidFill>
                <a:ea typeface="微软雅黑" charset="0"/>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defRPr/>
            </a:pPr>
            <a:r>
              <a:rPr kumimoji="1" lang="en-US" altLang="zh-CN" sz="1000" kern="0">
                <a:solidFill>
                  <a:prstClr val="white"/>
                </a:solidFill>
                <a:latin typeface="Segoe UI Light"/>
                <a:ea typeface="微软雅黑" charset="0"/>
                <a:cs typeface="Segoe UI Light"/>
              </a:rPr>
              <a:t>OfficePLUS</a:t>
            </a:r>
            <a:endParaRPr lang="zh-CN" altLang="en-US" sz="1000" kern="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67620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a:solidFill>
                  <a:prstClr val="black">
                    <a:lumMod val="75000"/>
                    <a:lumOff val="25000"/>
                  </a:prst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prstClr val="black">
                    <a:lumMod val="75000"/>
                    <a:lumOff val="25000"/>
                  </a:prstClr>
                </a:solidFill>
                <a:latin typeface="Segoe UI Light"/>
                <a:ea typeface="微软雅黑" charset="0"/>
                <a:cs typeface="Segoe UI Light"/>
              </a:rPr>
              <a:t>OfficePLUS</a:t>
            </a:r>
            <a:endParaRPr lang="zh-CN" altLang="en-US" sz="1000">
              <a:solidFill>
                <a:prstClr val="black">
                  <a:lumMod val="75000"/>
                  <a:lumOff val="25000"/>
                </a:prstClr>
              </a:solidFill>
              <a:latin typeface="Segoe UI Light"/>
              <a:ea typeface="微软雅黑" charset="0"/>
              <a:cs typeface="Segoe UI Light"/>
            </a:endParaRPr>
          </a:p>
        </p:txBody>
      </p:sp>
    </p:spTree>
    <p:extLst>
      <p:ext uri="{BB962C8B-B14F-4D97-AF65-F5344CB8AC3E}">
        <p14:creationId xmlns:p14="http://schemas.microsoft.com/office/powerpoint/2010/main" val="303969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defRPr/>
            </a:pPr>
            <a:r>
              <a:rPr kumimoji="1" lang="zh-CN" altLang="en-US" sz="1333" kern="0">
                <a:solidFill>
                  <a:srgbClr val="000000"/>
                </a:solidFill>
                <a:ea typeface="微软雅黑" charset="0"/>
              </a:rPr>
              <a:t>点击</a:t>
            </a:r>
            <a:r>
              <a:rPr kumimoji="1" lang="en-US" altLang="zh-CN" sz="1333" kern="0">
                <a:solidFill>
                  <a:srgbClr val="000000"/>
                </a:solidFill>
                <a:latin typeface="Segoe UI Light" charset="0"/>
                <a:ea typeface="Segoe UI Light" charset="0"/>
                <a:cs typeface="Segoe UI Light" charset="0"/>
              </a:rPr>
              <a:t>Logo</a:t>
            </a:r>
            <a:r>
              <a:rPr kumimoji="1" lang="zh-CN" altLang="en-US" sz="1333" kern="0">
                <a:solidFill>
                  <a:srgbClr val="000000"/>
                </a:solidFill>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270473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655614"/>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334878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4041960"/>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2" name="文本占位符 251"/>
          <p:cNvSpPr>
            <a:spLocks noGrp="1"/>
          </p:cNvSpPr>
          <p:nvPr>
            <p:ph type="body" sz="quarter" idx="11"/>
          </p:nvPr>
        </p:nvSpPr>
        <p:spPr>
          <a:xfrm>
            <a:off x="7280709" y="258358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3" name="文本占位符 251"/>
          <p:cNvSpPr>
            <a:spLocks noGrp="1"/>
          </p:cNvSpPr>
          <p:nvPr>
            <p:ph type="body" sz="quarter" idx="12"/>
          </p:nvPr>
        </p:nvSpPr>
        <p:spPr>
          <a:xfrm>
            <a:off x="7280709" y="326052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4" name="文本占位符 251"/>
          <p:cNvSpPr>
            <a:spLocks noGrp="1"/>
          </p:cNvSpPr>
          <p:nvPr>
            <p:ph type="body" sz="quarter" idx="13"/>
          </p:nvPr>
        </p:nvSpPr>
        <p:spPr>
          <a:xfrm>
            <a:off x="7280709" y="39652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80235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300853"/>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994026"/>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687199"/>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380372"/>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5" name="文本占位符 251"/>
          <p:cNvSpPr>
            <a:spLocks noGrp="1"/>
          </p:cNvSpPr>
          <p:nvPr>
            <p:ph type="body" sz="quarter" idx="11"/>
          </p:nvPr>
        </p:nvSpPr>
        <p:spPr>
          <a:xfrm>
            <a:off x="7280709" y="223891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6" name="文本占位符 251"/>
          <p:cNvSpPr>
            <a:spLocks noGrp="1"/>
          </p:cNvSpPr>
          <p:nvPr>
            <p:ph type="body" sz="quarter" idx="12"/>
          </p:nvPr>
        </p:nvSpPr>
        <p:spPr>
          <a:xfrm>
            <a:off x="7280709" y="29158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7" name="文本占位符 251"/>
          <p:cNvSpPr>
            <a:spLocks noGrp="1"/>
          </p:cNvSpPr>
          <p:nvPr>
            <p:ph type="body" sz="quarter" idx="13"/>
          </p:nvPr>
        </p:nvSpPr>
        <p:spPr>
          <a:xfrm>
            <a:off x="7280709" y="3620539"/>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8" name="文本占位符 251"/>
          <p:cNvSpPr>
            <a:spLocks noGrp="1"/>
          </p:cNvSpPr>
          <p:nvPr>
            <p:ph type="body" sz="quarter" idx="14"/>
          </p:nvPr>
        </p:nvSpPr>
        <p:spPr>
          <a:xfrm>
            <a:off x="7280709" y="4292938"/>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62232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009661"/>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702834"/>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39600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089180"/>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782353"/>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96298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9" name="文本占位符 251"/>
          <p:cNvSpPr>
            <a:spLocks noGrp="1"/>
          </p:cNvSpPr>
          <p:nvPr>
            <p:ph type="body" sz="quarter" idx="12"/>
          </p:nvPr>
        </p:nvSpPr>
        <p:spPr>
          <a:xfrm>
            <a:off x="7280709" y="263992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0" name="文本占位符 251"/>
          <p:cNvSpPr>
            <a:spLocks noGrp="1"/>
          </p:cNvSpPr>
          <p:nvPr>
            <p:ph type="body" sz="quarter" idx="13"/>
          </p:nvPr>
        </p:nvSpPr>
        <p:spPr>
          <a:xfrm>
            <a:off x="7280709" y="3344607"/>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1" name="文本占位符 251"/>
          <p:cNvSpPr>
            <a:spLocks noGrp="1"/>
          </p:cNvSpPr>
          <p:nvPr>
            <p:ph type="body" sz="quarter" idx="14"/>
          </p:nvPr>
        </p:nvSpPr>
        <p:spPr>
          <a:xfrm>
            <a:off x="7280709" y="40170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2" name="文本占位符 251"/>
          <p:cNvSpPr>
            <a:spLocks noGrp="1"/>
          </p:cNvSpPr>
          <p:nvPr>
            <p:ph type="body" sz="quarter" idx="15"/>
          </p:nvPr>
        </p:nvSpPr>
        <p:spPr>
          <a:xfrm>
            <a:off x="7280709" y="46758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3082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1656429"/>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349602"/>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042775"/>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3735948"/>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42912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1" name="椭圆 250"/>
          <p:cNvSpPr/>
          <p:nvPr userDrawn="1"/>
        </p:nvSpPr>
        <p:spPr>
          <a:xfrm>
            <a:off x="6743053" y="5122293"/>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610100"/>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9" name="文本占位符 251"/>
          <p:cNvSpPr>
            <a:spLocks noGrp="1"/>
          </p:cNvSpPr>
          <p:nvPr>
            <p:ph type="body" sz="quarter" idx="12"/>
          </p:nvPr>
        </p:nvSpPr>
        <p:spPr>
          <a:xfrm>
            <a:off x="7280709" y="229955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0" name="文本占位符 251"/>
          <p:cNvSpPr>
            <a:spLocks noGrp="1"/>
          </p:cNvSpPr>
          <p:nvPr>
            <p:ph type="body" sz="quarter" idx="13"/>
          </p:nvPr>
        </p:nvSpPr>
        <p:spPr>
          <a:xfrm>
            <a:off x="7280709" y="298900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1" name="文本占位符 251"/>
          <p:cNvSpPr>
            <a:spLocks noGrp="1"/>
          </p:cNvSpPr>
          <p:nvPr>
            <p:ph type="body" sz="quarter" idx="14"/>
          </p:nvPr>
        </p:nvSpPr>
        <p:spPr>
          <a:xfrm>
            <a:off x="7280709" y="3678453"/>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2" name="文本占位符 251"/>
          <p:cNvSpPr>
            <a:spLocks noGrp="1"/>
          </p:cNvSpPr>
          <p:nvPr>
            <p:ph type="body" sz="quarter" idx="15"/>
          </p:nvPr>
        </p:nvSpPr>
        <p:spPr>
          <a:xfrm>
            <a:off x="7280709" y="50573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3" name="文本占位符 251"/>
          <p:cNvSpPr>
            <a:spLocks noGrp="1"/>
          </p:cNvSpPr>
          <p:nvPr>
            <p:ph type="body" sz="quarter" idx="16"/>
          </p:nvPr>
        </p:nvSpPr>
        <p:spPr>
          <a:xfrm>
            <a:off x="7280709" y="43679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00171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b="92817"/>
          <a:stretch/>
        </p:blipFill>
        <p:spPr>
          <a:xfrm>
            <a:off x="3208866" y="541868"/>
            <a:ext cx="5774268" cy="5774264"/>
          </a:xfrm>
          <a:prstGeom prst="rect">
            <a:avLst/>
          </a:prstGeom>
        </p:spPr>
      </p:pic>
      <p:sp>
        <p:nvSpPr>
          <p:cNvPr id="6" name="文本占位符 5"/>
          <p:cNvSpPr>
            <a:spLocks noGrp="1"/>
          </p:cNvSpPr>
          <p:nvPr>
            <p:ph type="body" sz="quarter" idx="11"/>
          </p:nvPr>
        </p:nvSpPr>
        <p:spPr>
          <a:xfrm>
            <a:off x="4385865" y="2980266"/>
            <a:ext cx="3420269" cy="897467"/>
          </a:xfrm>
          <a:prstGeom prst="rect">
            <a:avLst/>
          </a:prstGeom>
          <a:ln>
            <a:noFill/>
          </a:ln>
        </p:spPr>
        <p:txBody>
          <a:bodyPr/>
          <a:lstStyle>
            <a:lvl1pPr marL="0" indent="0" algn="ctr">
              <a:buNone/>
              <a:defRPr sz="6000" b="1">
                <a:ln w="6350">
                  <a:solidFill>
                    <a:schemeClr val="tx1">
                      <a:lumMod val="75000"/>
                      <a:lumOff val="25000"/>
                    </a:schemeClr>
                  </a:solidFill>
                </a:ln>
                <a:solidFill>
                  <a:schemeClr val="accent1"/>
                </a:solidFill>
              </a:defRPr>
            </a:lvl1pPr>
          </a:lstStyle>
          <a:p>
            <a:pPr lvl="0"/>
            <a:endParaRPr lang="zh-CN" altLang="en-US" dirty="0"/>
          </a:p>
        </p:txBody>
      </p:sp>
    </p:spTree>
    <p:extLst>
      <p:ext uri="{BB962C8B-B14F-4D97-AF65-F5344CB8AC3E}">
        <p14:creationId xmlns:p14="http://schemas.microsoft.com/office/powerpoint/2010/main" val="188637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762000" y="0"/>
            <a:ext cx="5079999" cy="541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占位符 5"/>
          <p:cNvSpPr>
            <a:spLocks noGrp="1"/>
          </p:cNvSpPr>
          <p:nvPr>
            <p:ph type="body" sz="quarter" idx="10"/>
          </p:nvPr>
        </p:nvSpPr>
        <p:spPr>
          <a:xfrm>
            <a:off x="833967" y="51718"/>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accent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63262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266" t="29452" r="25122" b="10679"/>
          <a:stretch/>
        </p:blipFill>
        <p:spPr>
          <a:xfrm>
            <a:off x="9152467" y="-1"/>
            <a:ext cx="3039533" cy="3132667"/>
          </a:xfrm>
          <a:prstGeom prst="rect">
            <a:avLst/>
          </a:prstGeom>
        </p:spPr>
      </p:pic>
      <p:sp>
        <p:nvSpPr>
          <p:cNvPr id="3" name="矩形 2"/>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75547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50000" b="92817"/>
          <a:stretch/>
        </p:blipFill>
        <p:spPr>
          <a:xfrm>
            <a:off x="8970432" y="207434"/>
            <a:ext cx="3221568" cy="6443132"/>
          </a:xfrm>
          <a:prstGeom prst="rect">
            <a:avLst/>
          </a:prstGeom>
        </p:spPr>
      </p:pic>
      <p:sp>
        <p:nvSpPr>
          <p:cNvPr id="6" name="矩形 5"/>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89912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92" r:id="rId3"/>
    <p:sldLayoutId id="2147483693" r:id="rId4"/>
    <p:sldLayoutId id="2147483694" r:id="rId5"/>
    <p:sldLayoutId id="2147483684" r:id="rId6"/>
    <p:sldLayoutId id="2147483662" r:id="rId7"/>
    <p:sldLayoutId id="2147483687" r:id="rId8"/>
    <p:sldLayoutId id="2147483688" r:id="rId9"/>
    <p:sldLayoutId id="2147483689" r:id="rId10"/>
    <p:sldLayoutId id="2147483690" r:id="rId11"/>
    <p:sldLayoutId id="2147483691" r:id="rId12"/>
    <p:sldLayoutId id="214748368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60166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5.bin"/><Relationship Id="rId3" Type="http://schemas.openxmlformats.org/officeDocument/2006/relationships/notesSlide" Target="../notesSlides/notesSlide14.xml"/><Relationship Id="rId7" Type="http://schemas.openxmlformats.org/officeDocument/2006/relationships/oleObject" Target="../embeddings/oleObject2.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5.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7.wmf"/><Relationship Id="rId4" Type="http://schemas.openxmlformats.org/officeDocument/2006/relationships/image" Target="../media/image20.jpg"/><Relationship Id="rId9" Type="http://schemas.openxmlformats.org/officeDocument/2006/relationships/oleObject" Target="../embeddings/oleObject3.bin"/><Relationship Id="rId1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dirty="0" smtClean="0">
                <a:solidFill>
                  <a:schemeClr val="tx1">
                    <a:lumMod val="85000"/>
                    <a:lumOff val="15000"/>
                  </a:schemeClr>
                </a:solidFill>
                <a:cs typeface="+mn-ea"/>
                <a:sym typeface="+mn-lt"/>
              </a:rPr>
              <a:t>2018</a:t>
            </a:r>
            <a:r>
              <a:rPr lang="zh-CN" altLang="en-US" b="1" dirty="0" smtClean="0">
                <a:solidFill>
                  <a:schemeClr val="tx1">
                    <a:lumMod val="85000"/>
                    <a:lumOff val="15000"/>
                  </a:schemeClr>
                </a:solidFill>
                <a:cs typeface="+mn-ea"/>
                <a:sym typeface="+mn-lt"/>
              </a:rPr>
              <a:t>年高校校园</a:t>
            </a:r>
            <a:endParaRPr lang="en-US" altLang="zh-CN" b="1" dirty="0" smtClean="0">
              <a:solidFill>
                <a:schemeClr val="tx1">
                  <a:lumMod val="85000"/>
                  <a:lumOff val="15000"/>
                </a:schemeClr>
              </a:solidFill>
              <a:cs typeface="+mn-ea"/>
              <a:sym typeface="+mn-lt"/>
            </a:endParaRPr>
          </a:p>
          <a:p>
            <a:r>
              <a:rPr lang="zh-CN" altLang="en-US" b="1" dirty="0" smtClean="0">
                <a:solidFill>
                  <a:schemeClr val="tx1">
                    <a:lumMod val="85000"/>
                    <a:lumOff val="15000"/>
                  </a:schemeClr>
                </a:solidFill>
                <a:cs typeface="+mn-ea"/>
                <a:sym typeface="+mn-lt"/>
              </a:rPr>
              <a:t>大数据竞赛</a:t>
            </a:r>
            <a:endParaRPr lang="en-US" altLang="zh-CN" b="1" dirty="0">
              <a:solidFill>
                <a:schemeClr val="tx1">
                  <a:lumMod val="85000"/>
                  <a:lumOff val="15000"/>
                </a:schemeClr>
              </a:solidFill>
              <a:cs typeface="+mn-ea"/>
              <a:sym typeface="+mn-lt"/>
            </a:endParaRPr>
          </a:p>
        </p:txBody>
      </p:sp>
      <p:sp>
        <p:nvSpPr>
          <p:cNvPr id="3" name="文本占位符 2"/>
          <p:cNvSpPr>
            <a:spLocks noGrp="1"/>
          </p:cNvSpPr>
          <p:nvPr>
            <p:ph type="body" sz="quarter" idx="11"/>
          </p:nvPr>
        </p:nvSpPr>
        <p:spPr>
          <a:xfrm>
            <a:off x="9041414" y="5238887"/>
            <a:ext cx="5173001" cy="1097332"/>
          </a:xfrm>
        </p:spPr>
        <p:txBody>
          <a:bodyPr/>
          <a:lstStyle/>
          <a:p>
            <a:pPr algn="l">
              <a:lnSpc>
                <a:spcPct val="150000"/>
              </a:lnSpc>
            </a:pPr>
            <a:r>
              <a:rPr lang="en-US" altLang="zh-CN" sz="4800" b="1" dirty="0" err="1" smtClean="0">
                <a:latin typeface="+mn-lt"/>
                <a:cs typeface="+mn-ea"/>
                <a:sym typeface="+mn-lt"/>
              </a:rPr>
              <a:t>bupt_try</a:t>
            </a:r>
            <a:endParaRPr lang="en-US" altLang="zh-CN" sz="4800" b="1" dirty="0" smtClean="0">
              <a:latin typeface="+mn-lt"/>
              <a:cs typeface="+mn-ea"/>
              <a:sym typeface="+mn-lt"/>
            </a:endParaRPr>
          </a:p>
        </p:txBody>
      </p:sp>
      <p:sp>
        <p:nvSpPr>
          <p:cNvPr id="4" name="TextBox 3"/>
          <p:cNvSpPr txBox="1"/>
          <p:nvPr/>
        </p:nvSpPr>
        <p:spPr>
          <a:xfrm>
            <a:off x="8595537" y="4942949"/>
            <a:ext cx="4097474" cy="584775"/>
          </a:xfrm>
          <a:prstGeom prst="rect">
            <a:avLst/>
          </a:prstGeom>
          <a:noFill/>
        </p:spPr>
        <p:txBody>
          <a:bodyPr wrap="square" rtlCol="0">
            <a:spAutoFit/>
          </a:bodyPr>
          <a:lstStyle/>
          <a:p>
            <a:r>
              <a:rPr lang="zh-CN" altLang="en-US" sz="3200" b="1" dirty="0" smtClean="0">
                <a:solidFill>
                  <a:schemeClr val="bg1"/>
                </a:solidFill>
              </a:rPr>
              <a:t>第二名：</a:t>
            </a:r>
            <a:r>
              <a:rPr lang="en-US" altLang="zh-CN" sz="3200" b="1" dirty="0" smtClean="0">
                <a:solidFill>
                  <a:schemeClr val="bg1"/>
                </a:solidFill>
              </a:rPr>
              <a:t>204.2696</a:t>
            </a:r>
            <a:endParaRPr lang="zh-CN" altLang="en-US" sz="3200" b="1" dirty="0">
              <a:solidFill>
                <a:schemeClr val="bg1"/>
              </a:solidFill>
            </a:endParaRPr>
          </a:p>
        </p:txBody>
      </p:sp>
    </p:spTree>
    <p:extLst>
      <p:ext uri="{BB962C8B-B14F-4D97-AF65-F5344CB8AC3E}">
        <p14:creationId xmlns:p14="http://schemas.microsoft.com/office/powerpoint/2010/main" val="118468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a:solidFill>
                  <a:schemeClr val="bg1"/>
                </a:solidFill>
                <a:cs typeface="+mn-ea"/>
                <a:sym typeface="+mn-lt"/>
              </a:rPr>
              <a:t>3</a:t>
            </a:r>
            <a:endParaRPr lang="zh-CN" altLang="en-US" sz="28700">
              <a:solidFill>
                <a:schemeClr val="bg1"/>
              </a:solidFill>
              <a:cs typeface="+mn-ea"/>
              <a:sym typeface="+mn-lt"/>
            </a:endParaRPr>
          </a:p>
        </p:txBody>
      </p:sp>
      <p:sp>
        <p:nvSpPr>
          <p:cNvPr id="2" name="文本占位符 1"/>
          <p:cNvSpPr>
            <a:spLocks noGrp="1"/>
          </p:cNvSpPr>
          <p:nvPr>
            <p:ph type="body" sz="quarter" idx="11"/>
          </p:nvPr>
        </p:nvSpPr>
        <p:spPr>
          <a:xfrm>
            <a:off x="4449365" y="2878666"/>
            <a:ext cx="3420269" cy="897467"/>
          </a:xfrm>
        </p:spPr>
        <p:txBody>
          <a:bodyPr/>
          <a:lstStyle/>
          <a:p>
            <a:r>
              <a:rPr lang="zh-CN" altLang="en-US">
                <a:cs typeface="+mn-ea"/>
                <a:sym typeface="+mn-lt"/>
              </a:rPr>
              <a:t>模型设计</a:t>
            </a:r>
            <a:r>
              <a:rPr lang="zh-CN" altLang="en-US" smtClean="0">
                <a:cs typeface="+mn-ea"/>
                <a:sym typeface="+mn-lt"/>
              </a:rPr>
              <a:t>与融合</a:t>
            </a:r>
            <a:endParaRPr lang="zh-CN" altLang="en-US">
              <a:cs typeface="+mn-ea"/>
              <a:sym typeface="+mn-lt"/>
            </a:endParaRPr>
          </a:p>
        </p:txBody>
      </p:sp>
    </p:spTree>
    <p:extLst>
      <p:ext uri="{BB962C8B-B14F-4D97-AF65-F5344CB8AC3E}">
        <p14:creationId xmlns:p14="http://schemas.microsoft.com/office/powerpoint/2010/main" val="196866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cs typeface="+mn-ea"/>
                <a:sym typeface="+mn-lt"/>
              </a:rPr>
              <a:t>3.1 </a:t>
            </a:r>
            <a:r>
              <a:rPr lang="zh-CN" altLang="en-US" b="1" smtClean="0">
                <a:cs typeface="+mn-ea"/>
                <a:sym typeface="+mn-lt"/>
              </a:rPr>
              <a:t>模型框架</a:t>
            </a:r>
            <a:endParaRPr lang="zh-CN" altLang="en-US" b="1">
              <a:cs typeface="+mn-ea"/>
              <a:sym typeface="+mn-lt"/>
            </a:endParaRPr>
          </a:p>
        </p:txBody>
      </p:sp>
      <p:sp>
        <p:nvSpPr>
          <p:cNvPr id="5" name="AutoShape 7" descr="data:image/png;base64,iVBORw0KGgoAAAANSUhEUgAABI4AAAIuCAYAAADZp0NNAAAABHNCSVQICAgIfAhkiAAAAAlwSFlzAAALEgAACxIB0t1+/AAAIABJREFUeJzs3Xl8VPW9//H3NxubLCFiRUGSWuqGSxUUZLSauKC1UBfcWvUWW22rttb23tb2Vq299qfV1nrFWrlVq9Z66661GkTAXUGQSrVuSFkUFziTsG9Jzu+PT+YSMAnJzJzzPZO8no+HjxMmkzkfcsiYec/38/m6MAwFAAAAAAAAbKvIdwEAAAAAAABIJoIjAAAAAAAAtIrgCAAAAAAAAK0iOAIAAAAAAECrCI4AAAAAAADQKoIjAAAAAAAAtIrgCAAAAAAAAK0iOAIAAAAAAECrCI4AAAAAAADQqhLfBbRnxx13DCsrK32X0a00NDRIkkpKEv1Po0vie598XKNk4rokH9combguycc1Sj6uUTJxXZKPa+Tf3LlzV4RhOKgj9030VaqsrNScOXN8l9GtBEEgSaqoqPBcSffD9z75uEbJxHVJPq5RMnFdko9rlHxco2TiuiQf18g/59zijt6XVjUAAAAAAAC0iuAIAAAAAAAArSI4AgAAAAAAQKsIjgAAAAAAANAqgiMAAAAAAAC0iuAIAAAAAAAArSI4AgAAAAAAQKsIjgAAAAAAANAqgiMAAAAAAAC0iuAIAAAAAAAArSI4AgAAAAAAQKsIjgAAAAAAANAqgiMAAAAAAAC0iuAIAAAAAAAArSI4AgAAAAAAQKsIjgAAAAAAANAqgiMAAAAAAAC0iuAIAAAAAAAArSI4AgAAAAAAQKsIjgAAAADAo1WrpEmTpHTadyUA8GkERwAAAADg0UsvSbffLk2f7rsSAPg0giMAAAAA8CgI7Pivf/mtAwBaQ3AEAAAAAB5lWtQIjgAkEcERAAAAAHiUWXG0aJHXMgCgVQRHAAAAAOARrWoAkozgCAAAAAA8yrSqLVokNTV5LQUAPoXgCAAAAAA8yqw42rhR+ugjv7UAwLYIjgAAAADAoyCQSkvtY9rVACTNdoMj59xtzrlPnHOvt7jtWufcW865+c65h5xzA1p87lLn3ALn3NvOuWNb3D6u+bYFzrkf5/+vAgAAAACFJ52W9t3XPiY4ApA0HVlx9EdJ47a5bZqkEWEY7ifpHUmXSpJzbm9Jp0vap/lrfuecK3bOFUu6SdJxkvaWdEbzfQEAAACgWwsC6QtfsI/ZWQ1A0pRs7w5hGD7rnKvc5rYnW/zxZUmnNH88QdL/hmG4UdK/nHMLJB3c/LkFYRgulCTn3P823/ef7Z27oaFBQabhF7FIZybzIXZ875OPa5RMXJfk4xolE9cl+bhGyZePa9TQINXXV2jgwHXaaaeeeuutTQqCtXmorvviZyf5uEaFJR8zjiZJeqL5410lLW3xufebb2vr9k9xzp3nnJvjnJtDaAQAAACgK1u50kmSBg4MNWxYoxYvLvZcEQBsbbsrjtrjnPuppAZJd2duauVuoVoPqMLWHjMMwymSpkjSyJEjw4qKilxKRJb4vvvD9z75uEbJxHVJPq5RMnFdko9rlHy5XKMVK+w4dGgfDR8uvfgi1zxf+D4mH9eoMGS94sg5d46kEyR9NQzDTAj0vqShLe42RNKydm4HAAAAgG4r02RRUSFVVUlLl1r7GgAkRVbBkXNunKQfSRofhuG6Fp96VNLpzrkezrkqScMlzZb0iqThzrkq51yZbID2o7mVDgAAAACFbdvgqLHRwiMASIrttqo55+6RdISkHZ1z70u6XLaLWg9J05xzkvRyGIbfCsPwDefcvbKh1w2SLgjDsLH5cS6UNFVSsaTbwjB8I4K/DwAAAAAUjMyM4IEDpcpK+3jRIguRACAJOrKr2hmt3HxrO/e/StJVrdz+uKTHO1UdAAAAAHRhLVccueaJsf/6l3Tkkf5qAoCWchqODQAAAADIXhBIxcVS//5Snz5SUZEFRwCQFFkPxwYAAAAA5CadtjY156TSUmnoUIIjAMlCcAQAAAAAngSBBUcZVVUERwCSheAIAAAAADwJAptvlFFVZcOxASApCI4AAAAAwJN0euvgqLJSWrZM2rDBW0kAsBWCIwAAAADwpLVWNUlavNhPPQCwLYIjAAAAAPCktVY1iTlHAJKD4AgAAAAAPNiwQVq3juAIQLIRHAEAAACAB+m0HVu2qg0eLJWVERwBSA6CIwAAAADwIAjs2HLFUVGRNGwYO6sBSA6CIwAAAADwILPiqGVwJFm7GiuOACQFwREAAAAAeJBZcdSyVU0iOAKQLARHAAAAAOBBa61qkgVHQSCtXh1/TQCwLYIjAAAAAPCgvVY1iVVHAJKB4AgAAAAAPAgCqUcPqVevrW8nOAKQJARHAAAAAOBBENhqI+e2vr2y0o7srAYgCQiOAAAAAMCDdPrTbWqStOOOUp8+rDgCkAwERwAAAADgQRB8ekc1yVYgsbMagKQgOAIAAAAADzKtaq0hOAKQFARHAAAAAOBBW61q0pbgKAzjrQkAtkVwBAAAAAAxC8O2W9UkG5C9Zo2FSwDgE8ERAAAAAMRszRpp8+b2VxxJtKsB8I/gCAAAAABiFgR2JDgCkHQERwAAAAAQs0wLGsERgKQjOAIAAACAmGVWHLU146hfP/scwREA3wiOAAAAACBm22tVk7bsrAYAPhEcAQAAAEDMtteqJtnOaosWxVENALSN4AgAAAAAYpZZcVRe3vZ9qqosOGpqiqUkAGgVwREAAAAAxCwIpL59pbKytu9TVSVt3Ch99FF8dQHAtgiOAAAAACBm6XT7bWoSO6sBSAaCIwAAAACIWRC0vaNaBsERgCQgOAIAAACAmAXB9lccDRtmRwZkA/CJ4AgAAAAAYtaRVrVevaSdd2bFEQC/CI4AAAAAIGYdaVWTrF2N4AiATwRHAAAAABCjxkaprm77K44kgiMA/hEcAQAAAECMVq6UwrDjwdHSpVJDQ/R1AUBrCI4AAAAAIEZBYMeOtqo1Nlp4BAA+EBwBAAAAQIwywVFHVhxVVtqRndUA+EJwBAAAAAAxSqft2NFWNYk5RwD8ITgCAAAAgBh1plVt6FCpqIjgCIA/BEcAAAAAEKPOtKqVllp4RHAEwBeCIwAAAACIUTotOScNGNCx+1dVERwB8IfgCAAAAABiFARSebm1oHUEwREAnwiOAAAAACBGQdCxNrWMykrpww+lDRsiKwkA2kRwBAAAAAAxSqc7FxxldlZbvDiaegCgPQRHAAAAABCjIOjYjmoZmeCIdjUAPhAcAQAAAECMOtuqRnAEwCeCIwAAAACIUWeDo8GDpbIygiMAfhAcAQAAAEBMNm2S1qzpXHBUVCQNGyYtWhRZWQDQJoIjAAAAAIhJOm3Hzsw4kqxdjRVHAHwgOAIAAACAmASBHTuz4kgiOALgD8ERAAAAAMQks+Iom+AoCKTVq/NfEwC0h+AIAAAAAGKSWXGUTauaxKojAPEjOAIAAACAmOTSqiYRHAGIH8ERAAAAAMQk21a1yko7srMagLgRHAEAAABATIJAKi2V+vTp3NftuKN9DSuOAMSN4AgAAAAAYhIEttrIuc59nXPsrAbAD4IjAAAAAIhJOt35NrUMgiMAPhAcAQAAAEBMgqDzO6plZIKjMMxvTQDQHoIjAAAAAIhJplUtG5WV0po1W3ZmA4A4EBwBAAAAQExybVWT2FkNQLwIjgAAAAAgBmGYe6uaxJwjAPEiOAIAAACAGKxbJ23cmPuKI4IjAHEiOAIAAACAGKTTdsw2OOrXz1YrERwBiNN2gyPn3G3OuU+cc6+3uG2gc26ac+7d5mN58+3OOfffzrkFzrn5zrkDW3zNOc33f9c5d040fx0AAAAASKbMUOtsW9WkLTurAUBcOrLi6I+Sxm1z248lTQ/DcLik6c1/lqTjJA1v/u88STdLFjRJulzSIZIOlnR5JmwCAAAAgO4gExxlu+JIsp3VGI4NIE4l27tDGIbPOucqt7l5gqQjmj++Q9LTkn7UfPudYRiGkl52zg1wzg1uvu+0MAzTkuScmyYLo+5p79wNDQ0K2GsyVunM+lnEju998nGNkonrknxco2TiuiQf1yj5OnuNFi8uk9RXxcX1CoLGrM6588699dhjPbV8eVpFDB5pFT87ycc1KizZPtV8JgzDDyWp+bhT8+27Slra4n7vN9/W1u2f4pw7zzk3xzk3h9AIAAAAQFeRTjtJ0oABTVk/xrBhjdq40enjj12+ygKAdm13xVEntfbsFbZz+6dvDMMpkqZI0siRI8OKXNZxImt83/3he598XKNk4rokH9combguycc1Sr6OXqONG+04fPhA9eiR3blGjLDjypUD/+9jtI6fneTjGhWGbFccfdzcgqbm4yfNt78vaWiL+w2RtKyd2wEAAACgWwgCqU8fZR0aSTYcW2JANoD4ZBscPSopszPaOZIeaXH72c27q42WtLK5lW2qpGOcc+XNQ7GPab4NAAAAALqFdDq3wdiSNGyYHQmOAMRlu61qzrl7ZMOtd3TOvS/bHe1qSfc6586VtETSxOa7Py7peEkLJK2T9HVJCsMw7Zz7haRXmu93ZWZQNgAAAAB0B0EgDRyY22P06iXtvDM7qwGIT0d2VTujjU/VtHLfUNIFbTzObZJu61R1AAAAANBFBEHuK44ka1djxRGAuLCBIwAAAADEIB+tahLBEYB4ERwBAAAAQAzy0aomWXC0dKnU0JD7YwHA9hAcAQAAAEDEmpryu+KosdHCIwCIGsERAAAAAERs1SoLj/IRHFVW2pEB2QDiQHAEAAAAABELAjvmq1VNYs4RgHgQHAEAAABAxDLBUT5WHA0dKhUVERwBiAfBEQAAAABELJ22Yz6Co9JSC48IjgDEgeAIAAAAACKWz1Y1ydrVCI4AxIHgCAAAAAAils9WNYngCEB8CI4AAAAAIGKZVrXy8vw8XmWl9OGH0oYN+Xk8AGgLwREAAAAARCwIpAEDpOLi/DxeZme1xYvz83gA0BaCIwAAAACIWBDkr01N2hIc0a4GIGoERwAAAAAQsXSa4AhAYSI4AgAAAICIBUH+dlSTpMGDpbIygiMA0SM4AgAAAICI5btVrahIGjaM4AhA9AiOAAAAACBi+W5Vk6xdbdGi/D4mAGyL4AgAAAAAItTQIK1cmd9WNcmCI1YcAYgawREAAAAARCidtmMUK46CQFq9Or+PCwAtERwBAAAAQISiDI4kVh0BiBbBEQAAAABEKAjsSHAEoBARHAEAAABAhDLBUb5nHFVW2pEB2QCiRHAEAAAAABGKasXRjjtKffqw4ghAtAiOAAAAACBCUc04co6d1QBEj+AIAAAAACIUBFJJidS3b/4fm+AIQNQIjgAAAAAgQkFg842cy/9jZ4KjMMz/YwOARHAEAAAAAJFKp/PfppZRVSWtWbNljhIA5BvBEQAAAABEKLPiKArsrAYgagRHAAAAABChIIh2xZHEnCMA0SE4AgAAAIAIRd2qJhEcAYgOwREAAAAARCjKVrV+/eyxCY4ARIXgCAAAAAAisn69/RfViiNpy85qABAFgiMAAAAAiEg6bccog6PKSoIjANEhOAIAAACAiASBHaNqVZNsxdHixVJTU3TnANB9ERwBAAAAQEQywVHUrWobN0offRTdOQB0XwRHAAAAABCROFrV2FkNQJQIjgAAAAAgInG1qkkERwCiQXAEAAAAABGJo1Vt2DA7EhwBiALBEQAAAABEJJ2WevWy/6LSq5e0887SokXRnQNA90VwBAAAAAARCYJo29QyqqpYcQQgGgRHAAAAABCRIIi2TS2D4AhAVAiOAAAAACAi6XR8wdHSpVJDQ/TnAtC9EBwBAAAAQETiXHHU2GjhEQDkE8ERAAAAAEQkrhlHlZV2pF0NQL4RHAEAAABABMIw3lY1iZ3VAOQfwREAAAAARGD1aps5FEdwNHSoVFTEiiMA+UdwBAAAAAARCAI7xtGqVlpq4RHBEYB8IzgCAAAAgAhkgqM4VhxJ1q5GcAQg3wiOAAAAACAC6bQdCY4AFDKCIwAAAACIQJytapLtrPbhh9KGDfGcD0D3QHAEAAAAABHw0aomSYsXx3M+AN0DwREAAAAARCDTqhbXiqNMcES7GoB8IjgCAAAAgAgEgdSvn1RSEs/5CI4ARIHgCAAAAAAiEATxtalJ0uDBUo8eBEcA8ovgCAAAAAAikE7HGxwVFUnDhhEcAcgvgiMAAAAAiEAQxDffKKOyUlq0KN5zAujaCI4AAAAAIAJxt6pJNueIFUcA8ongCAAAAAAiEHermmTBURBIq1fHe14AXRfBEQAAAADkWWOjVF8ff6saO6sByDeCIwAAAADIs7o6KQz9rDiSCI4A5A/BEQAAAADkWTptx7iDo8pKOxIcAcgXgiMAAAAAyLMgsGPcrWo77ij16cPOagDyh+AIAAAAAPIsExzFveLIOXZWA5BfBEcAAAAAkGe+WtUkgiMA+UVwBAAAAAB55mvFkbQlOArD+M8NoOvJKThyzn3fOfeGc+5159w9zrmezrkq59ws59y7zrm/OOfKmu/bo/nPC5o/X5mPvwAAAAAAJE0QSEVFUr9+8Z+7qkpas2ZLeAUAucg6OHLO7Srpu5JGhmE4QlKxpNMlXSPp+jAMh0uqk3Ru85ecK6kuDMPPSbq++X4AAAAA0OWk0zYYu8hDj0dmZzUGZAPIh5I8fH0v59xmSb0lfSipWtKZzZ+/Q9IVkm6WNKH5Y0m6X9Jk55wLw7YXUDY0NCggJo9VOtOMjdjxvU8+rlEycV2Sj2uUTFyX5OMaJV9712jZsh00YECJgqA+xopMeXmxpAGaP3+1qqo2xX5+3/jZST6uUWHJOv8Ow/ADSddJWiILjFZKmiupPgzDhua7vS9p1+aPd5W0tPlrG5rv/6mOX+fcec65Oc65OYRGAAAAAApRXZ1TeXmTl3MPG2bnXbyYkbYAcpf1iiPnXLlsFVGVpHpJ90k6rpW7ZlYUuXY+t+WGMJwiaYokjRw5MqzwMU0O4vvuD9/75OMaJRPXJfm4RsnEdUk+rlHytXaNVq2Shgzxc/0qKqxN7pNP+qiiok/s508KfnaSj2tUGHKJoI+S9K8wDJeHYbhZ0oOSDpU0wDmXCaSGSFrW/PH7koZKUvPn+0tifRoAAACALied9rOjWkZmZzUAyFUuwdESSaOdc72dc05SjaR/Spop6ZTm+5wj6ZHmjx9t/rOaPz+jvflGAAAAAFCogsBW/fhSWUlwBCA/cplxNEs25PpVSf9ofqwpkn4k6RLn3ALZDKNbm7/kVkkVzbdfIunHOdQNAAAAAIm0caO0dq3/FUeLF0tNfsYsAehCctpVLQzDyyVdvs3NCyUd3Mp9N0iamMv5AAAAACDpMhtG+Q6ONm6UPvpI2mUXf3UAKHyM2QcAAACAPMpsDu2zVa2qyo60qwHIFcERAAAAAORRJjjyveJIIjgCkDuCIwAAAADIoyS0qg0bZkeCIwC5IjgCAAAAgDxKQqtar17SzjsTHAHIHcERAAAAAORRElrVJGtXW7TIbw0ACh/BEQAAAADkUTot9egh9e7tt46qKlYcAcgdwREAAAAA5FEQWJuac37rqKqSli6VGhr81gGgsBEcAQAAAEAeBYH/NjXJgqPGRguPACBbBEcAAAAAkEfpdDKCo8pKO9KuBiAXBEcAAAAAkEeZVjXfqqrsyIBsALkgOAIAAAVp3TrmdgBIpqS0qg0dKhUVseIIQG4IjgAAQMFpapJGjJAuu8x3JQCwtTBMTqtaaamFRwRHAHJBcAQAAArOvHn2QuiJJ3xXAgBbW7tW2rQpGcGRZO1qBEcAckFwBAAACk5trR3nz5dWrvRbCwC0FAR2TMKMI4ngCEDuCI4AAEDBqa2Veva0lrWXX/ZdDQBskU7bMSkrjiorpQ8/lNav910JgEJFcAQAAApKfb300kvSeedJxcXS88/7rggAtsisOEpKcJTZWW3JEr91AChcBEcAAKCgTJ8uNTZKEydKBxxAcAQgWZLYqibRrgYgewRHAACgoNTWSv37S6NHS6mUNGuWDaIFgCRIWqsawRGAXBEcAQCAghGGFhwddZRUUmLB0fr1tssaACRB0lYcDR4s9ehBcAQgewRHAACgYLz5pvT++9Kxx9qfx461I+1qAJIiCKQddpDKynxXYoqKpGHDCI4AZI/gCAAAFIzaWjtmgqPBg6Xddyc4ApAcQZCcNrWMykpp0SLfVQAoVARHAACgYNTWSnvvLe2225bbUikLjsLQX10AkJFOJy84qqqSFi7keRJAdgiOAABAQVi7VnrmGWncuK1vT6WkFSukd97xUxcAtBQEyZlvlDF6tAVa113nuxIAhYjgCAAAFIRnnrHd01oLjiTa1QAkQxJb1c45R5o4UfrRj6THH/ddDYBCQ3AEAAAKQm2t1KuXdNhhW9++xx72Io3gCEASJLFVzTnp9tulAw6QzjjDNhoAgI4iOAIAAAWhtlY68kipZ8+tb3duy5wjAPCpqUmqq0teq5ok9ekjPfywPYeOH291AkBHEBwBAIDEe+896d13P92mlpFKSQsWSB99FG9dANBSfb2FR0lbcZSx227Sgw9KixdLp54qNTT4rghAISA4AgAAiTd1qh3bC44k6YUX4qkHAFqTTtsxqcGRJI0dK/3+99JTT0k//KHvagAUAoIjAACQeFOnSp/9rPS5z7X++QMPtPYL2tUA+BQEdkxiq1pLkyZJF18s3XCDdOutvqsBkHQERwAAINE2bZKmT5eOPdbmGbWmrEw65BBWHAHwKxMcJXnFUca110pHHy19+9s8dwJoH8ERAABItBdekNaubbtNLSOVkl591e4LAD4UQqtaRkmJ9Je/SMOGSSedJC1Z4rsiAElFcAQAABKttlYqLbUd1dqTSkmNjdKsWfHUBQDbKpRWtYzycumvf5U2bJAmTCB4B9A6giMAAJBotbUWCvXt2/79xoyxVjbmHAHwJQjseWjAAN+VdNyee0r/+7/Sa69JX/+6FIa+KwKQNARHAAAgsZYtk+bP336bmiT17y/ttx/BEQB/0mlbxVNc7LuSzjnuOOlXv5Luu0/6r//yXQ2ApCE4AgAAiTV1qh07EhxJtjLppZekhoboagKAtgRBYcw3as0PfiCddZZ02WXSQw/5rgZAkhAcAQCAxKqtlQYPlvbdt2P3T6WkNWtslRIAxC0ICme+0back6ZMkQ4+2AIknkcBZBAcAQCARGpokKZNs9VGznXsa1IpO9KuBsCHdLpwVxxJUs+e0sMPW+vv+PHS8uW+KwKQBARHAAAgkV55Raqr63ibmiQNGWJbSxMcAfChkFvVMgYPtvDo44+lU06RNm3yXREA3wiOAABAIk2dKhUVSUcd1bmvGzvWgiN2BgIQt0JuVWtp1Cjp1lulZ5+VLrqI51OguyM4AgAAiVRba7M2OvsiLJWSPvxQ+te/oqkLAFqzebO0enXhrzjKOPNM6cc/trlHN9/suxoAPhEcAQCAxAkCafbszrWpZTDnCIAP6bQdu0pwJEn/9V/SCSdI3/2uNGOG72oA+EJwBAAAEmfaNGuNyCY42mcfG+xKcAQgTkFgx67QqpZRXCzdfbe0xx7SxInSwoW+KwLgA8ERAABInNpae/E1cmTnv7aoaMucIwCIS1dccSRJ/fpJjz5qYf748dKqVb4rAhA3giMAAJAoTU0WHB1zjL3bnY1USnrzTWnFivzWBgBtyaw46mrBkSTtvrt0333SW29JX/uaPU8D6D4IjgAAQKLMn2/bQGfTppaRmXP04ov5qQkAtqcrtqq1VFMj/fa30l//Kv3sZ76rARAngiMAAJAotbV2POaY7B9j1CiprIx2NQDx6corjjIuuED65jelX/5Suuce39UAiAvBEQAASJTaWumAA6TBg7N/jJ49bT4SwRGAuKTTUmmptMMOviuJjnPS5MnSYYdJkyZJc+f6rghAHAiOAABAYqxeLb3wQm5tahmplDRnjrR+fe6PBQDbEwTWpuac70qiVVYmPfCA9JnPSBMmSB9+6LsiAFEjOAIAAIkxY4bU0CAde2zuj5VKSZs3S6+8kvtjAcD2BEHXblNradAg6ZFHpLo66cQTpQ0bfFcEIEoERwAAIDFqa63N49BDc3+szGPQrgYgDul09wmOJGn//aU775RmzZK+9S0pDH1XBCAqBEcAACARwtCCo5oaa4XIVUWFtPfeBEcA4pFpVetOTj5ZuuIK6Y47pBtv9F0NgKgQHAEAgER45x1p0aL8zDfKSKWkF1+Umpry95gA0Jru1KrW0s9+Jn3xiwRHQFdGcAQAABKhttaO+ZhvlJFKSStXSm+8kb/HBIDWdLdWtYyiIunLX5YWLJA++sh3NQCiQHAEAAASobZW2mMPqaoqf4+ZStmRdjUAUVq3zgZEd7dWtYzMc+0LL/itA0A0CI4AAIB369dLTz+d3zY1SaqslHbZheAIQLSCwI7dccWRJH3hC1KvXjzXAl0VwREAAPDu2Wft3fp8B0fO2TvhvJgBEKV02o7dNTgqK5MOPpjnWqCrIjgCAADe1dZKPXvagNV8S6WkJUvsPwCIQmbFUXdtVZPsuXbePGnNGt+VAMg3giMAAODd1KnS4Ydbq0O+MXsDQNS6e6uaZM+1jY3SrFm+KwGQbwRHAADAq8WLpTffzH+bWsa++0p9+9JCASA63b1VTZLGjLH2YJ5rga6H4AgAAHg1daodowqOSkrsBQ0vZgBEhVY1qX9/ab/9eK4FuiKCIwAA4FVtrbTbbtKee0Z3jlRK+sc/pPr66M4BoPsKAql3b5vV1p2lUtJLL0kNDb4rAZBPBEcAAMCbzZulp56y1UbORXeeVEoKQ3tBAwD5lk537za1jFRKWrtWeu0135UAyCeCIwAA4M1LL0mrV0fXppZx8MFScTEtFACiEQQER9KWzQh4rgW6FoIjAADgTW2tzSCqro72PH36SAceyIsZANEIgu493yhjyBBp2DCea4GuhuAIAAB4U1srHXqoDVWNWiolzZ4tbdwY/bkAdC+0qm2RSllwFIa+KwGQLzkFR84lVcOVAAAgAElEQVS5Ac65+51zbznn3nTOjXHODXTOTXPOvdt8LG++r3PO/bdzboFzbr5z7sD8/BUAAEAh+vhjad686NvUMlIpacMG6dVX4zkfgO6DVrUtUinpo4+khQt9VwIgX3JdcXSDpNowDPeUtL+kNyX9WNL0MAyHS5re/GdJOk7S8Ob/zpN0c47nBgAABezJJ+147LHxnG/sWDvSQgEgn8LQVhzRqmaYcwR0PSXZfqFzrp+kwyX9mySFYbhJ0ibn3ARJRzTf7Q5JT0v6kaQJku4MwzCU9HLzaqXBYRh+2NY5GhoaFARBtiUiC+l02ncJ3Rbf++TjGiUT1yX52rpGjzyygwYNKtXQoXWK43/3JSXSZz87QDNmNGrSpNXRnzDh+NlJPq5R8qXTaa1aVaTGxgr17LlWQbDBd0nefeYzUv/+5XrqqU064YS1XmrgZyf5uEaFJZcVR5+VtFzS7c65ec65Pzjn+kj6TCYMaj7u1Hz/XSUtbfH17zffthXn3HnOuTnOuTmERgAAdE2NjdLMmaU68sjNKopx4uLo0Zs1e3aJmpriOyeArq2+3p7EBg5kqI8kFRVJBx/coNmzs16jACBhcvlpLpF0oKSLwjCc5Zy7QVva0lrjWrntU8+uYRhOkTRFkkaOHBlW0CzsBd93f/jeJx/XKJm4LsnX8hq98oq1dkyY0EMVFT1iq6GmRvrzn6UVKyq0116xnTbR+NlJPq5Rsi1aVCxJ2m23HVRRsYPnapKhulq69FIpDCu0447+6uBnJ/m4RoUhl/f43pf0fhiGs5r/fL8sSPrYOTdYkpqPn7S4/9AWXz9E0rIczg8AAApUba3knHT00fGel9kbAPKtrs5eUvH6d4vMc+2LL/qtA0B+ZB0chWH4kaSlzrk9mm+qkfRPSY9KOqf5tnMkPdL88aOSzm7eXW20pJXtzTcCAABdV22tNHKkNGhQvOcdPtzOSXAEIF/q6qyxguBoi5EjpbIynmuBriLXxtOLJN3tnCuTtFDS12Vh1L3OuXMlLZE0sfm+j0s6XtICSeua7wsAALqZujrp5Zeln/40/nM7Z++E82IGQL5kVhyxq9oWPXtKo0bxXAt0FTmNowzD8O9hGI4Mw3C/MAy/EoZhXRiGQRiGNWEYDm8+ppvvG4ZheEEYhruHYbhvGIZz8vNXANAd1NVJBx/MLyBAV/DUU1JTkzRunJ/zp1LSwoXSMhrmAeRBOm0rjsrLPReSMKmUNGeOtH6970oA5CrGfUwAIHt33GHDdO++23clAHJVWysNGGBhsA+Z2RsvvODn/AC6lvp6pwEDpBI2EdtKKiVt3my/vwEobARHABIvDKUpU+zjGTP81gIgN2EoTZ1qQ7F9vcj6whekXr1YwQggP9LpItrUWnHooXbkuRYofARHABLv+eelN9+0F3vvvCO9/77vigBk6403pA8+kI491l8NpaXS6NGsOAKQH3V1jsHYrRg4UNpnH4IjoCsgOAKQeFOmSP36SZMn259ZdQQUrtpaO/oMjiRroZg3T1q92m8dAApfXV0RwVEbUinpxRelxkbflQDIBcERgEQLAum++6SzzrIVAhUVBEdAIautlUaMkIYM8VtHKmUDumfN8lsHgMJXV+doVWtDKiWtXGmrTQEULoIjAIl2113Sxo3SeedJRUXSkUdK06fbnBQAhWXNGum55/ztptbS6NH2nEILBYBcpdO0qrUlsxkBz7VAYSM4ApBYYSjdcou9wNtvP7utpsZmHC1Y4Lc2AJ339NPSpk3JCI769ZP2358XMwBy09AgrVpFq1pbhg2TdtmF51qg0BEcAUis55+X3nrLVhtlVFfbcfp0PzUByF5trdS795Z3oH1LpaSXX7btogEgG/X1TpIIjtrgnD3XEhwBhY3gCEBi3XKL1L+/dNppW24bPtxmozDnCCg8tbUW/vbo4bsSk0pJa9dKr73muxIAhaquzoIjZhy1LZWSli6VlizxXQmAbBEcAUikIJDuv1/62tdshUKGc/bCc+ZMG2wLoDAsXFik995LRptaxtixduSdcADZqquzl1OsOGobc46AwkdwBCCR7rzThmKff/6nP1dTI61YIf3jH/HXBSA7M2aUSUpWcLTrrlJVFS9mAGQvnaZVbXv23Vfq25fnWqCQERwBSJwwlKZMsaHY++776c8feaQdaVcDCseMGaXafXdp9919V7K1zOwNdmoEkI3MiiNa1dpWUiKNGUNwBBQygiMAifPcczYUu7XVRpI0dKjNOmJANlAYNm6Unn++NFGrjTLGjpU+/lh67z3flQAoRJkZR6w4al8qJb3+ulRf77sSANkgOAKQOFOm2FDsU09t+z41NdIzz7AbElAIZs0q0bp1LpHBEbM3AOSirs6puDhUv36+K0m2VMpWdr70ku9KAGSD4AhAomSGYp911tZDsbdVXS2tWSPNmRNfbQCyM316mcrKQh1xhO9KPm2vvaTycoIjANlJp4tUXh7KOd+VJNvBB1vLGs+1QGEiOAKQKJmh2Oed1/79mHMEFI4ZM0o1evRm7bCD70o+rajI2tV4MQMgG/X1TuXlbPO6PX36SAceyHMtUKgIjgAkRhhKt9xiAxRbG4rd0o47SvvvT3AEJN3770tvvlmi6urk9pWmUtLbb0vLl/uuBEChSaeLNHAg0/U7IpWSZs+2NwgBFBaCIwCJ8dxz9uJte6uNMmpqpBdekNavj7YuANmbOtWONTXJDo4kez4BgM6oq3MaMIDgqCNSKWnDBunVV31XAqCzCI4AJMYtt2x/KHZL1dX2rhWDFoHkqq2VBg9u1J57NvoupU0jR0o9etBCAaDz0mmngQNpVeuIsWPtyHMtUHgIjgAkwooVHRuK3dLhh0vFxdL06dHWBiA7DQ3StGlSdfXmRA+O7dFDGjWKFzMAOq++3oZjY/t22kn6/Od5rgUKEcERgES4805p06aOt6lJUt++tksHc46AZJo9W1q5Uomeb5SRSklz50rr1vmuBECh2LBBWrfOERx1QiplbcFNLNICCgrBEQDvwlCaMqVjQ7G3VV0tvfKKtGpVNLUByN7f/ma7ln3xi4URHDU0WNgFAB0RBHZkV7WOS6Xs+/b2274rAdAZBEcAvHv2WfsF4vzzO/+1NTVSY6M9BoDkmDtX+s1vpHHjVBCDYw891I60UADoqHTajuyq1nGZzQh4rgUKC8ERAO8yQ7EnTuz8144ZI/XsSbsakCSffCKdeKI0aJB0++2+q+mY8nJpxAhezADouMyKowEDWHHUUZ/7nM064rkWKCwERwC8WrFCeuAB6eyzOz4Uu6WePW2XDgZko6t66y1roSoUmzZJp5wiLV8uPfywvUAoFKmU9OKLtooRALYnExyx4qjjnLPnWoIjoLAQHAHw6o47Oj8Ue1vV1dL8+fZCFehKnn9e2msvC1YLZZDo974nPfecdNtt0oEH+q6mc1IpafVq6fXXfVcCoBDQqpadVEpauFBatsx3JQA6iuAIgDeZodiHHmotItmqqbHjzJn5qQtIihtvlEpKpHvukS6+2H5mkuyWW6Tf/176j/+QzjjDdzWdx+wNAJ1Bq1p2Ms+1L7zgtw4AHUdwBMCbZ56R3nknt9VGknTQQVLfvsw5QteybJn04IPSRRdJl1xiIdIvf+m7qrY995x04YU2DDvJdbZnt92kIUMIjgB0TBBIPXuGWbXad2cHHGDjCXiuBQpHie8CAHRfU6ZIAwZIp56a2+OUlEhf/CJzjtC1TJlis3a+8x3ps5+1Vsz//E8bOJ1r2JpvS5faXKOqKlsdVVzsu6LsZGZvPPecre5yzndFAJIsnZbKy1lt1FmlpdLo0QRHQCFhxREALzJDsc86S+rVK/fHq6mRFiyQlizJ/bEA3zZtsrav446zHWiKiqRbb5WOP1769rftZycp1q2TvvIVaf166ZFHLAwuZKmU9MEHPJcA2L4gYL5RtlIp6e9/t7lyAJKP4AiAF/kYit1SdbUdmXOEruDBB6WPPpIuuGDLbaWl0r33SoccIp15ZjL+rYeh9M1vSvPmSXffbYO8Cx1zjgB0VBBIAwYQHGVj7Fjb9OHll31XAqAjCI4AxC5fQ7FbGjHCWnhoV0NXMHmytaeNG7f17X36SI89ZquQJkyQXn3VT30Z110n/fnP0i9+IX35y35ryZcRI6R+/QiOAGxfOi0NHEirWjZGj7bVtDzXAoWB4AhA7DJDsc8/P3+PWVQkHXmkDchO+s5TQHv+/nfbaeaCC+zf9bYGDpSmTpXKyy1Yevfd+GuUpNpa6cc/liZOlH7yEz81RKG42EJtXswA2J4gkMrL+aUjG/36Sfvvz85qQKEgOAIQu1tusTkoEyfm93Framw2yTvv5PdxgTjddJPN/fr619u+z5Ah0pNPWkh6zDG2A1uc3n1XOv10W51z++1db4h0KiW9/rpUV+e7EgBJFYYER7lKpaxVbfNm35UA2B6CIwCxWr7c5recfXZ+hmK3lJlzNGNGfh8XiEs6bbOCvvY1W1HUnj32kB5/3H6mxo2T6uvjqXHVKmuTKymRHn7Y2ue6msycoxdf9FsHgORas0ZqaGBXtVykUtLatdJrr/muBMD2EBwBiFW+h2K3tPvu0tChzDlC4br9dtudrOVQ7PaMGiU99JD01lvS+PH2tVFqarJQ6513pPvuk6qqoj2fL6NG2TBy2tUAtCUI7MiuatkbO9aOPNcCyUdwBCA2maHYY8dK++yT/8d3ztrVZs60F7hAIWlslH73O3sHdv/9O/51Rx8t/elP9ov36afbO+BRueIK6a9/la6/3maKdVW9e0sHHcSLGQBtywRHAwbwC0e2dt3V3oDguRZIPoIjALF5+mmbjRLFaqOM6mpr95k/P7pzAFGorZUWLpQuvLDzX3vqqbYT26OP2s9XFAPi77/fdk/7+tezq7HQjB0rzZ4tbdjguxIASZRO25EVR7lJpSw4YmMTINkIjgDEZsqUaIZit5SZc0S7GgrN5MnS4MHSiSdm9/Xf+Y50+eXW7nbppfmtbf586ZxzbPvkm2/uesOwW5NKWVvt1Km+KwGQRLSq5UcqJX38sfTee74rAdAegiMAsVi+XHrggWiGYre06642NJgB2SgkCxbYiqPzz5fKyrJ/nMsvl771Lemaa6Rf/zo/ta1YYcOwBwywwfY9euTncZOupkYaPtza/x580Hc1AJKGVrX8yGxGQLsakGwERwBicccdtt1qlG1qGTU10rPPsr0rCsfvfme7lOX68+GcrVw65RTphz+U7rwzt8draJBOO01atszCk8GDc3u8QtK3r/TCC9IBB9j384YbfFcEIEkyrWrl5aw4ysWee0oDBxIcAUlHcAQgclEPxd5WdbVtk/vKK9GfC8jV2rXSbbdZOJGPYKa42IZlV1dLkyZJf/tb9o/1wx/a6r0pU6RDDsm9tkIzaJC1vX7lK9LFF0uXXMLgfQAmCKR+/WwHRmSvqMh+PyQ4ApKN4AhA5DJDsc8/P57zHXGErbxgzhEKwd13SytXShdckL/H7NFDevhhWy0zcaKtnOms22+3VTbf+57NN+queveW7rtP+u53bTe5005jYDYAC44GDvRdRdeQSklvv21jDQAkE8ERgMjdcotUXm4rKuJQUWEvmJlzhKQLQ2st239/e8c1n/r2lR5/XBoyRDrhBOn11zv+tS+/bLOSqqul667Lb12FqLhY+u1vbW7U/fdLRx21Zb4JgO4pCOz3DeQuM+comzc5AMSD4AhApJYvt9koUQ/F3lZ1tfTii9L69fGdE+is55+X/vEP294+ip3KdtpJevJJ+9k79lhp8eLtf82yZdJJJ9mg+XvvtdlLsOtzySX2PZkzx4K+hQt9VwXAl3Sa4ChfDjrIVsrSrtb9vPlmsUaNkpYu9V0JtofgCECk/vjH+IZit1RTY1tp8+4VkmzyZNut7MwzoztHZaVtKb9unXTMMe23AmzYYKHRqlXSI4/woqg1EydKTz0lffKJNGYMs9SA7opWtfzp0UM6+GCCo+7oyit7a84ce1MGyUZwBCAyTU02VDeVkvbeO95zH3aYrZSgXQ1J9cEHthrv3HNtjk6U9t1XeuwxackS6fjjpdWrP32fMJS+/W1p1izbBXHffaOtqZClUraisXdvm6n22GO+KwIQN1rV8iuVkubOtTc50D3MnVuiadPK5Jy9WYVkIzgCEJmnn5YWLIh/tZEk7bCD7QLFgGwk1ZQpUmOjhTVxGDvWhjzPmyedeKK0cePWn7/xRlsh+LOfSSefHE9NhWzPPaWXXpL22kuaMMFmuQHoHhobpfp6gqN8SqWkhgZp9mzflSAuV1/dSxUVTbr4YusQWLHCd0VoD8ERgMjEPRR7W9XVNotk5Uo/5wfasmmT/Xwcf7y0++7xnfeEE6TbbrNA9ayz7MWPZH++5BJp/Hjpiiviq6fQ7byzBeTjxtkw8UsvtZWWALq2+npbpUmrWv6MGWOz5GhX6x6ef16aObNMF120Xl/9qv2/8/HHfVeF9hAcAYjEJ59IDz0U/1Dslqqr7X9Ezzzj5/xAWx54QPr4Y+mCC+I/99ln205pmS3mFy6UTj1V+vznpbvukor4zaBTdtjBltifd5509dX2/d20yXdV0WtstJaSqP7rDt9DFK7MroqsOMqf8nJpxAiCo+7iZz+TdtqpSZMmbdCBB0q77EK7WtKxVwqASPgait3SmDFSz54252j8eH91wK+VK+2/3XbzXckWN91kK42OPdbP+X/wAwuurr1Wuucee+f8kUekfv381FPoSkqk3/9eGjZM+ulPbWe6Bx+0wedd0dq10ujR0uuvR3eOnj3t3+ZXvhLdOYBspdN2JDjKr1RK+tOfLJguLvZdDaIyY4at1v3lL9erd29baTZ+vL15tWGDPf8jeQiOAORdU5P0P//jZyh2Sz16WA0MyO7eJk60WTSzZ9s8Gt/mzbNe/t/8xu/qnmuusXkCd94p/e1v0vDh/mrpCpyTfvITCygnTbLnnieekIYO9V1Z/l13nYVGP/mJ1L9/NOf4859tcPwhh0iDB0dzDiBbrDiKRiol3XyzPb/sv7/vahCFMJQuu0zadVfp7LM3/N/tEybYGzAzZ0rHHeexQLSJ4AhA3s2caUOxL7/cdyVSTY3NHfnkE2mnnXxXg7i98YY0bZp9fNJJFh717eu3pptust24/u3f/NbhnHTrrRYgDRrkt5au5GtfsyX3J55oq3L+9jfpgAN8V5U/H3wg/epXFshedVV055kwQfrCFyyEe/xx+/cKJEUmOGLGUX6lUnZ8/nmCo67qySftzbPf/W7rlUVHHrml9ZvgKJmYZAAg76ZMsV71JOzMVF1tx5kz/dYBPyZPtpVn994rvfOOvQgNQ3/1pNPS3XdbuFBe7q+ODOcIjaJQXW0vfIqKpMMP3xJedgU//antfHTNNdGeZ489rJWyttZeYABJQqtaNHbbzVZpMueoawpDm200bJitKG2pRw9r3//rX9lkIqkIjgDkVWYo9jnn+BuK3dKBB1orxfTpvitB3OrrrQ3rjDNsdcTVV0v3328tYr7cdpv17/sYio147buvtUhWVdnueX/8o++Kcjd3rnTHHdLFF9vfK2rf+Y7tWPfv/y699Vb05wM6KggsGI6qVbM7S6Wk557z+yYPovHYY9Irr1h4VFb26c9PmGAzAl99Nf7asH0ERwDyKglDsVsqKZG++EXmHHVHt99uuzNddJH9+Yc/tHa1H/3IhjLGrbHRVk4cdpi0337xnx/xGzLEXgAdcYT09a9LP/954b4YCkMbqj5okM02ioNzFrb26iWddZb9vwVIgiCwVaPsQpl/Y8daS+ySJb4rQT5lZhvtvrvtPtqa44+3nyl2V0smnu4A5E1Tk7WpHXZYMoYQZ1RXS++9Jy1e7LsSxKWx0drUxo61VWeSvQi9/XYbAn3aafaLaZxqa6V//Uu68MJ4zwu/+vWzOUdnny1dcYX0jW8UZgDy8MPSM89IV14Z7yqLwYPt/ytz5ki/+EV85wXak07TphaVlnOO0HU89JD0979beFRa2vp9Kirs+j/6aLy1oWMIjgDkzcyZFtAkZbVRRk2NHVl11H088YS0cOGW1UYZ/frZNunr1ln72qZN8dU0ebK9CD7xxPjOiWQoK7PVmJddZitovvxlafVq31V13KZN1i62zz4WfMXt5JOt/fmqq6z9D/AtCAiOojJihP2/muCo62hqsg1z9thD+upX27/vhAnS/PnSokWxlIZOIDgCkDeZodinnOK7kq3ts4/tqEZw1H3ceKPtbHXSSZ/+3F572Yv3l16y1ps4vPuurTj61rfafqcNXZtz1qr2hz9ITz1lQ7OXLfNdVcdMnmxvCvz619b+68MNN9jQ3LPOktas8VMDkBEE7KgWleJi6dBDCY66knvvlV5/3VbdFhe3f9/x4+3IqqPkITgCkBebN9vQu9NO23p7zSRwztrVpk8v3Pki6Li33rLtXr/97bZDmokTLTSaPFn605+ir+l3v7NakrYaD/E791zbNebdd+3F0Sef+K6ofStWWHvauHG2440v/ftLd91lKwkvucRfHYBEq1rUUikLGurqfFeCXDU0WGC0zz7Sqadu//6f+5y0994ER0lEcAQgL+bMsfafTFtY0lRXSx9+KL39tu9KELXJk601aHshzdVX2+D0886zZdFRWbPGZiudcoq0887RnQeF47jjrLX3o4+kSZOSHWj//Of2b/jXv/Zdic3P+4//kP7nf3hRAb9oVYtWZs7Riy/6rQO5u+ce+9375z/v+DD58eNtpl59fbS1oXMIjgDkxTPP2PHww/3W0ZZMoDV9ut86ovKPf0jLl/uuwr9Vq2y78NNOs/bE9pSUSH/5i7VXnnRSdL+g3H23tHKldMEF0Tw+CtOoUdK119rg7MmTfVfTurfekm6+2cLVvff2XY35+c+l/fe3WUtJX62FrmnTJgtTaVWLzqhRtkqXdrXCtnmzPWcfcEDn5juOH28rlZ54Irra0HkERwDy4umnt8wSSqKqKmnYsK4352j5cluxsN9+0lFHSRs3+q7Irz/+0X6h33Yodls+8xnpvvtsx72zzrIBjvkUhtJNN9kvTYcemt/HRuG78ELpS1+ywdNRrnrL1g9/KPXpY7/4J0WPHtZeumqVhUdJXq2FrimdtiMrjqLTu7d00EFdJzh6+23puuuktWt9VxKvO++0+XhXXtnx1UaSdMgh9nqClaXJQnAEIGebN9v/3I84wnclbcvMOZo507ZqL3RNTdItt9gOFXfdJZ1+ur3wvOIK35X509RkKzdGj7Z3Kzvq0EOl66+3GV2//GV+a3ruOVsNduGF9m8QaMk5a2MsL5fOOMPafZNi2jRbDfWf/ykNGuS7mq2NGCH9v/9ns6JuvdV3NehugsCOBEfRSqWk2bOlDRt8V5K7X/zC3iA44IDu0363aZP9vUeNkk44oXNfW1Rku48+8US8u9+ifTkHR865YufcPOfcY81/rnLOzXLOveuc+4tzrqz59h7Nf17Q/PnKXM8NIBnmzrV3UZIcHEnWrlZXJ732mu9KcvPqq9KYMbZD1/7729/nnnvs3fdf/Up64QXfFfoxdaoNHO7oaqOWLrjAtoi97DJ7nHyZPHlLKAC0ZtAga6/85z/j2+VvexobrZaqKum73/VdTeu+9z17Tr/4YmnBAt/VoDvJBEe0qkUrlbLQYO5c35XkpqnJNuwYM8bar1Ipm9XWFQKx9tx6q63mvvLK7N44Gz/e2vyffTb/tSE7+Vhx9D1Jb7b48zWSrg/DcLikOknnNt9+rqS6MAw/J+n65vsB6AKeftqOSZ1vlHHkkXYs1DlH9fUWiowaZf8z/tOfrPUuM3vkN7+xdryzz+6e21XfeKMNnz7llM5/rXO2gmvECOnMM6VFi3Kv54MPpAcftF20evfO/fHQdR1zjLWF/f730sMP+65Guu02Wyn3q19Za1gSFRVZa2ppqT3nNTT4rgjdBSuO4pFp7y70drV582yswHe+YyvDv/lNm2930EG2sUxXtGGDdNVVdg2z3Y3zqKOkXr1oV0uSkly+2Dk3RNKXJF0l6RLnnJNULenM5rvcIekKSTdLmtD8sSTdL2myc86FYdvd6Q0NDQoyz86IRTrTuI3YFfL3ftq0vtpjjyIVF69Ukn9ke/SQPv/5/po6tUmTJq3u9Nf7ukZhKN1/f5kuv7yPVqxwmjRpgy69dL369w+1bUn//d8lGj++ny64YKN+85vu0UyfTqe1aFGpnniiQv/+7+u0evX6rB/r1luLdNRR/TVhQpMef3ylevbMvq7rr++lpqZeOv30egVBnocnFZhCfn6LyyWXSE8+2V+TJhVp991Xapddov8309p1Wb1a+ulPyzV6dKOOOGJVop/Te/WSrrmmTOef31eXXbZOP/hB9j/7ScXPTvIsWdJD0g4qKqpTEDRxjSJSVCQNH95fM2Y06RvfKJzf2bb14IO9JPXWyJFpbdoU6pe/lGpqSnXxxX00enSRvv/99brkkvUqK/Ndaf5MmdJTH3zQRzfeuFLpdNup/vau0Re/2FcPPVSsyy6rp90/AXJdcfRbSf8hKfPbTYWk+jAMM/9C3pe0a/PHu0paKknNn1/ZfP+tOOfOc87Ncc7NITQCkm/zZmnWrFKNHVsYb/cedliDXn65tGB6pt95p1hf+Uo/ffvbfTVkSKOmTVupq69ep/79W8/cx4xp0IUXbtCdd/bUk0+WxlytP3ff3V+lpaHOOSe3td+f/WyTbrppjebPL9GPftQn68fZtEm6666eOvrozaqs7N6hETqmrEyaMmW1Nm50+s53dvA2i+2GG3pp+fIiXXnl2oL4Rf3kkzfppJM26tpre2nevGLf5aAbSKftB2PAAJ7bo3bIIQ2aPbsk7xtXxGnGjFLtt1+DBg3a8ntbTc1mPffcSp188iZdd11vHXtsf/3zn13j+WvdOum3v+2lsXRHvh4AACAASURBVGM36/DDc3ttMG7cJr3/frHeeKNrfG8KXdYrjpxzJ0j6JAzDuc65IzI3t3LXsAOf23JDGE6RNEWSRo4cGVawDtQLvu/+FNr3/uWXbb7RuHE9VVGRw/KMmHzpS9Z3/d57FUqlsnuMOK7R2rU2VPDXv5b69rU2qm98o1RFRQO2+7XXXmvtg9//fj+9/rq0446Rl+vV6tXSAw/018SJTvvsk/vQia99zbYhv+qqnjriiJ76xjc6/xj33GNbhX//+2UF9zMdJb4X7auosJbLc88t1a23VujSS+M6r12XxYulm2+2n4Gjj97+c01S/OEPtrPkhRcO0Kuvds3WUH52kmPDBgt6d9utYqtwlWuUf0cdZW35n3xS8f/Zu/N4Gev3j+Ovj3PshEQp2heUSoRCi0LI0SYqIVFJKm1SKmSrpESkffkqiiwtjkKHvhW/fPtWqLRI0iaE7Nvn98c187V0cJaZue85834+Hh7DnJn7vs58zMx9X/f1uT6ceGLethHkuKxZA59+aj2N9oyjfHkYN856IF5/fTrnnVeWfv1s2nJ6vuYEBeuFF+z4Z/z4Qjl+7ff2uLZtoUcPmD27LGefHcsoJS/yU3FUH8hwzi0BxmJT1B4Hyjrnov/dKwO/Rv6+DKgCEPl5GSAcNYQikmezZtltsnygn3229bOZOTPoSLLnvfU4qV4dHnrIlohftAiuuy7nS5kWLWorra1aBV27Fvzlql9/vSjr1hXKU1Psvenb1/rOdOtmB325NWIEHHusbUMkN665Bi6/HO67D+bOTey+777bPmdivbpgvJUrZ/2OFi2yEzSReFq1yk76k6EiL9lFL/Ala5+jmTNtsYELLtj7Yy66CBYssGbQvXrZ77xoUeJijKV16+zYtXFjaNgw/9s7+GBbKXfy5PxvS/Ivz4kj730v731l7/2RQFtgpvf+KuADINqatAMQHeopkX8T+fnMffU3EpHkkJVlSY6KFYOOJGcOPBBq1gxng+zFi2350YsvhjJlbCn355/P21LYp5xiFUvjx8OYMbGPNSy8h2efLcapp26jbt3YbTctDV59FSpVsmbbK1bk/LmffWbL7XbrlvNkn0hUtFH7YYdZo/a1axOz308+gbFj7Wp3lSqJ2WcsRVdYe/JJyMwMOhopyFau1IpqiXL00bboRbKuFpuZaVXjZ5yx78dVqABvvGHHHd9+C6eeCsOGkXRT9IYPt+OlBx+M3TYzMmxlvWXLYrdNyZt4HNL2xBplf4/1MHoucv9zQPnI/bcBd8dh3yKSQFu32lWgc84JOpLcOe88O0nasCHoSMzmzdC/P5x4olVwPfqofUnmdSpd1B13QP36cNNN8PPPsYk1bKZPh+++S+e66zbG/Opv+fKWePvjDyslz2nPmSeftKkyHTvGNh5JHWXLWsJ3yRJ7/8ab99acu1Kl5K7YGTTIPkc7dSLUTb0lua1cqRXVEsU5OxZKxooj72HaNDvmLJyDlpPO2bHGwoU7E+GNGsGPP8Y/1lhYs8ZaJbRoQUwv5LVqZbdvvx27bUrexCRx5L3P8t5fGPn7Yu99He/9sd771t77zZH7N0X+fWzk54tjsW8RCc5nn1lZarIljho12pn0Ctr770ONGjYtJSPDeuvcdlvODjL2Jy0NXnrJlqm+5prku3KVE088ARUq7KBVq/h0O69d2xJB06fD/ffv//ErV9oVw6uvtpN/kbxq0MA+F155Jf5Vg+PGWb+6AQOgVKn47iueihWzfigrVsD11xf8aboSjOhUNUmMBg0sefLLL0FHkjuLFlnfuH1NU8tOpUrw1ltWcf7ZZ3aM+PTT4f88e/xx+Osv6NcvttutWtWm/mu6WvBURC8ieZaVZbdnnRVoGLnWsKE1Hgyyz9Evv1jTvyZNdl6VGjfOpqfE0jHHwGOP2dS8ESNiu+2gLV4M77wD7dtvomjR+O3n2muhc2fr+7K/A5cXXrDGqd26xS8eSR29e1vVYNeu9v89HjZuhJ49bWpE+/bx2UcinXqqTZOYMMGSbiKxpoqjxIpWXyfbdLXolNmmTXP/XOfsgt+CBdbj5/rroVmz8E7XWrUKhg61fk2nnRbbbTtnF1ZnzrTFUCQ4ShyJSJ5lZUG1ata8LpmULGlfxEEkjrZts0RO1arWBLtfP5g/P75NlDt3ttLhnj2toqmgePJJq6rq2HFz3Pc1fDjUqmUn1t99l/1jtm+HkSMtkVqjRtxDkhSQnm7VRoUKWb+jrVtjv4/Ro4uxdKkd9KcVkBWP77jDLhDcdJNN95Pc0cnZ3nmvHkeJdsopdtwWhirx3Jg2DU44AY48Mu/bOPxweO89O9758EM46SR4+eXwVR8NHWr9+Pr2jc/2W7WCLVvstZDgKHEkInmSrP2Nos47z/oIrV6duH1+9JElH267zZILCxfaVJRixeK7X+dsueqSJW0KVTxOPhNt3Tp47jm49FKoVCn+c/CKFbMKhvR0uOQSWL/+n4+ZOtXK6RPRk0ZSxxFH2DSFuXNjf1C+fLnjscdK0KoVnHtubLcdpLQ0O7kCS/bmtD+ZWBVnuXL23RS2k9Mw2LDBTmBVcZQ46enWXDqZEkcbN9rF1dxOU8tOoUJw443wxReWOOrQwRZR+eOP/G87FlassEbel18OJ58cn32ceaYlazVdLVhKHIlIniRrf6OoRo2s58+sWfHf14oVNt2pQQOb//3mm9bk75hj4r/vqEMOsZWa5s2zPibJ7l//skaM3bsnbp9HHAGvvWYJv+uu++dJ1YgRcOihVqotEkuXX24NnwcO3DlFOBYGDSrB5s3w8MOx22ZYHHmkVQp++KEtOCD7t3Yt3HADFCliCzb07Knk0Z6iTdeVOEqsBg0scZKoVSbz68MPbdp6Xqap7c2xx9ox65AhNg3uxBNtJbagPfywXUzr0yd++0hPt8r5d96xyn0JhhJHIpIn0YTL2WcHG0de1a0LxYtb75942bHDKgVOOMGufvfsCV9/bVeKYr0CWE5ceim0a2cnBJ9+mvj9x4r3lqSpWdOuQiVSkybWP+XVV3fvGfXtt1aWfsMNsWlsLrKnYcPguOPsPbxqVf639+WXMGZMUa69dhPHH5//7YVR+/b2ude7t510yr716mX992bMsAqHRx6xlZ2UPNopmjjSVLXEatDAjqnmzAk6kpzJzISiRWN/jJyWBrffbhdvjzrKLipccUVwq0j+/rsdC115pbWuiKdWrey77+OP47sf2TsljkQkT5K1v1FU0aLWAyNefY7++19Lalx/vfW7+eILGDzYposFafhwW7Hj6qut5D4ZffCBVf107x5MAq5XL2jZ0qYcRpt1jhxpCaMuXRIfj6SGUqUsYbl8ufUty8/JvPd28nHAAZ477tgYuyBDxjl46imrDrnqKqsAkOx99JF9jt18s00LGjECevSwlSu7di2Yq3LmRTRpq4qjxKpb16pO4nmxL5YyM60lQYkS8dl+9erwySd2IWv8eJvC9sYbiU/yPvSQTd184IH476tJE6uG1HS14ChxJCK5tm2bleEm6zS1qEaNLAHx+++x2+aaNXbgXbu29bt55RVLdFSvHrt95EfZsvDii7ZM7N13Bx1N3gwfDgcdZFfZglCokFWQHXEEtG4NP/xgr2nr1jYlUCReatWy6WoTJ8Izz+R9O+++C9Onw113baRcuYJdTnLQQbba4cKFcO+9QUcTTps3WzLy8MOtIhUs6fboo/Y9MXq0/Vy9ojRVLSilSsH558Prr4e/Am7pUqsuj0V/o31JT7dqyk8/hYoVrfqoVi14663EvEa//AKjRlll53HHxX9/pUvbcfvkyeH/P1BQKXEkIrmW7P2Nos47z24/+CD/2/LeqgGqVrUrtV27WnKmXbtgqmL25bzzLLk1fLidPCaTJUtgyhSr7Il3U/F9KVvWelWtXg116ljCsFu34OKR1HHbbdC4sU0h+uqr3D9/61Zbdez44+Gaa1KjBOeCC2zq1dChwaymGXYDBtiKm6NH2wl6lHOWqOzTx5Jv7durv4imqgWnTRs7Bgj7VPtp0+w2lv2N9uXUU22xl5desmORjAw7Lpk6Nb4JloEDLZl8333x28eeWrWyi3UFaYXgZKLEkYjkWrQ5a7L2N4qqWdMSAPk9kfj6a0vGXHUVVKliBzUjRti2w2rwYEtyXXNNYleWy6+RI+1kpmvXoCOx1UOeftqmLtSsadM7ROKtUCE7QShZ0vpK5Hb61ejRdtA9ZEhq9eN65BHrN9ehgy1SIGb+fBg0yC5yZFch4ZxNQxk40C6OXHFFwViZM680VS04F11kU5XGjQs6kn2bNg0qV05spXl6uiV2v/nGVpxdsQKaN4f69e0CYawTSD/9ZFWvnTpZr6VEufBCu9V0tWAocSQiuZaVZUmHZO1vFJWWZlVTeZ0zv3493HMPnHKK9TQaNcrmnNeqFdMw46J4cZtG99tvybN8/IYN8OyzdvBYpUrQ0Zh27WyFtxdfDF9lmRRclSrZ/7kvvsjdlNO//rLqkUaNdh6Ap4oSJey9+vvvsfnM27HDku5LlsDnn9uCEZMnW1Jv2LDkaOK7fbtVb5YtC489tu/H9uplFVvjx8Nll9n0tlS0cqVVZRUpEnQkqadsWUtujhsX3p5b27ZZouaCC4I5Jihc2JI5ixbZRYJly6xC9eyzY7siZ//+9vv17h27beZE5cp2jD1lSmL3KyY96ABEJLlE+xu1axd0JLHRqBFMmmT9iHJz1WTyZJvutXQpdOxoDQIrVoxbmHFRu7aVGPfpY+W/rVsHHdG+vfqqnfjefHPQkezuqquCjkBSUYsW1iB+2DBrGtq8+f6f07+/VUw8+mhqJjpr14b777c/zZvbVJI1aywBtOufPe/L7jF//73vq/hFisDs2dbUN6xGjIC5c2HMGOsFtT89etjCEt262eqgEybYRYhUsnKlpqkFqU0bSxp8/LGttBY2c+fa50WipqntTZEicN11VmH57LM2HfXcc+2Yt18/q0TKqx9+sKmrXbsGcxGvVSurgvzjj+S/gJ1slDgSkVwpKP2Noho1stuZM+Haa/f/+J9+KsQ111jzwZNOshODhg3jG2M83XMPvPOOLSPfoIFVMoSR97a6z8knJ/frLRJLDz9sV5E7doQvv9x3c/bvv7e+Zp06WU+MVNWrlzUH39/FD+egTBmrcihb1v5+1FE7/x29b9d/R+9zzqYvX3wxzJsHhx6amN8tN5Yssc//Zs1yt9DAjTfuPClt2dIuogS9WmgirVqlaWpBysiwZOXYseFMHGVmWjX7+ecHHYmJJno7dbIKpEGD7HVr0sQSSHlJbD/4oFU23XNP7OPNiYwMS/6//XbOjtuT2eTJViHbrp1NFw76go8SRyKSK7Nm2W2y9zeKql7drljsL3G0eTMMHVqcoUOLk5Zm/UFuvjn5e4QULmxT1k491X7/d94J/ospO7NnWy+OZ54JZ3wiQShWzE6gatWyK8tTp1oPpOzcdZed8D/4YGJjDJv0dFuV7pVX7PXbW/KndOm9v5Y5MXmy9T279FJL7hUtGrNfId+8t4sFztkU69x+pnbubL9Px45WufX22/Z6pYKVK5U4ClKpUlZtOX68VVumpQUd0e4yMy0ZE7Yel8WL24IKXbrYe/6hh6BePXst+/bNeYuFRYvss/PWW4O70Hjyybaq7ZQpBTdxtHGjLWIxcqRdEBo82FpLPPNMsOcd6nEkIrkS7W9UUJYdd86qjmbO3Pu0g+nT7Ytq4MASNGmyhW++gdtvT/6kUdQJJ1jlwtSp+VviO56GD4dy5awZsIjsVL269ad57z14/PHsHzNrliVLevUKb1VhIh1yCNx5p031a9/ermCfdZZ9zh9+uCWO8pM0AqhRw/odzZljUzrCtHz0mDHWwHfQIDsBy4urr7bpwx99ZNULybTIQn5oqlrw2rSxaUrRC5lh8eeftrpZdk3mw6JkSUtI/Pijvf8/+cSm8F50kfVq25++fS3h3rNn/GPdG+fsM/v99633ZUGzcKGtijdypK2iumSJve4vvWRVrEH+zkociUiORfsbFZRpalHnnWcNU7/+evf7f/3VSvgbN7ZGjK+/vpbnn19H5crBxBlP3bpZafVtt9n89TBZutT6UHXpYg1uRWR3119vB/53323TiXe1Y4e9r6tUsVtJnEsvtSkVL7xg/YTC4M8/rVqgXj2bdpYfbdrAG2/YyfL55+9ccawg01S14DVvbpVHY8cGHcnu3n/fEsRhThxFlSpl3xc//mhT1rKybHXYyy6DBQuyf86CBfaad+8efE/PjAyrypk+Pdg4Ysl7eOopS+QtX24Xcx991Ko777/ffjZ1arCftUociUiO/fe/1hC0oCWOdu1zBJYgGzbMKqsmTrRM//z50KhRwV2DuFAhO7kpXNiuwG/fHnREO40aZV+o+T3JESmonLMGqBUrWrJ7/fqdP3vlFUsmDR6ceo2Mw+CBB6yZa48e8MEHQUdjSaO1a+3/Syym+Vx8sX1PLlhg36V//pn/bYbVjz9axdFhhwUdSWorUcISBxMmwNYQHZZNm2ZJxdNOCzqSnDvgAFskZckSS068955VXl5xBXzzze6P7dvXEk533hlIqLs56yyLvaCsrrZqFVxyiVWnnn229SzcMwF5/fU7E/UNG9qKeYmmxJGI5Fh0Kc+C0t8o6qij7M+MGbZSR+3adnBdv76VjN5/v5XmFnSVK8OTT9pr8MgjQUdjNm606XMZGXmfUiGSCsqXtyTRd9/BLbfYfevXWwPTOnWgbdtg40tVhQrByy/blODWrS35EJR33rHpZffcAyeeGLvttmhhJ3CLFtmFpd9/j922w+Shh+ziSseOQUcibdvayXZYKk527LDEUZMm4eu7lBNly1piaMkSm9L81lv2GdG+vS2s8Pnn1lfq1lvDUXFXpIhVnr31lr32yWzWLDjlFPt8HjLEFm/Y22pxl1xi/8+WLYMzz/znTIl4U+JIRHIsK8sOfgtKf6NdNWpkDT7r17crihMm2If3MccEHVliXXGFndzcf3/O5rvH29ixNh7duwcdiUj4nXuuTT947jm7MvnIIzbldujQ/Pfskbw74ABrlr19u00p3LUiLFH+/tuuZlevbieGsdakiU2j+Oknu7j0yy+x30eQli2zqtxOnVRxFAZNmlgvsnHjgo7EfPml9V1q2jToSPLnwANhwABLcN9+uyWLqla1i3dlyljlZFhkZNiUrrlzg44kb7Zts2PtRo2sGviTT+w139939TnnWLJpyxZbIS+Rv78OI0QkRwpqf6OoSy+16R533mkZ/EsuSc3Vu6Kr7Bx0kDU/3bQpuFi8t6bYJ55oJ8Qisn99+1qF0XXXWdP7yy+3hLgE69hjLRG+YIFVrCS6Wfa991ry49ln47fC2znn2NXw336zqSQ//RSf/QRhyBBL/AXZFFh2Klp05zTJII9TojIz7bZJk2DjiJUKFez7Y/FiW0H4zz/tM6RcuaAj26lZM1slMxmnqy1ZYgn2Bx+0qq7PPsv5ynZgKyF/9JGNR6NGlrRPBCWORCRHCmp/o6hmzWxa1MMP2xzuVFa+vFUsLFhgV0OC8tFH9v+ue/fUTOKJ5EXhwjYdaft2+zN4cNARSVTTpjbdafx4GDgwcfv95BNrzt2tG5xxRnz3Vb++TR9atcqSR2FbbCEvli+Hp5+2iylHHhl0NBLVtq3165o2LehILHF0yikFb9XKQw6xitW1a201tjApW9aSL8mWOHr9dUv8LFhg39UvvJC3845jjrHj5BNOsOqrf/0r9rHuSYkjEcmR6LKnBa2/0a6ScV56vDRrZo34hgyB2bODiWH4cDswaNcumP2LJKtjjrETmYkTrX+bhMftt8NVV1lD2rfeiv/+Nm+Ga6+1HnaJSlbVqWM9A9evt2OGRYsSs994eewxq2qJxxQ/ybtGjexCV9DT1f7+207gk2E1tbwqXDicF/AyMuCrr6wPU9itXw+dO9tqlNWqWTuIK67I3zYPPtjaiDRsaIntoUNjEupeKXEkIjkS7W9U0K6myN4NGQJHHw0dOtjVpkT65RfrM9WpE5Qsmdh9ixQEZ55pzUMlXJyzhv+nnWYJpHg3Nx00yPbx1FNQunR897Wr006zVeS2brXk0cKFidt3LK1aZdVabdrA8ccHHY3sqnBhWz5+yhTYsCG4OGbOtHYOBTlxFFYZGXYb9qqj//7XpqI9/7wtTjB7duwu6hxwgPVkvewyuzDRs2f8pkIrcSQi+1XQ+xtJ9kqVstWAli6F225L7L6fespWyujWLbH7FRGJt+LFrRqseHFo1QpWr47PfhYutCqjK68MJolYo4ZddCpUyI4fvvgi8THk1/DhsG6dnexJ+LRpY5Uc77wTXAzTptnx0plnBhdDqjrySDj55PAmjryHxx+HevWsMm3GDGs+XrhwbPdTrJj10Ova1VpudOpk526xpsSRiOzX559bxYkSR6nnzDPt6sVzz9l0hy+/jP8+N22C0aPhwgut4klEpKCpUsWqKpcssekK27fHdvvbt9u0iAMOsBOXoFSrZlPdixWzRQ7mzQsultxauxaGDbPkXo0aQUcj2TnrLOvDM3ZsMPv33hoTN2pkS8RL4mVk2MXtlSuDjmR3y5fbcWyPHlaN9sUX8V3oJS0NnnwS+vSBF1+05vGxrsRT4khE9isry24Lcn8j2bs+fazy57XXrPnjuefCpEmxP9GJev11W8Gje/f4bF9EJAwaNLBpUJmZsa9oGTkS5syxpFGFCrHddm4dd5xNzShTBs47z5p1J4NRo+Cvv2w1KQmntDRo3dqm6vz9d+L3/913lvxt2jTx+xaTkWEV6u++G3QkO73/vlVCzZhhyZxJk2y14nhzDh54wD673nkHGje26baxosSRiOxXVpbN7Vd/o9RUpIid3CxbZisCLV5sVzKOPRYefdQOrGPFe5saULUqnH9+7LYrIhJG1123c3rBa6/FZptLl1oj56ZNrY9SGBx1lCWPKla0q+/LlgUd0b5t2GDfb02bwumnBx2N7EubNlapHMR0peiKbupvFJxateDQQ2Hy5KAjgS1b4K67oEkTa9z+6adw442Jbyx+ww12EXbePKvKi9XnrRJHIrJP6m8kUQceaF+IP/xgy0kffrgtz1q5sn0xxqLJ69y59kXXvXs4V/AQEYm1xx+3VXE6dYLPPsvftry3kwawXnFh+hytUsVOtLdsgVtvDTqafXvmGat87d076Ehkf844w/5vBTFdLTPTKuo0rT44hQpBy5Y2Fps2BRfH999D/frwyCP2Gfzpp8FOcb3sMntNli61thPffJP/bSpxJCL7pP5Gsqf0dLj0Uutb8dlndrXv+eehenW7OvvOO1Y2nBdPPGE9Odq3j23MIiJhVaSIJeMrVICLLrLeGHn12mvWc2XAAGscGzZHH23JmAkTLM4w2rzZKsDOPtumE0q4FSoEl19uSclYVkDvz6ZNVpGvaWrBy8iwJunR1hqJ9sorULOmXVh9802bKlaiRDCx7Orcc+1YfcsW+yybOzd/21PiSET2adYsu1V/I8lOzZqWNPr5Z+jfHxYssGaAJ5xgSaC1a3O+rd9+gzfegGuusRVKRERSRcWK1gdjxQq7UrxlS+63sWIF3HIL1K0LN90U+xhj5Y477Dvipptg48ago/mnF1+EX39VtVEyadMGtm611QoT5d//timNmqYWvEaNoGTJxE9X27zZjlnbt4fTTrMG2BdfnNgY9qdmTfjoI+sx16iRVSHllRJHIrJP0f5Ghx4adCQSZhUqWAPRJUvsivdBB9kJTOXKdvv99/vfxujR1nA7zCc8IiLxctpptoLlhx/a52Zu9egBq1fDs89a0+CwKlrUmncvXgyDBgUdze62boXBgy35dt55QUcjOVW7tlWzjRuXuH1Om2bVgqrID16xYlb5NWWKTddNhFWrrJfRiy/C/ffDzJk2ZTKMjjnGkkfHH2/T+saMydt2lDgSkb3avt2aWepLUXKqcGFo29ZWzZk718qHR43a+WX1/vvZf6lv2WL9OJo1s6bbIiKp6IoroGdP+zwcPTrnz8vMhH/9y5pin3RS/OKLlUaN4MorbcGFb78NOpqdXn3VLoD07h2u/lCyb85Z1dGMGdabKhEyM603WcmSidmf7FtGhlUK5rdPXE788IP1DZozxz4z+vYNd7Ie4JBDrBigQQNo18566+WWEkcislfqbyT5UaeOncj89BPcdx/83//Z1ZkTT7STovXrdz72jTfgjz+sKbaISCobMMCS6DfdBHPmpO/38evWwfXX22qUybR0/KOPQvHi0K1b4qoE9mX7dhg4EE45BVq0CDoaya22bW0MJ0yI/76WLbOp+epvFB4tWli/q3hPV/vkE6hXzxKUM2ZYsj9ZlCljveUuvdQqVO++O3fPV+JIRPYq2mRO/Y0kPypVsqsxS5fCSy/ZiULXrjaN7c477eru8OG2MkmTJkFHKyISrLQ0u4p91FFwzTWl+eWXfR+u9+5tn6/PPmvTwJLFIYdYkmz69MROMdqb8eOt+knVRsmpRg1Lnibi/9J779mt+huFx0EH2apmU6bEbx9vvGENp8uWtWqjZGyeX6yYvUduuMEqPnNDiSMR2ausLDuZV38jiYWiRa2B4Lx51lSySRN47DGbez13rlUbFdK3kogIZcvalfONG+Hqq0vvtYn0nDm2EMGNN9pJU7K54QaoVcuufq9ZE1wcO3ZYEqtaNbjkkuDikLyLTlebNcumLMVTZqYdGyfDtNBUkpFhDap/+im22/XeVlq8/HLrp/XJJ3Z+lKzS0qzP3AMP5O55OkQXkWypv5HEi3N2gjNuHPz4o/XzuOAC6NAh6MhERMKjWjV46ql1zJ+fRpcu/5zOtWULdO4Mhx0WvibTOZWWZlOX//jDGswG5e23Yf58uOceXcBIZm3a2Ptk/Pj47WPbNquSa9pUlWlh06qV3cay6mjr2DMKGQAAIABJREFUVktw9+xp0yGnT7fqpmTnHPTpk7vn6KNRRLKl/kaSCFWqWE+JqVPhgAOCjkZEJFwuuGArvXptZMwY6wm0q8GDYeFCW4AgmT8/a9e26csjRiSmse2evIf+/W1VrrZtE79/iZ1q1eDkk+M7Xe3TT+GvvzRNLYyOO86mK8YqcbR2rS3s8vTTllQeM8ameqUqJY5EJFuzZtmt+huJiIgEp0ePjbRubVe8p02z+776ypIdbdvChRcGG18sDBhgV/G7drWK50R6/31LBvTqBen770UuIde2LXz8MSxbFp/T3MxMq0o7//y4bF7yKSPDWm3kd+rrzz9bD6MZM6x/3IABqkZM8V9fRPYm2t/osMOCjkRERCR1OQcvvGD9VNq2hUWLoEsXKF0ahg0LOrrYKFvWKqr+7//sJC2R+ve3xRrat0/sfiU+2rSx20mTisRl+9Om2aqxBx4Yl81LPrVqZdMJp07N+zY++wzq1rVeSVOnwrXXxi6+ZKbEkYj8g/obiYiIhEfJkjBpkvUEqlPHKioeewwqVgw6sti56io77rj7bli+PDH7nD0bPvwQ7roLisQnzyAJdvTRNv1x4sTYLzG4cqUlNzVNLbzq1oUKFfI+Xe3tt+Gss6BwYfjoI1WW7UqJIxH5hy++sBJPJY5ERETC4aijbDno9euhcWO4+uqgI4ot52yln/Xr4c47E7PP/v0t+da5c2L2J4nRti188UU6ixfH9lR3+nTridW0aUw3KzGUlmbTd9991xpb58aIEVaxVLWqrVipVfN2p8SRiPxDVpbdqr+RiIhIeJx7rq3+NXFiwVzRqVo1uOMOePnlnb0W42XuXOtvdMcdULx4fPcliXX55XY7aVJsq44yM6FcOTj99JhuVmKsVSu7AD57ds4ev3079OgB3btb0mnWLKhUKb4xJiMljkTkH9TfSEREJJyqVbOpawVV795wxBFw442wZUv89jNggPWpueGG+O1DglGlCtStuzWmfY68t/5GjRtbVYuE1/nn2+pnOZmutn49XHYZPP443HILvPlmwf58zQ8ljkRkN9H+Rqo2EhERkUQrUQKGD7eV4x57LD77+PxzeOstuPVWazIuBc9FF23hq6/S+eqr2Gxv/nz47Tf1N0oGJUta8mjKFEv47c3vv1tbjilTbKGBxx9XUnBflDgSkd2ov5GIiIgEqWVLm27Sr5+tbBRrAwfCAQfY1BQpmFq23IxznnHjYrO9zEy7VX+j5NCqFSxZYgm/7CxcCPXqWYJ60iS4+eaEhpeUlDgSkd1Eewqo4khERESCMmyY3d5yS2y3+/XXMH483HQTlC0b221LeBxyiKd+/W2MG7fvqpOcmjYNatSAQw/N/7Yk/i680PrAZTddbcYMqF8fNm+2WRYtWyY+vmSkxJGI7CYrC449FipXDjoSERERSVVHHAH33w+TJ9u0slgZNMiaYd96a+y2KeF00UWbWbTIqunzY906+PBDTVNLJoccAnXr/jNx9MILNo5VqliD/Fq1gokvGYU6cfTzz5YJFJHEiPY30jQ1ERERCVqPHlC9uk0p27Ah/9tbvBhefdUaYleokP/tSbi1bLmFtDTyPV0tK8uWdtc0teSSkQGffgq//mpVZ717Q6dOtjrlv/8Nhx8edITJJdSJo+XLoUuX2JQXisj+ffklrF6txJGIiIgEr0gRGDXK+hz175//7T30EKSnw+23539bEn7ly3vOP598T1fLzLSm7Q0axC42ib+MDLsdPx6uuspWUuzcGd55B8qUCTa2ZBTqxNGhh8Irr1hJqYjEX1aW3aq/kYiIiITBWWdB+/YwZIj1J8qrZctsmsq116pPTSpp0wZ+/NEqT/Jq2jSrUilaNHZxSfxVrw7HHGOVi6+9ZjmFp5+GwoWDjiw5hTpxVKmSZQfvvdcyhSISX+pvJCIiImHzyCNQqhTceGPeK0ceecSee9ddsY1Nwu3iiy1RkNfpat9/b3/U3yj5OGeJw8KFYexYuPtuu0/yJtSJI4Bnn4UzzrArDfPmBR2NSMEV7W+kaiMREREJk4oVrVogKwvGjMn98//4wyoN2re3ptuSOsqWtaTPuHGwY0funz9tmt0qcZSc+va1Hkdt2gQdSfILfeKoWDGYNAkOPtjmKS5bFnREIgWT+huJiIhIWHXpAnXqWH+iv/7K3XOHDoUtW6ziQFJP27bwyy/w8ce5f+60aXD00VaRL8knPR0OPDDoKAqG0CeOwK4yvPWWLYWYkQHr1wcdkUjBM2uW3ariSERERMKmUCF46ilYscLaWOTUypUwcqRVHBx3XPzik/Bq2dKKEXI7XW3LFpg5U9VGIpAkiSOAk06yuYlffAHt2uWt1FBE9i4ryxrIVakSdCQiIiIi/1SzJtx0kyWQctrs+Ikn7OLzPffENzYJr9KloUULeOMNa82QUx99ZAULTZvGLzaRZJE0iSOA5s3hscds6po+/EViZ8cO62+kaWoiIiISZv36WQuLrl33nwRYs8YSRxdfbBehJXW1bWu9rqIV9jmRmWmNlc89N35xiSSLpEocAXTvDjfcAA89BC++GHQ0IgXDl19avwAljkRERCTMypSxC8n/+Q+MGrXvx44caf0bczO1TQqm5s2hZEmbwZJTmZnQoIFVLImkuqRLHDlnVw7OPx+uu86qJEQkf7Ky7Fb9jURERCTs2rSxc4F774Xff8/+MevXW1PsZs2gVq3ExifhU6IEtGoFEybA1q37f/yvv9qFVU1TEzFJlzgCKxl84w3rx3LxxfD990FHJJLc1N9IREREkoVz8OSTsGmTrbKWnaeftkbavXsnNjYJrzZtYNUqmD59/4997z27VWNsEZOUiSOAsmVtpTWwTvmrVwcbj0iyivY3UrWRiIiIJIvjj4eePeHVV2HGjN1/tmkTDBlivWnOPDOY+CR8mja1qY45WV1t2jQ45BA4+eT4xyWSDJI2cQRw7LHw5pvwww9w+eU5KzsUkd2pv5GIiIgko1694OijoVs32Lx55/0vvmhTjVRtJLsqWtRmq0ycuPv/lz1t324VR02bWnWbiCR54gisSmL0aHj/fbj5ZvA+6IhE8m7+/DT69rVVQBIlurqEKo5EREQkmRQvDiNGwKJFVmEEdiF58GA44wythiX/1KYNrF1rja/35j//sSlt6m8kslPSJ44ArrkG7roLnnoKhg8POhqR3Fu5Eu68syTnnVeGPn2srPrHHxOz76wsu1p3+OGJ2Z+IiIhIrDRrBpdeCv37w+LFMGYM/PSTVRupWkT2dN55UL78vqerZWba/53GjRMXl0jYFYjEEcCgQXDRRdCjB0ydGnQ0IjmzbZs1dzzuOHj55aJ07ryJyZPht9+gbl34+OP47n/HDqs40jQ1ERERSVaPPw5paXDTTTBwINSsaQklkT0VLmyJxilTYMOG7B+TmQmnnw4HHZTY2ETCrMAkjgoVgn/9C045xUoQFywIOiKRfcvKgtNOs4OcmjVh1qw1DBy4gYwMmDPHmvc1amRNH+Nl/nz1NxIREZHkVrky9O1rF4+/+07VRrJvbdrA+vXwzjv//Nlff8HcuZqmJrKnPCeOnHNVnHMfOOe+ds4tdM7dErn/QOfc+8657yK35SL3O+fcE865751zXzrnTovVLxFVsqRlj0uVggsvhOXLY70HkfxbutS+sM491+ZYT5hgy4JWrbr9f485/nhLHtWrB1ddBX36xKd/V1aW3aq/kYiIiCSzm2+2C3GnnmqzEET25uyz4eCDs5+uNn26VeRfcEHi4xIJs/xUHG0DbvfeVwPqAd2cc9WBu4EZ3vvjgBmRfwM0A46L/LkOGJWPfe9V5cqWPFq+3Lrmb9oUj72I5N7GjfDgg1C1qv0f7dsXvv4aLrkk+6ti5cvbig4dO9pjr7oq9v+f1d9IRERECoLChW2K/4cf2kwEkb1JS4PWra3i6O+/d//ZtGlW9V+nTjCxiYRVel6f6L3/Dfgt8ve/nXNfA4cBrYBzIg97CcgCekbuf9l774E5zrmyzrlKke1ka9u2baxcuTLXsR11FDz5ZBE6dSrN1VdvZtSodSpXzaFVq1YFHUKB4z28+24R7ruvBEuXptGq1Wb69NlAlSo72LBh5/zqvb32jzwCVaoU48EHS/L991t5+eW/qVAh/+VHO3ZAVlY5WrTYwsqV6/O9vVSg90c4aVzCT2MUThqX8NMY5c2+llqPNY1ROO1vXJo1S2fEiDKMGfM3rVtvAaLH7GU5++xtrFmzLhFhpjS9d5JLTPLxzrkjgZrAXODgaDIoclsx8rDDgJ93edqyyH17bus659w859y8vCSNojIytnDPPRsYP74oQ4cWz/N2RPJj0aI0LrusNB06lKZkSc/EiWt47rl1VKmyI8fbcA5uuWUTL7zwNwsWpNO0aRm++SYt37F99VUaq1cX4swzt+Z7WyIiIiIiyeL007dx6KHbmTix6P/uW7Qojd9+S6NRIx0bi+wpzxVHUc65UsAE4Fbv/Vq399Ke7H7wj7IJ7/3TwNMAtWvX9uXLl89zbP37Wz+ZQYNKcOqpJbj88jxvKuXk53UXWL3appcNHw6lS9vtDTekk55eZr/P3dtr37EjnHgiZGSk0bx5WV5/PX+N+774wm5btCiNhjt39P4IJ41L+GmMwknjEn4ao/DTGIXTvsalbVsYPjyNQoXKU66c9RcFuPTSUpQvXypBEYreO8khXxVHzrnCWNJojPf+zcjdfzjnKkV+XgmItqheBlTZ5emVgV/zs//9xwfPPgv160OHDvDpp/Hcm4hN/3ruOWtuPWwYdO5sq3vcdBOk5ztNa0uD/t//2XTMFi1g5Mi8bysry7ZzxBH5j0tEREREJJm0bQtbt8KkSfbvzEy7SFu5crBxiYRRflZVc8BzwNfe+6G7/GgK0CHy9w7A5F3ubx9ZXa0esGZf/Y1ipWhRmDgRDjkEMjLg55/3/xyRvPjkE6hb15JFxx8P//kPPPUUHHRQbPdTpYo1fmzWDLp1g1tuge3b9/+8Xe3YAbNmwTnnxDY2EREREZFkULu2LRIzdiysXw+zZ+evml+kIMtPxVF94GqgkXPu88if5sBgoLFz7jugceTfAO8Ci4HvgWeAG/Ox71ypUAHefts+EFq2hHXqdSYx9NtvVtF25pnw668wZowldmrWjN8+S5e2qyM9esATT0CrVv9cFWJfFiyAVauUOBIRERGR1OQctGkDM2bA+PGwZQtccEHQUYmEU54TR977f3vvnff+ZO/9qZE/73rvV3rvz/PeHxe5XRV5vPfed/PeH+O9r+G9nxe7X2P/TjwRXn8d5s+3Zc1zW6EhsqctW2zFs+OPtysVvXrBokVw5ZUkZBW/tDQYOhRGjbLS2gYNrKdXTmRl2e3ZZ8ctPBERERGRUGvTxs4L77oLiheHhg2DjkgknGKyqlqyuOACePxxmDLFTvJF8mrqVKhRw75kzj0XFi6EgQOhVAB99G64weL56SeoU8d6IO2P+huJiIiISKo7+WQ44QRYvtwq8YsVCzoikXBKqcQRWJPiG2+0SpFnnw06Gkk2W7bAJZdA8+b273fftUTksccGG1fjxvDxx1CihFURjR+/98eqv5GIiIiIiM0SaNvW/q5paiJ7l3KJI+dstasmTaBLF2tkvHp10FFJsnj6aWu23q+fTXts1izoiHaqXh3mzoVataB1a6uA8v6fj4v2N9I0NRERERFJdddea02xW7cOOhKR8Eq5xBHYsuiTJkHPnvDii3bCHV2GUWRv1q2DBx+0hEvv3lCkSNAR/VOFCjB9uvXxuvdeuOYa2Lx598fMmmW3ShyJiIiISKqrUsX6hVaqFHQkIuGVkokjsOZngwdbhUbFinDxxZZl/v33oCOTsBo61OY/P/RQYppf51WxYvDKK1YV9dJLNo1txYqdP8/KgiOPtD8iIiIiIiIi+5KyiaOoWrXg009hwAB46y2rPnrppeyn+Ejq+vNP64t1ySVQt27Q0eyfc3DfffDaa9Ysu149W/FN/Y1EREREREQkN1I+cQRQuDDccw98/rkljjp2tOZoS5YEHZmExYABsGGD3SaTtm2twujvvy15NHw4rFypxJGIiIiIiIjkjBJHu6haFWbPhhEjbIWqk06CJ56A7duDjkyC9OOPMHIkdOpk/0eSTb16NiXzsMPg1lvtPvU3EhERERERkZxQ4mgPhQpBt26wcCE0bAi33GK3X30VdGQSlPvvh7Q06NMn6Ejy7sgj4aOPoGVLOOMM9TcSERERERGRnFHiaC8OPxzefdeaDC9aBDVr2opaW7YEHZkk0pdfwpgxlkA87LCgo8mfMmVgyhRLIImIiIiIiIjkhBJH++ActGsHX39tq67dfz/Urm3NtCU19OplCZeePYOOJHbCvCKciIiIiIiIhIsSRzlQsSKMHQuTJ1tj4Xr14I47rFmyFFyzZlnVWa9eUK5c0NGIiIiIiIiIJJ4SR7mQkWG9jjp3hkcfhRo14IMPgo5K4sF7qzI67DDo3j3oaERERERERESCocRRLpUpA6NHW8LIOWjUCLp0gdWrg45MYmnSJFuJrG9fKF486GhEREREREREgqHEUR6dc441Tr7zTnj+eahe3aaySfLbtg3uuQeqVoUOHYKORkRERERERCQ4ShzlQ4kS8PDDVplSoQJcdBG0aQN//BF0ZJIfL74I33wDAwdCenrQ0YiIiIiIiIgER4mjGKhdG+bNg/79bYpT9erw8svWJ0eSy8aN0KePNUC/6KKgoxEREREREREJlhJHMVK4MNx7L3z+OZxwgk1x6tYt6Kgkt4YPh19+gYce0rL1IiIiIiIiIkocxVi1avDhh5Y0GjXK/i7J4a+/YNAgaN4czjor6GhEREREREREgqfEURykpVnFyuGHw403wtatQUckOTF4MKxZY8kjEREREREREVHiKG5KloRhw2DBApv+JOG2bBk88QS0awcnnxx0NCIiIiIiIiLhoMRRHLVqZdOeHnjA+uZIePXtCzt2QL9+QUciIiIiIiIiEh5KHMWRc1bFsnUr3H570NHI3nzzDTz/PHTtCkceGXQ0IiIiIiIiIuGhxFGcHXMM9OoF48bB9OlBRyPZufdem1p4771BRyIiIiIiIiISLkocJUDPnpZA6tYNNm8OOhrZ1Zw58OabcOedUKFC0NGIiIiIiIiIhIsSRwlQrJg1yP72W3j00aCjkSjv4e674eCDoUePoKMRERERERERCR8ljhKkWTO45BLo3x+WLAk6GgHIzIRZs+C++6BUqaCjEREREREREQkfJY4S6PHHrWH2rbcGHYns2GHVRkcfDV26BB2NiIiIiIiISDgpcZRAVarA/ffD5Mnw9ttBR5PaXn0VvvwSBgyAIkWCjkZEREREREQknJQ4SrAePaBaNbj5Zti4MehoUtPmzTY9rWZNuPzyoKMRERERERERCS8ljhKsSBEYORJ+/BEGDQo6mtQ0erT1mRo8GArpHSAiIiIiIiKyVzptDsA558CVV8JDD8F33wUdTWpZuxYefBAaNYLGjYOORkRERERERCTclDgKyJAhUKwYdO9uy8JLYjz6KKxYYdVGzgUdjYiIiIiIiEi4KXEUkEqVoF8/mDYN3nwz6GgS67vvYOxY2Lo1sfv94w9LHLVuDaefnth9i4iIiIiIiCQjJY4C1K0bnHIK3HorrFsXdDSJsWyZTdW74gqoWhVeegm2bUvMvvv3h02b7FZERERERERE9k+JowClp8OoUZZM6dcv6Gjib906aNkS/v4bnnoKypaFjh2henUYMwa2b4/fvn/4wZpid+4Mxx8fv/2IiIiIiIiIFCRKHAXsjDOgUyd47DFYuDDoaOJn+3ZrCP7llzBuHFx/PcybBxMnQvHi0K4dnHSS/WzHjtjv/777oHBheOCB2G9bREREREREpKBS4igEBg+G0qVt6lpBbZR9xx3w1lswfDg0a2b3OQcXXQT//S+88QYUKgRt29r0vTffjF0C6b//hddesymBlSrFZpsiIiIiIiIiqUCJoxCoUMGSR7NmwauvBh1N7I0cCY8/DrfcAjfe+M+fFyoEl11m1UivvWZNsy+9FGrVgilT8p9M69ULDjwQ7rorf9sRERERERERSTVKHIVE585Qpw7cfjusWRN0NLGTmQndu8OFF9qKZvuSlmYVRwsXwssvWy+kVq3sdZk6NW8JpA8+sJXr7rkHypTJ2+8gIiIiIiIikqqUOAqJQoWsMmf5cuvHUxDMnw+XXw4nn2yVRGlpOXteWhpcfTV88w08/zysWAHNm8OZZ8L77+c8geQ99OwJVarYNEARERERERERyR0ljkKkVi3o2hWefNL68iSz33+HFi2sd9Nbb0GpUrnfRno6XHMNLFoETz8Nv/wCTZrAWWdZJdH+TJgAn35qK9YVK5b7/YuIiIiIiIikOiWOQqZ/fyhf3noBxWN1sUTYsAEyMmDlSksaVa6cv+0VKQJdusB331lSbfFiaNTI/vz739k/Z9s2uPdeOPFEq14SERERERERkdxT4ihkypWDIUNgzhx44YWgo8m9HTssUTNvnk1PO+202G27aFFLqP3wAwwbBl99BQ0bWhXSnDm7P/b55+Hbb2HgwJxPkRMRERERERGR3SlxFEJXX20JkZ49rWonmfTqBW++aY2wMzLis49ixeDmm63yaMgQ+PxzOOMMmxo3b55VPPXpA/XrQ8uW8YlBREREREREJBUocRRCztmUrNWrbTWwZPHss/Dww9an6dZb47+/EiVsFbrFi2HwYKs6Ov106xX122/w0EP2WoqIiIiIiIhI3ihxFFI1asAtt8Azz8DcuUFHs38zZljCqGlTeOKJxCZsSpWy6qwff7QeUb//DpdeahVHIiIiIiIiIpJ3ShyFWJ8+UKmS9fXZvj3oaPbu668tUVO1Krz+uq2GFoQDDrCG2H/8AWPHBhODiIiIiIiISEGixFGIlS4Njz0Gn30GTz0VdDTZW77cegsVKwZvv23Jm6AVKRJc8kpERERERESkIFHiKORat4bzz99ZSRMmmzbBRRdZP6EpU+CII4KOSERERERERERiSYmjkHMORoywlcLuuivoaHbasQOuuQY++QReeQXq1Ak6IhERERERERGJNSWOksAJJ8Cdd8LLL8Ps2UFHY/r0sT5CgwfDZZcFHY2IiIiIiIiIxIMSR0ni3nttKtiNN8LWrcHG8vLL8OCDcO214aqCEhEREREREZHYUuIoSZQoYcvcL1xot0GZPRs6d4ZGjWDUKJtKJyIiIiIiIiIFkxJHSSQjAy680KaJ/fJL4vf/3Xdw8cVwzDEwfjwULpz4GEREREREREQkcZQ4SjJPPAHbtsFttyV2vytXQosWUKgQvPMOlCuX2P2LiIiIiIiISOKlBx2A5M5RR1m/o/vug2LFoH59qFcPTjwR0tLis8/Nm+GSS2DpUpg5E44+Oj77EREREREREZFwUeIoCd15JyxaZJU/L79s95UsCbVrQ926lkiqWxcOPTT/+/IerrvOehu9+iqceWb+tykiIiIiIiIiyUGJoyRUtCi88ooldRYvhrlzYc4cu33ssZ2rrlWuvHsiqVYta7KdGwMGWHKqXz+44orY/y4iIiIiIiIiEl5KHCUx56xR9THHwJVX2n2bN8Pnn+9MJM2dCxMm2M/S0qBGjd2TSSecYH2LsjN2rE2Ju/pq6N07Mb+TiIiIiIiIiISHEkcFTNGilhCqW3fnfX/+uTOJNHeuJYRGj7aflSkDp5++M5F03HGOgw7yfPwxdOwIDRvCM89YkkpEREREREREUosSRymgQgW48EL7A7Bjh/VI2jWZNGgQbN8OcCBHHLGdtWuhShWYONGSUSIiIiIiIiKSepQ4SkGFCkG1avanY0e7b8MG+M9/YObM9Xz2WTrr1qUxahSULx9oqCIiIiIiIiISICWOBLCm2Q0bQvXqmwAoX15lRiIiIiIiIiKpbi9tkePHOXeBc26Rc+5759zdid6/iIiIiIiIiIjkTEITR865NOBJoBlQHbjCOVc9kTGIiIiIiIiIiEjOJHqqWh3ge+/9YgDn3FigFfBVdg/etm0bK1euTGB4smrVqqBDSFl67cNPYxROGpfw0xiFk8Yl/DRG4acxCieNS/hpjJJLoqeqHQb8vMu/l0Xu+x/n3HXOuXnOuXlKGomIiIiIiIiIBCfRFUcum/v8bv/w/mngaYDatWv78lrWKxB63YOj1z78NEbhpHEJP41ROGlcwk9jFH4ao3DSuISfxig5JLriaBlQZZd/VwZ+TXAMIiIiIiIiIiKSA4lOHH0KHOecO8o5VwRoC0xJcAwiIiIiIiIiIpIDCZ2q5r3f5py7CZgGpAHPe+8XJjIGERERERERERHJmUT3OMJ7/y7wbqL3KyIiIiIiIiIiuZPoqWoiIiIiIiIiIpIklDgSEREREREREZFsKXEkIiIiIiIiIiLZUuJIRERERERERESypcSRiIiIiIiIiIhkS4kjERERERERERHJlhJHIiIiIiIiIiKSLSWOREREREREREQkW0ociYiIiIiIiIhItpQ4EhERERERERGRbClxJCIiIiIiIiIi2XLe+6Bj2Cvn3J/AT0HHkYIOAlYEHUSK0msffhqjcNK4hJ/GKJw0LuGnMQo/jVE4aVzCT2MUrCO89xVy8sBQJ44kGM65ed772kHHkYr02oefxiicNC7hpzEKJ41L+GmMwk9jFE4al/DTGCUPTVUTEREREREREZFsKXEkIiIiIiIiIiLZUuJIsvN00AGkML324acxCieNS/hpjMJJ4xJ+GqPw0xiFk8Yl/DRGSUI9jkREREREREREJFuqOBIRERERERERkWwpcSQiIiIiIiIiItlS4ihFOedc0DGkKr324acxEhERkV3p2CCcNC4iiaHEUerSh2xw0qN/0ZddaJUFcM6l7++BkjjOuROcc/reCjHnXCPn3CFBxyG7c85d6Zw7JfJ3fe+EkHNaLX1AAAAQP0lEQVSu7C5/1xiFk75/wqlY9C9674jEjz4AU4xzrrlzbjLwiHPunKDjSSXOuQucc9OAIc65iwG8utOHinOujHPuPSATwHu/LeCQBHDONXbOzQU6o++tUHLOnemcWwh0BEoFHI5EOOfOd859CDwO1AR974SNc66Zc24W8KRzrhdojMLGOdfCOfc28KBzrn7Q8YhxzjVxzn0MjHDOXQV674SNc+4i59xw59yBQcci+aer6Skgkn0vDAwCGgIPAKcDVzjnNnrv5wYZX0G2y2s/EDgDeAioDLR2zi3w3n8XZHzyD5uAv4D6zrnW3vs3nHNp3vvtQQeWaiLvnXTgPuAKoKf3/s1df64DxHBwzqUBXYAB3vtXg44n1UXeO8WAl4CKQH+gFVAi8nN9poWEc64O0AcYAKwBbnLOneS9XxBoYPI/zrla2HFzH+AAoINz7jjv/YvOuULe+x2BBpiinHMVgH7AYOBv4Bbn3OHe+0Eal+BFvocuxj7bSgNZzrmJGpfkpiu3KcCbLcC3wJXe+6nAs9h0HB08xtEur30mcLb3fgrwMbAV+DHQ4GQ3kZPfssAcoA0wHMB7v12lz4kXee9sBXYA46NJI+dcQ+dc4WCjkz0cgE1/ftc5V8Q5d7Vz7ljnXBHQ1IFEi7x3NgJjvPfneO+nYd87V0d+ru/98KgPzI4cG/yMHZP9EJ2Sq/dOKJwPfOi9fxeYDPwOdHfOlfHe79AYJV7kNT8Y+MJ7P8l7PwO4G7jDOXeQxiV4kQt7i4EGwC1AO+zCuSQxJY4KMOfczc65Z5xzXSJ3PQMsds4V8d7/imWAywcXYcG1y2vfGcB7P917v8051xx4EzgeGOicaxN5vL7gEmyXMeoUqV7ZDqwFWnjv3wa+dM7dH7n66zVGibHLuFwXuespoJJz7gXn3HzgLuA5oFPk8RqXBNtljK6N3FUIOBo4GXgDaIlVWY6OPiXxUaaePb/zvfeTI/enYRcqFjrnqgQZY6rL5rhsOnClc244MBs4FBgF9A0qxlSXzRh9AFzonCsXSchuxY4V7gJNjUoU51wH51xj+N9rvg44MzoFynv/Ffb9Mzy4KFPbrmMUscB7v9J7PwF731wSvaAkyUmJowLKOdcRuBKYALSLzJs/2nu/w3u/xTlXDigKfBFgmAXSHq/91c65e5xzx0Z+vAK4wHt/BpAFdHLOHakDj8TaY4w6AL2cc8dgydQ5kYeNBe4HXoz8W1N742yPcbnKOdcb2AxMAooArYGMyM8viZSl672TQHuMUfvIGG3AKlpeAF713l+OJfYudM7VVml6/GXznX+Pc+5o+F+F0VrgFGB1YEGmuGzG6D6syugk7KSqq/f+LGxK+8XOuRP1+ZZY2YzRvcAS4D3gFWf9wo7Gpkcd6JwrGVCoKcM5V845Nx57zR+NJMLx3i8B/gsM2+XhvYCjnXNH6b2TOHsbI2DXyq9h2EWlk/Z4ri4sJREljgqu84CHvPeZwO1Yv4Mrd/n5kcAa7/3vzrnKzrlGAcRYUO352hcBok37/s97/23kcV8BfwJqwJx42b0/WgMbgWbOGmTfDMwEfoo8R+MUf3uOS1Hgeu/9JOA67/03kYPBL7ET4K3BhZqysnvv3IglWUtG/uC9X4clX8sFFGeqye57p130h977+djnW9tgwhP+OUaFgZu8939hVcjR75pvgE+wzz9JrOw+39p777tjn3P9vPfXYP0Qi3nv1wcXamqIvD/eA6oB/8G+a6JuAi5wzp0e+fd67IL4loQGmeL2NUbRBJ73/iPgc+wYu2q0qlwJvuSixFEB43YuVf1f4EIA7/087CDkUOdcw8jPDwPSnHPdgXcALZ+cT/t47edgU232XImjI9asdGWiYkx1+xijj4GjsLnY7wP/570/1XvfBDhHV6/iax/j8hFwlHOu/h4H6B2A4lgjc0mAfYzRv4HqQCVs6sYFzrmWkUqk+sDXAYSbMvbzvXNo9HsnclX3PaCYrvAm1n6+d450zlXHLlI865wrAfTGrsovCyDclLSf76DjnHMNvPdLvffvRx7XAvgh8ZGmll0+q1723q8GRmLVxkcAeO/XYtM673POdWDne2ddEPGmon2NUaTXVNou76/HsaqwWdjCDao4SjJKHCU551z9yBQbAHaZEvARUMg5d1bk3wuA39iZIGqMlQweCzTXSji5l4fX/tDI89o75xZgiYqukTnzEge5GKOFwC/YVLX7vfe9d9nM4d57NTKPoVy+d35l53vnUufcF9hUga7e+00JDDul5HKMlgG1vPcvYz2pGgCHAxd673XyG0N5/d6JJL4rAuuVBI+vPLx3qnrvhwKLgPFYIvYS7/3yBIadUvLwHVQp8ryznHOzgOOwzzqJoWzGJVqtsily+ykwFVupK/qYEVhCohZwBHCZ935NIuNOJbkdI+/99kgC6WBgBJYkP9V733/X50tyUOIoSTnnTotMp5kJlNnl/uiYfoedDLdxtvTuMixpFH2zTwAae+9v8d7/ksDQk14+XvujIj//Ept208F7/0cCQ08ZeRijn7ETrCMiPcD+d4VEpeixE4P3zrfADd779nrvxEcex6gidiKF934m0Mt7f523RRgkBvLx3jlyl83c4b1/PkEhp5w8jtHBwAmRn1+LrXx7hff+twSGnjJi8B20BLjRe3+x935F4iIv2PYxLm6XsYkaARzrnDvROXewc+7YyPdOj8hxtb534iAfY1TBOXcU1uO1u/c+Q59vyUuJoyTjnCvsnBsNPA08AUwDzon8LG2XqyZ/Ax9ifQ6GOFu+uhywHMB7P9vb8pWSQzF47VcAeO8/995/nODwU0I+x6gskWmD0SskCQ6/wIrhe2e+9/6TBIefEmIwRn9Gt6X3TuzEYFz+NxXae6++H3EQgzH6A2x8IlM9JMZi+B201Hu/MMHhF1g5GBcfqVYp7pwrBTYGwERgPjbl6YDI/dsD+BUKvBiM0YdAuchx9dJAfgmJGSWOkk9RbMnWht6WDH8TqOacS49+aDrn+gKvAmuwBmXlsDfuGuClQKIuGPTah5/GKJw0LuGnMQonjUv4aYzCT2MUTjkZlweAMdgUdZxzV2CNyocANbz3nwUSeerQGMn/aHnpJOCcqwes8rYa13rv/ZhdfpwGbPfeb3POOaAGNmXgbu/9D5HndwJKeu//TnTsyU6vffhpjMJJ4xJ+GqNw0riEn8Yo/DRG4ZSHcTkBuDM6LsCPwDlevSfjRmMke+O8elKFlnOuLJbBPQt4CHjMe78+8kZ1kdLAY7FmflW9938555yPDKpzrpCmDOSNXvvw0xiFk8Yl/DRG4aRxCT+NUfhpjMIpBuOS5jUdLa40RrI/mqoWbiWxuaTdI38/C6wDfeTNWwhr1DcNODv6M9AXXwzotQ8/jVE4aVzCT2MUThqX8NMYhZ/GKJzyOy5KSMSfxkj2SYmjkHG2VPvZzrkDvK129jTwOrAJqOuciy5L7SJfbsUiT90UvR/UnDQv9NqHn8YonDQu4acxCieNS/hpjMJPYxROGpfw0xhJbihxFALOVHLOfQB0AK4CRjnnDvLeb/LebwCmY436GoFleCMlgesAB9SL3h/Mb5Gc9NqHn8YonDQu4acxCieNS/hpjMJPYxROGpfw0xhJXilxFLDIm9ADpYFfvPfnYZ3oV2FZXwC89x9h5YFVnXNlnHMldikJ7OS975PYyJOfXvvw0xiFk8Yl/DRG4aRxCT+NUfhpjMJJ4xJ+GiPJDyWOAuKcS3fODQQGOufOxjrSbwfw3m8DbgbOiPws6hmgFPA+8GO0fNB7vzWhwSc5vfbhpzEKJ41L+GmMwknjEn4ao/DTGIWTxiX8NEYSC0ocBSDypvwPVgL4PfAgsBU41zlXB/5X+tcP6LPLU1tgWeEvgBre+18TGHaBoNc+/DRG4aRxCT+NUThpXMJPYxR+GqNw0riEn8ZIYiU96ABS1A5giPf+FQDnXE3gKOB+/r+9+wmxqgzjOP59MouodDYRhIUgLYxBJ4QKiVZGYNAfSITC0CQIwZ1CFNkiTEiKNv0hqGxlahT92SvSGEWFYoFSYRvbZOU0YEzgPC3uMUXO2My949ynme8HBu49c+55n3l/HBge3vseeANYEZ2d6z+ic1Mvzsyf6WxEtiozD/an7FnBua/PjGoyl/rMqCZzqc+M6jOjmsylPjPStHDFUX98A+yNiHnN+2HglszcBcyLiM3Z2Z1+EXC2uXnJzI+9eXvm3NdnRjWZS31mVJO51GdG9ZlRTeZSnxlpWtg46oPMPJOZY3l+k7F7gV+b1xuApRHxGbAb+BbOP+5QvXHu6zOjmsylPjOqyVzqM6P6zKgmc6nPjDRd/KpaHzWd3wRuBD5pDo8CzwCDwInMPAk+7nC6Off1mVFN5lKfGdVkLvWZUX1mVJO51GdG6pUrjvprHJgPnAKWNd3e54DxzPz83M2ry8K5r8+MajKX+syoJnOpz4zqM6OazKU+M1JPwoZif0XEXcCh5ufdzHy7zyXNGc59fWZUk7nUZ0Y1mUt9ZlSfGdVkLvWZkXph46jPImIRsA54JTPH+l3PXOLc12dGNZlLfWZUk7nUZ0b1mVFN5lKfGakXNo4kSZIkSZLUyj2OJEmSJEmS1MrGkSRJkiRJklrZOJIkSZIkSVIrG0eSJEmSJElqZeNIkiRJkiRJrWwcSZIkSZIkqZWNI0mSNOtExEBEbGpe3xQRH8zw+EMRsXomx5QkSbocbBxJkqTZaADYBJCZv2TmIzM8/hBg40iSJP3vRWb2uwZJkqRpFRHvAw8Cx4EfgKWZORgR64GHgHnAIPAycBWwDhgDVmfm7xGxBHgNuAE4AzyZmccmGGsN8DxwFhgBVgE/AtcAJ4EdwAng1ebYX8CGzDw+hXoOAIeBO4AFwBOZ+dV0zJUkSdKluOJIkiTNRk8DP2XmELD1ot8NAo/SacJsB85k5u3AF8DjzTlvAZszcwWwBXj9EmNtA+7LzOXAA5n5d3NsT2YOZeYe4BhwTzPONuDFKdYDcG1mrqSzkuqdyU+FJElS967sdwGSJEkzbH9mjgKjETECfNocPwosi4jrgJXAvog495mrL3G9YWBXROwFPpzgnIXAexFxK5DA/MnWc8F5uwEy82BELIiIgcw8PYm/V5IkqWs2jiRJ0lwzdsHr8Qvej9P53+gK4HSzWuk/ZeZTEXEncD9wOCLaPvcCnQbRwxGxGDgwhXr+HerioSdTnyRJUi/8qpokSZqNRoHru/lgZv4JnGj2LiI6lk90fkQsycwvM3MbcAq4uWX8hXT2OwJY301dwNpmvLuBkcwc6fI6kiRJk2bjSJIkzTqZ+RswHBHfATu7uMRjwMaIOAJ8T2ej7YnsjIijzVgHgSPAfuC2iDgcEWuBl4AdETFMZyPsbvwREYeAN4GNXV5DkiRpSnyqmiRJUnHNU9W2ZObX/a5FkiTNLa44kiRJkiRJUitXHEmSJE1CRDwLrLno8L7M3N6PeiRJkmaCjSNJkiRJkiS18qtqkiRJkiRJamXjSJIkSZIkSa1sHEmSJEmSJKmVjSNJkiRJkiS1+gfciIaqkhDqGAAAAABJRU5ErkJggg=="/>
          <p:cNvSpPr>
            <a:spLocks noChangeAspect="1" noChangeArrowheads="1"/>
          </p:cNvSpPr>
          <p:nvPr/>
        </p:nvSpPr>
        <p:spPr bwMode="auto">
          <a:xfrm>
            <a:off x="498475" y="-1776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左大括号 3"/>
          <p:cNvSpPr/>
          <p:nvPr/>
        </p:nvSpPr>
        <p:spPr>
          <a:xfrm>
            <a:off x="2474871" y="1757550"/>
            <a:ext cx="575832" cy="2895600"/>
          </a:xfrm>
          <a:prstGeom prst="leftBrace">
            <a:avLst>
              <a:gd name="adj1" fmla="val 46069"/>
              <a:gd name="adj2" fmla="val 50000"/>
            </a:avLst>
          </a:prstGeom>
          <a:noFill/>
          <a:ln w="28575">
            <a:solidFill>
              <a:schemeClr val="tx1"/>
            </a:solidFill>
            <a:headEnd type="non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465667" y="2935069"/>
            <a:ext cx="2214033" cy="584775"/>
          </a:xfrm>
          <a:prstGeom prst="rect">
            <a:avLst/>
          </a:prstGeom>
          <a:noFill/>
        </p:spPr>
        <p:txBody>
          <a:bodyPr wrap="square" rtlCol="0">
            <a:spAutoFit/>
          </a:bodyPr>
          <a:lstStyle/>
          <a:p>
            <a:r>
              <a:rPr lang="zh-CN" altLang="en-US" sz="3200" b="1" smtClean="0"/>
              <a:t>数据清洗</a:t>
            </a:r>
            <a:endParaRPr lang="zh-CN" altLang="en-US" sz="3200" b="1"/>
          </a:p>
        </p:txBody>
      </p:sp>
      <p:sp>
        <p:nvSpPr>
          <p:cNvPr id="9" name="TextBox 8"/>
          <p:cNvSpPr txBox="1"/>
          <p:nvPr/>
        </p:nvSpPr>
        <p:spPr>
          <a:xfrm>
            <a:off x="3025304" y="1952789"/>
            <a:ext cx="5091571" cy="584775"/>
          </a:xfrm>
          <a:prstGeom prst="rect">
            <a:avLst/>
          </a:prstGeom>
          <a:noFill/>
        </p:spPr>
        <p:txBody>
          <a:bodyPr wrap="square" rtlCol="0">
            <a:spAutoFit/>
          </a:bodyPr>
          <a:lstStyle/>
          <a:p>
            <a:r>
              <a:rPr lang="zh-CN" altLang="en-US" sz="3200" b="1" smtClean="0"/>
              <a:t>星期小时均值填充模型</a:t>
            </a:r>
            <a:endParaRPr lang="zh-CN" altLang="en-US" sz="3200" b="1"/>
          </a:p>
        </p:txBody>
      </p:sp>
      <p:sp>
        <p:nvSpPr>
          <p:cNvPr id="13" name="TextBox 12"/>
          <p:cNvSpPr txBox="1"/>
          <p:nvPr/>
        </p:nvSpPr>
        <p:spPr>
          <a:xfrm>
            <a:off x="2994997" y="3767663"/>
            <a:ext cx="5091571" cy="584775"/>
          </a:xfrm>
          <a:prstGeom prst="rect">
            <a:avLst/>
          </a:prstGeom>
          <a:noFill/>
        </p:spPr>
        <p:txBody>
          <a:bodyPr wrap="square" rtlCol="0">
            <a:spAutoFit/>
          </a:bodyPr>
          <a:lstStyle/>
          <a:p>
            <a:r>
              <a:rPr lang="zh-CN" altLang="en-US" sz="3200" b="1" smtClean="0"/>
              <a:t>回归模型</a:t>
            </a:r>
            <a:endParaRPr lang="zh-CN" altLang="en-US" sz="3200" b="1"/>
          </a:p>
        </p:txBody>
      </p:sp>
      <p:sp>
        <p:nvSpPr>
          <p:cNvPr id="14" name="左大括号 13"/>
          <p:cNvSpPr/>
          <p:nvPr/>
        </p:nvSpPr>
        <p:spPr>
          <a:xfrm>
            <a:off x="4951817" y="2929616"/>
            <a:ext cx="575832" cy="2387765"/>
          </a:xfrm>
          <a:prstGeom prst="leftBrace">
            <a:avLst>
              <a:gd name="adj1" fmla="val 46069"/>
              <a:gd name="adj2" fmla="val 50000"/>
            </a:avLst>
          </a:prstGeom>
          <a:noFill/>
          <a:ln w="28575">
            <a:solidFill>
              <a:schemeClr val="tx1"/>
            </a:solidFill>
            <a:headEnd type="non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5436729" y="2949914"/>
            <a:ext cx="5091571" cy="584775"/>
          </a:xfrm>
          <a:prstGeom prst="rect">
            <a:avLst/>
          </a:prstGeom>
          <a:noFill/>
        </p:spPr>
        <p:txBody>
          <a:bodyPr wrap="square" rtlCol="0">
            <a:spAutoFit/>
          </a:bodyPr>
          <a:lstStyle/>
          <a:p>
            <a:r>
              <a:rPr lang="en-US" altLang="zh-CN" sz="3200" b="1" smtClean="0"/>
              <a:t>LightGBM </a:t>
            </a:r>
            <a:r>
              <a:rPr lang="zh-CN" altLang="en-US" sz="3200" b="1" smtClean="0"/>
              <a:t>模型</a:t>
            </a:r>
            <a:endParaRPr lang="zh-CN" altLang="en-US" sz="3200" b="1"/>
          </a:p>
        </p:txBody>
      </p:sp>
      <p:sp>
        <p:nvSpPr>
          <p:cNvPr id="16" name="TextBox 15"/>
          <p:cNvSpPr txBox="1"/>
          <p:nvPr/>
        </p:nvSpPr>
        <p:spPr>
          <a:xfrm>
            <a:off x="5436729" y="3817494"/>
            <a:ext cx="5091571" cy="584775"/>
          </a:xfrm>
          <a:prstGeom prst="rect">
            <a:avLst/>
          </a:prstGeom>
          <a:noFill/>
        </p:spPr>
        <p:txBody>
          <a:bodyPr wrap="square" rtlCol="0">
            <a:spAutoFit/>
          </a:bodyPr>
          <a:lstStyle/>
          <a:p>
            <a:r>
              <a:rPr lang="en-US" altLang="zh-CN" sz="3200" b="1" smtClean="0"/>
              <a:t>Random Forest </a:t>
            </a:r>
            <a:r>
              <a:rPr lang="zh-CN" altLang="en-US" sz="3200" b="1" smtClean="0"/>
              <a:t>模型</a:t>
            </a:r>
            <a:endParaRPr lang="zh-CN" altLang="en-US" sz="3200" b="1"/>
          </a:p>
        </p:txBody>
      </p:sp>
      <p:sp>
        <p:nvSpPr>
          <p:cNvPr id="17" name="TextBox 16"/>
          <p:cNvSpPr txBox="1"/>
          <p:nvPr/>
        </p:nvSpPr>
        <p:spPr>
          <a:xfrm>
            <a:off x="5436729" y="4732606"/>
            <a:ext cx="5091571" cy="584775"/>
          </a:xfrm>
          <a:prstGeom prst="rect">
            <a:avLst/>
          </a:prstGeom>
          <a:noFill/>
        </p:spPr>
        <p:txBody>
          <a:bodyPr wrap="square" rtlCol="0">
            <a:spAutoFit/>
          </a:bodyPr>
          <a:lstStyle/>
          <a:p>
            <a:r>
              <a:rPr lang="en-US" altLang="zh-CN" sz="3200" b="1" smtClean="0"/>
              <a:t>GBRT </a:t>
            </a:r>
            <a:r>
              <a:rPr lang="zh-CN" altLang="en-US" sz="3200" b="1" smtClean="0"/>
              <a:t>模型</a:t>
            </a:r>
            <a:endParaRPr lang="zh-CN" altLang="en-US" sz="3200" b="1"/>
          </a:p>
        </p:txBody>
      </p:sp>
      <p:sp>
        <p:nvSpPr>
          <p:cNvPr id="22" name="左大括号 21"/>
          <p:cNvSpPr/>
          <p:nvPr/>
        </p:nvSpPr>
        <p:spPr>
          <a:xfrm>
            <a:off x="9647668" y="1757550"/>
            <a:ext cx="575832" cy="3695700"/>
          </a:xfrm>
          <a:prstGeom prst="leftBrace">
            <a:avLst>
              <a:gd name="adj1" fmla="val 46069"/>
              <a:gd name="adj2" fmla="val 50000"/>
            </a:avLst>
          </a:prstGeom>
          <a:noFill/>
          <a:ln w="28575">
            <a:solidFill>
              <a:schemeClr val="tx1"/>
            </a:solidFill>
            <a:headEnd type="none" w="sm" len="lg"/>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10358967" y="3300311"/>
            <a:ext cx="1399171" cy="584775"/>
          </a:xfrm>
          <a:prstGeom prst="rect">
            <a:avLst/>
          </a:prstGeom>
          <a:noFill/>
        </p:spPr>
        <p:txBody>
          <a:bodyPr wrap="square" rtlCol="0">
            <a:spAutoFit/>
          </a:bodyPr>
          <a:lstStyle/>
          <a:p>
            <a:r>
              <a:rPr lang="zh-CN" altLang="en-US" sz="3200" b="1" smtClean="0"/>
              <a:t>融合</a:t>
            </a:r>
            <a:endParaRPr lang="zh-CN" altLang="en-US" sz="2800" b="1"/>
          </a:p>
        </p:txBody>
      </p:sp>
      <p:sp>
        <p:nvSpPr>
          <p:cNvPr id="26" name="左大括号 25"/>
          <p:cNvSpPr/>
          <p:nvPr/>
        </p:nvSpPr>
        <p:spPr>
          <a:xfrm>
            <a:off x="5126588" y="-326862"/>
            <a:ext cx="220111" cy="3598481"/>
          </a:xfrm>
          <a:prstGeom prst="leftBrace">
            <a:avLst>
              <a:gd name="adj1" fmla="val 46069"/>
              <a:gd name="adj2" fmla="val 50000"/>
            </a:avLst>
          </a:prstGeom>
          <a:noFill/>
          <a:ln w="28575">
            <a:solidFill>
              <a:schemeClr val="tx1"/>
            </a:solidFill>
            <a:headEnd type="none" w="sm" len="lg"/>
          </a:ln>
          <a:scene3d>
            <a:camera prst="orthographicFront">
              <a:rot lat="0" lon="1080000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p:nvSpPr>
        <p:spPr>
          <a:xfrm>
            <a:off x="7425288" y="3926413"/>
            <a:ext cx="220111" cy="3598481"/>
          </a:xfrm>
          <a:prstGeom prst="leftBrace">
            <a:avLst>
              <a:gd name="adj1" fmla="val 46069"/>
              <a:gd name="adj2" fmla="val 50000"/>
            </a:avLst>
          </a:prstGeom>
          <a:noFill/>
          <a:ln w="28575">
            <a:solidFill>
              <a:schemeClr val="tx1"/>
            </a:solidFill>
            <a:headEnd type="none" w="sm" len="lg"/>
          </a:ln>
          <a:scene3d>
            <a:camera prst="orthographicFront">
              <a:rot lat="0" lon="1080000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4288954" y="746289"/>
            <a:ext cx="5091571" cy="584775"/>
          </a:xfrm>
          <a:prstGeom prst="rect">
            <a:avLst/>
          </a:prstGeom>
          <a:noFill/>
        </p:spPr>
        <p:txBody>
          <a:bodyPr wrap="square" rtlCol="0">
            <a:spAutoFit/>
          </a:bodyPr>
          <a:lstStyle/>
          <a:p>
            <a:r>
              <a:rPr lang="zh-CN" altLang="en-US" sz="3200" b="1" smtClean="0"/>
              <a:t>调节权重</a:t>
            </a:r>
            <a:endParaRPr lang="zh-CN" altLang="en-US" sz="3200" b="1"/>
          </a:p>
        </p:txBody>
      </p:sp>
      <p:sp>
        <p:nvSpPr>
          <p:cNvPr id="29" name="TextBox 28"/>
          <p:cNvSpPr txBox="1"/>
          <p:nvPr/>
        </p:nvSpPr>
        <p:spPr>
          <a:xfrm>
            <a:off x="6613054" y="5896139"/>
            <a:ext cx="5091571" cy="584775"/>
          </a:xfrm>
          <a:prstGeom prst="rect">
            <a:avLst/>
          </a:prstGeom>
          <a:noFill/>
        </p:spPr>
        <p:txBody>
          <a:bodyPr wrap="square" rtlCol="0">
            <a:spAutoFit/>
          </a:bodyPr>
          <a:lstStyle/>
          <a:p>
            <a:r>
              <a:rPr lang="zh-CN" altLang="en-US" sz="3200" b="1" smtClean="0"/>
              <a:t>特征工程</a:t>
            </a:r>
            <a:endParaRPr lang="zh-CN" altLang="en-US" sz="3200" b="1"/>
          </a:p>
        </p:txBody>
      </p:sp>
    </p:spTree>
    <p:extLst>
      <p:ext uri="{BB962C8B-B14F-4D97-AF65-F5344CB8AC3E}">
        <p14:creationId xmlns:p14="http://schemas.microsoft.com/office/powerpoint/2010/main" val="271465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011165" cy="461434"/>
          </a:xfrm>
        </p:spPr>
        <p:txBody>
          <a:bodyPr/>
          <a:lstStyle/>
          <a:p>
            <a:r>
              <a:rPr lang="en-US" altLang="zh-CN" b="1" smtClean="0">
                <a:cs typeface="+mn-ea"/>
                <a:sym typeface="+mn-lt"/>
              </a:rPr>
              <a:t>3.2 </a:t>
            </a:r>
            <a:r>
              <a:rPr lang="zh-CN" altLang="en-US" b="1" smtClean="0">
                <a:cs typeface="+mn-ea"/>
                <a:sym typeface="+mn-lt"/>
              </a:rPr>
              <a:t>回归模型</a:t>
            </a:r>
            <a:endParaRPr lang="zh-CN" altLang="en-US" b="1">
              <a:cs typeface="+mn-ea"/>
              <a:sym typeface="+mn-lt"/>
            </a:endParaRPr>
          </a:p>
        </p:txBody>
      </p:sp>
      <p:sp>
        <p:nvSpPr>
          <p:cNvPr id="5" name="AutoShape 7" descr="data:image/png;base64,iVBORw0KGgoAAAANSUhEUgAABI4AAAIuCAYAAADZp0NNAAAABHNCSVQICAgIfAhkiAAAAAlwSFlzAAALEgAACxIB0t1+/AAAIABJREFUeJzs3Xl8VPW9//H3NxubLCFiRUGSWuqGSxUUZLSauKC1UBfcWvUWW22rttb23tb2Vq299qfV1nrFWrlVq9Z66661GkTAXUGQSrVuSFkUFziTsG9Jzu+PT+YSMAnJzJzzPZO8no+HjxMmkzkfcsiYec/38/m6MAwFAAAAAAAAbKvIdwEAAAAAAABIJoIjAAAAAAAAtIrgCAAAAAAAAK0iOAIAAAAAAECrCI4AAAAAAADQKoIjAAAAAAAAtIrgCAAAAAAAAK0iOAIAAAAAAECrCI4AAAAAAADQqhLfBbRnxx13DCsrK32X0a00NDRIkkpKEv1Po0vie598XKNk4rokH9combguycc1Sj6uUTJxXZKPa+Tf3LlzV4RhOKgj9030VaqsrNScOXN8l9GtBEEgSaqoqPBcSffD9z75uEbJxHVJPq5RMnFdko9rlHxco2TiuiQf18g/59zijt6XVjUAAAAAAAC0iuAIAAAAAAAArSI4AgAAAAAAQKsIjgAAAAAAANAqgiMAAAAAAAC0iuAIAAAAAAAArSI4AgAAAAAAQKsIjgAAAAAAANAqgiMAAAAAAAC0iuAIAAAAAAAArSI4AgAAAAAAQKsIjgAAAAAAANAqgiMAAAAAAAC0iuAIAAAAAAAArSI4AgAAAAAAQKsIjgAAAAAAANAqgiMAAAAAAAC0iuAIAAAAAAAArSI4AgAAAAAAQKsIjgAAAADAo1WrpEmTpHTadyUA8GkERwAAAADg0UsvSbffLk2f7rsSAPg0giMAAAAA8CgI7Pivf/mtAwBaQ3AEAAAAAB5lWtQIjgAkEcERAAAAAHiUWXG0aJHXMgCgVQRHAAAAAOARrWoAkozgCAAAAAA8yrSqLVokNTV5LQUAPoXgCAAAAAA8yqw42rhR+ugjv7UAwLYIjgAAAADAoyCQSkvtY9rVACTNdoMj59xtzrlPnHOvt7jtWufcW865+c65h5xzA1p87lLn3ALn3NvOuWNb3D6u+bYFzrkf5/+vAgAAAACFJ52W9t3XPiY4ApA0HVlx9EdJ47a5bZqkEWEY7ifpHUmXSpJzbm9Jp0vap/lrfuecK3bOFUu6SdJxkvaWdEbzfQEAAACgWwsC6QtfsI/ZWQ1A0pRs7w5hGD7rnKvc5rYnW/zxZUmnNH88QdL/hmG4UdK/nHMLJB3c/LkFYRgulCTn3P823/ef7Z27oaFBQabhF7FIZybzIXZ875OPa5RMXJfk4xolE9cl+bhGyZePa9TQINXXV2jgwHXaaaeeeuutTQqCtXmorvviZyf5uEaFJR8zjiZJeqL5410lLW3xufebb2vr9k9xzp3nnJvjnJtDaAQAAACgK1u50kmSBg4MNWxYoxYvLvZcEQBsbbsrjtrjnPuppAZJd2duauVuoVoPqMLWHjMMwymSpkjSyJEjw4qKilxKRJb4vvvD9z75uEbJxHVJPq5RMnFdko9rlHy5XKMVK+w4dGgfDR8uvfgi1zxf+D4mH9eoMGS94sg5d46kEyR9NQzDTAj0vqShLe42RNKydm4HAAAAgG4r02RRUSFVVUlLl1r7GgAkRVbBkXNunKQfSRofhuG6Fp96VNLpzrkezrkqScMlzZb0iqThzrkq51yZbID2o7mVDgAAAACFbdvgqLHRwiMASIrttqo55+6RdISkHZ1z70u6XLaLWg9J05xzkvRyGIbfCsPwDefcvbKh1w2SLgjDsLH5cS6UNFVSsaTbwjB8I4K/DwAAAAAUjMyM4IEDpcpK+3jRIguRACAJOrKr2hmt3HxrO/e/StJVrdz+uKTHO1UdAAAAAHRhLVccueaJsf/6l3Tkkf5qAoCWchqODQAAAADIXhBIxcVS//5Snz5SUZEFRwCQFFkPxwYAAAAA5CadtjY156TSUmnoUIIjAMlCcAQAAAAAngSBBUcZVVUERwCSheAIAAAAADwJAptvlFFVZcOxASApCI4AAAAAwJN0euvgqLJSWrZM2rDBW0kAsBWCIwAAAADwpLVWNUlavNhPPQCwLYIjAAAAAPCktVY1iTlHAJKD4AgAAAAAPNiwQVq3juAIQLIRHAEAAACAB+m0HVu2qg0eLJWVERwBSA6CIwAAAADwIAjs2HLFUVGRNGwYO6sBSA6CIwAAAADwILPiqGVwJFm7GiuOACQFwREAAAAAeJBZcdSyVU0iOAKQLARHAAAAAOBBa61qkgVHQSCtXh1/TQCwLYIjAAAAAPCgvVY1iVVHAJKB4AgAAAAAPAgCqUcPqVevrW8nOAKQJARHAAAAAOBBENhqI+e2vr2y0o7srAYgCQiOAAAAAMCDdPrTbWqStOOOUp8+rDgCkAwERwAAAADgQRB8ekc1yVYgsbMagKQgOAIAAAAADzKtaq0hOAKQFARHAAAAAOBBW61q0pbgKAzjrQkAtkVwBAAAAAAxC8O2W9UkG5C9Zo2FSwDgE8ERAAAAAMRszRpp8+b2VxxJtKsB8I/gCAAAAABiFgR2JDgCkHQERwAAAAAQs0wLGsERgKQjOAIAAACAmGVWHLU146hfP/scwREA3wiOAAAAACBm22tVk7bsrAYAPhEcAQAAAEDMtteqJtnOaosWxVENALSN4AgAAAAAYpZZcVRe3vZ9qqosOGpqiqUkAGgVwREAAAAAxCwIpL59pbKytu9TVSVt3Ch99FF8dQHAtgiOAAAAACBm6XT7bWoSO6sBSAaCIwAAAACIWRC0vaNaBsERgCQgOAIAAACAmAXB9lccDRtmRwZkA/CJ4AgAAAAAYtaRVrVevaSdd2bFEQC/CI4AAAAAIGYdaVWTrF2N4AiATwRHAAAAABCjxkaprm77K44kgiMA/hEcAQAAAECMVq6UwrDjwdHSpVJDQ/R1AUBrCI4AAAAAIEZBYMeOtqo1Nlp4BAA+EBwBAAAAQIwywVFHVhxVVtqRndUA+EJwBAAAAAAxSqft2NFWNYk5RwD8ITgCAAAAgBh1plVt6FCpqIjgCIA/BEcAAAAAEKPOtKqVllp4RHAEwBeCIwAAAACIUTotOScNGNCx+1dVERwB8IfgCAAAAABiFARSebm1oHUEwREAnwiOAAAAACBGQdCxNrWMykrpww+lDRsiKwkA2kRwBAAAAAAxSqc7FxxldlZbvDiaegCgPQRHAAAAABCjIOjYjmoZmeCIdjUAPhAcAQAAAECMOtuqRnAEwCeCIwAAAACIUWeDo8GDpbIygiMAfhAcAQAAAEBMNm2S1qzpXHBUVCQNGyYtWhRZWQDQJoIjAAAAAIhJOm3Hzsw4kqxdjRVHAHwgOAIAAACAmASBHTuz4kgiOALgD8ERAAAAAMQks+Iom+AoCKTVq/NfEwC0h+AIAAAAAGKSWXGUTauaxKojAPEjOAIAAACAmOTSqiYRHAGIH8ERAAAAAMQk21a1yko7srMagLgRHAEAAABATIJAKi2V+vTp3NftuKN9DSuOAMSN4AgAAAAAYhIEttrIuc59nXPsrAbAD4IjAAAAAIhJOt35NrUMgiMAPhAcAQAAAEBMgqDzO6plZIKjMMxvTQDQHoIjAAAAAIhJplUtG5WV0po1W3ZmA4A4EBwBAAAAQExybVWT2FkNQLwIjgAAAAAgBmGYe6uaxJwjAPEiOAIAAACAGKxbJ23cmPuKI4IjAHEiOAIAAACAGKTTdsw2OOrXz1YrERwBiNN2gyPn3G3OuU+cc6+3uG2gc26ac+7d5mN58+3OOfffzrkFzrn5zrkDW3zNOc33f9c5d040fx0AAAAASKbMUOtsW9WkLTurAUBcOrLi6I+Sxm1z248lTQ/DcLik6c1/lqTjJA1v/u88STdLFjRJulzSIZIOlnR5JmwCAAAAgO4gExxlu+JIsp3VGI4NIE4l27tDGIbPOucqt7l5gqQjmj++Q9LTkn7UfPudYRiGkl52zg1wzg1uvu+0MAzTkuScmyYLo+5p79wNDQ0K2GsyVunM+lnEju998nGNkonrknxco2TiuiQf1yj5OnuNFi8uk9RXxcX1CoLGrM6588699dhjPbV8eVpFDB5pFT87ycc1KizZPtV8JgzDDyWp+bhT8+27Slra4n7vN9/W1u2f4pw7zzk3xzk3h9AIAAAAQFeRTjtJ0oABTVk/xrBhjdq40enjj12+ygKAdm13xVEntfbsFbZz+6dvDMMpkqZI0siRI8OKXNZxImt83/3he598XKNk4rokH9combguycc1Sr6OXqONG+04fPhA9eiR3blGjLDjypUD/+9jtI6fneTjGhWGbFccfdzcgqbm4yfNt78vaWiL+w2RtKyd2wEAAACgWwgCqU8fZR0aSTYcW2JANoD4ZBscPSopszPaOZIeaXH72c27q42WtLK5lW2qpGOcc+XNQ7GPab4NAAAAALqFdDq3wdiSNGyYHQmOAMRlu61qzrl7ZMOtd3TOvS/bHe1qSfc6586VtETSxOa7Py7peEkLJK2T9HVJCsMw7Zz7haRXmu93ZWZQNgAAAAB0B0EgDRyY22P06iXtvDM7qwGIT0d2VTujjU/VtHLfUNIFbTzObZJu61R1AAAAANBFBEHuK44ka1djxRGAuLCBIwAAAADEIB+tahLBEYB4ERwBAAAAQAzy0aomWXC0dKnU0JD7YwHA9hAcAQAAAEDEmpryu+KosdHCIwCIGsERAAAAAERs1SoLj/IRHFVW2pEB2QDiQHAEAAAAABELAjvmq1VNYs4RgHgQHAEAAABAxDLBUT5WHA0dKhUVERwBiAfBEQAAAABELJ22Yz6Co9JSC48IjgDEgeAIAAAAACKWz1Y1ydrVCI4AxIHgCAAAAAAils9WNYngCEB8CI4AAAAAIGKZVrXy8vw8XmWl9OGH0oYN+Xk8AGgLwREAAAAARCwIpAEDpOLi/DxeZme1xYvz83gA0BaCIwAAAACIWBDkr01N2hIc0a4GIGoERwAAAAAQsXSa4AhAYSI4AgAAAICIBUH+dlSTpMGDpbIygiMA0SM4AgAAAICI5btVrahIGjaM4AhA9AiOAAAAACBi+W5Vk6xdbdGi/D4mAGyL4AgAAAAAItTQIK1cmd9WNcmCI1YcAYgawREAAAAARCidtmMUK46CQFq9Or+PCwAtERwBAAAAQISiDI4kVh0BiBbBEQAAAABEKAjsSHAEoBARHAEAAABAhDLBUb5nHFVW2pEB2QCiRHAEAAAAABGKasXRjjtKffqw4ghAtAiOAAAAACBCUc04co6d1QBEj+AIAAAAACIUBFJJidS3b/4fm+AIQNQIjgAAAAAgQkFg842cy/9jZ4KjMMz/YwOARHAEAAAAAJFKp/PfppZRVSWtWbNljhIA5BvBEQAAAABEKLPiKArsrAYgagRHAAAAABChIIh2xZHEnCMA0SE4AgAAAIAIRd2qJhEcAYgOwREAAAAARCjKVrV+/eyxCY4ARIXgCAAAAAAisn69/RfViiNpy85qABAFgiMAAAAAiEg6bccog6PKSoIjANEhOAIAAACAiASBHaNqVZNsxdHixVJTU3TnANB9ERwBAAAAQEQywVHUrWobN0offRTdOQB0XwRHAAAAABCROFrV2FkNQJQIjgAAAAAgInG1qkkERwCiQXAEAAAAABGJo1Vt2DA7EhwBiALBEQAAAABEJJ2WevWy/6LSq5e0887SokXRnQNA90VwBAAAAAARCYJo29QyqqpYcQQgGgRHAAAAABCRIIi2TS2D4AhAVAiOAAAAACAi6XR8wdHSpVJDQ/TnAtC9EBwBAAAAQETiXHHU2GjhEQDkE8ERAAAAAEQkrhlHlZV2pF0NQL4RHAEAAABABMIw3lY1iZ3VAOQfwREAAAAARGD1aps5FEdwNHSoVFTEiiMA+UdwBAAAAAARCAI7xtGqVlpq4RHBEYB8IzgCAAAAgAhkgqM4VhxJ1q5GcAQg3wiOAAAAACAC6bQdCY4AFDKCIwAAAACIQJytapLtrPbhh9KGDfGcD0D3QHAEAAAAABHw0aomSYsXx3M+AN0DwREAAAAARCDTqhbXiqNMcES7GoB8IjgCAAAAgAgEgdSvn1RSEs/5CI4ARIHgCAAAAAAiEATxtalJ0uDBUo8eBEcA8ovgCAAAAAAikE7HGxwVFUnDhhEcAcgvgiMAAAAAiEAQxDffKKOyUlq0KN5zAujaCI4AAAAAIAJxt6pJNueIFUcA8ongCAAAAAAiEHermmTBURBIq1fHe14AXRfBEQAAAADkWWOjVF8ff6saO6sByDeCIwAAAADIs7o6KQz9rDiSCI4A5A/BEQAAAADkWTptx7iDo8pKOxIcAcgXgiMAAAAAyLMgsGPcrWo77ij16cPOagDyh+AIAAAAAPIsExzFveLIOXZWA5BfBEcAAAAAkGe+WtUkgiMA+UVwBAAAAAB55mvFkbQlOArD+M8NoOvJKThyzn3fOfeGc+5159w9zrmezrkq59ws59y7zrm/OOfKmu/bo/nPC5o/X5mPvwAAAAAAJE0QSEVFUr9+8Z+7qkpas2ZLeAUAucg6OHLO7Srpu5JGhmE4QlKxpNMlXSPp+jAMh0uqk3Ru85ecK6kuDMPPSbq++X4AAAAA0OWk0zYYu8hDj0dmZzUGZAPIh5I8fH0v59xmSb0lfSipWtKZzZ+/Q9IVkm6WNKH5Y0m6X9Jk55wLw7YXUDY0NCggJo9VOtOMjdjxvU8+rlEycV2Sj2uUTFyX5OMaJV9712jZsh00YECJgqA+xopMeXmxpAGaP3+1qqo2xX5+3/jZST6uUWHJOv8Ow/ADSddJWiILjFZKmiupPgzDhua7vS9p1+aPd5W0tPlrG5rv/6mOX+fcec65Oc65OYRGAAAAAApRXZ1TeXmTl3MPG2bnXbyYkbYAcpf1iiPnXLlsFVGVpHpJ90k6rpW7ZlYUuXY+t+WGMJwiaYokjRw5MqzwMU0O4vvuD9/75OMaJRPXJfm4RsnEdUk+rlHytXaNVq2Shgzxc/0qKqxN7pNP+qiiok/s508KfnaSj2tUGHKJoI+S9K8wDJeHYbhZ0oOSDpU0wDmXCaSGSFrW/PH7koZKUvPn+0tifRoAAACALied9rOjWkZmZzUAyFUuwdESSaOdc72dc05SjaR/Spop6ZTm+5wj6ZHmjx9t/rOaPz+jvflGAAAAAFCogsBW/fhSWUlwBCA/cplxNEs25PpVSf9ofqwpkn4k6RLn3ALZDKNbm7/kVkkVzbdfIunHOdQNAAAAAIm0caO0dq3/FUeLF0tNfsYsAehCctpVLQzDyyVdvs3NCyUd3Mp9N0iamMv5AAAAACDpMhtG+Q6ONm6UPvpI2mUXf3UAKHyM2QcAAACAPMpsDu2zVa2qyo60qwHIFcERAAAAAORRJjjyveJIIjgCkDuCIwAAAADIoyS0qg0bZkeCIwC5IjgCAAAAgDxKQqtar17SzjsTHAHIHcERAAAAAORRElrVJGtXW7TIbw0ACh/BEQAAAADkUTot9egh9e7tt46qKlYcAcgdwREAAAAA5FEQWJuac37rqKqSli6VGhr81gGgsBEcAQAAAEAeBYH/NjXJgqPGRguPACBbBEcAAAAAkEfpdDKCo8pKO9KuBiAXBEcAAAAAkEeZVjXfqqrsyIBsALkgOAIAAAVp3TrmdgBIpqS0qg0dKhUVseIIQG4IjgAAQMFpapJGjJAuu8x3JQCwtTBMTqtaaamFRwRHAHJBcAQAAArOvHn2QuiJJ3xXAgBbW7tW2rQpGcGRZO1qBEcAckFwBAAACk5trR3nz5dWrvRbCwC0FAR2TMKMI4ngCEDuCI4AAEDBqa2Veva0lrWXX/ZdDQBskU7bMSkrjiorpQ8/lNav910JgEJFcAQAAApKfb300kvSeedJxcXS88/7rggAtsisOEpKcJTZWW3JEr91AChcBEcAAKCgTJ8uNTZKEydKBxxAcAQgWZLYqibRrgYgewRHAACgoNTWSv37S6NHS6mUNGuWDaIFgCRIWqsawRGAXBEcAQCAghGGFhwddZRUUmLB0fr1tssaACRB0lYcDR4s9ehBcAQgewRHAACgYLz5pvT++9Kxx9qfx461I+1qAJIiCKQddpDKynxXYoqKpGHDCI4AZI/gCAAAFIzaWjtmgqPBg6Xddyc4ApAcQZCcNrWMykpp0SLfVQAoVARHAACgYNTWSnvvLe2225bbUikLjsLQX10AkJFOJy84qqqSFi7keRJAdgiOAABAQVi7VnrmGWncuK1vT6WkFSukd97xUxcAtBQEyZlvlDF6tAVa113nuxIAhYjgCAAAFIRnnrHd01oLjiTa1QAkQxJb1c45R5o4UfrRj6THH/ddDYBCQ3AEAAAKQm2t1KuXdNhhW9++xx72Io3gCEASJLFVzTnp9tulAw6QzjjDNhoAgI4iOAIAAAWhtlY68kipZ8+tb3duy5wjAPCpqUmqq0teq5ok9ekjPfywPYeOH291AkBHEBwBAIDEe+896d13P92mlpFKSQsWSB99FG9dANBSfb2FR0lbcZSx227Sgw9KixdLp54qNTT4rghAISA4AgAAiTd1qh3bC44k6YUX4qkHAFqTTtsxqcGRJI0dK/3+99JTT0k//KHvagAUAoIjAACQeFOnSp/9rPS5z7X++QMPtPYL2tUA+BQEdkxiq1pLkyZJF18s3XCDdOutvqsBkHQERwAAINE2bZKmT5eOPdbmGbWmrEw65BBWHAHwKxMcJXnFUca110pHHy19+9s8dwJoH8ERAABItBdekNaubbtNLSOVkl591e4LAD4UQqtaRkmJ9Je/SMOGSSedJC1Z4rsiAElFcAQAABKttlYqLbUd1dqTSkmNjdKsWfHUBQDbKpRWtYzycumvf5U2bJAmTCB4B9A6giMAAJBotbUWCvXt2/79xoyxVjbmHAHwJQjseWjAAN+VdNyee0r/+7/Sa69JX/+6FIa+KwKQNARHAAAgsZYtk+bP336bmiT17y/ttx/BEQB/0mlbxVNc7LuSzjnuOOlXv5Luu0/6r//yXQ2ApCE4AgAAiTV1qh07EhxJtjLppZekhoboagKAtgRBYcw3as0PfiCddZZ02WXSQw/5rgZAkhAcAQCAxKqtlQYPlvbdt2P3T6WkNWtslRIAxC0ICme+0back6ZMkQ4+2AIknkcBZBAcAQCARGpokKZNs9VGznXsa1IpO9KuBsCHdLpwVxxJUs+e0sMPW+vv+PHS8uW+KwKQBARHAAAgkV55Raqr63ibmiQNGWJbSxMcAfChkFvVMgYPtvDo44+lU06RNm3yXREA3wiOAABAIk2dKhUVSUcd1bmvGzvWgiN2BgIQt0JuVWtp1Cjp1lulZ5+VLrqI51OguyM4AgAAiVRba7M2OvsiLJWSPvxQ+te/oqkLAFqzebO0enXhrzjKOPNM6cc/trlHN9/suxoAPhEcAQCAxAkCafbszrWpZTDnCIAP6bQdu0pwJEn/9V/SCSdI3/2uNGOG72oA+EJwBAAAEmfaNGuNyCY42mcfG+xKcAQgTkFgx67QqpZRXCzdfbe0xx7SxInSwoW+KwLgA8ERAABInNpae/E1cmTnv7aoaMucIwCIS1dccSRJ/fpJjz5qYf748dKqVb4rAhA3giMAAJAoTU0WHB1zjL3bnY1USnrzTWnFivzWBgBtyaw46mrBkSTtvrt0333SW29JX/uaPU8D6D4IjgAAQKLMn2/bQGfTppaRmXP04ov5qQkAtqcrtqq1VFMj/fa30l//Kv3sZ76rARAngiMAAJAotbV2POaY7B9j1CiprIx2NQDx6corjjIuuED65jelX/5Suuce39UAiAvBEQAASJTaWumAA6TBg7N/jJ49bT4SwRGAuKTTUmmptMMOviuJjnPS5MnSYYdJkyZJc+f6rghAHAiOAABAYqxeLb3wQm5tahmplDRnjrR+fe6PBQDbEwTWpuac70qiVVYmPfCA9JnPSBMmSB9+6LsiAFEjOAIAAIkxY4bU0CAde2zuj5VKSZs3S6+8kvtjAcD2BEHXblNradAg6ZFHpLo66cQTpQ0bfFcEIEoERwAAIDFqa63N49BDc3+szGPQrgYgDul09wmOJGn//aU775RmzZK+9S0pDH1XBCAqBEcAACARwtCCo5oaa4XIVUWFtPfeBEcA4pFpVetOTj5ZuuIK6Y47pBtv9F0NgKgQHAEAgER45x1p0aL8zDfKSKWkF1+Umpry95gA0Jru1KrW0s9+Jn3xiwRHQFdGcAQAABKhttaO+ZhvlJFKSStXSm+8kb/HBIDWdLdWtYyiIunLX5YWLJA++sh3NQCiQHAEAAASobZW2mMPqaoqf4+ZStmRdjUAUVq3zgZEd7dWtYzMc+0LL/itA0A0CI4AAIB369dLTz+d3zY1SaqslHbZheAIQLSCwI7dccWRJH3hC1KvXjzXAl0VwREAAPDu2Wft3fp8B0fO2TvhvJgBEKV02o7dNTgqK5MOPpjnWqCrIjgCAADe1dZKPXvagNV8S6WkJUvsPwCIQmbFUXdtVZPsuXbePGnNGt+VAMg3giMAAODd1KnS4Ydbq0O+MXsDQNS6e6uaZM+1jY3SrFm+KwGQbwRHAADAq8WLpTffzH+bWsa++0p9+9JCASA63b1VTZLGjLH2YJ5rga6H4AgAAHg1daodowqOSkrsBQ0vZgBEhVY1qX9/ab/9eK4FuiKCIwAA4FVtrbTbbtKee0Z3jlRK+sc/pPr66M4BoPsKAql3b5vV1p2lUtJLL0kNDb4rAZBPBEcAAMCbzZulp56y1UbORXeeVEoKQ3tBAwD5lk537za1jFRKWrtWeu0135UAyCeCIwAA4M1LL0mrV0fXppZx8MFScTEtFACiEQQER9KWzQh4rgW6FoIjAADgTW2tzSCqro72PH36SAceyIsZANEIgu493yhjyBBp2DCea4GuhuAIAAB4U1srHXqoDVWNWiolzZ4tbdwY/bkAdC+0qm2RSllwFIa+KwGQLzkFR84lVcOVAAAgAElEQVS5Ac65+51zbznn3nTOjXHODXTOTXPOvdt8LG++r3PO/bdzboFzbr5z7sD8/BUAAEAh+vhjad686NvUMlIpacMG6dVX4zkfgO6DVrUtUinpo4+khQt9VwIgX3JdcXSDpNowDPeUtL+kNyX9WNL0MAyHS5re/GdJOk7S8Ob/zpN0c47nBgAABezJJ+147LHxnG/sWDvSQgEgn8LQVhzRqmaYcwR0PSXZfqFzrp+kwyX9mySFYbhJ0ibn3ARJRzTf7Q5JT0v6kaQJku4MwzCU9HLzaqXBYRh+2NY5GhoaFARBtiUiC+l02ncJ3Rbf++TjGiUT1yX52rpGjzyygwYNKtXQoXWK43/3JSXSZz87QDNmNGrSpNXRnzDh+NlJPq5R8qXTaa1aVaTGxgr17LlWQbDBd0nefeYzUv/+5XrqqU064YS1XmrgZyf5uEaFJZcVR5+VtFzS7c65ec65Pzjn+kj6TCYMaj7u1Hz/XSUtbfH17zffthXn3HnOuTnOuTmERgAAdE2NjdLMmaU68sjNKopx4uLo0Zs1e3aJmpriOyeArq2+3p7EBg5kqI8kFRVJBx/coNmzs16jACBhcvlpLpF0oKSLwjCc5Zy7QVva0lrjWrntU8+uYRhOkTRFkkaOHBlW0CzsBd93f/jeJx/XKJm4LsnX8hq98oq1dkyY0EMVFT1iq6GmRvrzn6UVKyq0116xnTbR+NlJPq5Rsi1aVCxJ2m23HVRRsYPnapKhulq69FIpDCu0447+6uBnJ/m4RoUhl/f43pf0fhiGs5r/fL8sSPrYOTdYkpqPn7S4/9AWXz9E0rIczg8AAApUba3knHT00fGel9kbAPKtrs5eUvH6d4vMc+2LL/qtA0B+ZB0chWH4kaSlzrk9mm+qkfRPSY9KOqf5tnMkPdL88aOSzm7eXW20pJXtzTcCAABdV22tNHKkNGhQvOcdPtzOSXAEIF/q6qyxguBoi5EjpbIynmuBriLXxtOLJN3tnCuTtFDS12Vh1L3OuXMlLZE0sfm+j0s6XtICSeua7wsAALqZujrp5Zeln/40/nM7Z++E82IGQL5kVhyxq9oWPXtKo0bxXAt0FTmNowzD8O9hGI4Mw3C/MAy/EoZhXRiGQRiGNWEYDm8+ppvvG4ZheEEYhruHYbhvGIZz8vNXANAd1NVJBx/MLyBAV/DUU1JTkzRunJ/zp1LSwoXSMhrmAeRBOm0rjsrLPReSMKmUNGeOtH6970oA5CrGfUwAIHt33GHDdO++23clAHJVWysNGGBhsA+Z2RsvvODn/AC6lvp6pwEDpBI2EdtKKiVt3my/vwEobARHABIvDKUpU+zjGTP81gIgN2EoTZ1qQ7F9vcj6whekXr1YwQggP9LpItrUWnHooXbkuRYofARHABLv+eelN9+0F3vvvCO9/77vigBk6403pA8+kI491l8NpaXS6NGsOAKQH3V1jsHYrRg4UNpnH4IjoCsgOAKQeFOmSP36SZMn259ZdQQUrtpaO/oMjiRroZg3T1q92m8dAApfXV0RwVEbUinpxRelxkbflQDIBcERgEQLAum++6SzzrIVAhUVBEdAIautlUaMkIYM8VtHKmUDumfN8lsHgMJXV+doVWtDKiWtXGmrTQEULoIjAIl2113Sxo3SeedJRUXSkUdK06fbnBQAhWXNGum55/ztptbS6NH2nEILBYBcpdO0qrUlsxkBz7VAYSM4ApBYYSjdcou9wNtvP7utpsZmHC1Y4Lc2AJ339NPSpk3JCI769ZP2358XMwBy09AgrVpFq1pbhg2TdtmF51qg0BEcAUis55+X3nrLVhtlVFfbcfp0PzUByF5trdS795Z3oH1LpaSXX7btogEgG/X1TpIIjtrgnD3XEhwBhY3gCEBi3XKL1L+/dNppW24bPtxmozDnCCg8tbUW/vbo4bsSk0pJa9dKr73muxIAhaquzoIjZhy1LZWSli6VlizxXQmAbBEcAUikIJDuv1/62tdshUKGc/bCc+ZMG2wLoDAsXFik995LRptaxtixduSdcADZqquzl1OsOGobc46AwkdwBCCR7rzThmKff/6nP1dTI61YIf3jH/HXBSA7M2aUSUpWcLTrrlJVFS9mAGQvnaZVbXv23Vfq25fnWqCQERwBSJwwlKZMsaHY++776c8feaQdaVcDCseMGaXafXdp9919V7K1zOwNdmoEkI3MiiNa1dpWUiKNGUNwBBQygiMAifPcczYUu7XVRpI0dKjNOmJANlAYNm6Unn++NFGrjTLGjpU+/lh67z3flQAoRJkZR6w4al8qJb3+ulRf77sSANkgOAKQOFOm2FDsU09t+z41NdIzz7AbElAIZs0q0bp1LpHBEbM3AOSirs6puDhUv36+K0m2VMpWdr70ku9KAGSD4AhAomSGYp911tZDsbdVXS2tWSPNmRNfbQCyM316mcrKQh1xhO9KPm2vvaTycoIjANlJp4tUXh7KOd+VJNvBB1vLGs+1QGEiOAKQKJmh2Oed1/79mHMEFI4ZM0o1evRm7bCD70o+rajI2tV4MQMgG/X1TuXlbPO6PX36SAceyHMtUKgIjgAkRhhKt9xiAxRbG4rd0o47SvvvT3AEJN3770tvvlmi6urk9pWmUtLbb0vLl/uuBEChSaeLNHAg0/U7IpWSZs+2NwgBFBaCIwCJ8dxz9uJte6uNMmpqpBdekNavj7YuANmbOtWONTXJDo4kez4BgM6oq3MaMIDgqCNSKWnDBunVV31XAqCzCI4AJMYtt2x/KHZL1dX2rhWDFoHkqq2VBg9u1J57NvoupU0jR0o9etBCAaDz0mmngQNpVeuIsWPtyHMtUHgIjgAkwooVHRuK3dLhh0vFxdL06dHWBiA7DQ3StGlSdfXmRA+O7dFDGjWKFzMAOq++3oZjY/t22kn6/Od5rgUKEcERgES4805p06aOt6lJUt++tksHc46AZJo9W1q5Uomeb5SRSklz50rr1vmuBECh2LBBWrfOERx1QiplbcFNLNICCgrBEQDvwlCaMqVjQ7G3VV0tvfKKtGpVNLUByN7f/ma7ln3xi4URHDU0WNgFAB0RBHZkV7WOS6Xs+/b2274rAdAZBEcAvHv2WfsF4vzzO/+1NTVSY6M9BoDkmDtX+s1vpHHjVBCDYw891I60UADoqHTajuyq1nGZzQh4rgUKC8ERAO8yQ7EnTuz8144ZI/XsSbsakCSffCKdeKI0aJB0++2+q+mY8nJpxAhezADouMyKowEDWHHUUZ/7nM064rkWKCwERwC8WrFCeuAB6eyzOz4Uu6WePW2XDgZko6t66y1roSoUmzZJp5wiLV8uPfywvUAoFKmU9OKLtooRALYnExyx4qjjnLPnWoIjoLAQHAHw6o47Oj8Ue1vV1dL8+fZCFehKnn9e2msvC1YLZZDo974nPfecdNtt0oEH+q6mc1IpafVq6fXXfVcCoBDQqpadVEpauFBatsx3JQA6iuAIgDeZodiHHmotItmqqbHjzJn5qQtIihtvlEpKpHvukS6+2H5mkuyWW6Tf/176j/+QzjjDdzWdx+wNAJ1Bq1p2Ms+1L7zgtw4AHUdwBMCbZ56R3nknt9VGknTQQVLfvsw5QteybJn04IPSRRdJl1xiIdIvf+m7qrY995x04YU2DDvJdbZnt92kIUMIjgB0TBBIPXuGWbXad2cHHGDjCXiuBQpHie8CAHRfU6ZIAwZIp56a2+OUlEhf/CJzjtC1TJlis3a+8x3ps5+1Vsz//E8bOJ1r2JpvS5faXKOqKlsdVVzsu6LsZGZvPPecre5yzndFAJIsnZbKy1lt1FmlpdLo0QRHQCFhxREALzJDsc86S+rVK/fHq6mRFiyQlizJ/bEA3zZtsrav446zHWiKiqRbb5WOP1769rftZycp1q2TvvIVaf166ZFHLAwuZKmU9MEHPJcA2L4gYL5RtlIp6e9/t7lyAJKP4AiAF/kYit1SdbUdmXOEruDBB6WPPpIuuGDLbaWl0r33SoccIp15ZjL+rYeh9M1vSvPmSXffbYO8Cx1zjgB0VBBIAwYQHGVj7Fjb9OHll31XAqAjCI4AxC5fQ7FbGjHCWnhoV0NXMHmytaeNG7f17X36SI89ZquQJkyQXn3VT30Z110n/fnP0i9+IX35y35ryZcRI6R+/QiOAGxfOi0NHEirWjZGj7bVtDzXAoWB4AhA7DJDsc8/P3+PWVQkHXmkDchO+s5TQHv+/nfbaeaCC+zf9bYGDpSmTpXKyy1Yevfd+GuUpNpa6cc/liZOlH7yEz81RKG42EJtXswA2J4gkMrL+aUjG/36Sfvvz85qQKEgOAIQu1tusTkoEyfm93Framw2yTvv5PdxgTjddJPN/fr619u+z5Ah0pNPWkh6zDG2A1uc3n1XOv10W51z++1db4h0KiW9/rpUV+e7EgBJFYYER7lKpaxVbfNm35UA2B6CIwCxWr7c5recfXZ+hmK3lJlzNGNGfh8XiEs6bbOCvvY1W1HUnj32kB5/3H6mxo2T6uvjqXHVKmuTKymRHn7Y2ue6msycoxdf9FsHgORas0ZqaGBXtVykUtLatdJrr/muBMD2EBwBiFW+h2K3tPvu0tChzDlC4br9dtudrOVQ7PaMGiU99JD01lvS+PH2tVFqarJQ6513pPvuk6qqoj2fL6NG2TBy2tUAtCUI7MiuatkbO9aOPNcCyUdwBCA2maHYY8dK++yT/8d3ztrVZs60F7hAIWlslH73O3sHdv/9O/51Rx8t/elP9ov36afbO+BRueIK6a9/la6/3maKdVW9e0sHHcSLGQBtywRHAwbwC0e2dt3V3oDguRZIPoIjALF5+mmbjRLFaqOM6mpr95k/P7pzAFGorZUWLpQuvLDzX3vqqbYT26OP2s9XFAPi77/fdk/7+tezq7HQjB0rzZ4tbdjguxIASZRO25EVR7lJpSw4YmMTINkIjgDEZsqUaIZit5SZc0S7GgrN5MnS4MHSiSdm9/Xf+Y50+eXW7nbppfmtbf586ZxzbPvkm2/uesOwW5NKWVvt1Km+KwGQRLSq5UcqJX38sfTee74rAdAegiMAsVi+XHrggWiGYre06642NJgB2SgkCxbYiqPzz5fKyrJ/nMsvl771Lemaa6Rf/zo/ta1YYcOwBwywwfY9euTncZOupkYaPtza/x580Hc1AJKGVrX8yGxGQLsakGwERwBicccdtt1qlG1qGTU10rPPsr0rCsfvfme7lOX68+GcrVw65RTphz+U7rwzt8draJBOO01atszCk8GDc3u8QtK3r/TCC9IBB9j384YbfFcEIEkyrWrl5aw4ysWee0oDBxIcAUlHcAQgclEPxd5WdbVtk/vKK9GfC8jV2rXSbbdZOJGPYKa42IZlV1dLkyZJf/tb9o/1wx/a6r0pU6RDDsm9tkIzaJC1vX7lK9LFF0uXXMLgfQAmCKR+/WwHRmSvqMh+PyQ4ApKN4AhA5DJDsc8/P57zHXGErbxgzhEKwd13SytXShdckL/H7NFDevhhWy0zcaKtnOms22+3VTbf+57NN+queveW7rtP+u53bTe5005jYDYAC44GDvRdRdeQSklvv21jDQAkE8ERgMjdcotUXm4rKuJQUWEvmJlzhKQLQ2st239/e8c1n/r2lR5/XBoyRDrhBOn11zv+tS+/bLOSqqul667Lb12FqLhY+u1vbW7U/fdLRx21Zb4JgO4pCOz3DeQuM+comzc5AMSD4AhApJYvt9koUQ/F3lZ1tfTii9L69fGdE+is55+X/vEP294+ip3KdtpJevJJ+9k79lhp8eLtf82yZdJJJ9mg+XvvtdlLsOtzySX2PZkzx4K+hQt9VwXAl3Sa4ChfDjrIVsrSrtb9vPlmsUaNkpYu9V0JtofgCECk/vjH+IZit1RTY1tp8+4VkmzyZNut7MwzoztHZaVtKb9unXTMMe23AmzYYKHRqlXSI4/woqg1EydKTz0lffKJNGYMs9SA7opWtfzp0UM6+GCCo+7oyit7a84ce1MGyUZwBCAyTU02VDeVkvbeO95zH3aYrZSgXQ1J9cEHthrv3HNtjk6U9t1XeuwxackS6fjjpdWrP32fMJS+/W1p1izbBXHffaOtqZClUraisXdvm6n22GO+KwIQN1rV8iuVkubOtTc50D3MnVuiadPK5Jy9WYVkIzgCEJmnn5YWLIh/tZEk7bCD7QLFgGwk1ZQpUmOjhTVxGDvWhjzPmyedeKK0cePWn7/xRlsh+LOfSSefHE9NhWzPPaWXXpL22kuaMMFmuQHoHhobpfp6gqN8SqWkhgZp9mzflSAuV1/dSxUVTbr4YusQWLHCd0VoD8ERgMjEPRR7W9XVNotk5Uo/5wfasmmT/Xwcf7y0++7xnfeEE6TbbrNA9ayz7MWPZH++5BJp/Hjpiiviq6fQ7byzBeTjxtkw8UsvtZWWALq2+npbpUmrWv6MGWOz5GhX6x6ef16aObNMF120Xl/9qv2/8/HHfVeF9hAcAYjEJ59IDz0U/1Dslqqr7X9Ezzzj5/xAWx54QPr4Y+mCC+I/99ln205pmS3mFy6UTj1V+vznpbvukor4zaBTdtjBltifd5509dX2/d20yXdV0WtstJaSqP7rDt9DFK7MroqsOMqf8nJpxAiCo+7iZz+TdtqpSZMmbdCBB0q77EK7WtKxVwqASPgait3SmDFSz54252j8eH91wK+VK+2/3XbzXckWN91kK42OPdbP+X/wAwuurr1Wuucee+f8kUekfv381FPoSkqk3/9eGjZM+ulPbWe6Bx+0wedd0dq10ujR0uuvR3eOnj3t3+ZXvhLdOYBspdN2JDjKr1RK+tOfLJguLvZdDaIyY4at1v3lL9erd29baTZ+vL15tWGDPf8jeQiOAORdU5P0P//jZyh2Sz16WA0MyO7eJk60WTSzZ9s8Gt/mzbNe/t/8xu/qnmuusXkCd94p/e1v0vDh/mrpCpyTfvITCygnTbLnnieekIYO9V1Z/l13nYVGP/mJ1L9/NOf4859tcPwhh0iDB0dzDiBbrDiKRiol3XyzPb/sv7/vahCFMJQuu0zadVfp7LM3/N/tEybYGzAzZ0rHHeexQLSJ4AhA3s2caUOxL7/cdyVSTY3NHfnkE2mnnXxXg7i98YY0bZp9fNJJFh717eu3pptust24/u3f/NbhnHTrrRYgDRrkt5au5GtfsyX3J55oq3L+9jfpgAN8V5U/H3wg/epXFshedVV055kwQfrCFyyEe/xx+/cKJEUmOGLGUX6lUnZ8/nmCo67qySftzbPf/W7rlUVHHrml9ZvgKJmYZAAg76ZMsV71JOzMVF1tx5kz/dYBPyZPtpVn994rvfOOvQgNQ3/1pNPS3XdbuFBe7q+ODOcIjaJQXW0vfIqKpMMP3xJedgU//antfHTNNdGeZ489rJWyttZeYABJQqtaNHbbzVZpMueoawpDm200bJitKG2pRw9r3//rX9lkIqkIjgDkVWYo9jnn+BuK3dKBB1orxfTpvitB3OrrrQ3rjDNsdcTVV0v3328tYr7cdpv17/sYio147buvtUhWVdnueX/8o++Kcjd3rnTHHdLFF9vfK2rf+Y7tWPfv/y699Vb05wM6KggsGI6qVbM7S6Wk557z+yYPovHYY9Irr1h4VFb26c9PmGAzAl99Nf7asH0ERwDyKglDsVsqKZG++EXmHHVHt99uuzNddJH9+Yc/tHa1H/3IhjLGrbHRVk4cdpi0337xnx/xGzLEXgAdcYT09a9LP/954b4YCkMbqj5okM02ioNzFrb26iWddZb9vwVIgiCwVaPsQpl/Y8daS+ySJb4rQT5lZhvtvrvtPtqa44+3nyl2V0smnu4A5E1Tk7WpHXZYMoYQZ1RXS++9Jy1e7LsSxKWx0drUxo61VWeSvQi9/XYbAn3aafaLaZxqa6V//Uu68MJ4zwu/+vWzOUdnny1dcYX0jW8UZgDy8MPSM89IV14Z7yqLwYPt/ytz5ki/+EV85wXak07TphaVlnOO0HU89JD0979beFRa2vp9Kirs+j/6aLy1oWMIjgDkzcyZFtAkZbVRRk2NHVl11H088YS0cOGW1UYZ/frZNunr1ln72qZN8dU0ebK9CD7xxPjOiWQoK7PVmJddZitovvxlafVq31V13KZN1i62zz4WfMXt5JOt/fmqq6z9D/AtCAiOojJihP2/muCo62hqsg1z9thD+upX27/vhAnS/PnSokWxlIZOIDgCkDeZodinnOK7kq3ts4/tqEZw1H3ceKPtbHXSSZ/+3F572Yv3l16y1ps4vPuurTj61rfafqcNXZtz1qr2hz9ITz1lQ7OXLfNdVcdMnmxvCvz619b+68MNN9jQ3LPOktas8VMDkBEE7KgWleJi6dBDCY66knvvlV5/3VbdFhe3f9/x4+3IqqPkITgCkBebN9vQu9NO23p7zSRwztrVpk8v3Pki6Li33rLtXr/97bZDmokTLTSaPFn605+ir+l3v7NakrYaD/E791zbNebdd+3F0Sef+K6ofStWWHvauHG2440v/ftLd91lKwkvucRfHYBEq1rUUikLGurqfFeCXDU0WGC0zz7Sqadu//6f+5y0994ER0lEcAQgL+bMsfafTFtY0lRXSx9+KL39tu9KELXJk601aHshzdVX2+D0886zZdFRWbPGZiudcoq0887RnQeF47jjrLX3o4+kSZOSHWj//Of2b/jXv/Zdic3P+4//kP7nf3hRAb9oVYtWZs7Riy/6rQO5u+ce+9375z/v+DD58eNtpl59fbS1oXMIjgDkxTPP2PHww/3W0ZZMoDV9ut86ovKPf0jLl/uuwr9Vq2y78NNOs/bE9pSUSH/5i7VXnnRSdL+g3H23tHKldMEF0Tw+CtOoUdK119rg7MmTfVfTurfekm6+2cLVvff2XY35+c+l/fe3WUtJX62FrmnTJgtTaVWLzqhRtkqXdrXCtnmzPWcfcEDn5juOH28rlZ54Irra0HkERwDy4umnt8wSSqKqKmnYsK4352j5cluxsN9+0lFHSRs3+q7Irz/+0X6h33Yodls+8xnpvvtsx72zzrIBjvkUhtJNN9kvTYcemt/HRuG78ELpS1+ywdNRrnrL1g9/KPXpY7/4J0WPHtZeumqVhUdJXq2FrimdtiMrjqLTu7d00EFdJzh6+23puuuktWt9VxKvO++0+XhXXtnx1UaSdMgh9nqClaXJQnAEIGebN9v/3I84wnclbcvMOZo507ZqL3RNTdItt9gOFXfdJZ1+ur3wvOIK35X509RkKzdGj7Z3Kzvq0EOl66+3GV2//GV+a3ruOVsNduGF9m8QaMk5a2MsL5fOOMPafZNi2jRbDfWf/ykNGuS7mq2NGCH9v/9ns6JuvdV3NehugsCOBEfRSqWk2bOlDRt8V5K7X/zC3iA44IDu0363aZP9vUeNkk44oXNfW1Rku48+8US8u9+ifTkHR865YufcPOfcY81/rnLOzXLOveuc+4tzrqz59h7Nf17Q/PnKXM8NIBnmzrV3UZIcHEnWrlZXJ732mu9KcvPqq9KYMbZD1/7729/nnnvs3fdf/Up64QXfFfoxdaoNHO7oaqOWLrjAtoi97DJ7nHyZPHlLKAC0ZtAga6/85z/j2+VvexobrZaqKum73/VdTeu+9z17Tr/4YmnBAt/VoDvJBEe0qkUrlbLQYO5c35XkpqnJNuwYM8bar1Ipm9XWFQKx9tx6q63mvvLK7N44Gz/e2vyffTb/tSE7+Vhx9D1Jb7b48zWSrg/DcLikOknnNt9+rqS6MAw/J+n65vsB6AKeftqOSZ1vlHHkkXYs1DlH9fUWiowaZf8z/tOfrPUuM3vkN7+xdryzz+6e21XfeKMNnz7llM5/rXO2gmvECOnMM6VFi3Kv54MPpAcftF20evfO/fHQdR1zjLWF/f730sMP+65Guu02Wyn3q19Za1gSFRVZa2ppqT3nNTT4rgjdBSuO4pFp7y70drV582yswHe+YyvDv/lNm2930EG2sUxXtGGDdNVVdg2z3Y3zqKOkXr1oV0uSkly+2Dk3RNKXJF0l6RLnnJNULenM5rvcIekKSTdLmtD8sSTdL2myc86FYdvd6Q0NDQoyz86IRTrTuI3YFfL3ftq0vtpjjyIVF69Ukn9ke/SQPv/5/po6tUmTJq3u9Nf7ukZhKN1/f5kuv7yPVqxwmjRpgy69dL369w+1bUn//d8lGj++ny64YKN+85vu0UyfTqe1aFGpnniiQv/+7+u0evX6rB/r1luLdNRR/TVhQpMef3ylevbMvq7rr++lpqZeOv30egVBnocnFZhCfn6LyyWXSE8+2V+TJhVp991Xapddov8309p1Wb1a+ulPyzV6dKOOOGJVop/Te/WSrrmmTOef31eXXbZOP/hB9j/7ScXPTvIsWdJD0g4qKqpTEDRxjSJSVCQNH95fM2Y06RvfKJzf2bb14IO9JPXWyJFpbdoU6pe/lGpqSnXxxX00enSRvv/99brkkvUqK/Ndaf5MmdJTH3zQRzfeuFLpdNup/vau0Re/2FcPPVSsyy6rp90/AXJdcfRbSf8hKfPbTYWk+jAMM/9C3pe0a/PHu0paKknNn1/ZfP+tOOfOc87Ncc7NITQCkm/zZmnWrFKNHVsYb/cedliDXn65tGB6pt95p1hf+Uo/ffvbfTVkSKOmTVupq69ep/79W8/cx4xp0IUXbtCdd/bUk0+WxlytP3ff3V+lpaHOOSe3td+f/WyTbrppjebPL9GPftQn68fZtEm6666eOvrozaqs7N6hETqmrEyaMmW1Nm50+s53dvA2i+2GG3pp+fIiXXnl2oL4Rf3kkzfppJM26tpre2nevGLf5aAbSKftB2PAAJ7bo3bIIQ2aPbsk7xtXxGnGjFLtt1+DBg3a8ntbTc1mPffcSp188iZdd11vHXtsf/3zn13j+WvdOum3v+2lsXRHvh4AACAASURBVGM36/DDc3ttMG7cJr3/frHeeKNrfG8KXdYrjpxzJ0j6JAzDuc65IzI3t3LXsAOf23JDGE6RNEWSRo4cGVawDtQLvu/+FNr3/uWXbb7RuHE9VVGRw/KMmHzpS9Z3/d57FUqlsnuMOK7R2rU2VPDXv5b69rU2qm98o1RFRQO2+7XXXmvtg9//fj+9/rq0446Rl+vV6tXSAw/018SJTvvsk/vQia99zbYhv+qqnjriiJ76xjc6/xj33GNbhX//+2UF9zMdJb4X7auosJbLc88t1a23VujSS+M6r12XxYulm2+2n4Gjj97+c01S/OEPtrPkhRcO0Kuvds3WUH52kmPDBgt6d9utYqtwlWuUf0cdZW35n3xS8f/Zu/N4Gev3j+Ovj3PshEQp2heUSoRCi0LI0SYqIVFJKm1SKmSrpESkffkqiiwtjkKHvhW/fPtWqLRI0iaE7Nvn98c187V0cJaZue85834+Hh7DnJn7vs58zMx9X/f1uT6ceGLethHkuKxZA59+aj2N9oyjfHkYN856IF5/fTrnnVeWfv1s2nJ6vuYEBeuFF+z4Z/z4Qjl+7ff2uLZtoUcPmD27LGefHcsoJS/yU3FUH8hwzi0BxmJT1B4Hyjrnov/dKwO/Rv6+DKgCEPl5GSAcNYQikmezZtltsnygn3229bOZOTPoSLLnvfU4qV4dHnrIlohftAiuuy7nS5kWLWorra1aBV27Fvzlql9/vSjr1hXKU1Psvenb1/rOdOtmB325NWIEHHusbUMkN665Bi6/HO67D+bOTey+777bPmdivbpgvJUrZ/2OFi2yEzSReFq1yk76k6EiL9lFL/Ala5+jmTNtsYELLtj7Yy66CBYssGbQvXrZ77xoUeJijKV16+zYtXFjaNgw/9s7+GBbKXfy5PxvS/Ivz4kj730v731l7/2RQFtgpvf+KuADINqatAMQHeopkX8T+fnMffU3EpHkkJVlSY6KFYOOJGcOPBBq1gxng+zFi2350YsvhjJlbCn355/P21LYp5xiFUvjx8OYMbGPNSy8h2efLcapp26jbt3YbTctDV59FSpVsmbbK1bk/LmffWbL7XbrlvNkn0hUtFH7YYdZo/a1axOz308+gbFj7Wp3lSqJ2WcsRVdYe/JJyMwMOhopyFau1IpqiXL00bboRbKuFpuZaVXjZ5yx78dVqABvvGHHHd9+C6eeCsOGkXRT9IYPt+OlBx+M3TYzMmxlvWXLYrdNyZt4HNL2xBplf4/1MHoucv9zQPnI/bcBd8dh3yKSQFu32lWgc84JOpLcOe88O0nasCHoSMzmzdC/P5x4olVwPfqofUnmdSpd1B13QP36cNNN8PPPsYk1bKZPh+++S+e66zbG/Opv+fKWePvjDyslz2nPmSeftKkyHTvGNh5JHWXLWsJ3yRJ7/8ab99acu1Kl5K7YGTTIPkc7dSLUTb0lua1cqRXVEsU5OxZKxooj72HaNDvmLJyDlpPO2bHGwoU7E+GNGsGPP8Y/1lhYs8ZaJbRoQUwv5LVqZbdvvx27bUrexCRx5L3P8t5fGPn7Yu99He/9sd771t77zZH7N0X+fWzk54tjsW8RCc5nn1lZarIljho12pn0Ctr770ONGjYtJSPDeuvcdlvODjL2Jy0NXnrJlqm+5prku3KVE088ARUq7KBVq/h0O69d2xJB06fD/ffv//ErV9oVw6uvtpN/kbxq0MA+F155Jf5Vg+PGWb+6AQOgVKn47iueihWzfigrVsD11xf8aboSjOhUNUmMBg0sefLLL0FHkjuLFlnfuH1NU8tOpUrw1ltWcf7ZZ3aM+PTT4f88e/xx+Osv6NcvttutWtWm/mu6WvBURC8ieZaVZbdnnRVoGLnWsKE1Hgyyz9Evv1jTvyZNdl6VGjfOpqfE0jHHwGOP2dS8ESNiu+2gLV4M77wD7dtvomjR+O3n2muhc2fr+7K/A5cXXrDGqd26xS8eSR29e1vVYNeu9v89HjZuhJ49bWpE+/bx2UcinXqqTZOYMMGSbiKxpoqjxIpWXyfbdLXolNmmTXP/XOfsgt+CBdbj5/rroVmz8E7XWrUKhg61fk2nnRbbbTtnF1ZnzrTFUCQ4ShyJSJ5lZUG1ata8LpmULGlfxEEkjrZts0RO1arWBLtfP5g/P75NlDt3ttLhnj2toqmgePJJq6rq2HFz3Pc1fDjUqmUn1t99l/1jtm+HkSMtkVqjRtxDkhSQnm7VRoUKWb+jrVtjv4/Ro4uxdKkd9KcVkBWP77jDLhDcdJNN95Pc0cnZ3nmvHkeJdsopdtwWhirx3Jg2DU44AY48Mu/bOPxweO89O9758EM46SR4+eXwVR8NHWr9+Pr2jc/2W7WCLVvstZDgKHEkInmSrP2Nos47z/oIrV6duH1+9JElH267zZILCxfaVJRixeK7X+dsueqSJW0KVTxOPhNt3Tp47jm49FKoVCn+c/CKFbMKhvR0uOQSWL/+n4+ZOtXK6RPRk0ZSxxFH2DSFuXNjf1C+fLnjscdK0KoVnHtubLcdpLQ0O7kCS/bmtD+ZWBVnuXL23RS2k9Mw2LDBTmBVcZQ46enWXDqZEkcbN9rF1dxOU8tOoUJw443wxReWOOrQwRZR+eOP/G87FlassEbel18OJ58cn32ceaYlazVdLVhKHIlIniRrf6OoRo2s58+sWfHf14oVNt2pQQOb//3mm9bk75hj4r/vqEMOsZWa5s2zPibJ7l//skaM3bsnbp9HHAGvvWYJv+uu++dJ1YgRcOihVqotEkuXX24NnwcO3DlFOBYGDSrB5s3w8MOx22ZYHHmkVQp++KEtOCD7t3Yt3HADFCliCzb07Knk0Z6iTdeVOEqsBg0scZKoVSbz68MPbdp6Xqap7c2xx9ox65AhNg3uxBNtJbagPfywXUzr0yd++0hPt8r5d96xyn0JhhJHIpIn0YTL2WcHG0de1a0LxYtb75942bHDKgVOOMGufvfsCV9/bVeKYr0CWE5ceim0a2cnBJ9+mvj9x4r3lqSpWdOuQiVSkybWP+XVV3fvGfXtt1aWfsMNsWlsLrKnYcPguOPsPbxqVf639+WXMGZMUa69dhPHH5//7YVR+/b2ude7t510yr716mX992bMsAqHRx6xlZ2UPNopmjjSVLXEatDAjqnmzAk6kpzJzISiRWN/jJyWBrffbhdvjzrKLipccUVwq0j+/rsdC115pbWuiKdWrey77+OP47sf2TsljkQkT5K1v1FU0aLWAyNefY7++19Lalx/vfW7+eILGDzYposFafhwW7Hj6qut5D4ZffCBVf107x5MAq5XL2jZ0qYcRpt1jhxpCaMuXRIfj6SGUqUsYbl8ufUty8/JvPd28nHAAZ477tgYuyBDxjl46imrDrnqKqsAkOx99JF9jt18s00LGjECevSwlSu7di2Yq3LmRTRpq4qjxKpb16pO4nmxL5YyM60lQYkS8dl+9erwySd2IWv8eJvC9sYbiU/yPvSQTd184IH476tJE6uG1HS14ChxJCK5tm2bleEm6zS1qEaNLAHx+++x2+aaNXbgXbu29bt55RVLdFSvHrt95EfZsvDii7ZM7N13Bx1N3gwfDgcdZFfZglCokFWQHXEEtG4NP/xgr2nr1jYlUCReatWy6WoTJ8Izz+R9O+++C9Onw113baRcuYJdTnLQQbba4cKFcO+9QUcTTps3WzLy8MOtIhUs6fboo/Y9MXq0/Vy9ojRVLSilSsH558Prr4e/Am7pUqsuj0V/o31JT7dqyk8/hYoVrfqoVi14663EvEa//AKjRlll53HHxX9/pUvbcfvkyeH/P1BQKXEkIrmW7P2Nos47z24/+CD/2/LeqgGqVrUrtV27WnKmXbtgqmL25bzzLLk1fLidPCaTJUtgyhSr7Il3U/F9KVvWelWtXg116ljCsFu34OKR1HHbbdC4sU0h+uqr3D9/61Zbdez44+Gaa1KjBOeCC2zq1dChwaymGXYDBtiKm6NH2wl6lHOWqOzTx5Jv7durv4imqgWnTRs7Bgj7VPtp0+w2lv2N9uXUU22xl5desmORjAw7Lpk6Nb4JloEDLZl8333x28eeWrWyi3UFaYXgZKLEkYjkWrQ5a7L2N4qqWdMSAPk9kfj6a0vGXHUVVKliBzUjRti2w2rwYEtyXXNNYleWy6+RI+1kpmvXoCOx1UOeftqmLtSsadM7ROKtUCE7QShZ0vpK5Hb61ejRdtA9ZEhq9eN65BHrN9ehgy1SIGb+fBg0yC5yZFch4ZxNQxk40C6OXHFFwViZM680VS04F11kU5XGjQs6kn2bNg0qV05spXl6uiV2v/nGVpxdsQKaN4f69e0CYawTSD/9ZFWvnTpZr6VEufBCu9V0tWAocSQiuZaVZUmHZO1vFJWWZlVTeZ0zv3493HMPnHKK9TQaNcrmnNeqFdMw46J4cZtG99tvybN8/IYN8OyzdvBYpUrQ0Zh27WyFtxdfDF9lmRRclSrZ/7kvvsjdlNO//rLqkUaNdh6Ap4oSJey9+vvvsfnM27HDku5LlsDnn9uCEZMnW1Jv2LDkaOK7fbtVb5YtC489tu/H9uplFVvjx8Nll9n0tlS0cqVVZRUpEnQkqadsWUtujhsX3p5b27ZZouaCC4I5Jihc2JI5ixbZRYJly6xC9eyzY7siZ//+9vv17h27beZE5cp2jD1lSmL3KyY96ABEJLlE+xu1axd0JLHRqBFMmmT9iHJz1WTyZJvutXQpdOxoDQIrVoxbmHFRu7aVGPfpY+W/rVsHHdG+vfqqnfjefHPQkezuqquCjkBSUYsW1iB+2DBrGtq8+f6f07+/VUw8+mhqJjpr14b777c/zZvbVJI1aywBtOufPe/L7jF//73vq/hFisDs2dbUN6xGjIC5c2HMGOsFtT89etjCEt262eqgEybYRYhUsnKlpqkFqU0bSxp8/LGttBY2c+fa50WipqntTZEicN11VmH57LM2HfXcc+2Yt18/q0TKqx9+sKmrXbsGcxGvVSurgvzjj+S/gJ1slDgSkVwpKP2Noho1stuZM+Haa/f/+J9+KsQ111jzwZNOshODhg3jG2M83XMPvPOOLSPfoIFVMoSR97a6z8knJ/frLRJLDz9sV5E7doQvv9x3c/bvv7e+Zp06WU+MVNWrlzUH39/FD+egTBmrcihb1v5+1FE7/x29b9d/R+9zzqYvX3wxzJsHhx6amN8tN5Yssc//Zs1yt9DAjTfuPClt2dIuogS9WmgirVqlaWpBysiwZOXYseFMHGVmWjX7+ecHHYmJJno7dbIKpEGD7HVr0sQSSHlJbD/4oFU23XNP7OPNiYwMS/6//XbOjtuT2eTJViHbrp1NFw76go8SRyKSK7Nm2W2y9zeKql7drljsL3G0eTMMHVqcoUOLk5Zm/UFuvjn5e4QULmxT1k491X7/d94J/ospO7NnWy+OZ54JZ3wiQShWzE6gatWyK8tTp1oPpOzcdZed8D/4YGJjDJv0dFuV7pVX7PXbW/KndOm9v5Y5MXmy9T279FJL7hUtGrNfId+8t4sFztkU69x+pnbubL9Px45WufX22/Z6pYKVK5U4ClKpUlZtOX68VVumpQUd0e4yMy0ZE7Yel8WL24IKXbrYe/6hh6BePXst+/bNeYuFRYvss/PWW4O70Hjyybaq7ZQpBTdxtHGjLWIxcqRdEBo82FpLPPNMsOcd6nEkIrkS7W9UUJYdd86qjmbO3Pu0g+nT7Ytq4MASNGmyhW++gdtvT/6kUdQJJ1jlwtSp+VviO56GD4dy5awZsIjsVL269ad57z14/PHsHzNrliVLevUKb1VhIh1yCNx5p031a9/ermCfdZZ9zh9+uCWO8pM0AqhRw/odzZljUzrCtHz0mDHWwHfQIDsBy4urr7bpwx99ZNULybTIQn5oqlrw2rSxaUrRC5lh8eeftrpZdk3mw6JkSUtI/Pijvf8/+cSm8F50kfVq25++fS3h3rNn/GPdG+fsM/v99633ZUGzcKGtijdypK2iumSJve4vvWRVrEH+zkociUiORfsbFZRpalHnnWcNU7/+evf7f/3VSvgbN7ZGjK+/vpbnn19H5crBxBlP3bpZafVtt9n89TBZutT6UHXpYg1uRWR3119vB/53323TiXe1Y4e9r6tUsVtJnEsvtSkVL7xg/YTC4M8/rVqgXj2bdpYfbdrAG2/YyfL55+9ccawg01S14DVvbpVHY8cGHcnu3n/fEsRhThxFlSpl3xc//mhT1rKybHXYyy6DBQuyf86CBfaad+8efE/PjAyrypk+Pdg4Ysl7eOopS+QtX24Xcx991Ko777/ffjZ1arCftUociUiO/fe/1hC0oCWOdu1zBJYgGzbMKqsmTrRM//z50KhRwV2DuFAhO7kpXNiuwG/fHnREO40aZV+o+T3JESmonLMGqBUrWrJ7/fqdP3vlFUsmDR6ceo2Mw+CBB6yZa48e8MEHQUdjSaO1a+3/Syym+Vx8sX1PLlhg36V//pn/bYbVjz9axdFhhwUdSWorUcISBxMmwNYQHZZNm2ZJxdNOCzqSnDvgAFskZckSS068955VXl5xBXzzze6P7dvXEk533hlIqLs56yyLvaCsrrZqFVxyiVWnnn229SzcMwF5/fU7E/UNG9qKeYmmxJGI5Fh0Kc+C0t8o6qij7M+MGbZSR+3adnBdv76VjN5/v5XmFnSVK8OTT9pr8MgjQUdjNm606XMZGXmfUiGSCsqXtyTRd9/BLbfYfevXWwPTOnWgbdtg40tVhQrByy/blODWrS35EJR33rHpZffcAyeeGLvttmhhJ3CLFtmFpd9/j922w+Shh+ziSseOQUcibdvayXZYKk527LDEUZMm4eu7lBNly1piaMkSm9L81lv2GdG+vS2s8Pnn1lfq1lvDUXFXpIhVnr31lr32yWzWLDjlFPt8HjLEFm/Y22pxl1xi/8+WLYMzz/znTIl4U+JIRHIsK8sOfgtKf6NdNWpkDT7r17crihMm2If3MccEHVliXXGFndzcf3/O5rvH29ixNh7duwcdiUj4nXuuTT947jm7MvnIIzbldujQ/Pfskbw74ABrlr19u00p3LUiLFH+/tuuZlevbieGsdakiU2j+Oknu7j0yy+x30eQli2zqtxOnVRxFAZNmlgvsnHjgo7EfPml9V1q2jToSPLnwANhwABLcN9+uyWLqla1i3dlyljlZFhkZNiUrrlzg44kb7Zts2PtRo2sGviTT+w139939TnnWLJpyxZbIS+Rv78OI0QkRwpqf6OoSy+16R533mkZ/EsuSc3Vu6Kr7Bx0kDU/3bQpuFi8t6bYJ55oJ8Qisn99+1qF0XXXWdP7yy+3hLgE69hjLRG+YIFVrCS6Wfa991ry49ln47fC2znn2NXw336zqSQ//RSf/QRhyBBL/AXZFFh2Klp05zTJII9TojIz7bZJk2DjiJUKFez7Y/FiW0H4zz/tM6RcuaAj26lZM1slMxmnqy1ZYgn2Bx+0qq7PPsv5ynZgKyF/9JGNR6NGlrRPBCWORCRHCmp/o6hmzWxa1MMP2xzuVFa+vFUsLFhgV0OC8tFH9v+ue/fUTOKJ5EXhwjYdaft2+zN4cNARSVTTpjbdafx4GDgwcfv95BNrzt2tG5xxRnz3Vb++TR9atcqSR2FbbCEvli+Hp5+2iylHHhl0NBLVtq3165o2LehILHF0yikFb9XKQw6xitW1a201tjApW9aSL8mWOHr9dUv8LFhg39UvvJC3845jjrHj5BNOsOqrf/0r9rHuSYkjEcmR6LKnBa2/0a6ScV56vDRrZo34hgyB2bODiWH4cDswaNcumP2LJKtjjrETmYkTrX+bhMftt8NVV1lD2rfeiv/+Nm+Ga6+1HnaJSlbVqWM9A9evt2OGRYsSs994eewxq2qJxxQ/ybtGjexCV9DT1f7+207gk2E1tbwqXDicF/AyMuCrr6wPU9itXw+dO9tqlNWqWTuIK67I3zYPPtjaiDRsaIntoUNjEupeKXEkIjkS7W9U0K6myN4NGQJHHw0dOtjVpkT65RfrM9WpE5Qsmdh9ixQEZ55pzUMlXJyzhv+nnWYJpHg3Nx00yPbx1FNQunR897Wr006zVeS2brXk0cKFidt3LK1aZdVabdrA8ccHHY3sqnBhWz5+yhTYsCG4OGbOtHYOBTlxFFYZGXYb9qqj//7XpqI9/7wtTjB7duwu6hxwgPVkvewyuzDRs2f8pkIrcSQi+1XQ+xtJ9kqVstWAli6F225L7L6fespWyujWLbH7FRGJt+LFrRqseHFo1QpWr47PfhYutCqjK68MJolYo4ZddCpUyI4fvvgi8THk1/DhsG6dnexJ+LRpY5Uc77wTXAzTptnx0plnBhdDqjrySDj55PAmjryHxx+HevWsMm3GDGs+XrhwbPdTrJj10Ova1VpudOpk526xpsSRiOzX559bxYkSR6nnzDPt6sVzz9l0hy+/jP8+N22C0aPhwgut4klEpKCpUsWqKpcssekK27fHdvvbt9u0iAMOsBOXoFSrZlPdixWzRQ7mzQsultxauxaGDbPkXo0aQUcj2TnrLOvDM3ZsMPv33hoTN2pkS8RL4mVk2MXtlSuDjmR3y5fbcWyPHlaN9sUX8V3oJS0NnnwS+vSBF1+05vGxrsRT4khE9isry24Lcn8j2bs+fazy57XXrPnjuefCpEmxP9GJev11W8Gje/f4bF9EJAwaNLBpUJmZsa9oGTkS5syxpFGFCrHddm4dd5xNzShTBs47z5p1J4NRo+Cvv2w1KQmntDRo3dqm6vz9d+L3/913lvxt2jTx+xaTkWEV6u++G3QkO73/vlVCzZhhyZxJk2y14nhzDh54wD673nkHGje26baxosSRiOxXVpbN7Vd/o9RUpIid3CxbZisCLV5sVzKOPRYefdQOrGPFe5saULUqnH9+7LYrIhJG1123c3rBa6/FZptLl1oj56ZNrY9SGBx1lCWPKla0q+/LlgUd0b5t2GDfb02bwumnBx2N7EubNlapHMR0peiKbupvFJxateDQQ2Hy5KAjgS1b4K67oEkTa9z+6adw442Jbyx+ww12EXbePKvKi9XnrRJHIrJP6m8kUQceaF+IP/xgy0kffrgtz1q5sn0xxqLJ69y59kXXvXs4V/AQEYm1xx+3VXE6dYLPPsvftry3kwawXnFh+hytUsVOtLdsgVtvDTqafXvmGat87d076Ehkf844w/5vBTFdLTPTKuo0rT44hQpBy5Y2Fps2BRfH999D/frwyCP2Gfzpp8FOcb3sMntNli61thPffJP/bSpxJCL7pP5Gsqf0dLj0Uutb8dlndrXv+eehenW7OvvOO1Y2nBdPPGE9Odq3j23MIiJhVaSIJeMrVICLLrLeGHn12mvWc2XAAGscGzZHH23JmAkTLM4w2rzZKsDOPtumE0q4FSoEl19uSclYVkDvz6ZNVpGvaWrBy8iwJunR1hqJ9sorULOmXVh9802bKlaiRDCx7Orcc+1YfcsW+yybOzd/21PiSET2adYsu1V/I8lOzZqWNPr5Z+jfHxYssGaAJ5xgSaC1a3O+rd9+gzfegGuusRVKRERSRcWK1gdjxQq7UrxlS+63sWIF3HIL1K0LN90U+xhj5Y477Dvipptg48ago/mnF1+EX39VtVEyadMGtm611QoT5d//timNmqYWvEaNoGTJxE9X27zZjlnbt4fTTrMG2BdfnNgY9qdmTfjoI+sx16iRVSHllRJHIrJP0f5Ghx4adCQSZhUqWAPRJUvsivdBB9kJTOXKdvv99/vfxujR1nA7zCc8IiLxctpptoLlhx/a52Zu9egBq1fDs89a0+CwKlrUmncvXgyDBgUdze62boXBgy35dt55QUcjOVW7tlWzjRuXuH1Om2bVgqrID16xYlb5NWWKTddNhFWrrJfRiy/C/ffDzJk2ZTKMjjnGkkfHH2/T+saMydt2lDgSkb3avt2aWepLUXKqcGFo29ZWzZk718qHR43a+WX1/vvZf6lv2WL9OJo1s6bbIiKp6IoroGdP+zwcPTrnz8vMhH/9y5pin3RS/OKLlUaN4MorbcGFb78NOpqdXn3VLoD07h2u/lCyb85Z1dGMGdabKhEyM603WcmSidmf7FtGhlUK5rdPXE788IP1DZozxz4z+vYNd7Ie4JBDrBigQQNo18566+WWEkcislfqbyT5UaeOncj89BPcdx/83//Z1ZkTT7STovXrdz72jTfgjz+sKbaISCobMMCS6DfdBHPmpO/38evWwfXX22qUybR0/KOPQvHi0K1b4qoE9mX7dhg4EE45BVq0CDoaya22bW0MJ0yI/76WLbOp+epvFB4tWli/q3hPV/vkE6hXzxKUM2ZYsj9ZlCljveUuvdQqVO++O3fPV+JIRPYq2mRO/Y0kPypVsqsxS5fCSy/ZiULXrjaN7c477eru8OG2MkmTJkFHKyISrLQ0u4p91FFwzTWl+eWXfR+u9+5tn6/PPmvTwJLFIYdYkmz69MROMdqb8eOt+knVRsmpRg1Lnibi/9J779mt+huFx0EH2apmU6bEbx9vvGENp8uWtWqjZGyeX6yYvUduuMEqPnNDiSMR2ausLDuZV38jiYWiRa2B4Lx51lSySRN47DGbez13rlUbFdK3kogIZcvalfONG+Hqq0vvtYn0nDm2EMGNN9pJU7K54QaoVcuufq9ZE1wcO3ZYEqtaNbjkkuDikLyLTlebNcumLMVTZqYdGyfDtNBUkpFhDap/+im22/XeVlq8/HLrp/XJJ3Z+lKzS0qzP3AMP5O55OkQXkWypv5HEi3N2gjNuHPz4o/XzuOAC6NAh6MhERMKjWjV46ql1zJ+fRpcu/5zOtWULdO4Mhx0WvibTOZWWZlOX//jDGswG5e23Yf58uOceXcBIZm3a2Ptk/Pj47WPbNquSa9pUlWlh06qV3cay6mjr2DMKGQAAIABJREFUVktw9+xp0yGnT7fqpmTnHPTpk7vn6KNRRLKl/kaSCFWqWE+JqVPhgAOCjkZEJFwuuGArvXptZMwY6wm0q8GDYeFCW4AgmT8/a9e26csjRiSmse2evIf+/W1VrrZtE79/iZ1q1eDkk+M7Xe3TT+GvvzRNLYyOO86mK8YqcbR2rS3s8vTTllQeM8ameqUqJY5EJFuzZtmt+huJiIgEp0ePjbRubVe8p02z+776ypIdbdvChRcGG18sDBhgV/G7drWK50R6/31LBvTqBen770UuIde2LXz8MSxbFp/T3MxMq0o7//y4bF7yKSPDWm3kd+rrzz9bD6MZM6x/3IABqkZM8V9fRPYm2t/osMOCjkRERCR1OQcvvGD9VNq2hUWLoEsXKF0ahg0LOrrYKFvWKqr+7//sJC2R+ve3xRrat0/sfiU+2rSx20mTisRl+9Om2aqxBx4Yl81LPrVqZdMJp07N+zY++wzq1rVeSVOnwrXXxi6+ZKbEkYj8g/obiYiIhEfJkjBpkvUEqlPHKioeewwqVgw6sti56io77rj7bli+PDH7nD0bPvwQ7roLisQnzyAJdvTRNv1x4sTYLzG4cqUlNzVNLbzq1oUKFfI+Xe3tt+Gss6BwYfjoI1WW7UqJIxH5hy++sBJPJY5ERETC4aijbDno9euhcWO4+uqgI4ot52yln/Xr4c47E7PP/v0t+da5c2L2J4nRti188UU6ixfH9lR3+nTridW0aUw3KzGUlmbTd9991xpb58aIEVaxVLWqrVipVfN2p8SRiPxDVpbdqr+RiIhIeJx7rq3+NXFiwVzRqVo1uOMOePnlnb0W42XuXOtvdMcdULx4fPcliXX55XY7aVJsq44yM6FcOTj99JhuVmKsVSu7AD57ds4ev3079OgB3btb0mnWLKhUKb4xJiMljkTkH9TfSEREJJyqVbOpawVV795wxBFw442wZUv89jNggPWpueGG+O1DglGlCtStuzWmfY68t/5GjRtbVYuE1/nn2+pnOZmutn49XHYZPP443HILvPlmwf58zQ8ljkRkN9H+Rqo2EhERkUQrUQKGD7eV4x57LD77+PxzeOstuPVWazIuBc9FF23hq6/S+eqr2Gxv/nz47Tf1N0oGJUta8mjKFEv47c3vv1tbjilTbKGBxx9XUnBflDgSkd2ov5GIiIgEqWVLm27Sr5+tbBRrAwfCAQfY1BQpmFq23IxznnHjYrO9zEy7VX+j5NCqFSxZYgm/7CxcCPXqWYJ60iS4+eaEhpeUlDgSkd1Eewqo4khERESCMmyY3d5yS2y3+/XXMH483HQTlC0b221LeBxyiKd+/W2MG7fvqpOcmjYNatSAQw/N/7Yk/i680PrAZTddbcYMqF8fNm+2WRYtWyY+vmSkxJGI7CYrC449FipXDjoSERERSVVHHAH33w+TJ9u0slgZNMiaYd96a+y2KeF00UWbWbTIqunzY906+PBDTVNLJoccAnXr/jNx9MILNo5VqliD/Fq1gokvGYU6cfTzz5YJFJHEiPY30jQ1ERERCVqPHlC9uk0p27Ah/9tbvBhefdUaYleokP/tSbi1bLmFtDTyPV0tK8uWdtc0teSSkQGffgq//mpVZ717Q6dOtjrlv/8Nhx8edITJJdSJo+XLoUuX2JQXisj+ffklrF6txJGIiIgEr0gRGDXK+hz175//7T30EKSnw+23539bEn7ly3vOP598T1fLzLSm7Q0axC42ib+MDLsdPx6uuspWUuzcGd55B8qUCTa2ZBTqxNGhh8Irr1hJqYjEX1aW3aq/kYiIiITBWWdB+/YwZIj1J8qrZctsmsq116pPTSpp0wZ+/NEqT/Jq2jSrUilaNHZxSfxVrw7HHGOVi6+9ZjmFp5+GwoWDjiw5hTpxVKmSZQfvvdcyhSISX+pvJCIiImHzyCNQqhTceGPeK0ceecSee9ddsY1Nwu3iiy1RkNfpat9/b3/U3yj5OGeJw8KFYexYuPtuu0/yJtSJI4Bnn4UzzrArDfPmBR2NSMEV7W+kaiMREREJk4oVrVogKwvGjMn98//4wyoN2re3ptuSOsqWtaTPuHGwY0funz9tmt0qcZSc+va1Hkdt2gQdSfILfeKoWDGYNAkOPtjmKS5bFnREIgWT+huJiIhIWHXpAnXqWH+iv/7K3XOHDoUtW6ziQFJP27bwyy/w8ce5f+60aXD00VaRL8knPR0OPDDoKAqG0CeOwK4yvPWWLYWYkQHr1wcdkUjBM2uW3ariSERERMKmUCF46ilYscLaWOTUypUwcqRVHBx3XPzik/Bq2dKKEXI7XW3LFpg5U9VGIpAkiSOAk06yuYlffAHt2uWt1FBE9i4ryxrIVakSdCQiIiIi/1SzJtx0kyWQctrs+Ikn7OLzPffENzYJr9KloUULeOMNa82QUx99ZAULTZvGLzaRZJE0iSOA5s3hscds6po+/EViZ8cO62+kaWoiIiISZv36WQuLrl33nwRYs8YSRxdfbBehJXW1bWu9rqIV9jmRmWmNlc89N35xiSSLpEocAXTvDjfcAA89BC++GHQ0IgXDl19avwAljkRERCTMypSxC8n/+Q+MGrXvx44caf0bczO1TQqm5s2hZEmbwZJTmZnQoIFVLImkuqRLHDlnVw7OPx+uu86qJEQkf7Ky7Fb9jURERCTs2rSxc4F774Xff8/+MevXW1PsZs2gVq3ExifhU6IEtGoFEybA1q37f/yvv9qFVU1TEzFJlzgCKxl84w3rx3LxxfD990FHJJLc1N9IREREkoVz8OSTsGmTrbKWnaeftkbavXsnNjYJrzZtYNUqmD59/4997z27VWNsEZOUiSOAsmVtpTWwTvmrVwcbj0iyivY3UrWRiIiIJIvjj4eePeHVV2HGjN1/tmkTDBlivWnOPDOY+CR8mja1qY45WV1t2jQ45BA4+eT4xyWSDJI2cQRw7LHw5pvwww9w+eU5KzsUkd2pv5GIiIgko1694OijoVs32Lx55/0vvmhTjVRtJLsqWtRmq0ycuPv/lz1t324VR02bWnWbiCR54gisSmL0aHj/fbj5ZvA+6IhE8m7+/DT69rVVQBIlurqEKo5EREQkmRQvDiNGwKJFVmEEdiF58GA44wythiX/1KYNrF1rja/35j//sSlt6m8kslPSJ44ArrkG7roLnnoKhg8POhqR3Fu5Eu68syTnnVeGPn2srPrHHxOz76wsu1p3+OGJ2Z+IiIhIrDRrBpdeCv37w+LFMGYM/PSTVRupWkT2dN55UL78vqerZWba/53GjRMXl0jYFYjEEcCgQXDRRdCjB0ydGnQ0IjmzbZs1dzzuOHj55aJ07ryJyZPht9+gbl34+OP47n/HDqs40jQ1ERERSVaPPw5paXDTTTBwINSsaQklkT0VLmyJxilTYMOG7B+TmQmnnw4HHZTY2ETCrMAkjgoVgn/9C045xUoQFywIOiKRfcvKgtNOs4OcmjVh1qw1DBy4gYwMmDPHmvc1amRNH+Nl/nz1NxIREZHkVrky9O1rF4+/+07VRrJvbdrA+vXwzjv//Nlff8HcuZqmJrKnPCeOnHNVnHMfOOe+ds4tdM7dErn/QOfc+8657yK35SL3O+fcE865751zXzrnTovVLxFVsqRlj0uVggsvhOXLY70HkfxbutS+sM491+ZYT5hgy4JWrbr9f485/nhLHtWrB1ddBX36xKd/V1aW3aq/kYiIiCSzm2+2C3GnnmqzEET25uyz4eCDs5+uNn26VeRfcEHi4xIJs/xUHG0DbvfeVwPqAd2cc9WBu4EZ3vvjgBmRfwM0A46L/LkOGJWPfe9V5cqWPFq+3Lrmb9oUj72I5N7GjfDgg1C1qv0f7dsXvv4aLrkk+6ti5cvbig4dO9pjr7oq9v+f1d9IRERECoLChW2K/4cf2kwEkb1JS4PWra3i6O+/d//ZtGlW9V+nTjCxiYRVel6f6L3/Dfgt8ve/nXNfA4cBrYBzIg97CcgCekbuf9l774E5zrmyzrlKke1ka9u2baxcuTLXsR11FDz5ZBE6dSrN1VdvZtSodSpXzaFVq1YFHUKB4z28+24R7ruvBEuXptGq1Wb69NlAlSo72LBh5/zqvb32jzwCVaoU48EHS/L991t5+eW/qVAh/+VHO3ZAVlY5WrTYwsqV6/O9vVSg90c4aVzCT2MUThqX8NMY5c2+llqPNY1ROO1vXJo1S2fEiDKMGfM3rVtvAaLH7GU5++xtrFmzLhFhpjS9d5JLTPLxzrkjgZrAXODgaDIoclsx8rDDgJ93edqyyH17bus659w859y8vCSNojIytnDPPRsYP74oQ4cWz/N2RPJj0aI0LrusNB06lKZkSc/EiWt47rl1VKmyI8fbcA5uuWUTL7zwNwsWpNO0aRm++SYt37F99VUaq1cX4swzt+Z7WyIiIiIiyeL007dx6KHbmTix6P/uW7Qojd9+S6NRIx0bi+wpzxVHUc65UsAE4Fbv/Vq399Ke7H7wj7IJ7/3TwNMAtWvX9uXLl89zbP37Wz+ZQYNKcOqpJbj88jxvKuXk53UXWL3appcNHw6lS9vtDTekk55eZr/P3dtr37EjnHgiZGSk0bx5WV5/PX+N+774wm5btCiNhjt39P4IJ41L+GmMwknjEn4ao/DTGIXTvsalbVsYPjyNQoXKU66c9RcFuPTSUpQvXypBEYreO8khXxVHzrnCWNJojPf+zcjdfzjnKkV+XgmItqheBlTZ5emVgV/zs//9xwfPPgv160OHDvDpp/Hcm4hN/3ruOWtuPWwYdO5sq3vcdBOk5ztNa0uD/t//2XTMFi1g5Mi8bysry7ZzxBH5j0tEREREJJm0bQtbt8KkSfbvzEy7SFu5crBxiYRRflZVc8BzwNfe+6G7/GgK0CHy9w7A5F3ubx9ZXa0esGZf/Y1ipWhRmDgRDjkEMjLg55/3/xyRvPjkE6hb15JFxx8P//kPPPUUHHRQbPdTpYo1fmzWDLp1g1tuge3b9/+8Xe3YAbNmwTnnxDY2EREREZFkULu2LRIzdiysXw+zZ+evml+kIMtPxVF94GqgkXPu88if5sBgoLFz7jugceTfAO8Ci4HvgWeAG/Ox71ypUAHefts+EFq2hHXqdSYx9NtvVtF25pnw668wZowldmrWjN8+S5e2qyM9esATT0CrVv9cFWJfFiyAVauUOBIRERGR1OQctGkDM2bA+PGwZQtccEHQUYmEU54TR977f3vvnff+ZO/9qZE/73rvV3rvz/PeHxe5XRV5vPfed/PeH+O9r+G9nxe7X2P/TjwRXn8d5s+3Zc1zW6EhsqctW2zFs+OPtysVvXrBokVw5ZUkZBW/tDQYOhRGjbLS2gYNrKdXTmRl2e3ZZ8ctPBERERGRUGvTxs4L77oLiheHhg2DjkgknGKyqlqyuOACePxxmDLFTvJF8mrqVKhRw75kzj0XFi6EgQOhVAB99G64weL56SeoU8d6IO2P+huJiIiISKo7+WQ44QRYvtwq8YsVCzoikXBKqcQRWJPiG2+0SpFnnw06Gkk2W7bAJZdA8+b273fftUTksccGG1fjxvDxx1CihFURjR+/98eqv5GIiIiIiM0SaNvW/q5paiJ7l3KJI+dstasmTaBLF2tkvHp10FFJsnj6aWu23q+fTXts1izoiHaqXh3mzoVataB1a6uA8v6fj4v2N9I0NRERERFJdddea02xW7cOOhKR8Eq5xBHYsuiTJkHPnvDii3bCHV2GUWRv1q2DBx+0hEvv3lCkSNAR/VOFCjB9uvXxuvdeuOYa2Lx598fMmmW3ShyJiIiISKqrUsX6hVaqFHQkIuGVkokjsOZngwdbhUbFinDxxZZl/v33oCOTsBo61OY/P/RQYppf51WxYvDKK1YV9dJLNo1txYqdP8/KgiOPtD8iIiIiIiIi+5KyiaOoWrXg009hwAB46y2rPnrppeyn+Ejq+vNP64t1ySVQt27Q0eyfc3DfffDaa9Ysu149W/FN/Y1EREREREQkN1I+cQRQuDDccw98/rkljjp2tOZoS5YEHZmExYABsGGD3SaTtm2twujvvy15NHw4rFypxJGIiIiIiIjkjBJHu6haFWbPhhEjbIWqk06CJ56A7duDjkyC9OOPMHIkdOpk/0eSTb16NiXzsMPg1lvtPvU3EhERERERkZxQ4mgPhQpBt26wcCE0bAi33GK3X30VdGQSlPvvh7Q06NMn6Ejy7sgj4aOPoGVLOOMM9TcSERERERGRnFHiaC8OPxzefdeaDC9aBDVr2opaW7YEHZkk0pdfwpgxlkA87LCgo8mfMmVgyhRLIImIiIiIiIjkhBJH++ActGsHX39tq67dfz/Urm3NtCU19OplCZeePYOOJHbCvCKciIiIiIiIhIsSRzlQsSKMHQuTJ1tj4Xr14I47rFmyFFyzZlnVWa9eUK5c0NGIiIiIiIiIJJ4SR7mQkWG9jjp3hkcfhRo14IMPgo5K4sF7qzI67DDo3j3oaERERERERESCocRRLpUpA6NHW8LIOWjUCLp0gdWrg45MYmnSJFuJrG9fKF486GhEREREREREgqHEUR6dc441Tr7zTnj+eahe3aaySfLbtg3uuQeqVoUOHYKORkRERERERCQ4ShzlQ4kS8PDDVplSoQJcdBG0aQN//BF0ZJIfL74I33wDAwdCenrQ0YiIiIiIiIgER4mjGKhdG+bNg/79bYpT9erw8svWJ0eSy8aN0KePNUC/6KKgoxEREREREREJlhJHMVK4MNx7L3z+OZxwgk1x6tYt6Kgkt4YPh19+gYce0rL1IiIiIiIiIkocxVi1avDhh5Y0GjXK/i7J4a+/YNAgaN4czjor6GhEREREREREgqfEURykpVnFyuGHw403wtatQUckOTF4MKxZY8kjEREREREREVHiKG5KloRhw2DBApv+JOG2bBk88QS0awcnnxx0NCIiIiIiIiLhoMRRHLVqZdOeHnjA+uZIePXtCzt2QL9+QUciIiIiIiIiEh5KHMWRc1bFsnUr3H570NHI3nzzDTz/PHTtCkceGXQ0IiIiIiIiIuGhxFGcHXMM9OoF48bB9OlBRyPZufdem1p4771BRyIiIiIiIiISLkocJUDPnpZA6tYNNm8OOhrZ1Zw58OabcOedUKFC0NGIiIiIiIiIhIsSRwlQrJg1yP72W3j00aCjkSjv4e674eCDoUePoKMRERERERERCR8ljhKkWTO45BLo3x+WLAk6GgHIzIRZs+C++6BUqaCjEREREREREQkfJY4S6PHHrWH2rbcGHYns2GHVRkcfDV26BB2NiIiIiIiISDgpcZRAVarA/ffD5Mnw9ttBR5PaXn0VvvwSBgyAIkWCjkZEREREREQknJQ4SrAePaBaNbj5Zti4MehoUtPmzTY9rWZNuPzyoKMRERERERERCS8ljhKsSBEYORJ+/BEGDQo6mtQ0erT1mRo8GArpHSAiIiIiIiKyVzptDsA558CVV8JDD8F33wUdTWpZuxYefBAaNYLGjYOORkRERERERCTclDgKyJAhUKwYdO9uy8JLYjz6KKxYYdVGzgUdjYiIiIiIiEi4KXEUkEqVoF8/mDYN3nwz6GgS67vvYOxY2Lo1sfv94w9LHLVuDaefnth9i4iIiIiIiCQjJY4C1K0bnHIK3HorrFsXdDSJsWyZTdW74gqoWhVeegm2bUvMvvv3h02b7FZERERERERE9k+JowClp8OoUZZM6dcv6Gjib906aNkS/v4bnnoKypaFjh2henUYMwa2b4/fvn/4wZpid+4Mxx8fv/2IiIiIiIiIFCRKHAXsjDOgUyd47DFYuDDoaOJn+3ZrCP7llzBuHFx/PcybBxMnQvHi0K4dnHSS/WzHjtjv/777oHBheOCB2G9bREREREREpKBS4igEBg+G0qVt6lpBbZR9xx3w1lswfDg0a2b3OQcXXQT//S+88QYUKgRt29r0vTffjF0C6b//hddesymBlSrFZpsiIiIiIiIiqUCJoxCoUMGSR7NmwauvBh1N7I0cCY8/DrfcAjfe+M+fFyoEl11m1UivvWZNsy+9FGrVgilT8p9M69ULDjwQ7rorf9sRERERERERSTVKHIVE585Qpw7cfjusWRN0NLGTmQndu8OFF9qKZvuSlmYVRwsXwssvWy+kVq3sdZk6NW8JpA8+sJXr7rkHypTJ2+8gIiIiIiIikqqUOAqJQoWsMmf5cuvHUxDMnw+XXw4nn2yVRGlpOXteWhpcfTV88w08/zysWAHNm8OZZ8L77+c8geQ99OwJVarYNEARERERERERyR0ljkKkVi3o2hWefNL68iSz33+HFi2sd9Nbb0GpUrnfRno6XHMNLFoETz8Nv/wCTZrAWWdZJdH+TJgAn35qK9YVK5b7/YuIiIiIiIikOiWOQqZ/fyhf3noBxWN1sUTYsAEyMmDlSksaVa6cv+0VKQJdusB331lSbfFiaNTI/vz739k/Z9s2uPdeOPFEq14SERERERERkdxT4ihkypWDIUNgzhx44YWgo8m9HTssUTNvnk1PO+202G27aFFLqP3wAwwbBl99BQ0bWhXSnDm7P/b55+Hbb2HgwJxPkRMRERERERGR3SlxFEJXX20JkZ49rWonmfTqBW++aY2wMzLis49ixeDmm63yaMgQ+PxzOOMMmxo3b55VPPXpA/XrQ8uW8YlBREREREREJBUocRRCztmUrNWrbTWwZPHss/Dww9an6dZb47+/EiVsFbrFi2HwYKs6Ov106xX122/w0EP2WoqIiIiIiIhI3ihxFFI1asAtt8Azz8DcuUFHs38zZljCqGlTeOKJxCZsSpWy6qwff7QeUb//DpdeahVHIiIiIiIiIpJ3ShyFWJ8+UKmS9fXZvj3oaPbu668tUVO1Krz+uq2GFoQDDrCG2H/8AWPHBhODiIiIiIiISEGixFGIlS4Njz0Gn30GTz0VdDTZW77cegsVKwZvv23Jm6AVKRJc8kpERERERESkIFHiKORat4bzz99ZSRMmmzbBRRdZP6EpU+CII4KOSERERERERERiSYmjkHMORoywlcLuuivoaHbasQOuuQY++QReeQXq1Ak6IhERERERERGJNSWOksAJJ8Cdd8LLL8Ps2UFHY/r0sT5CgwfDZZcFHY2IiIiIiIiIxIMSR0ni3nttKtiNN8LWrcHG8vLL8OCDcO214aqCEhEREREREZHYUuIoSZQoYcvcL1xot0GZPRs6d4ZGjWDUKJtKJyIiIiIiIiIFkxJHSSQjAy680KaJ/fJL4vf/3Xdw8cVwzDEwfjwULpz4GEREREREREQkcZQ4SjJPPAHbtsFttyV2vytXQosWUKgQvPMOlCuX2P2LiIiIiIiISOKlBx2A5M5RR1m/o/vug2LFoH59qFcPTjwR0tLis8/Nm+GSS2DpUpg5E44+Oj77EREREREREZFwUeIoCd15JyxaZJU/L79s95UsCbVrQ926lkiqWxcOPTT/+/IerrvOehu9+iqceWb+tykiIiIiIiIiyUGJoyRUtCi88ooldRYvhrlzYc4cu33ssZ2rrlWuvHsiqVYta7KdGwMGWHKqXz+44orY/y4iIiIiIiIiEl5KHCUx56xR9THHwJVX2n2bN8Pnn+9MJM2dCxMm2M/S0qBGjd2TSSecYH2LsjN2rE2Ju/pq6N07Mb+TiIiIiIiIiISHEkcFTNGilhCqW3fnfX/+uTOJNHeuJYRGj7aflSkDp5++M5F03HGOgw7yfPwxdOwIDRvCM89YkkpEREREREREUosSRymgQgW48EL7A7Bjh/VI2jWZNGgQbN8OcCBHHLGdtWuhShWYONGSUSIiIiIiIiKSepQ4SkGFCkG1avanY0e7b8MG+M9/YObM9Xz2WTrr1qUxahSULx9oqCIiIiIiIiISICWOBLCm2Q0bQvXqmwAoX15lRiIiIiIiIiKpbi9tkePHOXeBc26Rc+5759zdid6/iIiIiIiIiIjkTEITR865NOBJoBlQHbjCOVc9kTGIiIiIiIiIiEjOJHqqWh3ge+/9YgDn3FigFfBVdg/etm0bK1euTGB4smrVqqBDSFl67cNPYxROGpfw0xiFk8Yl/DRG4acxCieNS/hpjJJLoqeqHQb8vMu/l0Xu+x/n3HXOuXnOuXlKGomIiIiIiIiIBCfRFUcum/v8bv/w/mngaYDatWv78lrWKxB63YOj1z78NEbhpHEJP41ROGlcwk9jFH4ao3DSuISfxig5JLriaBlQZZd/VwZ+TXAMIiIiIiIiIiKSA4lOHH0KHOecO8o5VwRoC0xJcAwiIiIiIiIiIpIDCZ2q5r3f5py7CZgGpAHPe+8XJjIGERERERERERHJmUT3OMJ7/y7wbqL3KyIiIiIiIiIiuZPoqWoiIiIiIiIiIpIklDgSEREREREREZFsKXEkIiIiIiIiIiLZUuJIRERERERERESypcSRiIiIiIiIiIhkS4kjERERERERERHJlhJHIiIiIiIiIiKSLSWOREREREREREQkW0ociYiIiIiIiIhItpQ4EhERERERERGRbClxJCIiIiIiIiIi2XLe+6Bj2Cvn3J/AT0HHkYIOAlYEHUSK0msffhqjcNK4hJ/GKJw0LuGnMQo/jVE4aVzCT2MUrCO89xVy8sBQJ44kGM65ed772kHHkYr02oefxiicNC7hpzEKJ41L+GmMwk9jFE4al/DTGCUPTVUTEREREREREZFsKXEkIiIiIiIiIiLZUuJIsvN00AGkML324acxCieNS/hpjMJJ4xJ+GqPw0xiFk8Yl/DRGSUI9jkREREREREREJFuqOBIRERERERERkWwpcSQiIiIiIiIiItlS4ihFOedc0DGkKr324acxEhERkV3p2CCcNC4iiaHEUerSh2xw0qN/0ZddaJUFcM6l7++BkjjOuROcc/reCjHnXCPn3CFBxyG7c85d6Zw7JfJ3fe+EkHNaLX1AAAAQP0lEQVSu7C5/1xiFk75/wqlY9C9674jEjz4AU4xzrrlzbjLwiHPunKDjSSXOuQucc9OAIc65iwG8utOHinOujHPuPSATwHu/LeCQBHDONXbOzQU6o++tUHLOnemcWwh0BEoFHI5EOOfOd859CDwO1AR974SNc66Zc24W8KRzrhdojMLGOdfCOfc28KBzrn7Q8YhxzjVxzn0MjHDOXQV674SNc+4i59xw59yBQcci+aer6Skgkn0vDAwCGgIPAKcDVzjnNnrv5wYZX0G2y2s/EDgDeAioDLR2zi3w3n8XZHzyD5uAv4D6zrnW3vs3nHNp3vvtQQeWaiLvnXTgPuAKoKf3/s1df64DxHBwzqUBXYAB3vtXg44n1UXeO8WAl4CKQH+gFVAi8nN9poWEc64O0AcYAKwBbnLOneS9XxBoYPI/zrla2HFzH+AAoINz7jjv/YvOuULe+x2BBpiinHMVgH7AYOBv4Bbn3OHe+0Eal+BFvocuxj7bSgNZzrmJGpfkpiu3KcCbLcC3wJXe+6nAs9h0HB08xtEur30mcLb3fgrwMbAV+DHQ4GQ3kZPfssAcoA0wHMB7v12lz4kXee9sBXYA46NJI+dcQ+dc4WCjkz0cgE1/ftc5V8Q5d7Vz7ljnXBHQ1IFEi7x3NgJjvPfneO+nYd87V0d+ru/98KgPzI4cG/yMHZP9EJ2Sq/dOKJwPfOi9fxeYDPwOdHfOlfHe79AYJV7kNT8Y+MJ7P8l7PwO4G7jDOXeQxiV4kQt7i4EGwC1AO+zCuSQxJY4KMOfczc65Z5xzXSJ3PQMsds4V8d7/imWAywcXYcG1y2vfGcB7P917v8051xx4EzgeGOicaxN5vL7gEmyXMeoUqV7ZDqwFWnjv3wa+dM7dH7n66zVGibHLuFwXuespoJJz7gXn3HzgLuA5oFPk8RqXBNtljK6N3FUIOBo4GXgDaIlVWY6OPiXxUaaePb/zvfeTI/enYRcqFjrnqgQZY6rL5rhsOnClc244MBs4FBgF9A0qxlSXzRh9AFzonCsXSchuxY4V7gJNjUoU51wH51xj+N9rvg44MzoFynv/Ffb9Mzy4KFPbrmMUscB7v9J7PwF731wSvaAkyUmJowLKOdcRuBKYALSLzJs/2nu/w3u/xTlXDigKfBFgmAXSHq/91c65e5xzx0Z+vAK4wHt/BpAFdHLOHakDj8TaY4w6AL2cc8dgydQ5kYeNBe4HXoz8W1N742yPcbnKOdcb2AxMAooArYGMyM8viZSl672TQHuMUfvIGG3AKlpeAF713l+OJfYudM7VVml6/GXznX+Pc+5o+F+F0VrgFGB1YEGmuGzG6D6syugk7KSqq/f+LGxK+8XOuRP1+ZZY2YzRvcAS4D3gFWf9wo7Gpkcd6JwrGVCoKcM5V845Nx57zR+NJMLx3i8B/gsM2+XhvYCjnXNH6b2TOHsbI2DXyq9h2EWlk/Z4ri4sJREljgqu84CHvPeZwO1Yv4Mrd/n5kcAa7/3vzrnKzrlGAcRYUO352hcBok37/s97/23kcV8BfwJqwJx42b0/WgMbgWbOGmTfDMwEfoo8R+MUf3uOS1Hgeu/9JOA67/03kYPBL7ET4K3BhZqysnvv3IglWUtG/uC9X4clX8sFFGeqye57p130h977+djnW9tgwhP+OUaFgZu8939hVcjR75pvgE+wzz9JrOw+39p777tjn3P9vPfXYP0Qi3nv1wcXamqIvD/eA6oB/8G+a6JuAi5wzp0e+fd67IL4loQGmeL2NUbRBJ73/iPgc+wYu2q0qlwJvuSixFEB43YuVf1f4EIA7/087CDkUOdcw8jPDwPSnHPdgXcALZ+cT/t47edgU232XImjI9asdGWiYkx1+xijj4GjsLnY7wP/570/1XvfBDhHV6/iax/j8hFwlHOu/h4H6B2A4lgjc0mAfYzRv4HqQCVs6sYFzrmWkUqk+sDXAYSbMvbzvXNo9HsnclX3PaCYrvAm1n6+d450zlXHLlI865wrAfTGrsovCyDclLSf76DjnHMNvPdLvffvRx7XAvgh8ZGmll0+q1723q8GRmLVxkcAeO/XYtM673POdWDne2ddEPGmon2NUaTXVNou76/HsaqwWdjCDao4SjJKHCU551z9yBQbAHaZEvARUMg5d1bk3wuA39iZIGqMlQweCzTXSji5l4fX/tDI89o75xZgiYqukTnzEge5GKOFwC/YVLX7vfe9d9nM4d57NTKPoVy+d35l53vnUufcF9hUga7e+00JDDul5HKMlgG1vPcvYz2pGgCHAxd673XyG0N5/d6JJL4rAuuVBI+vPLx3qnrvhwKLgPFYIvYS7/3yBIadUvLwHVQp8ryznHOzgOOwzzqJoWzGJVqtsily+ykwFVupK/qYEVhCohZwBHCZ935NIuNOJbkdI+/99kgC6WBgBJYkP9V733/X50tyUOIoSTnnTotMp5kJlNnl/uiYfoedDLdxtvTuMixpFH2zTwAae+9v8d7/ksDQk14+XvujIj//Ept208F7/0cCQ08ZeRijn7ETrCMiPcD+d4VEpeixE4P3zrfADd779nrvxEcex6gidiKF934m0Mt7f523RRgkBvLx3jlyl83c4b1/PkEhp5w8jtHBwAmRn1+LrXx7hff+twSGnjJi8B20BLjRe3+x935F4iIv2PYxLm6XsYkaARzrnDvROXewc+7YyPdOj8hxtb534iAfY1TBOXcU1uO1u/c+Q59vyUuJoyTjnCvsnBsNPA08AUwDzon8LG2XqyZ/Ax9ifQ6GOFu+uhywHMB7P9vb8pWSQzF47VcAeO8/995/nODwU0I+x6gskWmD0SskCQ6/wIrhe2e+9/6TBIefEmIwRn9Gt6X3TuzEYFz+NxXae6++H3EQgzH6A2x8IlM9JMZi+B201Hu/MMHhF1g5GBcfqVYp7pwrBTYGwERgPjbl6YDI/dsD+BUKvBiM0YdAuchx9dJAfgmJGSWOkk9RbMnWht6WDH8TqOacS49+aDrn+gKvAmuwBmXlsDfuGuClQKIuGPTah5/GKJw0LuGnMQonjUv4aYzCT2MUTjkZlweAMdgUdZxzV2CNyocANbz3nwUSeerQGMn/aHnpJOCcqwes8rYa13rv/ZhdfpwGbPfeb3POOaAGNmXgbu/9D5HndwJKeu//TnTsyU6vffhpjMJJ4xJ+GqNw0riEn8Yo/DRG4ZSHcTkBuDM6LsCPwDlevSfjRmMke+O8elKFlnOuLJbBPQt4CHjMe78+8kZ1kdLAY7FmflW9938555yPDKpzrpCmDOSNXvvw0xiFk8Yl/DRG4aRxCT+NUfhpjMIpBuOS5jUdLa40RrI/mqoWbiWxuaTdI38/C6wDfeTNWwhr1DcNODv6M9AXXwzotQ8/jVE4aVzCT2MUThqX8NMYhZ/GKJzyOy5KSMSfxkj2SYmjkHG2VPvZzrkDvK129jTwOrAJqOuciy5L7SJfbsUiT90UvR/UnDQv9NqHn8YonDQu4acxCieNS/hpjMJPYxROGpfw0xhJbihxFALOVHLOfQB0AK4CRjnnDvLeb/LebwCmY436GoFleCMlgesAB9SL3h/Mb5Gc9NqHn8YonDQu4acxCieNS/hpjMJPYxROGpfw0xhJXilxFLDIm9ADpYFfvPfnYZ3oV2FZXwC89x9h5YFVnXNlnHMldikJ7OS975PYyJOfXvvw0xiFk8Yl/DRG4aRxCT+NUfhpjMJJ4xJ+GiPJDyWOAuKcS3fODQQGOufOxjrSbwfw3m8DbgbOiPws6hmgFPA+8GO0fNB7vzWhwSc5vfbhpzEKJ41L+GmMwknjEn4ao/DTGIWTxiX8NEYSC0ocBSDypvwPVgL4PfAgsBU41zlXB/5X+tcP6LPLU1tgWeEvgBre+18TGHaBoNc+/DRG4aRxCT+NUThpXMJPYxR+GqNw0riEn8ZIYiU96ABS1A5giPf+FQDnXE3gKOB+/r+9+wmxqgzjOP59MouodDYRhIUgLYxBJ4QKiVZGYNAfSITC0CQIwZ1CFNkiTEiKNv0hqGxlahT92SvSGEWFYoFSYRvbZOU0YEzgPC3uMUXO2My949ynme8HBu49c+55n3l/HBge3vseeANYEZ2d6z+ic1Mvzsyf6WxEtiozD/an7FnBua/PjGoyl/rMqCZzqc+M6jOjmsylPjPStHDFUX98A+yNiHnN+2HglszcBcyLiM3Z2Z1+EXC2uXnJzI+9eXvm3NdnRjWZS31mVJO51GdG9ZlRTeZSnxlpWtg46oPMPJOZY3l+k7F7gV+b1xuApRHxGbAb+BbOP+5QvXHu6zOjmsylPjOqyVzqM6P6zKgmc6nPjDRd/KpaHzWd3wRuBD5pDo8CzwCDwInMPAk+7nC6Off1mVFN5lKfGdVkLvWZUX1mVJO51GdG6pUrjvprHJgPnAKWNd3e54DxzPz83M2ry8K5r8+MajKX+syoJnOpz4zqM6OazKU+M1JPwoZif0XEXcCh5ufdzHy7zyXNGc59fWZUk7nUZ0Y1mUt9ZlSfGdVkLvWZkXph46jPImIRsA54JTPH+l3PXOLc12dGNZlLfWZUk7nUZ0b1mVFN5lKfGakXNo4kSZIkSZLUyj2OJEmSJEmS1MrGkSRJkiRJklrZOJIkSZIkSVIrG0eSJEmSJElqZeNIkiRJkiRJrWwcSZIkSZIkqZWNI0mSNOtExEBEbGpe3xQRH8zw+EMRsXomx5QkSbocbBxJkqTZaADYBJCZv2TmIzM8/hBg40iSJP3vRWb2uwZJkqRpFRHvAw8Cx4EfgKWZORgR64GHgHnAIPAycBWwDhgDVmfm7xGxBHgNuAE4AzyZmccmGGsN8DxwFhgBVgE/AtcAJ4EdwAng1ebYX8CGzDw+hXoOAIeBO4AFwBOZ+dV0zJUkSdKluOJIkiTNRk8DP2XmELD1ot8NAo/SacJsB85k5u3AF8DjzTlvAZszcwWwBXj9EmNtA+7LzOXAA5n5d3NsT2YOZeYe4BhwTzPONuDFKdYDcG1mrqSzkuqdyU+FJElS967sdwGSJEkzbH9mjgKjETECfNocPwosi4jrgJXAvog495mrL3G9YWBXROwFPpzgnIXAexFxK5DA/MnWc8F5uwEy82BELIiIgcw8PYm/V5IkqWs2jiRJ0lwzdsHr8Qvej9P53+gK4HSzWuk/ZeZTEXEncD9wOCLaPvcCnQbRwxGxGDgwhXr+HerioSdTnyRJUi/8qpokSZqNRoHru/lgZv4JnGj2LiI6lk90fkQsycwvM3MbcAq4uWX8hXT2OwJY301dwNpmvLuBkcwc6fI6kiRJk2bjSJIkzTqZ+RswHBHfATu7uMRjwMaIOAJ8T2ej7YnsjIijzVgHgSPAfuC2iDgcEWuBl4AdETFMZyPsbvwREYeAN4GNXV5DkiRpSnyqmiRJUnHNU9W2ZObX/a5FkiTNLa44kiRJkiRJUitXHEmSJE1CRDwLrLno8L7M3N6PeiRJkmaCjSNJkiRJkiS18qtqkiRJkiRJamXjSJIkSZIkSa1sHEmSJEmSJKmVjSNJkiRJkiS1+gfciIaqkhDqGAAAAABJRU5ErkJggg=="/>
          <p:cNvSpPr>
            <a:spLocks noChangeAspect="1" noChangeArrowheads="1"/>
          </p:cNvSpPr>
          <p:nvPr/>
        </p:nvSpPr>
        <p:spPr bwMode="auto">
          <a:xfrm>
            <a:off x="498475" y="-1776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p:cNvSpPr txBox="1"/>
          <p:nvPr/>
        </p:nvSpPr>
        <p:spPr>
          <a:xfrm>
            <a:off x="463151" y="771908"/>
            <a:ext cx="5640779" cy="646331"/>
          </a:xfrm>
          <a:prstGeom prst="rect">
            <a:avLst/>
          </a:prstGeom>
          <a:noFill/>
        </p:spPr>
        <p:txBody>
          <a:bodyPr wrap="square" rtlCol="0">
            <a:spAutoFit/>
          </a:bodyPr>
          <a:lstStyle/>
          <a:p>
            <a:pPr>
              <a:lnSpc>
                <a:spcPct val="150000"/>
              </a:lnSpc>
            </a:pPr>
            <a:r>
              <a:rPr lang="zh-CN" altLang="en-US" sz="2400" smtClean="0"/>
              <a:t>将时间序列问题转化为</a:t>
            </a:r>
            <a:r>
              <a:rPr lang="zh-CN" altLang="en-US" sz="2400" b="1" smtClean="0">
                <a:solidFill>
                  <a:srgbClr val="F23C00"/>
                </a:solidFill>
              </a:rPr>
              <a:t>回归问题</a:t>
            </a:r>
            <a:r>
              <a:rPr lang="zh-CN" altLang="en-US" sz="2400"/>
              <a:t>：</a:t>
            </a:r>
            <a:endParaRPr lang="en-US" altLang="zh-CN" sz="2400" smtClean="0"/>
          </a:p>
        </p:txBody>
      </p:sp>
      <p:sp>
        <p:nvSpPr>
          <p:cNvPr id="6" name="TextBox 5"/>
          <p:cNvSpPr txBox="1"/>
          <p:nvPr/>
        </p:nvSpPr>
        <p:spPr>
          <a:xfrm>
            <a:off x="484625" y="1698175"/>
            <a:ext cx="3505489" cy="539443"/>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z="2200"/>
              <a:t>挖掘时间维度上的</a:t>
            </a:r>
            <a:r>
              <a:rPr lang="zh-CN" altLang="en-US" sz="2200" smtClean="0"/>
              <a:t>特征</a:t>
            </a:r>
            <a:endParaRPr lang="en-US" altLang="zh-CN" sz="2200"/>
          </a:p>
        </p:txBody>
      </p:sp>
      <p:sp>
        <p:nvSpPr>
          <p:cNvPr id="7" name="TextBox 6"/>
          <p:cNvSpPr txBox="1"/>
          <p:nvPr/>
        </p:nvSpPr>
        <p:spPr>
          <a:xfrm>
            <a:off x="496500" y="3013515"/>
            <a:ext cx="3182587" cy="600164"/>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z="2200"/>
              <a:t>挖掘地点的</a:t>
            </a:r>
            <a:r>
              <a:rPr lang="zh-CN" altLang="en-US" sz="2200" smtClean="0"/>
              <a:t>特征</a:t>
            </a:r>
            <a:endParaRPr lang="en-US" altLang="zh-CN" sz="2200"/>
          </a:p>
        </p:txBody>
      </p:sp>
      <p:sp>
        <p:nvSpPr>
          <p:cNvPr id="10" name="TextBox 9"/>
          <p:cNvSpPr txBox="1"/>
          <p:nvPr/>
        </p:nvSpPr>
        <p:spPr>
          <a:xfrm>
            <a:off x="498475" y="4212082"/>
            <a:ext cx="4607625" cy="430887"/>
          </a:xfrm>
          <a:prstGeom prst="rect">
            <a:avLst/>
          </a:prstGeom>
          <a:noFill/>
        </p:spPr>
        <p:txBody>
          <a:bodyPr wrap="square" rtlCol="0">
            <a:spAutoFit/>
          </a:bodyPr>
          <a:lstStyle/>
          <a:p>
            <a:pPr marL="285750" indent="-285750">
              <a:buFont typeface="Wingdings" pitchFamily="2" charset="2"/>
              <a:buChar char="l"/>
            </a:pPr>
            <a:r>
              <a:rPr lang="zh-CN" altLang="en-US" sz="2200"/>
              <a:t>挖掘历史流量</a:t>
            </a:r>
            <a:r>
              <a:rPr lang="zh-CN" altLang="en-US" sz="2200" smtClean="0"/>
              <a:t>特征</a:t>
            </a:r>
            <a:endParaRPr lang="zh-CN" altLang="en-US" sz="2200"/>
          </a:p>
        </p:txBody>
      </p:sp>
      <p:cxnSp>
        <p:nvCxnSpPr>
          <p:cNvPr id="24" name="直接箭头连接符 23"/>
          <p:cNvCxnSpPr/>
          <p:nvPr/>
        </p:nvCxnSpPr>
        <p:spPr>
          <a:xfrm>
            <a:off x="3892837" y="2016335"/>
            <a:ext cx="2104202" cy="0"/>
          </a:xfrm>
          <a:prstGeom prst="straightConnector1">
            <a:avLst/>
          </a:prstGeom>
          <a:ln w="635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0" name="左大括号 29"/>
          <p:cNvSpPr/>
          <p:nvPr/>
        </p:nvSpPr>
        <p:spPr>
          <a:xfrm>
            <a:off x="6213546" y="478496"/>
            <a:ext cx="361066" cy="2347849"/>
          </a:xfrm>
          <a:prstGeom prst="leftBrace">
            <a:avLst>
              <a:gd name="adj1" fmla="val 46069"/>
              <a:gd name="adj2" fmla="val 66691"/>
            </a:avLst>
          </a:prstGeom>
          <a:noFill/>
          <a:ln w="28575">
            <a:solidFill>
              <a:schemeClr val="tx1"/>
            </a:solidFill>
            <a:headEnd type="non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6567069" y="266330"/>
            <a:ext cx="4536374" cy="2751522"/>
          </a:xfrm>
          <a:prstGeom prst="rect">
            <a:avLst/>
          </a:prstGeom>
          <a:noFill/>
        </p:spPr>
        <p:txBody>
          <a:bodyPr wrap="square" rtlCol="0">
            <a:spAutoFit/>
          </a:bodyPr>
          <a:lstStyle/>
          <a:p>
            <a:pPr>
              <a:lnSpc>
                <a:spcPct val="120000"/>
              </a:lnSpc>
            </a:pPr>
            <a:r>
              <a:rPr lang="en-US" altLang="zh-CN" smtClean="0"/>
              <a:t>month</a:t>
            </a:r>
            <a:r>
              <a:rPr lang="zh-CN" altLang="en-US" smtClean="0"/>
              <a:t>：</a:t>
            </a:r>
            <a:r>
              <a:rPr lang="en-US" altLang="zh-CN" smtClean="0"/>
              <a:t> </a:t>
            </a:r>
            <a:r>
              <a:rPr lang="zh-CN" altLang="en-US" smtClean="0"/>
              <a:t>月</a:t>
            </a:r>
            <a:endParaRPr lang="en-US" altLang="zh-CN" smtClean="0"/>
          </a:p>
          <a:p>
            <a:pPr>
              <a:lnSpc>
                <a:spcPct val="120000"/>
              </a:lnSpc>
            </a:pPr>
            <a:r>
              <a:rPr lang="en-US" altLang="zh-CN" smtClean="0"/>
              <a:t>day</a:t>
            </a:r>
            <a:r>
              <a:rPr lang="zh-CN" altLang="en-US" smtClean="0"/>
              <a:t>：</a:t>
            </a:r>
            <a:r>
              <a:rPr lang="zh-CN" altLang="en-US"/>
              <a:t>日</a:t>
            </a:r>
            <a:endParaRPr lang="en-US" altLang="zh-CN"/>
          </a:p>
          <a:p>
            <a:pPr>
              <a:lnSpc>
                <a:spcPct val="120000"/>
              </a:lnSpc>
            </a:pPr>
            <a:r>
              <a:rPr lang="en-US" altLang="zh-CN" smtClean="0"/>
              <a:t>hour</a:t>
            </a:r>
            <a:r>
              <a:rPr lang="zh-CN" altLang="en-US"/>
              <a:t>：小时</a:t>
            </a:r>
            <a:endParaRPr lang="en-US" altLang="zh-CN"/>
          </a:p>
          <a:p>
            <a:pPr>
              <a:lnSpc>
                <a:spcPct val="120000"/>
              </a:lnSpc>
            </a:pPr>
            <a:r>
              <a:rPr lang="en-US" altLang="zh-CN" smtClean="0"/>
              <a:t>isweekday</a:t>
            </a:r>
            <a:r>
              <a:rPr lang="zh-CN" altLang="en-US"/>
              <a:t>：是否是工作日</a:t>
            </a:r>
            <a:endParaRPr lang="en-US" altLang="zh-CN"/>
          </a:p>
          <a:p>
            <a:pPr>
              <a:lnSpc>
                <a:spcPct val="120000"/>
              </a:lnSpc>
            </a:pPr>
            <a:r>
              <a:rPr lang="en-US" altLang="zh-CN" smtClean="0"/>
              <a:t>isweekend</a:t>
            </a:r>
            <a:r>
              <a:rPr lang="zh-CN" altLang="en-US"/>
              <a:t>：是否是周末</a:t>
            </a:r>
            <a:endParaRPr lang="en-US" altLang="zh-CN"/>
          </a:p>
          <a:p>
            <a:pPr>
              <a:lnSpc>
                <a:spcPct val="120000"/>
              </a:lnSpc>
            </a:pPr>
            <a:r>
              <a:rPr lang="en-US" altLang="zh-CN" smtClean="0"/>
              <a:t>dayofweek</a:t>
            </a:r>
            <a:r>
              <a:rPr lang="zh-CN" altLang="en-US"/>
              <a:t>：星期</a:t>
            </a:r>
            <a:r>
              <a:rPr lang="zh-CN" altLang="en-US" smtClean="0"/>
              <a:t>几</a:t>
            </a:r>
            <a:endParaRPr lang="en-US" altLang="zh-CN" smtClean="0"/>
          </a:p>
          <a:p>
            <a:pPr>
              <a:lnSpc>
                <a:spcPct val="120000"/>
              </a:lnSpc>
            </a:pPr>
            <a:r>
              <a:rPr lang="en-US" altLang="zh-CN"/>
              <a:t>hour_cut</a:t>
            </a:r>
            <a:r>
              <a:rPr lang="zh-CN" altLang="en-US"/>
              <a:t>： </a:t>
            </a:r>
            <a:r>
              <a:rPr lang="en-US" altLang="zh-CN"/>
              <a:t>0 – 6</a:t>
            </a:r>
            <a:r>
              <a:rPr lang="zh-CN" altLang="en-US"/>
              <a:t>，</a:t>
            </a:r>
            <a:r>
              <a:rPr lang="en-US" altLang="zh-CN"/>
              <a:t>7 – 19 , 20 – 24 </a:t>
            </a:r>
            <a:r>
              <a:rPr lang="zh-CN" altLang="en-US" smtClean="0"/>
              <a:t>区间</a:t>
            </a:r>
            <a:endParaRPr lang="en-US" altLang="zh-CN"/>
          </a:p>
          <a:p>
            <a:pPr>
              <a:lnSpc>
                <a:spcPct val="120000"/>
              </a:lnSpc>
            </a:pPr>
            <a:r>
              <a:rPr lang="en-US" altLang="zh-CN" smtClean="0"/>
              <a:t>day_cut </a:t>
            </a:r>
            <a:r>
              <a:rPr lang="zh-CN" altLang="en-US"/>
              <a:t>：上旬、中旬、</a:t>
            </a:r>
            <a:r>
              <a:rPr lang="zh-CN" altLang="en-US" smtClean="0"/>
              <a:t>下旬</a:t>
            </a:r>
            <a:endParaRPr lang="en-US" altLang="zh-CN"/>
          </a:p>
        </p:txBody>
      </p:sp>
      <p:sp>
        <p:nvSpPr>
          <p:cNvPr id="31" name="TextBox 30"/>
          <p:cNvSpPr txBox="1"/>
          <p:nvPr/>
        </p:nvSpPr>
        <p:spPr>
          <a:xfrm>
            <a:off x="498476" y="5557014"/>
            <a:ext cx="2772912" cy="430887"/>
          </a:xfrm>
          <a:prstGeom prst="rect">
            <a:avLst/>
          </a:prstGeom>
          <a:noFill/>
        </p:spPr>
        <p:txBody>
          <a:bodyPr wrap="square" rtlCol="0">
            <a:spAutoFit/>
          </a:bodyPr>
          <a:lstStyle/>
          <a:p>
            <a:pPr marL="285750" indent="-285750">
              <a:buFont typeface="Wingdings" pitchFamily="2" charset="2"/>
              <a:buChar char="l"/>
            </a:pPr>
            <a:r>
              <a:rPr lang="zh-CN" altLang="en-US" sz="2200" smtClean="0"/>
              <a:t>挖掘天气特征</a:t>
            </a:r>
            <a:endParaRPr lang="zh-CN" altLang="en-US" sz="2200"/>
          </a:p>
        </p:txBody>
      </p:sp>
      <p:cxnSp>
        <p:nvCxnSpPr>
          <p:cNvPr id="32" name="直接箭头连接符 31"/>
          <p:cNvCxnSpPr/>
          <p:nvPr/>
        </p:nvCxnSpPr>
        <p:spPr>
          <a:xfrm>
            <a:off x="3047737" y="3344360"/>
            <a:ext cx="1089151" cy="0"/>
          </a:xfrm>
          <a:prstGeom prst="straightConnector1">
            <a:avLst/>
          </a:prstGeom>
          <a:ln w="635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3" name="左大括号 32"/>
          <p:cNvSpPr/>
          <p:nvPr/>
        </p:nvSpPr>
        <p:spPr>
          <a:xfrm>
            <a:off x="4301695" y="2894811"/>
            <a:ext cx="175311" cy="919986"/>
          </a:xfrm>
          <a:prstGeom prst="leftBrace">
            <a:avLst>
              <a:gd name="adj1" fmla="val 46069"/>
              <a:gd name="adj2" fmla="val 50000"/>
            </a:avLst>
          </a:prstGeom>
          <a:noFill/>
          <a:ln w="28575">
            <a:solidFill>
              <a:schemeClr val="tx1"/>
            </a:solidFill>
            <a:headEnd type="non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4465131" y="2893596"/>
            <a:ext cx="5082640" cy="923330"/>
          </a:xfrm>
          <a:prstGeom prst="rect">
            <a:avLst/>
          </a:prstGeom>
          <a:noFill/>
        </p:spPr>
        <p:txBody>
          <a:bodyPr wrap="square" rtlCol="0">
            <a:spAutoFit/>
          </a:bodyPr>
          <a:lstStyle/>
          <a:p>
            <a:pPr>
              <a:lnSpc>
                <a:spcPct val="150000"/>
              </a:lnSpc>
            </a:pPr>
            <a:r>
              <a:rPr lang="en-US" altLang="zh-CN" smtClean="0"/>
              <a:t>loc_id</a:t>
            </a:r>
            <a:r>
              <a:rPr lang="zh-CN" altLang="en-US" smtClean="0"/>
              <a:t>：地点</a:t>
            </a:r>
            <a:r>
              <a:rPr lang="en-US" altLang="zh-CN" smtClean="0"/>
              <a:t>id</a:t>
            </a:r>
          </a:p>
          <a:p>
            <a:pPr>
              <a:lnSpc>
                <a:spcPct val="150000"/>
              </a:lnSpc>
            </a:pPr>
            <a:r>
              <a:rPr lang="en-US" altLang="zh-CN" smtClean="0"/>
              <a:t>loc_type</a:t>
            </a:r>
            <a:r>
              <a:rPr lang="zh-CN" altLang="en-US" smtClean="0"/>
              <a:t>：地点类型（教学楼，食堂，公寓）</a:t>
            </a:r>
            <a:endParaRPr lang="en-US" altLang="zh-CN" smtClean="0"/>
          </a:p>
        </p:txBody>
      </p:sp>
      <p:cxnSp>
        <p:nvCxnSpPr>
          <p:cNvPr id="36" name="直接箭头连接符 35"/>
          <p:cNvCxnSpPr/>
          <p:nvPr/>
        </p:nvCxnSpPr>
        <p:spPr>
          <a:xfrm>
            <a:off x="3271387" y="4434885"/>
            <a:ext cx="865501" cy="10444"/>
          </a:xfrm>
          <a:prstGeom prst="straightConnector1">
            <a:avLst/>
          </a:prstGeom>
          <a:ln w="635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7" name="左大括号 36"/>
          <p:cNvSpPr/>
          <p:nvPr/>
        </p:nvSpPr>
        <p:spPr>
          <a:xfrm>
            <a:off x="4301695" y="3985336"/>
            <a:ext cx="175311" cy="919986"/>
          </a:xfrm>
          <a:prstGeom prst="leftBrace">
            <a:avLst>
              <a:gd name="adj1" fmla="val 46069"/>
              <a:gd name="adj2" fmla="val 50000"/>
            </a:avLst>
          </a:prstGeom>
          <a:noFill/>
          <a:ln w="28575">
            <a:solidFill>
              <a:schemeClr val="tx1"/>
            </a:solidFill>
            <a:headEnd type="non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4475030" y="3960371"/>
            <a:ext cx="7519038" cy="923330"/>
          </a:xfrm>
          <a:prstGeom prst="rect">
            <a:avLst/>
          </a:prstGeom>
          <a:noFill/>
        </p:spPr>
        <p:txBody>
          <a:bodyPr wrap="square" rtlCol="0">
            <a:spAutoFit/>
          </a:bodyPr>
          <a:lstStyle/>
          <a:p>
            <a:pPr>
              <a:lnSpc>
                <a:spcPct val="150000"/>
              </a:lnSpc>
            </a:pPr>
            <a:r>
              <a:rPr lang="en-US" altLang="zh-CN" smtClean="0"/>
              <a:t>loc_hour_mean</a:t>
            </a:r>
            <a:r>
              <a:rPr lang="zh-CN" altLang="en-US" smtClean="0"/>
              <a:t>：该地点该小时的历史流量均值</a:t>
            </a:r>
            <a:endParaRPr lang="en-US" altLang="zh-CN" smtClean="0"/>
          </a:p>
          <a:p>
            <a:pPr>
              <a:lnSpc>
                <a:spcPct val="150000"/>
              </a:lnSpc>
            </a:pPr>
            <a:r>
              <a:rPr lang="en-US" altLang="zh-CN" smtClean="0"/>
              <a:t>loc_week_hour_mean</a:t>
            </a:r>
            <a:r>
              <a:rPr lang="zh-CN" altLang="en-US" smtClean="0"/>
              <a:t>：</a:t>
            </a:r>
            <a:r>
              <a:rPr lang="zh-CN" altLang="en-US"/>
              <a:t>该地点</a:t>
            </a:r>
            <a:r>
              <a:rPr lang="zh-CN" altLang="en-US" smtClean="0"/>
              <a:t>该星期</a:t>
            </a:r>
            <a:r>
              <a:rPr lang="en-US" altLang="zh-CN"/>
              <a:t>-</a:t>
            </a:r>
            <a:r>
              <a:rPr lang="zh-CN" altLang="en-US" smtClean="0"/>
              <a:t>小时</a:t>
            </a:r>
            <a:r>
              <a:rPr lang="zh-CN" altLang="en-US"/>
              <a:t>的历史流量均值</a:t>
            </a:r>
            <a:endParaRPr lang="en-US" altLang="zh-CN"/>
          </a:p>
        </p:txBody>
      </p:sp>
      <p:sp>
        <p:nvSpPr>
          <p:cNvPr id="41" name="椭圆形标注 40"/>
          <p:cNvSpPr/>
          <p:nvPr/>
        </p:nvSpPr>
        <p:spPr>
          <a:xfrm>
            <a:off x="9310253" y="3105166"/>
            <a:ext cx="1959429" cy="999578"/>
          </a:xfrm>
          <a:prstGeom prst="wedgeEllipseCallout">
            <a:avLst>
              <a:gd name="adj1" fmla="val -59356"/>
              <a:gd name="adj2" fmla="val -197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t>地点差异性</a:t>
            </a:r>
            <a:endParaRPr lang="zh-CN" altLang="en-US" b="1"/>
          </a:p>
        </p:txBody>
      </p:sp>
      <p:sp>
        <p:nvSpPr>
          <p:cNvPr id="42" name="椭圆形标注 41"/>
          <p:cNvSpPr/>
          <p:nvPr/>
        </p:nvSpPr>
        <p:spPr>
          <a:xfrm>
            <a:off x="10103902" y="4834072"/>
            <a:ext cx="1959429" cy="999578"/>
          </a:xfrm>
          <a:prstGeom prst="wedgeEllipseCallout">
            <a:avLst>
              <a:gd name="adj1" fmla="val -53900"/>
              <a:gd name="adj2" fmla="val -3999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t>星期</a:t>
            </a:r>
            <a:r>
              <a:rPr lang="zh-CN" altLang="en-US" b="1"/>
              <a:t>规律</a:t>
            </a:r>
            <a:r>
              <a:rPr lang="zh-CN" altLang="en-US" b="1" smtClean="0"/>
              <a:t>性</a:t>
            </a:r>
            <a:endParaRPr lang="zh-CN" altLang="en-US" b="1"/>
          </a:p>
        </p:txBody>
      </p:sp>
      <p:sp>
        <p:nvSpPr>
          <p:cNvPr id="43" name="TextBox 42"/>
          <p:cNvSpPr txBox="1"/>
          <p:nvPr/>
        </p:nvSpPr>
        <p:spPr>
          <a:xfrm>
            <a:off x="6574612" y="4920096"/>
            <a:ext cx="3739105" cy="1754326"/>
          </a:xfrm>
          <a:prstGeom prst="rect">
            <a:avLst/>
          </a:prstGeom>
          <a:noFill/>
        </p:spPr>
        <p:txBody>
          <a:bodyPr wrap="square" rtlCol="0">
            <a:spAutoFit/>
          </a:bodyPr>
          <a:lstStyle/>
          <a:p>
            <a:pPr>
              <a:lnSpc>
                <a:spcPct val="120000"/>
              </a:lnSpc>
            </a:pPr>
            <a:r>
              <a:rPr lang="en-US" altLang="zh-CN" smtClean="0"/>
              <a:t>maxTem</a:t>
            </a:r>
            <a:r>
              <a:rPr lang="zh-CN" altLang="en-US" smtClean="0"/>
              <a:t>：最高气温</a:t>
            </a:r>
            <a:endParaRPr lang="en-US" altLang="zh-CN" smtClean="0"/>
          </a:p>
          <a:p>
            <a:pPr>
              <a:lnSpc>
                <a:spcPct val="120000"/>
              </a:lnSpc>
            </a:pPr>
            <a:r>
              <a:rPr lang="en-US" altLang="zh-CN" smtClean="0"/>
              <a:t>minTem</a:t>
            </a:r>
            <a:r>
              <a:rPr lang="zh-CN" altLang="en-US" smtClean="0"/>
              <a:t>：最低气温</a:t>
            </a:r>
            <a:endParaRPr lang="en-US" altLang="zh-CN"/>
          </a:p>
          <a:p>
            <a:pPr>
              <a:lnSpc>
                <a:spcPct val="120000"/>
              </a:lnSpc>
            </a:pPr>
            <a:r>
              <a:rPr lang="en-US" altLang="zh-CN" smtClean="0"/>
              <a:t>wea</a:t>
            </a:r>
            <a:r>
              <a:rPr lang="zh-CN" altLang="en-US" smtClean="0"/>
              <a:t>：天气类型，编码为类别特征</a:t>
            </a:r>
            <a:endParaRPr lang="en-US" altLang="zh-CN" smtClean="0"/>
          </a:p>
          <a:p>
            <a:pPr>
              <a:lnSpc>
                <a:spcPct val="120000"/>
              </a:lnSpc>
            </a:pPr>
            <a:r>
              <a:rPr lang="en-US" altLang="zh-CN" smtClean="0"/>
              <a:t>pm</a:t>
            </a:r>
            <a:r>
              <a:rPr lang="zh-CN" altLang="en-US" smtClean="0"/>
              <a:t>：空气质量，分为优、良等</a:t>
            </a:r>
            <a:r>
              <a:rPr lang="en-US" altLang="zh-CN" smtClean="0"/>
              <a:t>5</a:t>
            </a:r>
            <a:r>
              <a:rPr lang="zh-CN" altLang="en-US" smtClean="0"/>
              <a:t>类</a:t>
            </a:r>
            <a:endParaRPr lang="en-US" altLang="zh-CN" smtClean="0"/>
          </a:p>
          <a:p>
            <a:pPr>
              <a:lnSpc>
                <a:spcPct val="120000"/>
              </a:lnSpc>
            </a:pPr>
            <a:r>
              <a:rPr lang="en-US" altLang="zh-CN" smtClean="0"/>
              <a:t>rain</a:t>
            </a:r>
            <a:r>
              <a:rPr lang="zh-CN" altLang="en-US" smtClean="0"/>
              <a:t>：是否有降雨</a:t>
            </a:r>
            <a:endParaRPr lang="en-US" altLang="zh-CN"/>
          </a:p>
        </p:txBody>
      </p:sp>
      <p:sp>
        <p:nvSpPr>
          <p:cNvPr id="44" name="左大括号 43"/>
          <p:cNvSpPr/>
          <p:nvPr/>
        </p:nvSpPr>
        <p:spPr>
          <a:xfrm>
            <a:off x="6293921" y="4963890"/>
            <a:ext cx="292565" cy="1674925"/>
          </a:xfrm>
          <a:prstGeom prst="leftBrace">
            <a:avLst>
              <a:gd name="adj1" fmla="val 46069"/>
              <a:gd name="adj2" fmla="val 50000"/>
            </a:avLst>
          </a:prstGeom>
          <a:noFill/>
          <a:ln w="28575">
            <a:solidFill>
              <a:schemeClr val="tx1"/>
            </a:solidFill>
            <a:headEnd type="non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5" name="直接箭头连接符 44"/>
          <p:cNvCxnSpPr/>
          <p:nvPr/>
        </p:nvCxnSpPr>
        <p:spPr>
          <a:xfrm>
            <a:off x="2837912" y="5776048"/>
            <a:ext cx="3194752" cy="18314"/>
          </a:xfrm>
          <a:prstGeom prst="straightConnector1">
            <a:avLst/>
          </a:prstGeom>
          <a:ln w="635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4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cs typeface="+mn-ea"/>
                <a:sym typeface="+mn-lt"/>
              </a:rPr>
              <a:t>3.2 </a:t>
            </a:r>
            <a:r>
              <a:rPr lang="zh-CN" altLang="en-US" b="1" smtClean="0">
                <a:cs typeface="+mn-ea"/>
                <a:sym typeface="+mn-lt"/>
              </a:rPr>
              <a:t>回归模型</a:t>
            </a:r>
            <a:endParaRPr lang="zh-CN" altLang="en-US" b="1">
              <a:cs typeface="+mn-ea"/>
              <a:sym typeface="+mn-lt"/>
            </a:endParaRPr>
          </a:p>
        </p:txBody>
      </p:sp>
      <p:sp>
        <p:nvSpPr>
          <p:cNvPr id="18" name="矩形 17"/>
          <p:cNvSpPr/>
          <p:nvPr/>
        </p:nvSpPr>
        <p:spPr>
          <a:xfrm>
            <a:off x="710244" y="4269243"/>
            <a:ext cx="1887055" cy="400110"/>
          </a:xfrm>
          <a:prstGeom prst="rect">
            <a:avLst/>
          </a:prstGeom>
        </p:spPr>
        <p:txBody>
          <a:bodyPr wrap="none">
            <a:spAutoFit/>
          </a:bodyPr>
          <a:lstStyle/>
          <a:p>
            <a:pPr algn="ctr" defTabSz="609585"/>
            <a:r>
              <a:rPr lang="en-US" altLang="zh-CN" sz="2000" b="1" dirty="0" err="1" smtClean="0">
                <a:solidFill>
                  <a:schemeClr val="tx1">
                    <a:lumMod val="85000"/>
                    <a:lumOff val="15000"/>
                  </a:schemeClr>
                </a:solidFill>
                <a:cs typeface="+mn-ea"/>
                <a:sym typeface="+mn-lt"/>
              </a:rPr>
              <a:t>lightGBM</a:t>
            </a:r>
            <a:r>
              <a:rPr lang="en-US" altLang="zh-CN" sz="2000" b="1" dirty="0" smtClean="0">
                <a:solidFill>
                  <a:schemeClr val="tx1">
                    <a:lumMod val="85000"/>
                    <a:lumOff val="15000"/>
                  </a:schemeClr>
                </a:solidFill>
                <a:cs typeface="+mn-ea"/>
                <a:sym typeface="+mn-lt"/>
              </a:rPr>
              <a:t> </a:t>
            </a:r>
            <a:r>
              <a:rPr lang="zh-CN" altLang="en-US" sz="2000" b="1" dirty="0" smtClean="0">
                <a:solidFill>
                  <a:schemeClr val="tx1">
                    <a:lumMod val="85000"/>
                    <a:lumOff val="15000"/>
                  </a:schemeClr>
                </a:solidFill>
                <a:cs typeface="+mn-ea"/>
                <a:sym typeface="+mn-lt"/>
              </a:rPr>
              <a:t>模型</a:t>
            </a:r>
            <a:endParaRPr lang="zh-CN" altLang="en-US" sz="2000" b="1" dirty="0">
              <a:solidFill>
                <a:schemeClr val="tx1">
                  <a:lumMod val="85000"/>
                  <a:lumOff val="15000"/>
                </a:schemeClr>
              </a:solidFill>
              <a:cs typeface="+mn-ea"/>
              <a:sym typeface="+mn-lt"/>
            </a:endParaRPr>
          </a:p>
        </p:txBody>
      </p:sp>
      <p:sp>
        <p:nvSpPr>
          <p:cNvPr id="19" name="矩形 18"/>
          <p:cNvSpPr/>
          <p:nvPr/>
        </p:nvSpPr>
        <p:spPr>
          <a:xfrm>
            <a:off x="710245" y="4680718"/>
            <a:ext cx="4487948" cy="732508"/>
          </a:xfrm>
          <a:prstGeom prst="rect">
            <a:avLst/>
          </a:prstGeom>
        </p:spPr>
        <p:txBody>
          <a:bodyPr wrap="square">
            <a:spAutoFit/>
          </a:bodyPr>
          <a:lstStyle/>
          <a:p>
            <a:pPr algn="just" defTabSz="609585">
              <a:lnSpc>
                <a:spcPct val="130000"/>
              </a:lnSpc>
            </a:pPr>
            <a:r>
              <a:rPr lang="en-US" altLang="zh-CN" sz="1600" dirty="0" smtClean="0">
                <a:solidFill>
                  <a:schemeClr val="tx1">
                    <a:lumMod val="85000"/>
                    <a:lumOff val="15000"/>
                  </a:schemeClr>
                </a:solidFill>
                <a:cs typeface="+mn-ea"/>
                <a:sym typeface="+mn-lt"/>
              </a:rPr>
              <a:t>GBRT</a:t>
            </a:r>
            <a:r>
              <a:rPr lang="zh-CN" altLang="en-US" sz="1600" dirty="0" smtClean="0">
                <a:solidFill>
                  <a:schemeClr val="tx1">
                    <a:lumMod val="85000"/>
                    <a:lumOff val="15000"/>
                  </a:schemeClr>
                </a:solidFill>
                <a:cs typeface="+mn-ea"/>
                <a:sym typeface="+mn-lt"/>
              </a:rPr>
              <a:t>的优化版本，可以并行训练，且拟合速度更快。</a:t>
            </a:r>
            <a:endParaRPr lang="zh-CN" altLang="en-US" sz="1600" dirty="0">
              <a:solidFill>
                <a:schemeClr val="tx1">
                  <a:lumMod val="85000"/>
                  <a:lumOff val="15000"/>
                </a:schemeClr>
              </a:solidFill>
              <a:cs typeface="+mn-ea"/>
              <a:sym typeface="+mn-lt"/>
            </a:endParaRPr>
          </a:p>
        </p:txBody>
      </p:sp>
      <p:sp>
        <p:nvSpPr>
          <p:cNvPr id="20" name="椭圆 19"/>
          <p:cNvSpPr/>
          <p:nvPr/>
        </p:nvSpPr>
        <p:spPr>
          <a:xfrm>
            <a:off x="446099" y="4375296"/>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TextBox 3"/>
          <p:cNvSpPr txBox="1"/>
          <p:nvPr/>
        </p:nvSpPr>
        <p:spPr>
          <a:xfrm>
            <a:off x="403307" y="731506"/>
            <a:ext cx="4786208" cy="2086725"/>
          </a:xfrm>
          <a:prstGeom prst="rect">
            <a:avLst/>
          </a:prstGeom>
          <a:noFill/>
        </p:spPr>
        <p:txBody>
          <a:bodyPr wrap="square" rtlCol="0">
            <a:spAutoFit/>
          </a:bodyPr>
          <a:lstStyle/>
          <a:p>
            <a:pPr marL="285750" indent="-285750">
              <a:lnSpc>
                <a:spcPct val="120000"/>
              </a:lnSpc>
              <a:buFont typeface="Wingdings" pitchFamily="2" charset="2"/>
              <a:buChar char="l"/>
            </a:pPr>
            <a:r>
              <a:rPr lang="zh-CN" altLang="en-US" smtClean="0"/>
              <a:t>在复赛</a:t>
            </a:r>
            <a:r>
              <a:rPr lang="zh-CN" altLang="en-US"/>
              <a:t>中</a:t>
            </a:r>
            <a:r>
              <a:rPr lang="zh-CN" altLang="en-US" smtClean="0"/>
              <a:t>，</a:t>
            </a:r>
            <a:r>
              <a:rPr lang="zh-CN" altLang="en-US"/>
              <a:t>使用</a:t>
            </a:r>
            <a:r>
              <a:rPr lang="en-US" altLang="zh-CN" smtClean="0"/>
              <a:t>11 </a:t>
            </a:r>
            <a:r>
              <a:rPr lang="zh-CN" altLang="en-US"/>
              <a:t>月</a:t>
            </a:r>
            <a:r>
              <a:rPr lang="en-US" altLang="zh-CN" smtClean="0"/>
              <a:t>24</a:t>
            </a:r>
            <a:r>
              <a:rPr lang="zh-CN" altLang="en-US" smtClean="0"/>
              <a:t>日之前</a:t>
            </a:r>
            <a:r>
              <a:rPr lang="zh-CN" altLang="en-US"/>
              <a:t>的数据</a:t>
            </a:r>
            <a:r>
              <a:rPr lang="zh-CN" altLang="en-US" smtClean="0"/>
              <a:t>作为训练集训练模型；</a:t>
            </a:r>
            <a:endParaRPr lang="zh-CN" altLang="en-US"/>
          </a:p>
          <a:p>
            <a:pPr marL="285750" indent="-285750">
              <a:lnSpc>
                <a:spcPct val="120000"/>
              </a:lnSpc>
              <a:buFont typeface="Wingdings" pitchFamily="2" charset="2"/>
              <a:buChar char="l"/>
            </a:pPr>
            <a:r>
              <a:rPr lang="zh-CN" altLang="en-US"/>
              <a:t>将</a:t>
            </a:r>
            <a:r>
              <a:rPr lang="en-US" altLang="zh-CN"/>
              <a:t>11 </a:t>
            </a:r>
            <a:r>
              <a:rPr lang="zh-CN" altLang="en-US"/>
              <a:t>月</a:t>
            </a:r>
            <a:r>
              <a:rPr lang="en-US" altLang="zh-CN" smtClean="0"/>
              <a:t>24 </a:t>
            </a:r>
            <a:r>
              <a:rPr lang="zh-CN" altLang="en-US" smtClean="0"/>
              <a:t>日之后</a:t>
            </a:r>
            <a:r>
              <a:rPr lang="zh-CN" altLang="en-US"/>
              <a:t>的</a:t>
            </a:r>
            <a:r>
              <a:rPr lang="zh-CN" altLang="en-US" smtClean="0"/>
              <a:t>数据（</a:t>
            </a:r>
            <a:r>
              <a:rPr lang="zh-CN" altLang="en-US" b="1" smtClean="0"/>
              <a:t>最后一周</a:t>
            </a:r>
            <a:r>
              <a:rPr lang="zh-CN" altLang="en-US" smtClean="0"/>
              <a:t>）作为验证集；</a:t>
            </a:r>
            <a:endParaRPr lang="en-US" altLang="zh-CN" smtClean="0"/>
          </a:p>
          <a:p>
            <a:pPr marL="285750" indent="-285750">
              <a:lnSpc>
                <a:spcPct val="120000"/>
              </a:lnSpc>
              <a:buFont typeface="Wingdings" pitchFamily="2" charset="2"/>
              <a:buChar char="l"/>
            </a:pPr>
            <a:r>
              <a:rPr lang="zh-CN" altLang="en-US" smtClean="0"/>
              <a:t>根据不同模型在验证集上的预测效果，确定融合系数</a:t>
            </a:r>
            <a:endParaRPr lang="zh-CN" altLang="en-US"/>
          </a:p>
        </p:txBody>
      </p:sp>
      <p:sp>
        <p:nvSpPr>
          <p:cNvPr id="24" name="矩形 23"/>
          <p:cNvSpPr/>
          <p:nvPr/>
        </p:nvSpPr>
        <p:spPr>
          <a:xfrm>
            <a:off x="702317" y="5414098"/>
            <a:ext cx="2610010" cy="400110"/>
          </a:xfrm>
          <a:prstGeom prst="rect">
            <a:avLst/>
          </a:prstGeom>
        </p:spPr>
        <p:txBody>
          <a:bodyPr wrap="none">
            <a:spAutoFit/>
          </a:bodyPr>
          <a:lstStyle/>
          <a:p>
            <a:pPr algn="ctr" defTabSz="609585"/>
            <a:r>
              <a:rPr lang="en-US" altLang="zh-CN" sz="2000" b="1" smtClean="0">
                <a:solidFill>
                  <a:schemeClr val="tx1">
                    <a:lumMod val="85000"/>
                    <a:lumOff val="15000"/>
                  </a:schemeClr>
                </a:solidFill>
                <a:cs typeface="+mn-ea"/>
                <a:sym typeface="+mn-lt"/>
              </a:rPr>
              <a:t>Random Forest </a:t>
            </a:r>
            <a:r>
              <a:rPr lang="zh-CN" altLang="en-US" sz="2000" b="1" smtClean="0">
                <a:solidFill>
                  <a:schemeClr val="tx1">
                    <a:lumMod val="85000"/>
                    <a:lumOff val="15000"/>
                  </a:schemeClr>
                </a:solidFill>
                <a:cs typeface="+mn-ea"/>
                <a:sym typeface="+mn-lt"/>
              </a:rPr>
              <a:t>模型</a:t>
            </a:r>
            <a:endParaRPr lang="zh-CN" altLang="en-US" sz="2000" b="1">
              <a:solidFill>
                <a:schemeClr val="tx1">
                  <a:lumMod val="85000"/>
                  <a:lumOff val="15000"/>
                </a:schemeClr>
              </a:solidFill>
              <a:cs typeface="+mn-ea"/>
              <a:sym typeface="+mn-lt"/>
            </a:endParaRPr>
          </a:p>
        </p:txBody>
      </p:sp>
      <p:sp>
        <p:nvSpPr>
          <p:cNvPr id="25" name="矩形 24"/>
          <p:cNvSpPr/>
          <p:nvPr/>
        </p:nvSpPr>
        <p:spPr>
          <a:xfrm>
            <a:off x="707543" y="5801720"/>
            <a:ext cx="4489923" cy="732508"/>
          </a:xfrm>
          <a:prstGeom prst="rect">
            <a:avLst/>
          </a:prstGeom>
        </p:spPr>
        <p:txBody>
          <a:bodyPr wrap="square">
            <a:spAutoFit/>
          </a:bodyPr>
          <a:lstStyle/>
          <a:p>
            <a:pPr algn="just" defTabSz="609585">
              <a:lnSpc>
                <a:spcPct val="130000"/>
              </a:lnSpc>
            </a:pPr>
            <a:r>
              <a:rPr lang="zh-CN" altLang="en-US" sz="1600" smtClean="0">
                <a:solidFill>
                  <a:schemeClr val="tx1">
                    <a:lumMod val="85000"/>
                    <a:lumOff val="15000"/>
                  </a:schemeClr>
                </a:solidFill>
                <a:cs typeface="+mn-ea"/>
                <a:sym typeface="+mn-lt"/>
              </a:rPr>
              <a:t>基于树模型的</a:t>
            </a:r>
            <a:r>
              <a:rPr lang="en-US" altLang="zh-CN" sz="1600" smtClean="0">
                <a:solidFill>
                  <a:schemeClr val="tx1">
                    <a:lumMod val="85000"/>
                    <a:lumOff val="15000"/>
                  </a:schemeClr>
                </a:solidFill>
                <a:cs typeface="+mn-ea"/>
                <a:sym typeface="+mn-lt"/>
              </a:rPr>
              <a:t>bagging</a:t>
            </a:r>
            <a:r>
              <a:rPr lang="zh-CN" altLang="en-US" sz="1600" smtClean="0">
                <a:solidFill>
                  <a:schemeClr val="tx1">
                    <a:lumMod val="85000"/>
                    <a:lumOff val="15000"/>
                  </a:schemeClr>
                </a:solidFill>
                <a:cs typeface="+mn-ea"/>
                <a:sym typeface="+mn-lt"/>
              </a:rPr>
              <a:t>集成模型，可以并行训练，泛化能力强。</a:t>
            </a:r>
            <a:endParaRPr lang="zh-CN" altLang="en-US" sz="1600">
              <a:solidFill>
                <a:schemeClr val="tx1">
                  <a:lumMod val="85000"/>
                  <a:lumOff val="15000"/>
                </a:schemeClr>
              </a:solidFill>
              <a:cs typeface="+mn-ea"/>
              <a:sym typeface="+mn-lt"/>
            </a:endParaRPr>
          </a:p>
        </p:txBody>
      </p:sp>
      <p:sp>
        <p:nvSpPr>
          <p:cNvPr id="26" name="椭圆 25"/>
          <p:cNvSpPr/>
          <p:nvPr/>
        </p:nvSpPr>
        <p:spPr>
          <a:xfrm>
            <a:off x="443398" y="5520151"/>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717885" y="3084207"/>
            <a:ext cx="1390124" cy="400110"/>
          </a:xfrm>
          <a:prstGeom prst="rect">
            <a:avLst/>
          </a:prstGeom>
        </p:spPr>
        <p:txBody>
          <a:bodyPr wrap="none">
            <a:spAutoFit/>
          </a:bodyPr>
          <a:lstStyle/>
          <a:p>
            <a:pPr algn="ctr" defTabSz="609585"/>
            <a:r>
              <a:rPr lang="en-US" altLang="zh-CN" sz="2000" b="1" smtClean="0">
                <a:solidFill>
                  <a:schemeClr val="tx1">
                    <a:lumMod val="85000"/>
                    <a:lumOff val="15000"/>
                  </a:schemeClr>
                </a:solidFill>
                <a:cs typeface="+mn-ea"/>
                <a:sym typeface="+mn-lt"/>
              </a:rPr>
              <a:t>GBRT </a:t>
            </a:r>
            <a:r>
              <a:rPr lang="zh-CN" altLang="en-US" sz="2000" b="1" smtClean="0">
                <a:solidFill>
                  <a:schemeClr val="tx1">
                    <a:lumMod val="85000"/>
                    <a:lumOff val="15000"/>
                  </a:schemeClr>
                </a:solidFill>
                <a:cs typeface="+mn-ea"/>
                <a:sym typeface="+mn-lt"/>
              </a:rPr>
              <a:t>模型</a:t>
            </a:r>
            <a:endParaRPr lang="zh-CN" altLang="en-US" sz="2000" b="1">
              <a:solidFill>
                <a:schemeClr val="tx1">
                  <a:lumMod val="85000"/>
                  <a:lumOff val="15000"/>
                </a:schemeClr>
              </a:solidFill>
              <a:cs typeface="+mn-ea"/>
              <a:sym typeface="+mn-lt"/>
            </a:endParaRPr>
          </a:p>
        </p:txBody>
      </p:sp>
      <p:sp>
        <p:nvSpPr>
          <p:cNvPr id="28" name="矩形 27"/>
          <p:cNvSpPr/>
          <p:nvPr/>
        </p:nvSpPr>
        <p:spPr>
          <a:xfrm>
            <a:off x="718793" y="3495682"/>
            <a:ext cx="4489923" cy="732508"/>
          </a:xfrm>
          <a:prstGeom prst="rect">
            <a:avLst/>
          </a:prstGeom>
        </p:spPr>
        <p:txBody>
          <a:bodyPr wrap="square">
            <a:spAutoFit/>
          </a:bodyPr>
          <a:lstStyle/>
          <a:p>
            <a:pPr algn="just" defTabSz="609585">
              <a:lnSpc>
                <a:spcPct val="130000"/>
              </a:lnSpc>
            </a:pPr>
            <a:r>
              <a:rPr lang="zh-CN" altLang="en-US" sz="1600" dirty="0" smtClean="0">
                <a:solidFill>
                  <a:schemeClr val="tx1">
                    <a:lumMod val="85000"/>
                    <a:lumOff val="15000"/>
                  </a:schemeClr>
                </a:solidFill>
                <a:cs typeface="+mn-ea"/>
                <a:sym typeface="+mn-lt"/>
              </a:rPr>
              <a:t>基于树模型的</a:t>
            </a:r>
            <a:r>
              <a:rPr lang="en-US" altLang="zh-CN" sz="1600" dirty="0">
                <a:solidFill>
                  <a:schemeClr val="tx1">
                    <a:lumMod val="85000"/>
                    <a:lumOff val="15000"/>
                  </a:schemeClr>
                </a:solidFill>
                <a:cs typeface="+mn-ea"/>
                <a:sym typeface="+mn-lt"/>
              </a:rPr>
              <a:t>boosting</a:t>
            </a:r>
            <a:r>
              <a:rPr lang="zh-CN" altLang="en-US" sz="1600" dirty="0">
                <a:solidFill>
                  <a:schemeClr val="tx1">
                    <a:lumMod val="85000"/>
                    <a:lumOff val="15000"/>
                  </a:schemeClr>
                </a:solidFill>
                <a:cs typeface="+mn-ea"/>
                <a:sym typeface="+mn-lt"/>
              </a:rPr>
              <a:t>集成模型，有序训练多 </a:t>
            </a:r>
            <a:r>
              <a:rPr lang="zh-CN" altLang="en-US" sz="1600" dirty="0" smtClean="0">
                <a:solidFill>
                  <a:schemeClr val="tx1">
                    <a:lumMod val="85000"/>
                    <a:lumOff val="15000"/>
                  </a:schemeClr>
                </a:solidFill>
                <a:cs typeface="+mn-ea"/>
                <a:sym typeface="+mn-lt"/>
              </a:rPr>
              <a:t>个</a:t>
            </a:r>
            <a:r>
              <a:rPr lang="zh-CN" altLang="en-US" sz="1600" dirty="0">
                <a:solidFill>
                  <a:schemeClr val="tx1">
                    <a:lumMod val="85000"/>
                    <a:lumOff val="15000"/>
                  </a:schemeClr>
                </a:solidFill>
                <a:cs typeface="+mn-ea"/>
                <a:sym typeface="+mn-lt"/>
              </a:rPr>
              <a:t>弱</a:t>
            </a:r>
            <a:r>
              <a:rPr lang="zh-CN" altLang="en-US" sz="1600" dirty="0" smtClean="0">
                <a:solidFill>
                  <a:schemeClr val="tx1">
                    <a:lumMod val="85000"/>
                    <a:lumOff val="15000"/>
                  </a:schemeClr>
                </a:solidFill>
                <a:cs typeface="+mn-ea"/>
                <a:sym typeface="+mn-lt"/>
              </a:rPr>
              <a:t>分类器，不断拟合之前分类器的残差。</a:t>
            </a:r>
            <a:endParaRPr lang="zh-CN" altLang="en-US" sz="1600" dirty="0">
              <a:solidFill>
                <a:schemeClr val="tx1">
                  <a:lumMod val="85000"/>
                  <a:lumOff val="15000"/>
                </a:schemeClr>
              </a:solidFill>
              <a:cs typeface="+mn-ea"/>
              <a:sym typeface="+mn-lt"/>
            </a:endParaRPr>
          </a:p>
        </p:txBody>
      </p:sp>
      <p:sp>
        <p:nvSpPr>
          <p:cNvPr id="29" name="椭圆 28"/>
          <p:cNvSpPr/>
          <p:nvPr/>
        </p:nvSpPr>
        <p:spPr>
          <a:xfrm>
            <a:off x="454648" y="3190260"/>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7766456" y="273158"/>
            <a:ext cx="1769424" cy="84314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mtClean="0"/>
              <a:t>训练集</a:t>
            </a:r>
            <a:endParaRPr lang="zh-CN" altLang="en-US" sz="2000" b="1"/>
          </a:p>
        </p:txBody>
      </p:sp>
      <p:sp>
        <p:nvSpPr>
          <p:cNvPr id="30" name="矩形 29"/>
          <p:cNvSpPr/>
          <p:nvPr/>
        </p:nvSpPr>
        <p:spPr>
          <a:xfrm>
            <a:off x="5818907" y="1541651"/>
            <a:ext cx="1769424" cy="843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lightGBM</a:t>
            </a:r>
            <a:endParaRPr lang="zh-CN" altLang="en-US" sz="2000" b="1"/>
          </a:p>
        </p:txBody>
      </p:sp>
      <p:sp>
        <p:nvSpPr>
          <p:cNvPr id="31" name="矩形 30"/>
          <p:cNvSpPr/>
          <p:nvPr/>
        </p:nvSpPr>
        <p:spPr>
          <a:xfrm>
            <a:off x="7766456" y="1539338"/>
            <a:ext cx="1769424" cy="843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Random</a:t>
            </a:r>
          </a:p>
          <a:p>
            <a:pPr algn="ctr"/>
            <a:r>
              <a:rPr lang="en-US" altLang="zh-CN" sz="2000" b="1" smtClean="0"/>
              <a:t>Forest</a:t>
            </a:r>
            <a:endParaRPr lang="zh-CN" altLang="en-US" sz="2000" b="1"/>
          </a:p>
        </p:txBody>
      </p:sp>
      <p:sp>
        <p:nvSpPr>
          <p:cNvPr id="32" name="矩形 31"/>
          <p:cNvSpPr/>
          <p:nvPr/>
        </p:nvSpPr>
        <p:spPr>
          <a:xfrm>
            <a:off x="9688280" y="1534198"/>
            <a:ext cx="1769424" cy="843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GBRT</a:t>
            </a:r>
            <a:endParaRPr lang="zh-CN" altLang="en-US" sz="2000" b="1"/>
          </a:p>
        </p:txBody>
      </p:sp>
      <p:sp>
        <p:nvSpPr>
          <p:cNvPr id="34" name="矩形 33"/>
          <p:cNvSpPr/>
          <p:nvPr/>
        </p:nvSpPr>
        <p:spPr>
          <a:xfrm>
            <a:off x="7778331" y="2849303"/>
            <a:ext cx="1769424" cy="8431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mtClean="0"/>
              <a:t>验证集</a:t>
            </a:r>
            <a:endParaRPr lang="zh-CN" altLang="en-US" sz="2000" b="1"/>
          </a:p>
        </p:txBody>
      </p:sp>
      <p:sp>
        <p:nvSpPr>
          <p:cNvPr id="6" name="流程图: 决策 5"/>
          <p:cNvSpPr/>
          <p:nvPr/>
        </p:nvSpPr>
        <p:spPr>
          <a:xfrm>
            <a:off x="7218212" y="4059019"/>
            <a:ext cx="2889664" cy="1373195"/>
          </a:xfrm>
          <a:prstGeom prst="flowChartDecisi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smtClean="0"/>
              <a:t>linear regression</a:t>
            </a:r>
            <a:endParaRPr lang="zh-CN" altLang="en-US" sz="2000" b="1" smtClean="0"/>
          </a:p>
        </p:txBody>
      </p:sp>
      <p:sp>
        <p:nvSpPr>
          <p:cNvPr id="36" name="矩形 35"/>
          <p:cNvSpPr/>
          <p:nvPr/>
        </p:nvSpPr>
        <p:spPr>
          <a:xfrm>
            <a:off x="7778332" y="5699754"/>
            <a:ext cx="1769424" cy="8431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b="1" smtClean="0"/>
          </a:p>
          <a:p>
            <a:pPr algn="ctr"/>
            <a:r>
              <a:rPr lang="en-US" altLang="zh-CN" sz="2000" b="1" smtClean="0"/>
              <a:t>result</a:t>
            </a:r>
            <a:endParaRPr lang="zh-CN" altLang="en-US" sz="2000" b="1"/>
          </a:p>
          <a:p>
            <a:pPr algn="ctr"/>
            <a:endParaRPr lang="zh-CN" altLang="en-US" sz="2000" b="1">
              <a:ln w="0">
                <a:solidFill>
                  <a:schemeClr val="tx1"/>
                </a:solidFill>
              </a:ln>
            </a:endParaRPr>
          </a:p>
        </p:txBody>
      </p:sp>
      <p:cxnSp>
        <p:nvCxnSpPr>
          <p:cNvPr id="37" name="直接箭头连接符 36"/>
          <p:cNvCxnSpPr>
            <a:stCxn id="5" idx="2"/>
          </p:cNvCxnSpPr>
          <p:nvPr/>
        </p:nvCxnSpPr>
        <p:spPr>
          <a:xfrm flipH="1">
            <a:off x="6816436" y="1116306"/>
            <a:ext cx="1834732" cy="344359"/>
          </a:xfrm>
          <a:prstGeom prst="straightConnector1">
            <a:avLst/>
          </a:prstGeom>
          <a:ln w="63500">
            <a:solidFill>
              <a:srgbClr val="FFC000">
                <a:alpha val="75000"/>
              </a:srgbClr>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5" idx="2"/>
            <a:endCxn id="31" idx="0"/>
          </p:cNvCxnSpPr>
          <p:nvPr/>
        </p:nvCxnSpPr>
        <p:spPr>
          <a:xfrm>
            <a:off x="8651168" y="1116306"/>
            <a:ext cx="0" cy="423032"/>
          </a:xfrm>
          <a:prstGeom prst="straightConnector1">
            <a:avLst/>
          </a:prstGeom>
          <a:ln w="63500">
            <a:solidFill>
              <a:srgbClr val="FFC000">
                <a:alpha val="75000"/>
              </a:srgbClr>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5" idx="2"/>
          </p:cNvCxnSpPr>
          <p:nvPr/>
        </p:nvCxnSpPr>
        <p:spPr>
          <a:xfrm>
            <a:off x="8651168" y="1116306"/>
            <a:ext cx="1921824" cy="344359"/>
          </a:xfrm>
          <a:prstGeom prst="straightConnector1">
            <a:avLst/>
          </a:prstGeom>
          <a:ln w="63500">
            <a:solidFill>
              <a:srgbClr val="FFC000">
                <a:alpha val="75000"/>
              </a:srgbClr>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34" idx="0"/>
          </p:cNvCxnSpPr>
          <p:nvPr/>
        </p:nvCxnSpPr>
        <p:spPr>
          <a:xfrm>
            <a:off x="8663043" y="2429986"/>
            <a:ext cx="0" cy="419317"/>
          </a:xfrm>
          <a:prstGeom prst="straightConnector1">
            <a:avLst/>
          </a:prstGeom>
          <a:ln w="63500">
            <a:solidFill>
              <a:srgbClr val="FFC000">
                <a:alpha val="75000"/>
              </a:srgbClr>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4" idx="2"/>
            <a:endCxn id="6" idx="0"/>
          </p:cNvCxnSpPr>
          <p:nvPr/>
        </p:nvCxnSpPr>
        <p:spPr>
          <a:xfrm>
            <a:off x="8663043" y="3692451"/>
            <a:ext cx="1" cy="366568"/>
          </a:xfrm>
          <a:prstGeom prst="straightConnector1">
            <a:avLst/>
          </a:prstGeom>
          <a:ln w="63500">
            <a:solidFill>
              <a:srgbClr val="FFC000">
                <a:alpha val="75000"/>
              </a:srgbClr>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6" idx="2"/>
          </p:cNvCxnSpPr>
          <p:nvPr/>
        </p:nvCxnSpPr>
        <p:spPr>
          <a:xfrm>
            <a:off x="8663044" y="5432214"/>
            <a:ext cx="0" cy="255665"/>
          </a:xfrm>
          <a:prstGeom prst="straightConnector1">
            <a:avLst/>
          </a:prstGeom>
          <a:ln w="63500">
            <a:solidFill>
              <a:srgbClr val="FFC000">
                <a:alpha val="75000"/>
              </a:srgbClr>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34" idx="0"/>
          </p:cNvCxnSpPr>
          <p:nvPr/>
        </p:nvCxnSpPr>
        <p:spPr>
          <a:xfrm>
            <a:off x="6715494" y="2432299"/>
            <a:ext cx="1947549" cy="417004"/>
          </a:xfrm>
          <a:prstGeom prst="straightConnector1">
            <a:avLst/>
          </a:prstGeom>
          <a:ln w="63500">
            <a:solidFill>
              <a:srgbClr val="FFC000">
                <a:alpha val="75000"/>
              </a:srgbClr>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34" idx="0"/>
          </p:cNvCxnSpPr>
          <p:nvPr/>
        </p:nvCxnSpPr>
        <p:spPr>
          <a:xfrm flipH="1">
            <a:off x="8663043" y="2424846"/>
            <a:ext cx="1921824" cy="424457"/>
          </a:xfrm>
          <a:prstGeom prst="straightConnector1">
            <a:avLst/>
          </a:prstGeom>
          <a:ln w="63500">
            <a:solidFill>
              <a:srgbClr val="FFC000">
                <a:alpha val="75000"/>
              </a:srgbClr>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93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cs typeface="+mn-ea"/>
                <a:sym typeface="+mn-lt"/>
              </a:rPr>
              <a:t>3.3 </a:t>
            </a:r>
            <a:r>
              <a:rPr lang="zh-CN" altLang="en-US" b="1" smtClean="0">
                <a:cs typeface="+mn-ea"/>
                <a:sym typeface="+mn-lt"/>
              </a:rPr>
              <a:t>星期小时均值模型</a:t>
            </a:r>
            <a:endParaRPr lang="zh-CN" altLang="en-US" b="1">
              <a:cs typeface="+mn-ea"/>
              <a:sym typeface="+mn-lt"/>
            </a:endParaRPr>
          </a:p>
        </p:txBody>
      </p:sp>
      <p:grpSp>
        <p:nvGrpSpPr>
          <p:cNvPr id="8" name="组合 7"/>
          <p:cNvGrpSpPr/>
          <p:nvPr/>
        </p:nvGrpSpPr>
        <p:grpSpPr>
          <a:xfrm>
            <a:off x="4973788" y="777206"/>
            <a:ext cx="6936540" cy="2904134"/>
            <a:chOff x="4712535" y="3462220"/>
            <a:chExt cx="6936540" cy="2719504"/>
          </a:xfrm>
        </p:grpSpPr>
        <p:pic>
          <p:nvPicPr>
            <p:cNvPr id="9218" name="Picture 2" descr="C:\Users\weibao\Desktop\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2535" y="3462220"/>
              <a:ext cx="6936540" cy="2719504"/>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直接连接符 39"/>
            <p:cNvCxnSpPr/>
            <p:nvPr/>
          </p:nvCxnSpPr>
          <p:spPr>
            <a:xfrm>
              <a:off x="7478976" y="3531922"/>
              <a:ext cx="0" cy="255250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9156832" y="3509720"/>
              <a:ext cx="0" cy="25525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4973788" y="3761437"/>
            <a:ext cx="6936540" cy="2924367"/>
            <a:chOff x="4973788" y="3607062"/>
            <a:chExt cx="6936540" cy="2924367"/>
          </a:xfrm>
        </p:grpSpPr>
        <p:pic>
          <p:nvPicPr>
            <p:cNvPr id="9219" name="Picture 3" descr="C:\Users\weibao\Desktop\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788" y="3607062"/>
              <a:ext cx="6936540" cy="2924367"/>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接连接符 42"/>
            <p:cNvCxnSpPr/>
            <p:nvPr/>
          </p:nvCxnSpPr>
          <p:spPr>
            <a:xfrm>
              <a:off x="7738254" y="3664040"/>
              <a:ext cx="0" cy="272579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416110" y="3640331"/>
              <a:ext cx="0" cy="272579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6068312" y="406277"/>
            <a:ext cx="5034515" cy="369332"/>
          </a:xfrm>
          <a:prstGeom prst="rect">
            <a:avLst/>
          </a:prstGeom>
          <a:noFill/>
        </p:spPr>
        <p:txBody>
          <a:bodyPr wrap="square" rtlCol="0">
            <a:spAutoFit/>
          </a:bodyPr>
          <a:lstStyle/>
          <a:p>
            <a:r>
              <a:rPr lang="en-US" altLang="zh-CN" smtClean="0"/>
              <a:t>loc_id 2</a:t>
            </a:r>
            <a:r>
              <a:rPr lang="zh-CN" altLang="en-US" smtClean="0"/>
              <a:t>、</a:t>
            </a:r>
            <a:r>
              <a:rPr lang="en-US" altLang="zh-CN" smtClean="0"/>
              <a:t>23 </a:t>
            </a:r>
            <a:r>
              <a:rPr lang="zh-CN" altLang="en-US" smtClean="0"/>
              <a:t>学六公寓正门，学二公寓西侧路口</a:t>
            </a:r>
            <a:endParaRPr lang="zh-CN" altLang="en-US"/>
          </a:p>
        </p:txBody>
      </p:sp>
      <p:sp>
        <p:nvSpPr>
          <p:cNvPr id="11" name="TextBox 10"/>
          <p:cNvSpPr txBox="1"/>
          <p:nvPr/>
        </p:nvSpPr>
        <p:spPr>
          <a:xfrm>
            <a:off x="566068" y="1185860"/>
            <a:ext cx="4243434" cy="1754326"/>
          </a:xfrm>
          <a:prstGeom prst="rect">
            <a:avLst/>
          </a:prstGeom>
          <a:noFill/>
        </p:spPr>
        <p:txBody>
          <a:bodyPr wrap="square" rtlCol="0">
            <a:spAutoFit/>
          </a:bodyPr>
          <a:lstStyle/>
          <a:p>
            <a:pPr>
              <a:lnSpc>
                <a:spcPct val="150000"/>
              </a:lnSpc>
            </a:pPr>
            <a:r>
              <a:rPr lang="en-US" altLang="zh-CN" sz="2400" dirty="0" smtClean="0"/>
              <a:t>10</a:t>
            </a:r>
            <a:r>
              <a:rPr lang="zh-CN" altLang="en-US" sz="2400" dirty="0" smtClean="0"/>
              <a:t>月、</a:t>
            </a:r>
            <a:r>
              <a:rPr lang="en-US" altLang="zh-CN" sz="2400" dirty="0" smtClean="0"/>
              <a:t>11</a:t>
            </a:r>
            <a:r>
              <a:rPr lang="zh-CN" altLang="en-US" sz="2400" dirty="0" smtClean="0"/>
              <a:t>月的流量走势和规律相近，</a:t>
            </a:r>
            <a:r>
              <a:rPr lang="zh-CN" altLang="en-US" sz="2400" b="1" dirty="0" smtClean="0"/>
              <a:t>只用</a:t>
            </a:r>
            <a:r>
              <a:rPr lang="en-US" altLang="zh-CN" sz="2400" b="1" dirty="0" smtClean="0"/>
              <a:t>10</a:t>
            </a:r>
            <a:r>
              <a:rPr lang="zh-CN" altLang="en-US" sz="2400" b="1" dirty="0" smtClean="0"/>
              <a:t>月</a:t>
            </a:r>
            <a:r>
              <a:rPr lang="zh-CN" altLang="en-US" sz="2400" dirty="0" smtClean="0"/>
              <a:t>的数据也可以较好的预测</a:t>
            </a:r>
            <a:r>
              <a:rPr lang="en-US" altLang="zh-CN" sz="2400" dirty="0" smtClean="0"/>
              <a:t>11</a:t>
            </a:r>
            <a:r>
              <a:rPr lang="zh-CN" altLang="en-US" sz="2400" dirty="0" smtClean="0"/>
              <a:t>月的数据</a:t>
            </a:r>
            <a:endParaRPr lang="zh-CN" altLang="en-US" sz="2400" dirty="0"/>
          </a:p>
        </p:txBody>
      </p:sp>
      <p:cxnSp>
        <p:nvCxnSpPr>
          <p:cNvPr id="46" name="直接箭头连接符 45"/>
          <p:cNvCxnSpPr/>
          <p:nvPr/>
        </p:nvCxnSpPr>
        <p:spPr>
          <a:xfrm>
            <a:off x="2695691" y="3005468"/>
            <a:ext cx="0" cy="812947"/>
          </a:xfrm>
          <a:prstGeom prst="straightConnector1">
            <a:avLst/>
          </a:prstGeom>
          <a:ln w="635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13339" y="3920400"/>
            <a:ext cx="4868883" cy="1754326"/>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z="2400" dirty="0" smtClean="0"/>
              <a:t> 仅用</a:t>
            </a:r>
            <a:r>
              <a:rPr lang="en-US" altLang="zh-CN" sz="2400" dirty="0" smtClean="0"/>
              <a:t>11</a:t>
            </a:r>
            <a:r>
              <a:rPr lang="zh-CN" altLang="en-US" sz="2400" dirty="0" smtClean="0"/>
              <a:t>月的数据预测</a:t>
            </a:r>
            <a:endParaRPr lang="en-US" altLang="zh-CN" sz="2400" dirty="0" smtClean="0"/>
          </a:p>
          <a:p>
            <a:pPr marL="285750" indent="-285750">
              <a:lnSpc>
                <a:spcPct val="150000"/>
              </a:lnSpc>
              <a:buFont typeface="Wingdings" pitchFamily="2" charset="2"/>
              <a:buChar char="l"/>
            </a:pPr>
            <a:r>
              <a:rPr lang="zh-CN" altLang="en-US" sz="2400" dirty="0" smtClean="0"/>
              <a:t> 假设人流量每周服从</a:t>
            </a:r>
            <a:endParaRPr lang="en-US" altLang="zh-CN" sz="2400" dirty="0" smtClean="0"/>
          </a:p>
          <a:p>
            <a:pPr>
              <a:lnSpc>
                <a:spcPct val="150000"/>
              </a:lnSpc>
            </a:pPr>
            <a:r>
              <a:rPr lang="zh-CN" altLang="en-US" sz="2400" dirty="0" smtClean="0"/>
              <a:t>    相同的星期 </a:t>
            </a:r>
            <a:r>
              <a:rPr lang="en-US" altLang="zh-CN" sz="2400" dirty="0" smtClean="0"/>
              <a:t>- </a:t>
            </a:r>
            <a:r>
              <a:rPr lang="zh-CN" altLang="en-US" sz="2400" dirty="0" smtClean="0"/>
              <a:t>小时分布</a:t>
            </a:r>
            <a:endParaRPr lang="zh-CN" altLang="en-US" sz="2400" dirty="0"/>
          </a:p>
        </p:txBody>
      </p:sp>
      <p:sp>
        <p:nvSpPr>
          <p:cNvPr id="3" name="TextBox 2"/>
          <p:cNvSpPr txBox="1"/>
          <p:nvPr/>
        </p:nvSpPr>
        <p:spPr>
          <a:xfrm>
            <a:off x="6219713" y="968721"/>
            <a:ext cx="5948127" cy="523220"/>
          </a:xfrm>
          <a:prstGeom prst="rect">
            <a:avLst/>
          </a:prstGeom>
          <a:noFill/>
        </p:spPr>
        <p:txBody>
          <a:bodyPr wrap="square" rtlCol="0">
            <a:spAutoFit/>
          </a:bodyPr>
          <a:lstStyle/>
          <a:p>
            <a:r>
              <a:rPr lang="en-US" altLang="zh-CN" sz="2800" dirty="0" smtClean="0">
                <a:solidFill>
                  <a:srgbClr val="0070C0"/>
                </a:solidFill>
              </a:rPr>
              <a:t>9</a:t>
            </a:r>
            <a:r>
              <a:rPr lang="zh-CN" altLang="en-US" sz="2800" dirty="0" smtClean="0">
                <a:solidFill>
                  <a:srgbClr val="0070C0"/>
                </a:solidFill>
              </a:rPr>
              <a:t>月              </a:t>
            </a:r>
            <a:r>
              <a:rPr lang="en-US" altLang="zh-CN" sz="2800" dirty="0" smtClean="0">
                <a:solidFill>
                  <a:srgbClr val="0070C0"/>
                </a:solidFill>
              </a:rPr>
              <a:t>10</a:t>
            </a:r>
            <a:r>
              <a:rPr lang="zh-CN" altLang="en-US" sz="2800" dirty="0" smtClean="0">
                <a:solidFill>
                  <a:srgbClr val="0070C0"/>
                </a:solidFill>
              </a:rPr>
              <a:t>月            </a:t>
            </a:r>
            <a:r>
              <a:rPr lang="en-US" altLang="zh-CN" sz="2800" dirty="0" smtClean="0">
                <a:solidFill>
                  <a:srgbClr val="0070C0"/>
                </a:solidFill>
              </a:rPr>
              <a:t>11</a:t>
            </a:r>
            <a:r>
              <a:rPr lang="zh-CN" altLang="en-US" sz="2800" dirty="0" smtClean="0">
                <a:solidFill>
                  <a:srgbClr val="0070C0"/>
                </a:solidFill>
              </a:rPr>
              <a:t>月</a:t>
            </a:r>
            <a:endParaRPr lang="zh-CN" altLang="en-US" sz="2800" dirty="0">
              <a:solidFill>
                <a:srgbClr val="0070C0"/>
              </a:solidFill>
            </a:endParaRPr>
          </a:p>
        </p:txBody>
      </p:sp>
    </p:spTree>
    <p:extLst>
      <p:ext uri="{BB962C8B-B14F-4D97-AF65-F5344CB8AC3E}">
        <p14:creationId xmlns:p14="http://schemas.microsoft.com/office/powerpoint/2010/main" val="275600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cs typeface="+mn-ea"/>
                <a:sym typeface="+mn-lt"/>
              </a:rPr>
              <a:t>3.3 </a:t>
            </a:r>
            <a:r>
              <a:rPr lang="zh-CN" altLang="en-US" b="1" smtClean="0">
                <a:cs typeface="+mn-ea"/>
                <a:sym typeface="+mn-lt"/>
              </a:rPr>
              <a:t>星期小时均值模型</a:t>
            </a:r>
            <a:endParaRPr lang="zh-CN" altLang="en-US" b="1">
              <a:cs typeface="+mn-ea"/>
              <a:sym typeface="+mn-lt"/>
            </a:endParaRPr>
          </a:p>
        </p:txBody>
      </p:sp>
      <p:sp>
        <p:nvSpPr>
          <p:cNvPr id="3" name="TextBox 2"/>
          <p:cNvSpPr txBox="1"/>
          <p:nvPr/>
        </p:nvSpPr>
        <p:spPr>
          <a:xfrm>
            <a:off x="558154" y="624188"/>
            <a:ext cx="11127170" cy="1107996"/>
          </a:xfrm>
          <a:prstGeom prst="rect">
            <a:avLst/>
          </a:prstGeom>
          <a:noFill/>
        </p:spPr>
        <p:txBody>
          <a:bodyPr wrap="square" rtlCol="0">
            <a:spAutoFit/>
          </a:bodyPr>
          <a:lstStyle/>
          <a:p>
            <a:pPr>
              <a:lnSpc>
                <a:spcPct val="150000"/>
              </a:lnSpc>
            </a:pPr>
            <a:r>
              <a:rPr lang="zh-CN" altLang="en-US" sz="2200">
                <a:solidFill>
                  <a:schemeClr val="tx1">
                    <a:lumMod val="65000"/>
                    <a:lumOff val="35000"/>
                  </a:schemeClr>
                </a:solidFill>
              </a:rPr>
              <a:t>假设</a:t>
            </a:r>
            <a:r>
              <a:rPr lang="zh-CN" altLang="en-US" sz="2200" b="1"/>
              <a:t>周的分布</a:t>
            </a:r>
            <a:r>
              <a:rPr lang="zh-CN" altLang="en-US" sz="2200">
                <a:solidFill>
                  <a:schemeClr val="tx1">
                    <a:lumMod val="65000"/>
                    <a:lumOff val="35000"/>
                  </a:schemeClr>
                </a:solidFill>
              </a:rPr>
              <a:t>相同，以归一化的星期</a:t>
            </a:r>
            <a:r>
              <a:rPr lang="zh-CN" altLang="en-US" sz="2200" smtClean="0">
                <a:solidFill>
                  <a:schemeClr val="tx1">
                    <a:lumMod val="65000"/>
                    <a:lumOff val="35000"/>
                  </a:schemeClr>
                </a:solidFill>
              </a:rPr>
              <a:t>小时流量</a:t>
            </a:r>
            <a:r>
              <a:rPr lang="zh-CN" altLang="en-US" sz="2200" b="1"/>
              <a:t>均值</a:t>
            </a:r>
            <a:r>
              <a:rPr lang="zh-CN" altLang="en-US" sz="2200">
                <a:solidFill>
                  <a:schemeClr val="tx1">
                    <a:lumMod val="65000"/>
                    <a:lumOff val="35000"/>
                  </a:schemeClr>
                </a:solidFill>
              </a:rPr>
              <a:t>作为星期小时权重，结合日期</a:t>
            </a:r>
            <a:r>
              <a:rPr lang="zh-CN" altLang="en-US" sz="2200" b="1"/>
              <a:t>距离衰减</a:t>
            </a:r>
            <a:r>
              <a:rPr lang="zh-CN" altLang="en-US" sz="2200">
                <a:solidFill>
                  <a:schemeClr val="tx1">
                    <a:lumMod val="65000"/>
                    <a:lumOff val="35000"/>
                  </a:schemeClr>
                </a:solidFill>
              </a:rPr>
              <a:t>权重，得到最</a:t>
            </a:r>
            <a:r>
              <a:rPr lang="zh-CN" altLang="en-US" sz="2200" b="1"/>
              <a:t>贴近</a:t>
            </a:r>
            <a:r>
              <a:rPr lang="en-US" altLang="zh-CN" sz="2200" b="1"/>
              <a:t>11</a:t>
            </a:r>
            <a:r>
              <a:rPr lang="zh-CN" altLang="en-US" sz="2200" b="1"/>
              <a:t>月</a:t>
            </a:r>
            <a:r>
              <a:rPr lang="zh-CN" altLang="en-US" sz="2200">
                <a:solidFill>
                  <a:schemeClr val="tx1">
                    <a:lumMod val="65000"/>
                    <a:lumOff val="35000"/>
                  </a:schemeClr>
                </a:solidFill>
              </a:rPr>
              <a:t>数据的分布。来</a:t>
            </a:r>
            <a:r>
              <a:rPr lang="zh-CN" altLang="en-US" sz="2200" b="1"/>
              <a:t>近似</a:t>
            </a:r>
            <a:r>
              <a:rPr lang="en-US" altLang="zh-CN" sz="2200" b="1"/>
              <a:t>12</a:t>
            </a:r>
            <a:r>
              <a:rPr lang="zh-CN" altLang="en-US" sz="2200" b="1"/>
              <a:t>月</a:t>
            </a:r>
            <a:r>
              <a:rPr lang="zh-CN" altLang="en-US" sz="2200">
                <a:solidFill>
                  <a:schemeClr val="tx1">
                    <a:lumMod val="65000"/>
                    <a:lumOff val="35000"/>
                  </a:schemeClr>
                </a:solidFill>
              </a:rPr>
              <a:t>的</a:t>
            </a:r>
            <a:r>
              <a:rPr lang="zh-CN" altLang="en-US" sz="2200" smtClean="0">
                <a:solidFill>
                  <a:schemeClr val="tx1">
                    <a:lumMod val="65000"/>
                    <a:lumOff val="35000"/>
                  </a:schemeClr>
                </a:solidFill>
              </a:rPr>
              <a:t>流量。最后</a:t>
            </a:r>
            <a:r>
              <a:rPr lang="zh-CN" altLang="en-US" sz="2200">
                <a:solidFill>
                  <a:schemeClr val="tx1">
                    <a:lumMod val="65000"/>
                    <a:lumOff val="35000"/>
                  </a:schemeClr>
                </a:solidFill>
              </a:rPr>
              <a:t>再</a:t>
            </a:r>
            <a:r>
              <a:rPr lang="zh-CN" altLang="en-US" sz="2200" smtClean="0">
                <a:solidFill>
                  <a:schemeClr val="tx1">
                    <a:lumMod val="65000"/>
                    <a:lumOff val="35000"/>
                  </a:schemeClr>
                </a:solidFill>
              </a:rPr>
              <a:t>加入</a:t>
            </a:r>
            <a:r>
              <a:rPr lang="zh-CN" altLang="en-US" sz="2200" b="1"/>
              <a:t>天气</a:t>
            </a:r>
            <a:r>
              <a:rPr lang="zh-CN" altLang="en-US" sz="2200" smtClean="0">
                <a:solidFill>
                  <a:schemeClr val="tx1">
                    <a:lumMod val="65000"/>
                    <a:lumOff val="35000"/>
                  </a:schemeClr>
                </a:solidFill>
              </a:rPr>
              <a:t>的修正权重。</a:t>
            </a:r>
            <a:endParaRPr lang="zh-CN" altLang="en-US" sz="2200">
              <a:solidFill>
                <a:schemeClr val="tx1">
                  <a:lumMod val="65000"/>
                  <a:lumOff val="35000"/>
                </a:schemeClr>
              </a:solidFill>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63935" y="2434446"/>
            <a:ext cx="5200648" cy="40969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2966332968"/>
              </p:ext>
            </p:extLst>
          </p:nvPr>
        </p:nvGraphicFramePr>
        <p:xfrm>
          <a:off x="396775" y="1962889"/>
          <a:ext cx="6351088" cy="1397847"/>
        </p:xfrm>
        <a:graphic>
          <a:graphicData uri="http://schemas.openxmlformats.org/presentationml/2006/ole">
            <mc:AlternateContent xmlns:mc="http://schemas.openxmlformats.org/markup-compatibility/2006">
              <mc:Choice xmlns:v="urn:schemas-microsoft-com:vml" Requires="v">
                <p:oleObj spid="_x0000_s1431" name="Equation" r:id="rId5" imgW="2654280" imgH="583920" progId="Equation.DSMT4">
                  <p:embed/>
                </p:oleObj>
              </mc:Choice>
              <mc:Fallback>
                <p:oleObj name="Equation" r:id="rId5" imgW="2654280" imgH="583920" progId="Equation.DSMT4">
                  <p:embed/>
                  <p:pic>
                    <p:nvPicPr>
                      <p:cNvPr id="0" name=""/>
                      <p:cNvPicPr/>
                      <p:nvPr/>
                    </p:nvPicPr>
                    <p:blipFill>
                      <a:blip r:embed="rId6"/>
                      <a:stretch>
                        <a:fillRect/>
                      </a:stretch>
                    </p:blipFill>
                    <p:spPr>
                      <a:xfrm>
                        <a:off x="396775" y="1962889"/>
                        <a:ext cx="6351088" cy="139784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788189"/>
              </p:ext>
            </p:extLst>
          </p:nvPr>
        </p:nvGraphicFramePr>
        <p:xfrm>
          <a:off x="363713" y="3648888"/>
          <a:ext cx="3495675" cy="614362"/>
        </p:xfrm>
        <a:graphic>
          <a:graphicData uri="http://schemas.openxmlformats.org/presentationml/2006/ole">
            <mc:AlternateContent xmlns:mc="http://schemas.openxmlformats.org/markup-compatibility/2006">
              <mc:Choice xmlns:v="urn:schemas-microsoft-com:vml" Requires="v">
                <p:oleObj spid="_x0000_s1432" name="Equation" r:id="rId7" imgW="1371600" imgH="241200" progId="Equation.DSMT4">
                  <p:embed/>
                </p:oleObj>
              </mc:Choice>
              <mc:Fallback>
                <p:oleObj name="Equation" r:id="rId7" imgW="1371600" imgH="241200" progId="Equation.DSMT4">
                  <p:embed/>
                  <p:pic>
                    <p:nvPicPr>
                      <p:cNvPr id="0" name=""/>
                      <p:cNvPicPr/>
                      <p:nvPr/>
                    </p:nvPicPr>
                    <p:blipFill>
                      <a:blip r:embed="rId8"/>
                      <a:stretch>
                        <a:fillRect/>
                      </a:stretch>
                    </p:blipFill>
                    <p:spPr>
                      <a:xfrm>
                        <a:off x="363713" y="3648888"/>
                        <a:ext cx="3495675" cy="61436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03233670"/>
              </p:ext>
            </p:extLst>
          </p:nvPr>
        </p:nvGraphicFramePr>
        <p:xfrm>
          <a:off x="500870" y="5279068"/>
          <a:ext cx="444500" cy="501650"/>
        </p:xfrm>
        <a:graphic>
          <a:graphicData uri="http://schemas.openxmlformats.org/presentationml/2006/ole">
            <mc:AlternateContent xmlns:mc="http://schemas.openxmlformats.org/markup-compatibility/2006">
              <mc:Choice xmlns:v="urn:schemas-microsoft-com:vml" Requires="v">
                <p:oleObj spid="_x0000_s1433" name="Equation" r:id="rId9" imgW="203040" imgH="228600" progId="Equation.DSMT4">
                  <p:embed/>
                </p:oleObj>
              </mc:Choice>
              <mc:Fallback>
                <p:oleObj name="Equation" r:id="rId9" imgW="203040" imgH="228600" progId="Equation.DSMT4">
                  <p:embed/>
                  <p:pic>
                    <p:nvPicPr>
                      <p:cNvPr id="0" name=""/>
                      <p:cNvPicPr/>
                      <p:nvPr/>
                    </p:nvPicPr>
                    <p:blipFill>
                      <a:blip r:embed="rId10"/>
                      <a:stretch>
                        <a:fillRect/>
                      </a:stretch>
                    </p:blipFill>
                    <p:spPr>
                      <a:xfrm>
                        <a:off x="500870" y="5279068"/>
                        <a:ext cx="444500" cy="5016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34829735"/>
              </p:ext>
            </p:extLst>
          </p:nvPr>
        </p:nvGraphicFramePr>
        <p:xfrm>
          <a:off x="446840" y="4644349"/>
          <a:ext cx="543570" cy="516391"/>
        </p:xfrm>
        <a:graphic>
          <a:graphicData uri="http://schemas.openxmlformats.org/presentationml/2006/ole">
            <mc:AlternateContent xmlns:mc="http://schemas.openxmlformats.org/markup-compatibility/2006">
              <mc:Choice xmlns:v="urn:schemas-microsoft-com:vml" Requires="v">
                <p:oleObj spid="_x0000_s1434" name="Equation" r:id="rId11" imgW="253800" imgH="241200" progId="Equation.DSMT4">
                  <p:embed/>
                </p:oleObj>
              </mc:Choice>
              <mc:Fallback>
                <p:oleObj name="Equation" r:id="rId11" imgW="253800" imgH="241200" progId="Equation.DSMT4">
                  <p:embed/>
                  <p:pic>
                    <p:nvPicPr>
                      <p:cNvPr id="0" name=""/>
                      <p:cNvPicPr/>
                      <p:nvPr/>
                    </p:nvPicPr>
                    <p:blipFill>
                      <a:blip r:embed="rId12"/>
                      <a:stretch>
                        <a:fillRect/>
                      </a:stretch>
                    </p:blipFill>
                    <p:spPr>
                      <a:xfrm>
                        <a:off x="446840" y="4644349"/>
                        <a:ext cx="543570" cy="516391"/>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17274456"/>
              </p:ext>
            </p:extLst>
          </p:nvPr>
        </p:nvGraphicFramePr>
        <p:xfrm>
          <a:off x="505064" y="5937669"/>
          <a:ext cx="307221" cy="430109"/>
        </p:xfrm>
        <a:graphic>
          <a:graphicData uri="http://schemas.openxmlformats.org/presentationml/2006/ole">
            <mc:AlternateContent xmlns:mc="http://schemas.openxmlformats.org/markup-compatibility/2006">
              <mc:Choice xmlns:v="urn:schemas-microsoft-com:vml" Requires="v">
                <p:oleObj spid="_x0000_s1435" name="Equation" r:id="rId13" imgW="126720" imgH="177480" progId="Equation.DSMT4">
                  <p:embed/>
                </p:oleObj>
              </mc:Choice>
              <mc:Fallback>
                <p:oleObj name="Equation" r:id="rId13" imgW="126720" imgH="177480" progId="Equation.DSMT4">
                  <p:embed/>
                  <p:pic>
                    <p:nvPicPr>
                      <p:cNvPr id="0" name=""/>
                      <p:cNvPicPr/>
                      <p:nvPr/>
                    </p:nvPicPr>
                    <p:blipFill>
                      <a:blip r:embed="rId14"/>
                      <a:stretch>
                        <a:fillRect/>
                      </a:stretch>
                    </p:blipFill>
                    <p:spPr>
                      <a:xfrm>
                        <a:off x="505064" y="5937669"/>
                        <a:ext cx="307221" cy="430109"/>
                      </a:xfrm>
                      <a:prstGeom prst="rect">
                        <a:avLst/>
                      </a:prstGeom>
                    </p:spPr>
                  </p:pic>
                </p:oleObj>
              </mc:Fallback>
            </mc:AlternateContent>
          </a:graphicData>
        </a:graphic>
      </p:graphicFrame>
      <p:sp>
        <p:nvSpPr>
          <p:cNvPr id="10" name="TextBox 9"/>
          <p:cNvSpPr txBox="1"/>
          <p:nvPr/>
        </p:nvSpPr>
        <p:spPr>
          <a:xfrm>
            <a:off x="819426" y="4524507"/>
            <a:ext cx="6068291" cy="1822422"/>
          </a:xfrm>
          <a:prstGeom prst="rect">
            <a:avLst/>
          </a:prstGeom>
          <a:noFill/>
        </p:spPr>
        <p:txBody>
          <a:bodyPr wrap="square" rtlCol="0">
            <a:spAutoFit/>
          </a:bodyPr>
          <a:lstStyle/>
          <a:p>
            <a:pPr>
              <a:lnSpc>
                <a:spcPct val="220000"/>
              </a:lnSpc>
            </a:pPr>
            <a:r>
              <a:rPr lang="zh-CN" altLang="en-US" smtClean="0"/>
              <a:t>：星期</a:t>
            </a:r>
            <a:r>
              <a:rPr lang="en-US" altLang="zh-CN" smtClean="0"/>
              <a:t>-</a:t>
            </a:r>
            <a:r>
              <a:rPr lang="zh-CN" altLang="en-US" smtClean="0"/>
              <a:t>小时权重，为归一化的星期小时均值</a:t>
            </a:r>
            <a:endParaRPr lang="en-US" altLang="zh-CN" smtClean="0"/>
          </a:p>
          <a:p>
            <a:pPr>
              <a:lnSpc>
                <a:spcPct val="220000"/>
              </a:lnSpc>
            </a:pPr>
            <a:r>
              <a:rPr lang="zh-CN" altLang="en-US" smtClean="0"/>
              <a:t>：距离权重，为距离预测日期天数的指数衰减权重</a:t>
            </a:r>
            <a:endParaRPr lang="en-US" altLang="zh-CN" smtClean="0"/>
          </a:p>
          <a:p>
            <a:pPr>
              <a:lnSpc>
                <a:spcPct val="220000"/>
              </a:lnSpc>
            </a:pPr>
            <a:r>
              <a:rPr lang="zh-CN" altLang="en-US" smtClean="0"/>
              <a:t>：天气修正权重，修正晴天和雨天的流量结果</a:t>
            </a:r>
            <a:endParaRPr lang="zh-CN" altLang="en-US"/>
          </a:p>
        </p:txBody>
      </p:sp>
    </p:spTree>
    <p:extLst>
      <p:ext uri="{BB962C8B-B14F-4D97-AF65-F5344CB8AC3E}">
        <p14:creationId xmlns:p14="http://schemas.microsoft.com/office/powerpoint/2010/main" val="361785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cs typeface="+mn-ea"/>
                <a:sym typeface="+mn-lt"/>
              </a:rPr>
              <a:t>3.4 </a:t>
            </a:r>
            <a:r>
              <a:rPr lang="zh-CN" altLang="en-US" b="1" smtClean="0">
                <a:cs typeface="+mn-ea"/>
                <a:sym typeface="+mn-lt"/>
              </a:rPr>
              <a:t>模型融合</a:t>
            </a:r>
            <a:endParaRPr lang="zh-CN" altLang="en-US" b="1">
              <a:cs typeface="+mn-ea"/>
              <a:sym typeface="+mn-lt"/>
            </a:endParaRPr>
          </a:p>
        </p:txBody>
      </p:sp>
      <p:sp>
        <p:nvSpPr>
          <p:cNvPr id="4" name="TextBox 3"/>
          <p:cNvSpPr txBox="1"/>
          <p:nvPr/>
        </p:nvSpPr>
        <p:spPr>
          <a:xfrm>
            <a:off x="641293" y="570035"/>
            <a:ext cx="2921314" cy="960456"/>
          </a:xfrm>
          <a:prstGeom prst="rect">
            <a:avLst/>
          </a:prstGeom>
          <a:noFill/>
        </p:spPr>
        <p:txBody>
          <a:bodyPr wrap="square" rtlCol="0">
            <a:spAutoFit/>
          </a:bodyPr>
          <a:lstStyle/>
          <a:p>
            <a:pPr>
              <a:lnSpc>
                <a:spcPct val="150000"/>
              </a:lnSpc>
            </a:pPr>
            <a:r>
              <a:rPr lang="zh-CN" altLang="en-US" sz="2000" smtClean="0"/>
              <a:t>回归模型和均值模型：</a:t>
            </a:r>
            <a:endParaRPr lang="en-US" altLang="zh-CN" sz="2000" smtClean="0"/>
          </a:p>
          <a:p>
            <a:pPr>
              <a:lnSpc>
                <a:spcPct val="150000"/>
              </a:lnSpc>
            </a:pPr>
            <a:r>
              <a:rPr lang="zh-CN" altLang="en-US" sz="2000" smtClean="0"/>
              <a:t>相关系数：</a:t>
            </a:r>
            <a:r>
              <a:rPr lang="en-US" altLang="zh-CN" sz="2000"/>
              <a:t>0.99180498</a:t>
            </a:r>
            <a:endParaRPr lang="zh-CN" altLang="en-US" sz="2000"/>
          </a:p>
        </p:txBody>
      </p:sp>
      <p:pic>
        <p:nvPicPr>
          <p:cNvPr id="2050" name="Picture 2" descr="C:\Users\weibao\Desktop\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275" y="433324"/>
            <a:ext cx="6394675" cy="34441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949960" y="102343"/>
            <a:ext cx="2874398" cy="369332"/>
          </a:xfrm>
          <a:prstGeom prst="rect">
            <a:avLst/>
          </a:prstGeom>
          <a:noFill/>
        </p:spPr>
        <p:txBody>
          <a:bodyPr wrap="square" rtlCol="0">
            <a:spAutoFit/>
          </a:bodyPr>
          <a:lstStyle/>
          <a:p>
            <a:r>
              <a:rPr lang="en-US" altLang="zh-CN" smtClean="0"/>
              <a:t>loc_20 </a:t>
            </a:r>
            <a:r>
              <a:rPr lang="zh-CN" altLang="en-US" smtClean="0"/>
              <a:t>科研楼正门</a:t>
            </a:r>
            <a:endParaRPr lang="zh-CN" altLang="en-US"/>
          </a:p>
        </p:txBody>
      </p:sp>
      <p:pic>
        <p:nvPicPr>
          <p:cNvPr id="2051" name="Picture 3" descr="C:\Users\weibao\Desktop\3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54" y="3491349"/>
            <a:ext cx="5944312" cy="3201568"/>
          </a:xfrm>
          <a:prstGeom prst="rect">
            <a:avLst/>
          </a:prstGeom>
          <a:noFill/>
          <a:extLst>
            <a:ext uri="{909E8E84-426E-40DD-AFC4-6F175D3DCCD1}">
              <a14:hiddenFill xmlns:a14="http://schemas.microsoft.com/office/drawing/2010/main">
                <a:solidFill>
                  <a:srgbClr val="FFFFFF"/>
                </a:solidFill>
              </a14:hiddenFill>
            </a:ext>
          </a:extLst>
        </p:spPr>
      </p:pic>
      <p:sp>
        <p:nvSpPr>
          <p:cNvPr id="8" name="椭圆 7"/>
          <p:cNvSpPr/>
          <p:nvPr/>
        </p:nvSpPr>
        <p:spPr>
          <a:xfrm>
            <a:off x="297023" y="5912309"/>
            <a:ext cx="5640643" cy="308066"/>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9" name="椭圆 8"/>
          <p:cNvSpPr/>
          <p:nvPr/>
        </p:nvSpPr>
        <p:spPr>
          <a:xfrm>
            <a:off x="6272665" y="1362086"/>
            <a:ext cx="5640643" cy="751728"/>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6" name="TextBox 5"/>
          <p:cNvSpPr txBox="1"/>
          <p:nvPr/>
        </p:nvSpPr>
        <p:spPr>
          <a:xfrm>
            <a:off x="641271" y="1506739"/>
            <a:ext cx="4370120" cy="1938992"/>
          </a:xfrm>
          <a:prstGeom prst="rect">
            <a:avLst/>
          </a:prstGeom>
          <a:noFill/>
        </p:spPr>
        <p:txBody>
          <a:bodyPr wrap="square" rtlCol="0">
            <a:spAutoFit/>
          </a:bodyPr>
          <a:lstStyle/>
          <a:p>
            <a:pPr marL="457200" indent="-457200">
              <a:lnSpc>
                <a:spcPct val="150000"/>
              </a:lnSpc>
              <a:buAutoNum type="arabicParenR"/>
            </a:pPr>
            <a:r>
              <a:rPr lang="zh-CN" altLang="en-US" sz="2000" smtClean="0"/>
              <a:t>回归模型在</a:t>
            </a:r>
            <a:r>
              <a:rPr lang="zh-CN" altLang="en-US" sz="2000" b="1" smtClean="0"/>
              <a:t>尖端</a:t>
            </a:r>
            <a:r>
              <a:rPr lang="zh-CN" altLang="en-US" sz="2000" smtClean="0"/>
              <a:t>的预测值和均值模型相比</a:t>
            </a:r>
            <a:r>
              <a:rPr lang="zh-CN" altLang="en-US" sz="2000" b="1" smtClean="0"/>
              <a:t>偏低</a:t>
            </a:r>
            <a:r>
              <a:rPr lang="zh-CN" altLang="en-US" sz="2000" smtClean="0"/>
              <a:t>更符合实际的趋势。</a:t>
            </a:r>
            <a:endParaRPr lang="en-US" altLang="zh-CN" sz="2000"/>
          </a:p>
          <a:p>
            <a:pPr marL="457200" indent="-457200">
              <a:lnSpc>
                <a:spcPct val="150000"/>
              </a:lnSpc>
              <a:buAutoNum type="arabicParenR"/>
            </a:pPr>
            <a:r>
              <a:rPr lang="zh-CN" altLang="en-US" sz="2000" smtClean="0"/>
              <a:t>回归模型在某些地点</a:t>
            </a:r>
            <a:r>
              <a:rPr lang="zh-CN" altLang="en-US" sz="2000" b="1" smtClean="0"/>
              <a:t>底部</a:t>
            </a:r>
            <a:r>
              <a:rPr lang="zh-CN" altLang="en-US" sz="2000" smtClean="0"/>
              <a:t>的一些</a:t>
            </a:r>
            <a:r>
              <a:rPr lang="zh-CN" altLang="en-US" sz="2000"/>
              <a:t>预测</a:t>
            </a:r>
            <a:r>
              <a:rPr lang="zh-CN" altLang="en-US" sz="2000" smtClean="0"/>
              <a:t>值会脱离实际的</a:t>
            </a:r>
            <a:r>
              <a:rPr lang="zh-CN" altLang="en-US" sz="2000" b="1" smtClean="0"/>
              <a:t>偏高</a:t>
            </a:r>
            <a:r>
              <a:rPr lang="zh-CN" altLang="en-US" sz="2000" smtClean="0"/>
              <a:t>。</a:t>
            </a:r>
            <a:endParaRPr lang="zh-CN" altLang="en-US" sz="2000"/>
          </a:p>
        </p:txBody>
      </p:sp>
      <p:sp>
        <p:nvSpPr>
          <p:cNvPr id="12" name="TextBox 11"/>
          <p:cNvSpPr txBox="1"/>
          <p:nvPr/>
        </p:nvSpPr>
        <p:spPr>
          <a:xfrm>
            <a:off x="1967686" y="6370449"/>
            <a:ext cx="2874398" cy="369332"/>
          </a:xfrm>
          <a:prstGeom prst="rect">
            <a:avLst/>
          </a:prstGeom>
          <a:noFill/>
        </p:spPr>
        <p:txBody>
          <a:bodyPr wrap="square" rtlCol="0">
            <a:spAutoFit/>
          </a:bodyPr>
          <a:lstStyle/>
          <a:p>
            <a:r>
              <a:rPr lang="en-US" altLang="zh-CN" smtClean="0"/>
              <a:t>loc_31 </a:t>
            </a:r>
            <a:r>
              <a:rPr lang="zh-CN" altLang="en-US" smtClean="0"/>
              <a:t>学四公寓正门</a:t>
            </a:r>
            <a:endParaRPr lang="zh-CN" altLang="en-US"/>
          </a:p>
        </p:txBody>
      </p:sp>
      <p:sp>
        <p:nvSpPr>
          <p:cNvPr id="7" name="TextBox 6"/>
          <p:cNvSpPr txBox="1"/>
          <p:nvPr/>
        </p:nvSpPr>
        <p:spPr>
          <a:xfrm>
            <a:off x="6745180" y="4233704"/>
            <a:ext cx="3313215" cy="461665"/>
          </a:xfrm>
          <a:prstGeom prst="rect">
            <a:avLst/>
          </a:prstGeom>
          <a:noFill/>
        </p:spPr>
        <p:txBody>
          <a:bodyPr wrap="square" rtlCol="0">
            <a:spAutoFit/>
          </a:bodyPr>
          <a:lstStyle/>
          <a:p>
            <a:r>
              <a:rPr lang="zh-CN" altLang="en-US" sz="2400" b="1" smtClean="0"/>
              <a:t>融合方案：</a:t>
            </a:r>
            <a:endParaRPr lang="zh-CN" altLang="en-US" sz="2400" b="1"/>
          </a:p>
        </p:txBody>
      </p:sp>
      <p:sp>
        <p:nvSpPr>
          <p:cNvPr id="11" name="TextBox 10"/>
          <p:cNvSpPr txBox="1"/>
          <p:nvPr/>
        </p:nvSpPr>
        <p:spPr>
          <a:xfrm>
            <a:off x="6721427" y="4699315"/>
            <a:ext cx="6210786" cy="1615827"/>
          </a:xfrm>
          <a:prstGeom prst="rect">
            <a:avLst/>
          </a:prstGeom>
          <a:noFill/>
        </p:spPr>
        <p:txBody>
          <a:bodyPr wrap="square" rtlCol="0">
            <a:spAutoFit/>
          </a:bodyPr>
          <a:lstStyle/>
          <a:p>
            <a:pPr>
              <a:lnSpc>
                <a:spcPct val="150000"/>
              </a:lnSpc>
            </a:pPr>
            <a:r>
              <a:rPr lang="en-US" altLang="zh-CN" sz="2200" dirty="0" smtClean="0"/>
              <a:t>1)  </a:t>
            </a:r>
            <a:r>
              <a:rPr lang="zh-CN" altLang="en-US" sz="2200" dirty="0" smtClean="0"/>
              <a:t>保留均值模型预测偏低的值</a:t>
            </a:r>
            <a:endParaRPr lang="en-US" altLang="zh-CN" sz="2200" dirty="0"/>
          </a:p>
          <a:p>
            <a:pPr marL="457200" indent="-457200">
              <a:lnSpc>
                <a:spcPct val="150000"/>
              </a:lnSpc>
              <a:buAutoNum type="arabicParenR" startAt="2"/>
            </a:pPr>
            <a:r>
              <a:rPr lang="zh-CN" altLang="en-US" sz="2200" dirty="0" smtClean="0"/>
              <a:t>将均值模型预测偏高的值与</a:t>
            </a:r>
            <a:endParaRPr lang="en-US" altLang="zh-CN" sz="2200" dirty="0" smtClean="0"/>
          </a:p>
          <a:p>
            <a:pPr>
              <a:lnSpc>
                <a:spcPct val="150000"/>
              </a:lnSpc>
            </a:pPr>
            <a:r>
              <a:rPr lang="en-US" altLang="zh-CN" sz="2200" dirty="0"/>
              <a:t> </a:t>
            </a:r>
            <a:r>
              <a:rPr lang="en-US" altLang="zh-CN" sz="2200" dirty="0" smtClean="0"/>
              <a:t>     </a:t>
            </a:r>
            <a:r>
              <a:rPr lang="zh-CN" altLang="en-US" sz="2200" dirty="0" smtClean="0"/>
              <a:t>回归模型加权融合</a:t>
            </a:r>
            <a:endParaRPr lang="zh-CN" altLang="en-US" sz="2200" dirty="0"/>
          </a:p>
        </p:txBody>
      </p:sp>
    </p:spTree>
    <p:extLst>
      <p:ext uri="{BB962C8B-B14F-4D97-AF65-F5344CB8AC3E}">
        <p14:creationId xmlns:p14="http://schemas.microsoft.com/office/powerpoint/2010/main" val="361785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cs typeface="+mn-ea"/>
                <a:sym typeface="+mn-lt"/>
              </a:rPr>
              <a:t>3.4 </a:t>
            </a:r>
            <a:r>
              <a:rPr lang="zh-CN" altLang="en-US" b="1" smtClean="0">
                <a:cs typeface="+mn-ea"/>
                <a:sym typeface="+mn-lt"/>
              </a:rPr>
              <a:t>模型融合</a:t>
            </a:r>
            <a:endParaRPr lang="zh-CN" altLang="en-US" b="1">
              <a:cs typeface="+mn-ea"/>
              <a:sym typeface="+mn-lt"/>
            </a:endParaRPr>
          </a:p>
        </p:txBody>
      </p:sp>
      <p:graphicFrame>
        <p:nvGraphicFramePr>
          <p:cNvPr id="13" name="表格 12"/>
          <p:cNvGraphicFramePr>
            <a:graphicFrameLocks noGrp="1"/>
          </p:cNvGraphicFramePr>
          <p:nvPr>
            <p:extLst>
              <p:ext uri="{D42A27DB-BD31-4B8C-83A1-F6EECF244321}">
                <p14:modId xmlns:p14="http://schemas.microsoft.com/office/powerpoint/2010/main" val="1494612438"/>
              </p:ext>
            </p:extLst>
          </p:nvPr>
        </p:nvGraphicFramePr>
        <p:xfrm>
          <a:off x="774592" y="1318163"/>
          <a:ext cx="3004457" cy="2446320"/>
        </p:xfrm>
        <a:graphic>
          <a:graphicData uri="http://schemas.openxmlformats.org/drawingml/2006/table">
            <a:tbl>
              <a:tblPr firstRow="1" bandRow="1">
                <a:tableStyleId>{073A0DAA-6AF3-43AB-8588-CEC1D06C72B9}</a:tableStyleId>
              </a:tblPr>
              <a:tblGrid>
                <a:gridCol w="1507461">
                  <a:extLst>
                    <a:ext uri="{9D8B030D-6E8A-4147-A177-3AD203B41FA5}">
                      <a16:colId xmlns:a16="http://schemas.microsoft.com/office/drawing/2014/main" val="20000"/>
                    </a:ext>
                  </a:extLst>
                </a:gridCol>
                <a:gridCol w="1496996">
                  <a:extLst>
                    <a:ext uri="{9D8B030D-6E8A-4147-A177-3AD203B41FA5}">
                      <a16:colId xmlns:a16="http://schemas.microsoft.com/office/drawing/2014/main" val="20001"/>
                    </a:ext>
                  </a:extLst>
                </a:gridCol>
              </a:tblGrid>
              <a:tr h="611580">
                <a:tc>
                  <a:txBody>
                    <a:bodyPr/>
                    <a:lstStyle/>
                    <a:p>
                      <a:pPr algn="ctr"/>
                      <a:r>
                        <a:rPr lang="en-US" altLang="zh-CN" sz="1800" dirty="0" smtClean="0"/>
                        <a:t>model</a:t>
                      </a:r>
                      <a:endParaRPr lang="zh-CN" altLang="en-US" sz="1800" dirty="0"/>
                    </a:p>
                  </a:txBody>
                  <a:tcPr anchor="ctr"/>
                </a:tc>
                <a:tc>
                  <a:txBody>
                    <a:bodyPr/>
                    <a:lstStyle/>
                    <a:p>
                      <a:pPr algn="ctr"/>
                      <a:r>
                        <a:rPr lang="en-US" altLang="zh-CN" sz="1800" smtClean="0"/>
                        <a:t>RMSE</a:t>
                      </a:r>
                      <a:endParaRPr lang="zh-CN" altLang="en-US" sz="1800"/>
                    </a:p>
                  </a:txBody>
                  <a:tcPr anchor="ctr"/>
                </a:tc>
                <a:extLst>
                  <a:ext uri="{0D108BD9-81ED-4DB2-BD59-A6C34878D82A}">
                    <a16:rowId xmlns:a16="http://schemas.microsoft.com/office/drawing/2014/main" val="10000"/>
                  </a:ext>
                </a:extLst>
              </a:tr>
              <a:tr h="611580">
                <a:tc>
                  <a:txBody>
                    <a:bodyPr/>
                    <a:lstStyle/>
                    <a:p>
                      <a:pPr algn="ctr"/>
                      <a:r>
                        <a:rPr lang="en-US" altLang="zh-CN" sz="1800" smtClean="0"/>
                        <a:t>Regression</a:t>
                      </a:r>
                      <a:endParaRPr lang="zh-CN" altLang="en-US" sz="180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smtClean="0">
                          <a:solidFill>
                            <a:schemeClr val="dk1"/>
                          </a:solidFill>
                          <a:effectLst/>
                          <a:latin typeface="+mn-lt"/>
                          <a:ea typeface="+mn-ea"/>
                          <a:cs typeface="+mn-cs"/>
                        </a:rPr>
                        <a:t>212.2783</a:t>
                      </a:r>
                      <a:endParaRPr lang="zh-CN" altLang="en-US" sz="1400" kern="1200" smtClean="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611580">
                <a:tc>
                  <a:txBody>
                    <a:bodyPr/>
                    <a:lstStyle/>
                    <a:p>
                      <a:pPr algn="ctr"/>
                      <a:r>
                        <a:rPr lang="en-US" altLang="zh-CN" sz="1800" smtClean="0"/>
                        <a:t>mean</a:t>
                      </a:r>
                      <a:endParaRPr lang="zh-CN" altLang="en-US" sz="180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smtClean="0">
                          <a:solidFill>
                            <a:schemeClr val="dk1"/>
                          </a:solidFill>
                          <a:effectLst/>
                          <a:latin typeface="+mn-lt"/>
                          <a:ea typeface="+mn-ea"/>
                          <a:cs typeface="+mn-cs"/>
                        </a:rPr>
                        <a:t>208.6419</a:t>
                      </a:r>
                      <a:endParaRPr lang="zh-CN" altLang="en-US" sz="1400" smtClean="0"/>
                    </a:p>
                  </a:txBody>
                  <a:tcPr anchor="ctr"/>
                </a:tc>
                <a:extLst>
                  <a:ext uri="{0D108BD9-81ED-4DB2-BD59-A6C34878D82A}">
                    <a16:rowId xmlns:a16="http://schemas.microsoft.com/office/drawing/2014/main" val="10002"/>
                  </a:ext>
                </a:extLst>
              </a:tr>
              <a:tr h="611580">
                <a:tc>
                  <a:txBody>
                    <a:bodyPr/>
                    <a:lstStyle/>
                    <a:p>
                      <a:pPr algn="ctr"/>
                      <a:r>
                        <a:rPr lang="en-US" altLang="zh-CN" sz="1800" kern="1200" smtClean="0">
                          <a:solidFill>
                            <a:schemeClr val="dk1"/>
                          </a:solidFill>
                          <a:latin typeface="+mn-lt"/>
                          <a:ea typeface="+mn-ea"/>
                          <a:cs typeface="+mn-cs"/>
                        </a:rPr>
                        <a:t>blend</a:t>
                      </a:r>
                      <a:endParaRPr lang="zh-CN" altLang="en-US" sz="1800" kern="120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dk1"/>
                          </a:solidFill>
                          <a:effectLst/>
                          <a:latin typeface="+mn-lt"/>
                          <a:ea typeface="+mn-ea"/>
                          <a:cs typeface="+mn-cs"/>
                        </a:rPr>
                        <a:t>204.2696</a:t>
                      </a:r>
                      <a:endParaRPr lang="zh-CN" altLang="en-US" sz="14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10003"/>
                  </a:ext>
                </a:extLst>
              </a:tr>
            </a:tbl>
          </a:graphicData>
        </a:graphic>
      </p:graphicFrame>
      <p:sp>
        <p:nvSpPr>
          <p:cNvPr id="15" name="TextBox 14"/>
          <p:cNvSpPr txBox="1"/>
          <p:nvPr/>
        </p:nvSpPr>
        <p:spPr>
          <a:xfrm>
            <a:off x="691467" y="702123"/>
            <a:ext cx="3313215" cy="461665"/>
          </a:xfrm>
          <a:prstGeom prst="rect">
            <a:avLst/>
          </a:prstGeom>
          <a:noFill/>
        </p:spPr>
        <p:txBody>
          <a:bodyPr wrap="square" rtlCol="0">
            <a:spAutoFit/>
          </a:bodyPr>
          <a:lstStyle/>
          <a:p>
            <a:r>
              <a:rPr lang="zh-CN" altLang="en-US" sz="2400" b="1" smtClean="0"/>
              <a:t>融合结果：</a:t>
            </a:r>
            <a:endParaRPr lang="zh-CN" altLang="en-US" sz="2400" b="1"/>
          </a:p>
        </p:txBody>
      </p:sp>
      <p:pic>
        <p:nvPicPr>
          <p:cNvPr id="3074" name="Picture 2" descr="C:\Users\weibao\Desktop\20融合.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149" y="548778"/>
            <a:ext cx="7091163" cy="338157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weibao\Desktop\20融合.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5149" y="3471980"/>
            <a:ext cx="7091164" cy="33815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48323" y="190007"/>
            <a:ext cx="4814239" cy="369332"/>
          </a:xfrm>
          <a:prstGeom prst="rect">
            <a:avLst/>
          </a:prstGeom>
          <a:noFill/>
        </p:spPr>
        <p:txBody>
          <a:bodyPr wrap="square" rtlCol="0">
            <a:spAutoFit/>
          </a:bodyPr>
          <a:lstStyle/>
          <a:p>
            <a:r>
              <a:rPr lang="en-US" altLang="zh-CN"/>
              <a:t>l</a:t>
            </a:r>
            <a:r>
              <a:rPr lang="en-US" altLang="zh-CN" smtClean="0"/>
              <a:t>oc_20</a:t>
            </a:r>
            <a:r>
              <a:rPr lang="zh-CN" altLang="en-US" smtClean="0"/>
              <a:t>、</a:t>
            </a:r>
            <a:r>
              <a:rPr lang="en-US" altLang="zh-CN" smtClean="0"/>
              <a:t>10   </a:t>
            </a:r>
            <a:r>
              <a:rPr lang="zh-CN" altLang="en-US" smtClean="0"/>
              <a:t>科研楼正门、老食堂正门</a:t>
            </a:r>
            <a:endParaRPr lang="zh-CN" altLang="en-US"/>
          </a:p>
        </p:txBody>
      </p:sp>
      <p:sp>
        <p:nvSpPr>
          <p:cNvPr id="10" name="TextBox 9"/>
          <p:cNvSpPr txBox="1"/>
          <p:nvPr/>
        </p:nvSpPr>
        <p:spPr>
          <a:xfrm>
            <a:off x="691467" y="4049494"/>
            <a:ext cx="4118039" cy="2400657"/>
          </a:xfrm>
          <a:prstGeom prst="rect">
            <a:avLst/>
          </a:prstGeom>
          <a:noFill/>
        </p:spPr>
        <p:txBody>
          <a:bodyPr wrap="square" rtlCol="0">
            <a:spAutoFit/>
          </a:bodyPr>
          <a:lstStyle/>
          <a:p>
            <a:pPr marL="342900" indent="-342900">
              <a:lnSpc>
                <a:spcPct val="150000"/>
              </a:lnSpc>
              <a:buFont typeface="Wingdings" pitchFamily="2" charset="2"/>
              <a:buChar char="l"/>
            </a:pPr>
            <a:r>
              <a:rPr lang="zh-CN" altLang="en-US" sz="2000" smtClean="0"/>
              <a:t>利用了模型的差异性，根据可视化结果确定融合方案。</a:t>
            </a:r>
            <a:endParaRPr lang="en-US" altLang="zh-CN" sz="2000" smtClean="0"/>
          </a:p>
          <a:p>
            <a:pPr marL="342900" indent="-342900">
              <a:lnSpc>
                <a:spcPct val="150000"/>
              </a:lnSpc>
              <a:buFont typeface="Wingdings" pitchFamily="2" charset="2"/>
              <a:buChar char="l"/>
            </a:pPr>
            <a:r>
              <a:rPr lang="zh-CN" altLang="en-US" sz="2000" smtClean="0"/>
              <a:t>十二月的流量相比十一月有下降趋势，推测是天气原因以及邻近期末考试。</a:t>
            </a:r>
            <a:endParaRPr lang="zh-CN" altLang="en-US" sz="2000"/>
          </a:p>
        </p:txBody>
      </p:sp>
    </p:spTree>
    <p:extLst>
      <p:ext uri="{BB962C8B-B14F-4D97-AF65-F5344CB8AC3E}">
        <p14:creationId xmlns:p14="http://schemas.microsoft.com/office/powerpoint/2010/main" val="282632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dirty="0" smtClean="0">
                <a:cs typeface="+mn-ea"/>
                <a:sym typeface="+mn-lt"/>
              </a:rPr>
              <a:t>3.5 </a:t>
            </a:r>
            <a:r>
              <a:rPr lang="zh-CN" altLang="en-US" b="1" dirty="0" smtClean="0">
                <a:cs typeface="+mn-ea"/>
                <a:sym typeface="+mn-lt"/>
              </a:rPr>
              <a:t>方案总结</a:t>
            </a:r>
            <a:endParaRPr lang="zh-CN" altLang="en-US" b="1" dirty="0">
              <a:cs typeface="+mn-ea"/>
              <a:sym typeface="+mn-lt"/>
            </a:endParaRPr>
          </a:p>
        </p:txBody>
      </p:sp>
      <p:sp>
        <p:nvSpPr>
          <p:cNvPr id="4" name="TextBox 3"/>
          <p:cNvSpPr txBox="1"/>
          <p:nvPr/>
        </p:nvSpPr>
        <p:spPr>
          <a:xfrm>
            <a:off x="2299935" y="857270"/>
            <a:ext cx="8011984" cy="584775"/>
          </a:xfrm>
          <a:prstGeom prst="rect">
            <a:avLst/>
          </a:prstGeom>
          <a:noFill/>
        </p:spPr>
        <p:txBody>
          <a:bodyPr wrap="square" rtlCol="0">
            <a:spAutoFit/>
          </a:bodyPr>
          <a:lstStyle/>
          <a:p>
            <a:r>
              <a:rPr lang="zh-CN" altLang="en-US" sz="3200" dirty="0" smtClean="0"/>
              <a:t>融合之后线上得分为 </a:t>
            </a:r>
            <a:r>
              <a:rPr lang="en-US" altLang="zh-CN" sz="3200" dirty="0" smtClean="0"/>
              <a:t>204.2696</a:t>
            </a:r>
            <a:r>
              <a:rPr lang="zh-CN" altLang="en-US" sz="3200" dirty="0" smtClean="0"/>
              <a:t>  排名</a:t>
            </a:r>
            <a:r>
              <a:rPr lang="zh-CN" altLang="en-US" sz="3200" b="1" dirty="0" smtClean="0">
                <a:solidFill>
                  <a:srgbClr val="FF0000"/>
                </a:solidFill>
              </a:rPr>
              <a:t>第二</a:t>
            </a:r>
            <a:endParaRPr lang="zh-CN" altLang="en-US" sz="3200" b="1" dirty="0">
              <a:solidFill>
                <a:srgbClr val="FF0000"/>
              </a:solidFill>
            </a:endParaRPr>
          </a:p>
        </p:txBody>
      </p:sp>
      <p:sp>
        <p:nvSpPr>
          <p:cNvPr id="11" name="矩形 10"/>
          <p:cNvSpPr/>
          <p:nvPr/>
        </p:nvSpPr>
        <p:spPr>
          <a:xfrm>
            <a:off x="770244" y="1807655"/>
            <a:ext cx="3765517" cy="523220"/>
          </a:xfrm>
          <a:prstGeom prst="rect">
            <a:avLst/>
          </a:prstGeom>
        </p:spPr>
        <p:txBody>
          <a:bodyPr wrap="square">
            <a:spAutoFit/>
          </a:bodyPr>
          <a:lstStyle/>
          <a:p>
            <a:pPr algn="ctr" defTabSz="609585"/>
            <a:r>
              <a:rPr lang="zh-CN" altLang="en-US" sz="2800" b="1" dirty="0" smtClean="0">
                <a:solidFill>
                  <a:schemeClr val="tx1">
                    <a:lumMod val="85000"/>
                    <a:lumOff val="15000"/>
                  </a:schemeClr>
                </a:solidFill>
                <a:cs typeface="+mn-ea"/>
                <a:sym typeface="+mn-lt"/>
              </a:rPr>
              <a:t>主要的创新和提升点</a:t>
            </a:r>
            <a:endParaRPr lang="zh-CN" altLang="en-US" sz="2800" b="1" dirty="0">
              <a:solidFill>
                <a:schemeClr val="tx1">
                  <a:lumMod val="85000"/>
                  <a:lumOff val="15000"/>
                </a:schemeClr>
              </a:solidFill>
              <a:cs typeface="+mn-ea"/>
              <a:sym typeface="+mn-lt"/>
            </a:endParaRPr>
          </a:p>
        </p:txBody>
      </p:sp>
      <p:sp>
        <p:nvSpPr>
          <p:cNvPr id="12" name="椭圆 11"/>
          <p:cNvSpPr/>
          <p:nvPr/>
        </p:nvSpPr>
        <p:spPr>
          <a:xfrm>
            <a:off x="714426" y="1968027"/>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TextBox 4"/>
          <p:cNvSpPr txBox="1"/>
          <p:nvPr/>
        </p:nvSpPr>
        <p:spPr>
          <a:xfrm>
            <a:off x="1032118" y="2453496"/>
            <a:ext cx="7677338" cy="3539430"/>
          </a:xfrm>
          <a:prstGeom prst="rect">
            <a:avLst/>
          </a:prstGeom>
          <a:noFill/>
        </p:spPr>
        <p:txBody>
          <a:bodyPr wrap="square" rtlCol="0">
            <a:spAutoFit/>
          </a:bodyPr>
          <a:lstStyle/>
          <a:p>
            <a:pPr>
              <a:lnSpc>
                <a:spcPct val="200000"/>
              </a:lnSpc>
            </a:pPr>
            <a:r>
              <a:rPr lang="en-US" altLang="zh-CN" sz="2800" dirty="0" smtClean="0"/>
              <a:t>1.  </a:t>
            </a:r>
            <a:r>
              <a:rPr lang="zh-CN" altLang="en-US" sz="2800" dirty="0" smtClean="0"/>
              <a:t>进行了细致的数据分析和探索</a:t>
            </a:r>
            <a:endParaRPr lang="en-US" altLang="zh-CN" sz="2800" dirty="0" smtClean="0"/>
          </a:p>
          <a:p>
            <a:pPr>
              <a:lnSpc>
                <a:spcPct val="200000"/>
              </a:lnSpc>
            </a:pPr>
            <a:r>
              <a:rPr lang="en-US" altLang="zh-CN" sz="2800" dirty="0" smtClean="0"/>
              <a:t>2.  </a:t>
            </a:r>
            <a:r>
              <a:rPr lang="zh-CN" altLang="en-US" sz="2800" dirty="0" smtClean="0"/>
              <a:t>挖掘了给定的少量</a:t>
            </a:r>
            <a:r>
              <a:rPr lang="zh-CN" altLang="en-US" sz="2800" dirty="0"/>
              <a:t>信息域中的</a:t>
            </a:r>
            <a:r>
              <a:rPr lang="zh-CN" altLang="en-US" sz="2800" dirty="0" smtClean="0"/>
              <a:t>特征</a:t>
            </a:r>
            <a:endParaRPr lang="en-US" altLang="zh-CN" sz="2800" dirty="0" smtClean="0"/>
          </a:p>
          <a:p>
            <a:pPr>
              <a:lnSpc>
                <a:spcPct val="200000"/>
              </a:lnSpc>
            </a:pPr>
            <a:r>
              <a:rPr lang="en-US" altLang="zh-CN" sz="2800" dirty="0"/>
              <a:t>3</a:t>
            </a:r>
            <a:r>
              <a:rPr lang="en-US" altLang="zh-CN" sz="2800" dirty="0" smtClean="0"/>
              <a:t>.  </a:t>
            </a:r>
            <a:r>
              <a:rPr lang="zh-CN" altLang="en-US" sz="2800" dirty="0" smtClean="0"/>
              <a:t>提出来基于数据分布的个性化均值模型</a:t>
            </a:r>
            <a:endParaRPr lang="en-US" altLang="zh-CN" sz="2800" dirty="0" smtClean="0"/>
          </a:p>
          <a:p>
            <a:pPr>
              <a:lnSpc>
                <a:spcPct val="200000"/>
              </a:lnSpc>
            </a:pPr>
            <a:r>
              <a:rPr lang="en-US" altLang="zh-CN" sz="2800" dirty="0"/>
              <a:t>4</a:t>
            </a:r>
            <a:r>
              <a:rPr lang="en-US" altLang="zh-CN" sz="2800" dirty="0" smtClean="0"/>
              <a:t>.  </a:t>
            </a:r>
            <a:r>
              <a:rPr lang="zh-CN" altLang="en-US" sz="2800" dirty="0" smtClean="0"/>
              <a:t>结合可视化结果制定了合适的模型融合方案</a:t>
            </a:r>
            <a:endParaRPr lang="zh-CN" altLang="en-US" sz="2800" dirty="0"/>
          </a:p>
        </p:txBody>
      </p:sp>
    </p:spTree>
    <p:extLst>
      <p:ext uri="{BB962C8B-B14F-4D97-AF65-F5344CB8AC3E}">
        <p14:creationId xmlns:p14="http://schemas.microsoft.com/office/powerpoint/2010/main" val="278012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a:solidFill>
                  <a:schemeClr val="bg1"/>
                </a:solidFill>
                <a:cs typeface="+mn-ea"/>
                <a:sym typeface="+mn-lt"/>
              </a:rPr>
              <a:t>4</a:t>
            </a:r>
            <a:endParaRPr lang="zh-CN" altLang="en-US" sz="28700">
              <a:solidFill>
                <a:schemeClr val="bg1"/>
              </a:solidFill>
              <a:cs typeface="+mn-ea"/>
              <a:sym typeface="+mn-lt"/>
            </a:endParaRPr>
          </a:p>
        </p:txBody>
      </p:sp>
      <p:sp>
        <p:nvSpPr>
          <p:cNvPr id="2" name="文本占位符 1"/>
          <p:cNvSpPr>
            <a:spLocks noGrp="1"/>
          </p:cNvSpPr>
          <p:nvPr>
            <p:ph type="body" sz="quarter" idx="11"/>
          </p:nvPr>
        </p:nvSpPr>
        <p:spPr>
          <a:xfrm>
            <a:off x="3732740" y="2778391"/>
            <a:ext cx="5019392" cy="897467"/>
          </a:xfrm>
        </p:spPr>
        <p:txBody>
          <a:bodyPr/>
          <a:lstStyle/>
          <a:p>
            <a:r>
              <a:rPr kumimoji="1" lang="zh-CN" altLang="en-US" dirty="0" smtClean="0">
                <a:cs typeface="+mn-ea"/>
                <a:sym typeface="+mn-lt"/>
              </a:rPr>
              <a:t>下一步</a:t>
            </a:r>
            <a:endParaRPr kumimoji="1" lang="en-US" altLang="zh-CN" dirty="0" smtClean="0">
              <a:cs typeface="+mn-ea"/>
              <a:sym typeface="+mn-lt"/>
            </a:endParaRPr>
          </a:p>
          <a:p>
            <a:r>
              <a:rPr kumimoji="1" lang="zh-CN" altLang="en-US" dirty="0" smtClean="0">
                <a:cs typeface="+mn-ea"/>
                <a:sym typeface="+mn-lt"/>
              </a:rPr>
              <a:t>工作</a:t>
            </a:r>
            <a:endParaRPr kumimoji="1" lang="zh-CN" altLang="en-US" dirty="0">
              <a:cs typeface="+mn-ea"/>
              <a:sym typeface="+mn-lt"/>
            </a:endParaRPr>
          </a:p>
        </p:txBody>
      </p:sp>
    </p:spTree>
    <p:extLst>
      <p:ext uri="{BB962C8B-B14F-4D97-AF65-F5344CB8AC3E}">
        <p14:creationId xmlns:p14="http://schemas.microsoft.com/office/powerpoint/2010/main" val="346517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8"/>
          <p:cNvGrpSpPr/>
          <p:nvPr/>
        </p:nvGrpSpPr>
        <p:grpSpPr>
          <a:xfrm>
            <a:off x="1263979" y="733910"/>
            <a:ext cx="1385122" cy="2851571"/>
            <a:chOff x="2896429" y="-53219"/>
            <a:chExt cx="1073801" cy="2757828"/>
          </a:xfrm>
        </p:grpSpPr>
        <p:sp>
          <p:nvSpPr>
            <p:cNvPr id="14" name="Manual Input 10"/>
            <p:cNvSpPr/>
            <p:nvPr/>
          </p:nvSpPr>
          <p:spPr>
            <a:xfrm flipH="1">
              <a:off x="2896429" y="-53219"/>
              <a:ext cx="1065973" cy="269716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8 w 10000"/>
                <a:gd name="connsiteY0" fmla="*/ 4474 h 10000"/>
                <a:gd name="connsiteX1" fmla="*/ 10000 w 10000"/>
                <a:gd name="connsiteY1" fmla="*/ 0 h 10000"/>
                <a:gd name="connsiteX2" fmla="*/ 10000 w 10000"/>
                <a:gd name="connsiteY2" fmla="*/ 10000 h 10000"/>
                <a:gd name="connsiteX3" fmla="*/ 0 w 10000"/>
                <a:gd name="connsiteY3" fmla="*/ 10000 h 10000"/>
                <a:gd name="connsiteX4" fmla="*/ 18 w 10000"/>
                <a:gd name="connsiteY4" fmla="*/ 4474 h 10000"/>
                <a:gd name="connsiteX0" fmla="*/ 18 w 10000"/>
                <a:gd name="connsiteY0" fmla="*/ 5683 h 11209"/>
                <a:gd name="connsiteX1" fmla="*/ 9908 w 10000"/>
                <a:gd name="connsiteY1" fmla="*/ 0 h 11209"/>
                <a:gd name="connsiteX2" fmla="*/ 10000 w 10000"/>
                <a:gd name="connsiteY2" fmla="*/ 11209 h 11209"/>
                <a:gd name="connsiteX3" fmla="*/ 0 w 10000"/>
                <a:gd name="connsiteY3" fmla="*/ 11209 h 11209"/>
                <a:gd name="connsiteX4" fmla="*/ 18 w 10000"/>
                <a:gd name="connsiteY4" fmla="*/ 5683 h 11209"/>
                <a:gd name="connsiteX0" fmla="*/ 18 w 10000"/>
                <a:gd name="connsiteY0" fmla="*/ 5582 h 11108"/>
                <a:gd name="connsiteX1" fmla="*/ 9908 w 10000"/>
                <a:gd name="connsiteY1" fmla="*/ 0 h 11108"/>
                <a:gd name="connsiteX2" fmla="*/ 10000 w 10000"/>
                <a:gd name="connsiteY2" fmla="*/ 11108 h 11108"/>
                <a:gd name="connsiteX3" fmla="*/ 0 w 10000"/>
                <a:gd name="connsiteY3" fmla="*/ 11108 h 11108"/>
                <a:gd name="connsiteX4" fmla="*/ 18 w 10000"/>
                <a:gd name="connsiteY4" fmla="*/ 5582 h 11108"/>
                <a:gd name="connsiteX0" fmla="*/ 18 w 10187"/>
                <a:gd name="connsiteY0" fmla="*/ 5582 h 11108"/>
                <a:gd name="connsiteX1" fmla="*/ 10185 w 10187"/>
                <a:gd name="connsiteY1" fmla="*/ 0 h 11108"/>
                <a:gd name="connsiteX2" fmla="*/ 10000 w 10187"/>
                <a:gd name="connsiteY2" fmla="*/ 11108 h 11108"/>
                <a:gd name="connsiteX3" fmla="*/ 0 w 10187"/>
                <a:gd name="connsiteY3" fmla="*/ 11108 h 11108"/>
                <a:gd name="connsiteX4" fmla="*/ 18 w 10187"/>
                <a:gd name="connsiteY4" fmla="*/ 5582 h 11108"/>
                <a:gd name="connsiteX0" fmla="*/ 18 w 10008"/>
                <a:gd name="connsiteY0" fmla="*/ 5532 h 11058"/>
                <a:gd name="connsiteX1" fmla="*/ 10000 w 10008"/>
                <a:gd name="connsiteY1" fmla="*/ 0 h 11058"/>
                <a:gd name="connsiteX2" fmla="*/ 10000 w 10008"/>
                <a:gd name="connsiteY2" fmla="*/ 11058 h 11058"/>
                <a:gd name="connsiteX3" fmla="*/ 0 w 10008"/>
                <a:gd name="connsiteY3" fmla="*/ 11058 h 11058"/>
                <a:gd name="connsiteX4" fmla="*/ 18 w 10008"/>
                <a:gd name="connsiteY4" fmla="*/ 5532 h 11058"/>
                <a:gd name="connsiteX0" fmla="*/ 18 w 10008"/>
                <a:gd name="connsiteY0" fmla="*/ 3014 h 11058"/>
                <a:gd name="connsiteX1" fmla="*/ 10000 w 10008"/>
                <a:gd name="connsiteY1" fmla="*/ 0 h 11058"/>
                <a:gd name="connsiteX2" fmla="*/ 10000 w 10008"/>
                <a:gd name="connsiteY2" fmla="*/ 11058 h 11058"/>
                <a:gd name="connsiteX3" fmla="*/ 0 w 10008"/>
                <a:gd name="connsiteY3" fmla="*/ 11058 h 11058"/>
                <a:gd name="connsiteX4" fmla="*/ 18 w 10008"/>
                <a:gd name="connsiteY4" fmla="*/ 3014 h 11058"/>
                <a:gd name="connsiteX0" fmla="*/ 480 w 10008"/>
                <a:gd name="connsiteY0" fmla="*/ 2913 h 11058"/>
                <a:gd name="connsiteX1" fmla="*/ 10000 w 10008"/>
                <a:gd name="connsiteY1" fmla="*/ 0 h 11058"/>
                <a:gd name="connsiteX2" fmla="*/ 10000 w 10008"/>
                <a:gd name="connsiteY2" fmla="*/ 11058 h 11058"/>
                <a:gd name="connsiteX3" fmla="*/ 0 w 10008"/>
                <a:gd name="connsiteY3" fmla="*/ 11058 h 11058"/>
                <a:gd name="connsiteX4" fmla="*/ 480 w 10008"/>
                <a:gd name="connsiteY4" fmla="*/ 2913 h 11058"/>
                <a:gd name="connsiteX0" fmla="*/ 203 w 10008"/>
                <a:gd name="connsiteY0" fmla="*/ 2913 h 11058"/>
                <a:gd name="connsiteX1" fmla="*/ 10000 w 10008"/>
                <a:gd name="connsiteY1" fmla="*/ 0 h 11058"/>
                <a:gd name="connsiteX2" fmla="*/ 10000 w 10008"/>
                <a:gd name="connsiteY2" fmla="*/ 11058 h 11058"/>
                <a:gd name="connsiteX3" fmla="*/ 0 w 10008"/>
                <a:gd name="connsiteY3" fmla="*/ 11058 h 11058"/>
                <a:gd name="connsiteX4" fmla="*/ 203 w 10008"/>
                <a:gd name="connsiteY4" fmla="*/ 2913 h 11058"/>
                <a:gd name="connsiteX0" fmla="*/ 111 w 10008"/>
                <a:gd name="connsiteY0" fmla="*/ 3114 h 11058"/>
                <a:gd name="connsiteX1" fmla="*/ 10000 w 10008"/>
                <a:gd name="connsiteY1" fmla="*/ 0 h 11058"/>
                <a:gd name="connsiteX2" fmla="*/ 10000 w 10008"/>
                <a:gd name="connsiteY2" fmla="*/ 11058 h 11058"/>
                <a:gd name="connsiteX3" fmla="*/ 0 w 10008"/>
                <a:gd name="connsiteY3" fmla="*/ 11058 h 11058"/>
                <a:gd name="connsiteX4" fmla="*/ 111 w 10008"/>
                <a:gd name="connsiteY4" fmla="*/ 3114 h 11058"/>
                <a:gd name="connsiteX0" fmla="*/ 388 w 10008"/>
                <a:gd name="connsiteY0" fmla="*/ 3215 h 11058"/>
                <a:gd name="connsiteX1" fmla="*/ 10000 w 10008"/>
                <a:gd name="connsiteY1" fmla="*/ 0 h 11058"/>
                <a:gd name="connsiteX2" fmla="*/ 10000 w 10008"/>
                <a:gd name="connsiteY2" fmla="*/ 11058 h 11058"/>
                <a:gd name="connsiteX3" fmla="*/ 0 w 10008"/>
                <a:gd name="connsiteY3" fmla="*/ 11058 h 11058"/>
                <a:gd name="connsiteX4" fmla="*/ 388 w 10008"/>
                <a:gd name="connsiteY4" fmla="*/ 3215 h 11058"/>
                <a:gd name="connsiteX0" fmla="*/ 18 w 10008"/>
                <a:gd name="connsiteY0" fmla="*/ 3215 h 11058"/>
                <a:gd name="connsiteX1" fmla="*/ 10000 w 10008"/>
                <a:gd name="connsiteY1" fmla="*/ 0 h 11058"/>
                <a:gd name="connsiteX2" fmla="*/ 10000 w 10008"/>
                <a:gd name="connsiteY2" fmla="*/ 11058 h 11058"/>
                <a:gd name="connsiteX3" fmla="*/ 0 w 10008"/>
                <a:gd name="connsiteY3" fmla="*/ 11058 h 11058"/>
                <a:gd name="connsiteX4" fmla="*/ 18 w 10008"/>
                <a:gd name="connsiteY4" fmla="*/ 3215 h 11058"/>
                <a:gd name="connsiteX0" fmla="*/ 295 w 10008"/>
                <a:gd name="connsiteY0" fmla="*/ 3215 h 11058"/>
                <a:gd name="connsiteX1" fmla="*/ 10000 w 10008"/>
                <a:gd name="connsiteY1" fmla="*/ 0 h 11058"/>
                <a:gd name="connsiteX2" fmla="*/ 10000 w 10008"/>
                <a:gd name="connsiteY2" fmla="*/ 11058 h 11058"/>
                <a:gd name="connsiteX3" fmla="*/ 0 w 10008"/>
                <a:gd name="connsiteY3" fmla="*/ 11058 h 11058"/>
                <a:gd name="connsiteX4" fmla="*/ 295 w 10008"/>
                <a:gd name="connsiteY4" fmla="*/ 3215 h 11058"/>
                <a:gd name="connsiteX0" fmla="*/ 203 w 10008"/>
                <a:gd name="connsiteY0" fmla="*/ 3316 h 11058"/>
                <a:gd name="connsiteX1" fmla="*/ 10000 w 10008"/>
                <a:gd name="connsiteY1" fmla="*/ 0 h 11058"/>
                <a:gd name="connsiteX2" fmla="*/ 10000 w 10008"/>
                <a:gd name="connsiteY2" fmla="*/ 11058 h 11058"/>
                <a:gd name="connsiteX3" fmla="*/ 0 w 10008"/>
                <a:gd name="connsiteY3" fmla="*/ 11058 h 11058"/>
                <a:gd name="connsiteX4" fmla="*/ 203 w 10008"/>
                <a:gd name="connsiteY4" fmla="*/ 3316 h 11058"/>
                <a:gd name="connsiteX0" fmla="*/ 111 w 10008"/>
                <a:gd name="connsiteY0" fmla="*/ 3568 h 11058"/>
                <a:gd name="connsiteX1" fmla="*/ 10000 w 10008"/>
                <a:gd name="connsiteY1" fmla="*/ 0 h 11058"/>
                <a:gd name="connsiteX2" fmla="*/ 10000 w 10008"/>
                <a:gd name="connsiteY2" fmla="*/ 11058 h 11058"/>
                <a:gd name="connsiteX3" fmla="*/ 0 w 10008"/>
                <a:gd name="connsiteY3" fmla="*/ 11058 h 11058"/>
                <a:gd name="connsiteX4" fmla="*/ 111 w 10008"/>
                <a:gd name="connsiteY4" fmla="*/ 3568 h 11058"/>
                <a:gd name="connsiteX0" fmla="*/ 19 w 10008"/>
                <a:gd name="connsiteY0" fmla="*/ 3568 h 11058"/>
                <a:gd name="connsiteX1" fmla="*/ 10000 w 10008"/>
                <a:gd name="connsiteY1" fmla="*/ 0 h 11058"/>
                <a:gd name="connsiteX2" fmla="*/ 10000 w 10008"/>
                <a:gd name="connsiteY2" fmla="*/ 11058 h 11058"/>
                <a:gd name="connsiteX3" fmla="*/ 0 w 10008"/>
                <a:gd name="connsiteY3" fmla="*/ 11058 h 11058"/>
                <a:gd name="connsiteX4" fmla="*/ 19 w 10008"/>
                <a:gd name="connsiteY4" fmla="*/ 3568 h 1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8" h="11058">
                  <a:moveTo>
                    <a:pt x="19" y="3568"/>
                  </a:moveTo>
                  <a:lnTo>
                    <a:pt x="10000" y="0"/>
                  </a:lnTo>
                  <a:cubicBezTo>
                    <a:pt x="10031" y="3736"/>
                    <a:pt x="9969" y="7322"/>
                    <a:pt x="10000" y="11058"/>
                  </a:cubicBezTo>
                  <a:lnTo>
                    <a:pt x="0" y="11058"/>
                  </a:lnTo>
                  <a:cubicBezTo>
                    <a:pt x="6" y="8377"/>
                    <a:pt x="13" y="6249"/>
                    <a:pt x="19" y="3568"/>
                  </a:cubicBezTo>
                  <a:close/>
                </a:path>
              </a:pathLst>
            </a:cu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mn-ea"/>
                <a:sym typeface="+mn-lt"/>
              </a:endParaRPr>
            </a:p>
          </p:txBody>
        </p:sp>
        <p:sp>
          <p:nvSpPr>
            <p:cNvPr id="15" name="Manual Input 10"/>
            <p:cNvSpPr/>
            <p:nvPr/>
          </p:nvSpPr>
          <p:spPr>
            <a:xfrm flipH="1">
              <a:off x="2904151" y="1300931"/>
              <a:ext cx="1066079" cy="140367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8 w 10000"/>
                <a:gd name="connsiteY0" fmla="*/ 4474 h 10000"/>
                <a:gd name="connsiteX1" fmla="*/ 10000 w 10000"/>
                <a:gd name="connsiteY1" fmla="*/ 0 h 10000"/>
                <a:gd name="connsiteX2" fmla="*/ 10000 w 10000"/>
                <a:gd name="connsiteY2" fmla="*/ 10000 h 10000"/>
                <a:gd name="connsiteX3" fmla="*/ 0 w 10000"/>
                <a:gd name="connsiteY3" fmla="*/ 10000 h 10000"/>
                <a:gd name="connsiteX4" fmla="*/ 18 w 10000"/>
                <a:gd name="connsiteY4" fmla="*/ 4474 h 10000"/>
                <a:gd name="connsiteX0" fmla="*/ 18 w 10000"/>
                <a:gd name="connsiteY0" fmla="*/ 5683 h 11209"/>
                <a:gd name="connsiteX1" fmla="*/ 9908 w 10000"/>
                <a:gd name="connsiteY1" fmla="*/ 0 h 11209"/>
                <a:gd name="connsiteX2" fmla="*/ 10000 w 10000"/>
                <a:gd name="connsiteY2" fmla="*/ 11209 h 11209"/>
                <a:gd name="connsiteX3" fmla="*/ 0 w 10000"/>
                <a:gd name="connsiteY3" fmla="*/ 11209 h 11209"/>
                <a:gd name="connsiteX4" fmla="*/ 18 w 10000"/>
                <a:gd name="connsiteY4" fmla="*/ 5683 h 11209"/>
                <a:gd name="connsiteX0" fmla="*/ 18 w 10187"/>
                <a:gd name="connsiteY0" fmla="*/ 5884 h 11410"/>
                <a:gd name="connsiteX1" fmla="*/ 10185 w 10187"/>
                <a:gd name="connsiteY1" fmla="*/ 0 h 11410"/>
                <a:gd name="connsiteX2" fmla="*/ 10000 w 10187"/>
                <a:gd name="connsiteY2" fmla="*/ 11410 h 11410"/>
                <a:gd name="connsiteX3" fmla="*/ 0 w 10187"/>
                <a:gd name="connsiteY3" fmla="*/ 11410 h 11410"/>
                <a:gd name="connsiteX4" fmla="*/ 18 w 10187"/>
                <a:gd name="connsiteY4" fmla="*/ 5884 h 11410"/>
                <a:gd name="connsiteX0" fmla="*/ 18 w 10097"/>
                <a:gd name="connsiteY0" fmla="*/ 6085 h 11611"/>
                <a:gd name="connsiteX1" fmla="*/ 10093 w 10097"/>
                <a:gd name="connsiteY1" fmla="*/ 0 h 11611"/>
                <a:gd name="connsiteX2" fmla="*/ 10000 w 10097"/>
                <a:gd name="connsiteY2" fmla="*/ 11611 h 11611"/>
                <a:gd name="connsiteX3" fmla="*/ 0 w 10097"/>
                <a:gd name="connsiteY3" fmla="*/ 11611 h 11611"/>
                <a:gd name="connsiteX4" fmla="*/ 18 w 10097"/>
                <a:gd name="connsiteY4" fmla="*/ 6085 h 11611"/>
                <a:gd name="connsiteX0" fmla="*/ 18 w 10009"/>
                <a:gd name="connsiteY0" fmla="*/ 5783 h 11309"/>
                <a:gd name="connsiteX1" fmla="*/ 10001 w 10009"/>
                <a:gd name="connsiteY1" fmla="*/ 0 h 11309"/>
                <a:gd name="connsiteX2" fmla="*/ 10000 w 10009"/>
                <a:gd name="connsiteY2" fmla="*/ 11309 h 11309"/>
                <a:gd name="connsiteX3" fmla="*/ 0 w 10009"/>
                <a:gd name="connsiteY3" fmla="*/ 11309 h 11309"/>
                <a:gd name="connsiteX4" fmla="*/ 18 w 10009"/>
                <a:gd name="connsiteY4" fmla="*/ 5783 h 11309"/>
                <a:gd name="connsiteX0" fmla="*/ 110 w 10009"/>
                <a:gd name="connsiteY0" fmla="*/ 3064 h 11309"/>
                <a:gd name="connsiteX1" fmla="*/ 10001 w 10009"/>
                <a:gd name="connsiteY1" fmla="*/ 0 h 11309"/>
                <a:gd name="connsiteX2" fmla="*/ 10000 w 10009"/>
                <a:gd name="connsiteY2" fmla="*/ 11309 h 11309"/>
                <a:gd name="connsiteX3" fmla="*/ 0 w 10009"/>
                <a:gd name="connsiteY3" fmla="*/ 11309 h 11309"/>
                <a:gd name="connsiteX4" fmla="*/ 110 w 10009"/>
                <a:gd name="connsiteY4" fmla="*/ 3064 h 11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9" h="11309">
                  <a:moveTo>
                    <a:pt x="110" y="3064"/>
                  </a:moveTo>
                  <a:lnTo>
                    <a:pt x="10001" y="0"/>
                  </a:lnTo>
                  <a:cubicBezTo>
                    <a:pt x="10032" y="3736"/>
                    <a:pt x="9969" y="7573"/>
                    <a:pt x="10000" y="11309"/>
                  </a:cubicBezTo>
                  <a:lnTo>
                    <a:pt x="0" y="11309"/>
                  </a:lnTo>
                  <a:cubicBezTo>
                    <a:pt x="37" y="8561"/>
                    <a:pt x="73" y="5812"/>
                    <a:pt x="110" y="3064"/>
                  </a:cubicBez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mn-ea"/>
                <a:sym typeface="+mn-lt"/>
              </a:endParaRPr>
            </a:p>
          </p:txBody>
        </p:sp>
      </p:grpSp>
      <p:grpSp>
        <p:nvGrpSpPr>
          <p:cNvPr id="11" name="Group 19"/>
          <p:cNvGrpSpPr/>
          <p:nvPr/>
        </p:nvGrpSpPr>
        <p:grpSpPr>
          <a:xfrm flipV="1">
            <a:off x="1252441" y="3536975"/>
            <a:ext cx="1386564" cy="2877558"/>
            <a:chOff x="2887484" y="-139074"/>
            <a:chExt cx="1074919" cy="2782961"/>
          </a:xfrm>
        </p:grpSpPr>
        <p:sp>
          <p:nvSpPr>
            <p:cNvPr id="12" name="Manual Input 10"/>
            <p:cNvSpPr/>
            <p:nvPr/>
          </p:nvSpPr>
          <p:spPr>
            <a:xfrm flipH="1">
              <a:off x="2897280" y="-139074"/>
              <a:ext cx="1065120" cy="24391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8 w 10000"/>
                <a:gd name="connsiteY0" fmla="*/ 4474 h 10000"/>
                <a:gd name="connsiteX1" fmla="*/ 10000 w 10000"/>
                <a:gd name="connsiteY1" fmla="*/ 0 h 10000"/>
                <a:gd name="connsiteX2" fmla="*/ 10000 w 10000"/>
                <a:gd name="connsiteY2" fmla="*/ 10000 h 10000"/>
                <a:gd name="connsiteX3" fmla="*/ 0 w 10000"/>
                <a:gd name="connsiteY3" fmla="*/ 10000 h 10000"/>
                <a:gd name="connsiteX4" fmla="*/ 18 w 10000"/>
                <a:gd name="connsiteY4" fmla="*/ 4474 h 10000"/>
                <a:gd name="connsiteX0" fmla="*/ 18 w 10000"/>
                <a:gd name="connsiteY0" fmla="*/ 1604 h 10000"/>
                <a:gd name="connsiteX1" fmla="*/ 10000 w 10000"/>
                <a:gd name="connsiteY1" fmla="*/ 0 h 10000"/>
                <a:gd name="connsiteX2" fmla="*/ 10000 w 10000"/>
                <a:gd name="connsiteY2" fmla="*/ 10000 h 10000"/>
                <a:gd name="connsiteX3" fmla="*/ 0 w 10000"/>
                <a:gd name="connsiteY3" fmla="*/ 10000 h 10000"/>
                <a:gd name="connsiteX4" fmla="*/ 18 w 10000"/>
                <a:gd name="connsiteY4" fmla="*/ 1604 h 10000"/>
                <a:gd name="connsiteX0" fmla="*/ 18 w 10000"/>
                <a:gd name="connsiteY0" fmla="*/ 2007 h 10000"/>
                <a:gd name="connsiteX1" fmla="*/ 10000 w 10000"/>
                <a:gd name="connsiteY1" fmla="*/ 0 h 10000"/>
                <a:gd name="connsiteX2" fmla="*/ 10000 w 10000"/>
                <a:gd name="connsiteY2" fmla="*/ 10000 h 10000"/>
                <a:gd name="connsiteX3" fmla="*/ 0 w 10000"/>
                <a:gd name="connsiteY3" fmla="*/ 10000 h 10000"/>
                <a:gd name="connsiteX4" fmla="*/ 18 w 10000"/>
                <a:gd name="connsiteY4" fmla="*/ 2007 h 10000"/>
                <a:gd name="connsiteX0" fmla="*/ 18 w 10000"/>
                <a:gd name="connsiteY0" fmla="*/ 3165 h 10000"/>
                <a:gd name="connsiteX1" fmla="*/ 10000 w 10000"/>
                <a:gd name="connsiteY1" fmla="*/ 0 h 10000"/>
                <a:gd name="connsiteX2" fmla="*/ 10000 w 10000"/>
                <a:gd name="connsiteY2" fmla="*/ 10000 h 10000"/>
                <a:gd name="connsiteX3" fmla="*/ 0 w 10000"/>
                <a:gd name="connsiteY3" fmla="*/ 10000 h 10000"/>
                <a:gd name="connsiteX4" fmla="*/ 18 w 10000"/>
                <a:gd name="connsiteY4" fmla="*/ 3165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8" y="3165"/>
                  </a:moveTo>
                  <a:lnTo>
                    <a:pt x="10000" y="0"/>
                  </a:lnTo>
                  <a:lnTo>
                    <a:pt x="10000" y="10000"/>
                  </a:lnTo>
                  <a:lnTo>
                    <a:pt x="0" y="10000"/>
                  </a:lnTo>
                  <a:cubicBezTo>
                    <a:pt x="6" y="7201"/>
                    <a:pt x="12" y="5964"/>
                    <a:pt x="18" y="3165"/>
                  </a:cubicBezTo>
                  <a:close/>
                </a:path>
              </a:pathLst>
            </a:cu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mn-ea"/>
                <a:sym typeface="+mn-lt"/>
              </a:endParaRPr>
            </a:p>
          </p:txBody>
        </p:sp>
        <p:sp>
          <p:nvSpPr>
            <p:cNvPr id="13" name="Manual Input 10"/>
            <p:cNvSpPr/>
            <p:nvPr/>
          </p:nvSpPr>
          <p:spPr>
            <a:xfrm flipH="1">
              <a:off x="2887484" y="1338432"/>
              <a:ext cx="1074919" cy="130545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8 w 10000"/>
                <a:gd name="connsiteY0" fmla="*/ 4474 h 10000"/>
                <a:gd name="connsiteX1" fmla="*/ 10000 w 10000"/>
                <a:gd name="connsiteY1" fmla="*/ 0 h 10000"/>
                <a:gd name="connsiteX2" fmla="*/ 10000 w 10000"/>
                <a:gd name="connsiteY2" fmla="*/ 10000 h 10000"/>
                <a:gd name="connsiteX3" fmla="*/ 0 w 10000"/>
                <a:gd name="connsiteY3" fmla="*/ 10000 h 10000"/>
                <a:gd name="connsiteX4" fmla="*/ 18 w 10000"/>
                <a:gd name="connsiteY4" fmla="*/ 4474 h 10000"/>
                <a:gd name="connsiteX0" fmla="*/ 18 w 10000"/>
                <a:gd name="connsiteY0" fmla="*/ 1956 h 10000"/>
                <a:gd name="connsiteX1" fmla="*/ 10000 w 10000"/>
                <a:gd name="connsiteY1" fmla="*/ 0 h 10000"/>
                <a:gd name="connsiteX2" fmla="*/ 10000 w 10000"/>
                <a:gd name="connsiteY2" fmla="*/ 10000 h 10000"/>
                <a:gd name="connsiteX3" fmla="*/ 0 w 10000"/>
                <a:gd name="connsiteY3" fmla="*/ 10000 h 10000"/>
                <a:gd name="connsiteX4" fmla="*/ 18 w 10000"/>
                <a:gd name="connsiteY4" fmla="*/ 1956 h 10000"/>
                <a:gd name="connsiteX0" fmla="*/ 18 w 10000"/>
                <a:gd name="connsiteY0" fmla="*/ 3064 h 11108"/>
                <a:gd name="connsiteX1" fmla="*/ 9908 w 10000"/>
                <a:gd name="connsiteY1" fmla="*/ 0 h 11108"/>
                <a:gd name="connsiteX2" fmla="*/ 10000 w 10000"/>
                <a:gd name="connsiteY2" fmla="*/ 11108 h 11108"/>
                <a:gd name="connsiteX3" fmla="*/ 0 w 10000"/>
                <a:gd name="connsiteY3" fmla="*/ 11108 h 11108"/>
                <a:gd name="connsiteX4" fmla="*/ 18 w 10000"/>
                <a:gd name="connsiteY4" fmla="*/ 3064 h 11108"/>
                <a:gd name="connsiteX0" fmla="*/ 0 w 10074"/>
                <a:gd name="connsiteY0" fmla="*/ 2359 h 11108"/>
                <a:gd name="connsiteX1" fmla="*/ 9982 w 10074"/>
                <a:gd name="connsiteY1" fmla="*/ 0 h 11108"/>
                <a:gd name="connsiteX2" fmla="*/ 10074 w 10074"/>
                <a:gd name="connsiteY2" fmla="*/ 11108 h 11108"/>
                <a:gd name="connsiteX3" fmla="*/ 74 w 10074"/>
                <a:gd name="connsiteY3" fmla="*/ 11108 h 11108"/>
                <a:gd name="connsiteX4" fmla="*/ 0 w 10074"/>
                <a:gd name="connsiteY4" fmla="*/ 2359 h 11108"/>
                <a:gd name="connsiteX0" fmla="*/ 0 w 10074"/>
                <a:gd name="connsiteY0" fmla="*/ 2460 h 11209"/>
                <a:gd name="connsiteX1" fmla="*/ 9982 w 10074"/>
                <a:gd name="connsiteY1" fmla="*/ 0 h 11209"/>
                <a:gd name="connsiteX2" fmla="*/ 10074 w 10074"/>
                <a:gd name="connsiteY2" fmla="*/ 11209 h 11209"/>
                <a:gd name="connsiteX3" fmla="*/ 74 w 10074"/>
                <a:gd name="connsiteY3" fmla="*/ 11209 h 11209"/>
                <a:gd name="connsiteX4" fmla="*/ 0 w 10074"/>
                <a:gd name="connsiteY4" fmla="*/ 2460 h 11209"/>
                <a:gd name="connsiteX0" fmla="*/ 111 w 10000"/>
                <a:gd name="connsiteY0" fmla="*/ 1956 h 11209"/>
                <a:gd name="connsiteX1" fmla="*/ 9908 w 10000"/>
                <a:gd name="connsiteY1" fmla="*/ 0 h 11209"/>
                <a:gd name="connsiteX2" fmla="*/ 10000 w 10000"/>
                <a:gd name="connsiteY2" fmla="*/ 11209 h 11209"/>
                <a:gd name="connsiteX3" fmla="*/ 0 w 10000"/>
                <a:gd name="connsiteY3" fmla="*/ 11209 h 11209"/>
                <a:gd name="connsiteX4" fmla="*/ 111 w 10000"/>
                <a:gd name="connsiteY4" fmla="*/ 1956 h 11209"/>
                <a:gd name="connsiteX0" fmla="*/ 111 w 10008"/>
                <a:gd name="connsiteY0" fmla="*/ 2157 h 11410"/>
                <a:gd name="connsiteX1" fmla="*/ 10000 w 10008"/>
                <a:gd name="connsiteY1" fmla="*/ 0 h 11410"/>
                <a:gd name="connsiteX2" fmla="*/ 10000 w 10008"/>
                <a:gd name="connsiteY2" fmla="*/ 11410 h 11410"/>
                <a:gd name="connsiteX3" fmla="*/ 0 w 10008"/>
                <a:gd name="connsiteY3" fmla="*/ 11410 h 11410"/>
                <a:gd name="connsiteX4" fmla="*/ 111 w 10008"/>
                <a:gd name="connsiteY4" fmla="*/ 2157 h 11410"/>
                <a:gd name="connsiteX0" fmla="*/ 111 w 10096"/>
                <a:gd name="connsiteY0" fmla="*/ 1150 h 10403"/>
                <a:gd name="connsiteX1" fmla="*/ 10092 w 10096"/>
                <a:gd name="connsiteY1" fmla="*/ 0 h 10403"/>
                <a:gd name="connsiteX2" fmla="*/ 10000 w 10096"/>
                <a:gd name="connsiteY2" fmla="*/ 10403 h 10403"/>
                <a:gd name="connsiteX3" fmla="*/ 0 w 10096"/>
                <a:gd name="connsiteY3" fmla="*/ 10403 h 10403"/>
                <a:gd name="connsiteX4" fmla="*/ 111 w 10096"/>
                <a:gd name="connsiteY4" fmla="*/ 1150 h 10403"/>
                <a:gd name="connsiteX0" fmla="*/ 19 w 10096"/>
                <a:gd name="connsiteY0" fmla="*/ 1855 h 10403"/>
                <a:gd name="connsiteX1" fmla="*/ 10092 w 10096"/>
                <a:gd name="connsiteY1" fmla="*/ 0 h 10403"/>
                <a:gd name="connsiteX2" fmla="*/ 10000 w 10096"/>
                <a:gd name="connsiteY2" fmla="*/ 10403 h 10403"/>
                <a:gd name="connsiteX3" fmla="*/ 0 w 10096"/>
                <a:gd name="connsiteY3" fmla="*/ 10403 h 10403"/>
                <a:gd name="connsiteX4" fmla="*/ 19 w 10096"/>
                <a:gd name="connsiteY4" fmla="*/ 1855 h 10403"/>
                <a:gd name="connsiteX0" fmla="*/ 19 w 10008"/>
                <a:gd name="connsiteY0" fmla="*/ 1956 h 10504"/>
                <a:gd name="connsiteX1" fmla="*/ 10000 w 10008"/>
                <a:gd name="connsiteY1" fmla="*/ 0 h 10504"/>
                <a:gd name="connsiteX2" fmla="*/ 10000 w 10008"/>
                <a:gd name="connsiteY2" fmla="*/ 10504 h 10504"/>
                <a:gd name="connsiteX3" fmla="*/ 0 w 10008"/>
                <a:gd name="connsiteY3" fmla="*/ 10504 h 10504"/>
                <a:gd name="connsiteX4" fmla="*/ 19 w 10008"/>
                <a:gd name="connsiteY4" fmla="*/ 1956 h 10504"/>
                <a:gd name="connsiteX0" fmla="*/ 19 w 10092"/>
                <a:gd name="connsiteY0" fmla="*/ 1956 h 10705"/>
                <a:gd name="connsiteX1" fmla="*/ 10000 w 10092"/>
                <a:gd name="connsiteY1" fmla="*/ 0 h 10705"/>
                <a:gd name="connsiteX2" fmla="*/ 10092 w 10092"/>
                <a:gd name="connsiteY2" fmla="*/ 10705 h 10705"/>
                <a:gd name="connsiteX3" fmla="*/ 0 w 10092"/>
                <a:gd name="connsiteY3" fmla="*/ 10504 h 10705"/>
                <a:gd name="connsiteX4" fmla="*/ 19 w 10092"/>
                <a:gd name="connsiteY4" fmla="*/ 1956 h 10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2" h="10705">
                  <a:moveTo>
                    <a:pt x="19" y="1956"/>
                  </a:moveTo>
                  <a:lnTo>
                    <a:pt x="10000" y="0"/>
                  </a:lnTo>
                  <a:cubicBezTo>
                    <a:pt x="10031" y="3703"/>
                    <a:pt x="10061" y="7002"/>
                    <a:pt x="10092" y="10705"/>
                  </a:cubicBezTo>
                  <a:lnTo>
                    <a:pt x="0" y="10504"/>
                  </a:lnTo>
                  <a:cubicBezTo>
                    <a:pt x="6" y="7823"/>
                    <a:pt x="13" y="4637"/>
                    <a:pt x="19" y="1956"/>
                  </a:cubicBezTo>
                  <a:close/>
                </a:path>
              </a:pathLst>
            </a:cu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mn-ea"/>
                <a:sym typeface="+mn-lt"/>
              </a:endParaRPr>
            </a:p>
          </p:txBody>
        </p:sp>
      </p:grpSp>
      <p:sp>
        <p:nvSpPr>
          <p:cNvPr id="17" name="Rectangle 23"/>
          <p:cNvSpPr/>
          <p:nvPr/>
        </p:nvSpPr>
        <p:spPr>
          <a:xfrm>
            <a:off x="0" y="3313766"/>
            <a:ext cx="1275181" cy="1652199"/>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solidFill>
                  <a:srgbClr val="FFFFFF"/>
                </a:solidFill>
                <a:cs typeface="+mn-ea"/>
                <a:sym typeface="+mn-lt"/>
              </a:rPr>
              <a:t>03</a:t>
            </a:r>
          </a:p>
        </p:txBody>
      </p:sp>
      <p:sp>
        <p:nvSpPr>
          <p:cNvPr id="18" name="Rectangle 24"/>
          <p:cNvSpPr/>
          <p:nvPr/>
        </p:nvSpPr>
        <p:spPr>
          <a:xfrm>
            <a:off x="0" y="4925475"/>
            <a:ext cx="1275181" cy="14960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solidFill>
                  <a:srgbClr val="000000">
                    <a:lumMod val="85000"/>
                    <a:lumOff val="15000"/>
                  </a:srgbClr>
                </a:solidFill>
                <a:cs typeface="+mn-ea"/>
                <a:sym typeface="+mn-lt"/>
              </a:rPr>
              <a:t>04</a:t>
            </a:r>
          </a:p>
        </p:txBody>
      </p:sp>
      <p:sp>
        <p:nvSpPr>
          <p:cNvPr id="19" name="Rectangle 25"/>
          <p:cNvSpPr/>
          <p:nvPr/>
        </p:nvSpPr>
        <p:spPr>
          <a:xfrm>
            <a:off x="0" y="723900"/>
            <a:ext cx="1275181" cy="15693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solidFill>
                  <a:srgbClr val="FFFFFF"/>
                </a:solidFill>
                <a:cs typeface="+mn-ea"/>
                <a:sym typeface="+mn-lt"/>
              </a:rPr>
              <a:t>01</a:t>
            </a:r>
          </a:p>
        </p:txBody>
      </p:sp>
      <p:sp>
        <p:nvSpPr>
          <p:cNvPr id="8" name="Pentagon 16"/>
          <p:cNvSpPr/>
          <p:nvPr/>
        </p:nvSpPr>
        <p:spPr>
          <a:xfrm>
            <a:off x="2633533" y="1625601"/>
            <a:ext cx="5545267" cy="896953"/>
          </a:xfrm>
          <a:prstGeom prst="homePlat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mn-ea"/>
              <a:sym typeface="+mn-lt"/>
            </a:endParaRPr>
          </a:p>
        </p:txBody>
      </p:sp>
      <p:sp>
        <p:nvSpPr>
          <p:cNvPr id="5" name="Pentagon 7"/>
          <p:cNvSpPr/>
          <p:nvPr/>
        </p:nvSpPr>
        <p:spPr>
          <a:xfrm>
            <a:off x="2633534" y="2522554"/>
            <a:ext cx="6523165" cy="1062927"/>
          </a:xfrm>
          <a:prstGeom prst="homePlat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mn-ea"/>
              <a:sym typeface="+mn-lt"/>
            </a:endParaRPr>
          </a:p>
        </p:txBody>
      </p:sp>
      <p:sp>
        <p:nvSpPr>
          <p:cNvPr id="6" name="Pentagon 8"/>
          <p:cNvSpPr/>
          <p:nvPr/>
        </p:nvSpPr>
        <p:spPr>
          <a:xfrm>
            <a:off x="2633532" y="3585481"/>
            <a:ext cx="7424868" cy="1045590"/>
          </a:xfrm>
          <a:prstGeom prst="homePlate">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mn-ea"/>
              <a:sym typeface="+mn-lt"/>
            </a:endParaRPr>
          </a:p>
        </p:txBody>
      </p:sp>
      <p:sp>
        <p:nvSpPr>
          <p:cNvPr id="7" name="Pentagon 9"/>
          <p:cNvSpPr/>
          <p:nvPr/>
        </p:nvSpPr>
        <p:spPr>
          <a:xfrm>
            <a:off x="2633532" y="4631071"/>
            <a:ext cx="8288468" cy="982355"/>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mn-ea"/>
              <a:sym typeface="+mn-lt"/>
            </a:endParaRPr>
          </a:p>
        </p:txBody>
      </p:sp>
      <p:sp>
        <p:nvSpPr>
          <p:cNvPr id="16" name="Rectangle 22"/>
          <p:cNvSpPr/>
          <p:nvPr/>
        </p:nvSpPr>
        <p:spPr>
          <a:xfrm>
            <a:off x="0" y="2142599"/>
            <a:ext cx="1275181" cy="1400740"/>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a:solidFill>
                  <a:srgbClr val="FFFFFF"/>
                </a:solidFill>
                <a:cs typeface="+mn-ea"/>
                <a:sym typeface="+mn-lt"/>
              </a:rPr>
              <a:t>02</a:t>
            </a:r>
          </a:p>
        </p:txBody>
      </p:sp>
      <p:sp>
        <p:nvSpPr>
          <p:cNvPr id="4" name="TextBox 3"/>
          <p:cNvSpPr txBox="1"/>
          <p:nvPr/>
        </p:nvSpPr>
        <p:spPr>
          <a:xfrm>
            <a:off x="3101116" y="1763611"/>
            <a:ext cx="4991100" cy="646331"/>
          </a:xfrm>
          <a:prstGeom prst="rect">
            <a:avLst/>
          </a:prstGeom>
          <a:noFill/>
        </p:spPr>
        <p:txBody>
          <a:bodyPr wrap="square" rtlCol="0">
            <a:spAutoFit/>
          </a:bodyPr>
          <a:lstStyle/>
          <a:p>
            <a:r>
              <a:rPr lang="zh-CN" altLang="en-US" sz="3600" b="1" smtClean="0">
                <a:solidFill>
                  <a:srgbClr val="FFFFFF"/>
                </a:solidFill>
              </a:rPr>
              <a:t>赛题分析</a:t>
            </a:r>
            <a:endParaRPr lang="zh-CN" altLang="en-US" sz="3600" b="1">
              <a:solidFill>
                <a:srgbClr val="FFFFFF"/>
              </a:solidFill>
            </a:endParaRPr>
          </a:p>
        </p:txBody>
      </p:sp>
      <p:sp>
        <p:nvSpPr>
          <p:cNvPr id="63" name="TextBox 62"/>
          <p:cNvSpPr txBox="1"/>
          <p:nvPr/>
        </p:nvSpPr>
        <p:spPr>
          <a:xfrm>
            <a:off x="3101116" y="2728811"/>
            <a:ext cx="4991100" cy="646331"/>
          </a:xfrm>
          <a:prstGeom prst="rect">
            <a:avLst/>
          </a:prstGeom>
          <a:noFill/>
        </p:spPr>
        <p:txBody>
          <a:bodyPr wrap="square" rtlCol="0">
            <a:spAutoFit/>
          </a:bodyPr>
          <a:lstStyle/>
          <a:p>
            <a:r>
              <a:rPr lang="zh-CN" altLang="en-US" sz="3600" b="1" smtClean="0">
                <a:solidFill>
                  <a:srgbClr val="FFFFFF"/>
                </a:solidFill>
              </a:rPr>
              <a:t>数据探索与清洗</a:t>
            </a:r>
            <a:endParaRPr lang="zh-CN" altLang="en-US" sz="3600" b="1">
              <a:solidFill>
                <a:srgbClr val="FFFFFF"/>
              </a:solidFill>
            </a:endParaRPr>
          </a:p>
        </p:txBody>
      </p:sp>
      <p:sp>
        <p:nvSpPr>
          <p:cNvPr id="64" name="TextBox 63"/>
          <p:cNvSpPr txBox="1"/>
          <p:nvPr/>
        </p:nvSpPr>
        <p:spPr>
          <a:xfrm>
            <a:off x="3113816" y="3808311"/>
            <a:ext cx="4991100" cy="646331"/>
          </a:xfrm>
          <a:prstGeom prst="rect">
            <a:avLst/>
          </a:prstGeom>
          <a:noFill/>
        </p:spPr>
        <p:txBody>
          <a:bodyPr wrap="square" rtlCol="0">
            <a:spAutoFit/>
          </a:bodyPr>
          <a:lstStyle/>
          <a:p>
            <a:r>
              <a:rPr lang="zh-CN" altLang="en-US" sz="3600" b="1" dirty="0" smtClean="0">
                <a:solidFill>
                  <a:srgbClr val="FFFFFF"/>
                </a:solidFill>
              </a:rPr>
              <a:t>模型设计与融合</a:t>
            </a:r>
            <a:endParaRPr lang="zh-CN" altLang="en-US" sz="3600" b="1" dirty="0">
              <a:solidFill>
                <a:srgbClr val="FFFFFF"/>
              </a:solidFill>
            </a:endParaRPr>
          </a:p>
        </p:txBody>
      </p:sp>
      <p:sp>
        <p:nvSpPr>
          <p:cNvPr id="65" name="TextBox 64"/>
          <p:cNvSpPr txBox="1"/>
          <p:nvPr/>
        </p:nvSpPr>
        <p:spPr>
          <a:xfrm>
            <a:off x="3113816" y="4786211"/>
            <a:ext cx="4991100" cy="646331"/>
          </a:xfrm>
          <a:prstGeom prst="rect">
            <a:avLst/>
          </a:prstGeom>
          <a:noFill/>
        </p:spPr>
        <p:txBody>
          <a:bodyPr wrap="square" rtlCol="0">
            <a:spAutoFit/>
          </a:bodyPr>
          <a:lstStyle/>
          <a:p>
            <a:r>
              <a:rPr lang="zh-CN" altLang="en-US" sz="3600" b="1" dirty="0" smtClean="0">
                <a:solidFill>
                  <a:srgbClr val="FFFFFF"/>
                </a:solidFill>
              </a:rPr>
              <a:t>下一步的工作</a:t>
            </a:r>
            <a:endParaRPr lang="zh-CN" altLang="en-US" sz="3600" b="1" dirty="0">
              <a:solidFill>
                <a:srgbClr val="FFFFFF"/>
              </a:solidFill>
            </a:endParaRPr>
          </a:p>
        </p:txBody>
      </p:sp>
      <p:sp>
        <p:nvSpPr>
          <p:cNvPr id="3" name="文本占位符 2"/>
          <p:cNvSpPr>
            <a:spLocks noGrp="1"/>
          </p:cNvSpPr>
          <p:nvPr>
            <p:ph type="body" sz="quarter" idx="10"/>
          </p:nvPr>
        </p:nvSpPr>
        <p:spPr/>
        <p:txBody>
          <a:bodyPr/>
          <a:lstStyle/>
          <a:p>
            <a:r>
              <a:rPr lang="zh-CN" altLang="en-US" b="1" smtClean="0">
                <a:ln w="6350" cap="flat">
                  <a:solidFill>
                    <a:schemeClr val="tx1"/>
                  </a:solidFill>
                  <a:round/>
                </a:ln>
              </a:rPr>
              <a:t>目  录</a:t>
            </a:r>
            <a:endParaRPr lang="zh-CN" altLang="en-US" b="1">
              <a:ln w="6350" cap="flat">
                <a:solidFill>
                  <a:schemeClr val="tx1"/>
                </a:solidFill>
                <a:round/>
              </a:ln>
            </a:endParaRPr>
          </a:p>
        </p:txBody>
      </p:sp>
    </p:spTree>
    <p:extLst>
      <p:ext uri="{BB962C8B-B14F-4D97-AF65-F5344CB8AC3E}">
        <p14:creationId xmlns:p14="http://schemas.microsoft.com/office/powerpoint/2010/main" val="218214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cs typeface="+mn-ea"/>
                <a:sym typeface="+mn-lt"/>
              </a:rPr>
              <a:t>4.1 </a:t>
            </a:r>
            <a:r>
              <a:rPr lang="zh-CN" altLang="en-US" b="1" smtClean="0">
                <a:cs typeface="+mn-ea"/>
                <a:sym typeface="+mn-lt"/>
              </a:rPr>
              <a:t>下一步的工作</a:t>
            </a:r>
            <a:endParaRPr lang="zh-CN" altLang="en-US" b="1">
              <a:cs typeface="+mn-ea"/>
              <a:sym typeface="+mn-lt"/>
            </a:endParaRPr>
          </a:p>
        </p:txBody>
      </p:sp>
      <p:sp>
        <p:nvSpPr>
          <p:cNvPr id="4" name="Arc 33"/>
          <p:cNvSpPr/>
          <p:nvPr/>
        </p:nvSpPr>
        <p:spPr>
          <a:xfrm>
            <a:off x="9218988"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5" name="Arc 33"/>
          <p:cNvSpPr/>
          <p:nvPr/>
        </p:nvSpPr>
        <p:spPr>
          <a:xfrm flipV="1">
            <a:off x="9218988" y="412779"/>
            <a:ext cx="5946023" cy="5943542"/>
          </a:xfrm>
          <a:prstGeom prst="arc">
            <a:avLst>
              <a:gd name="adj1" fmla="val 10758056"/>
              <a:gd name="adj2" fmla="val 16174588"/>
            </a:avLst>
          </a:prstGeom>
          <a:ln w="1143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6" name="Arc 33"/>
          <p:cNvSpPr/>
          <p:nvPr/>
        </p:nvSpPr>
        <p:spPr>
          <a:xfrm flipV="1">
            <a:off x="9218987"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3" name="TextBox 2"/>
          <p:cNvSpPr txBox="1"/>
          <p:nvPr/>
        </p:nvSpPr>
        <p:spPr>
          <a:xfrm>
            <a:off x="750839" y="1413157"/>
            <a:ext cx="4949316" cy="523220"/>
          </a:xfrm>
          <a:prstGeom prst="rect">
            <a:avLst/>
          </a:prstGeom>
          <a:noFill/>
        </p:spPr>
        <p:txBody>
          <a:bodyPr wrap="square" rtlCol="0">
            <a:spAutoFit/>
          </a:bodyPr>
          <a:lstStyle/>
          <a:p>
            <a:pPr marL="457200" indent="-457200">
              <a:buFont typeface="Wingdings" pitchFamily="2" charset="2"/>
              <a:buChar char="l"/>
            </a:pPr>
            <a:r>
              <a:rPr lang="zh-CN" altLang="en-US" sz="2800" b="1" smtClean="0">
                <a:solidFill>
                  <a:schemeClr val="bg1"/>
                </a:solidFill>
              </a:rPr>
              <a:t>人群分类</a:t>
            </a:r>
            <a:endParaRPr lang="zh-CN" altLang="en-US" sz="2800" b="1">
              <a:solidFill>
                <a:schemeClr val="bg1"/>
              </a:solidFill>
            </a:endParaRPr>
          </a:p>
        </p:txBody>
      </p:sp>
      <p:sp>
        <p:nvSpPr>
          <p:cNvPr id="7" name="TextBox 6"/>
          <p:cNvSpPr txBox="1"/>
          <p:nvPr/>
        </p:nvSpPr>
        <p:spPr>
          <a:xfrm>
            <a:off x="1175668" y="1971312"/>
            <a:ext cx="7445818" cy="1015663"/>
          </a:xfrm>
          <a:prstGeom prst="rect">
            <a:avLst/>
          </a:prstGeom>
          <a:noFill/>
        </p:spPr>
        <p:txBody>
          <a:bodyPr wrap="square" rtlCol="0">
            <a:spAutoFit/>
          </a:bodyPr>
          <a:lstStyle/>
          <a:p>
            <a:pPr>
              <a:lnSpc>
                <a:spcPct val="150000"/>
              </a:lnSpc>
            </a:pPr>
            <a:r>
              <a:rPr lang="zh-CN" altLang="en-US" sz="2000" dirty="0" smtClean="0">
                <a:solidFill>
                  <a:schemeClr val="bg1"/>
                </a:solidFill>
              </a:rPr>
              <a:t>根据人群的行为模式，对人群进行分类，对不同类别的人群流量值分别建模，再将两个模型的结果加权融合。</a:t>
            </a:r>
            <a:endParaRPr lang="zh-CN" altLang="en-US" sz="2000" dirty="0">
              <a:solidFill>
                <a:schemeClr val="bg1"/>
              </a:solidFill>
            </a:endParaRPr>
          </a:p>
        </p:txBody>
      </p:sp>
      <p:sp>
        <p:nvSpPr>
          <p:cNvPr id="8" name="TextBox 7"/>
          <p:cNvSpPr txBox="1"/>
          <p:nvPr/>
        </p:nvSpPr>
        <p:spPr>
          <a:xfrm>
            <a:off x="748864" y="3762432"/>
            <a:ext cx="4949316" cy="523220"/>
          </a:xfrm>
          <a:prstGeom prst="rect">
            <a:avLst/>
          </a:prstGeom>
          <a:noFill/>
        </p:spPr>
        <p:txBody>
          <a:bodyPr wrap="square" rtlCol="0">
            <a:spAutoFit/>
          </a:bodyPr>
          <a:lstStyle/>
          <a:p>
            <a:pPr marL="457200" indent="-457200">
              <a:buFont typeface="Wingdings" pitchFamily="2" charset="2"/>
              <a:buChar char="l"/>
            </a:pPr>
            <a:r>
              <a:rPr lang="zh-CN" altLang="en-US" sz="2800" b="1">
                <a:solidFill>
                  <a:schemeClr val="bg1"/>
                </a:solidFill>
              </a:rPr>
              <a:t>地点</a:t>
            </a:r>
            <a:r>
              <a:rPr lang="zh-CN" altLang="en-US" sz="2800" b="1" smtClean="0">
                <a:solidFill>
                  <a:schemeClr val="bg1"/>
                </a:solidFill>
              </a:rPr>
              <a:t>分类</a:t>
            </a:r>
            <a:endParaRPr lang="zh-CN" altLang="en-US" sz="2800" b="1">
              <a:solidFill>
                <a:schemeClr val="bg1"/>
              </a:solidFill>
            </a:endParaRPr>
          </a:p>
        </p:txBody>
      </p:sp>
      <p:sp>
        <p:nvSpPr>
          <p:cNvPr id="9" name="TextBox 8"/>
          <p:cNvSpPr txBox="1"/>
          <p:nvPr/>
        </p:nvSpPr>
        <p:spPr>
          <a:xfrm>
            <a:off x="1173692" y="4320587"/>
            <a:ext cx="7447793" cy="960456"/>
          </a:xfrm>
          <a:prstGeom prst="rect">
            <a:avLst/>
          </a:prstGeom>
          <a:noFill/>
        </p:spPr>
        <p:txBody>
          <a:bodyPr wrap="square" rtlCol="0">
            <a:spAutoFit/>
          </a:bodyPr>
          <a:lstStyle/>
          <a:p>
            <a:pPr>
              <a:lnSpc>
                <a:spcPct val="150000"/>
              </a:lnSpc>
            </a:pPr>
            <a:r>
              <a:rPr lang="zh-CN" altLang="en-US" sz="2000" dirty="0">
                <a:solidFill>
                  <a:schemeClr val="bg1"/>
                </a:solidFill>
              </a:rPr>
              <a:t>对于</a:t>
            </a:r>
            <a:r>
              <a:rPr lang="zh-CN" altLang="en-US" sz="2000" dirty="0" smtClean="0">
                <a:solidFill>
                  <a:schemeClr val="bg1"/>
                </a:solidFill>
              </a:rPr>
              <a:t>不同类型的地点，有不同的流量变化趋势，对地点进行更为精细的分类和训练可以让模型更好的拟合流量变化的特征。</a:t>
            </a:r>
            <a:endParaRPr lang="zh-CN" altLang="en-US" sz="2000" dirty="0">
              <a:solidFill>
                <a:schemeClr val="bg1"/>
              </a:solidFill>
            </a:endParaRPr>
          </a:p>
        </p:txBody>
      </p:sp>
    </p:spTree>
    <p:extLst>
      <p:ext uri="{BB962C8B-B14F-4D97-AF65-F5344CB8AC3E}">
        <p14:creationId xmlns:p14="http://schemas.microsoft.com/office/powerpoint/2010/main" val="330495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cs typeface="+mn-ea"/>
                <a:sym typeface="+mn-lt"/>
              </a:rPr>
              <a:t>4.1 </a:t>
            </a:r>
            <a:r>
              <a:rPr lang="zh-CN" altLang="en-US" b="1" smtClean="0">
                <a:cs typeface="+mn-ea"/>
                <a:sym typeface="+mn-lt"/>
              </a:rPr>
              <a:t>下一步的工作</a:t>
            </a:r>
            <a:endParaRPr lang="zh-CN" altLang="en-US" b="1">
              <a:cs typeface="+mn-ea"/>
              <a:sym typeface="+mn-lt"/>
            </a:endParaRPr>
          </a:p>
        </p:txBody>
      </p:sp>
      <p:sp>
        <p:nvSpPr>
          <p:cNvPr id="4" name="Arc 33"/>
          <p:cNvSpPr/>
          <p:nvPr/>
        </p:nvSpPr>
        <p:spPr>
          <a:xfrm>
            <a:off x="9218988"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5" name="Arc 33"/>
          <p:cNvSpPr/>
          <p:nvPr/>
        </p:nvSpPr>
        <p:spPr>
          <a:xfrm flipV="1">
            <a:off x="9218988" y="412779"/>
            <a:ext cx="5946023" cy="5943542"/>
          </a:xfrm>
          <a:prstGeom prst="arc">
            <a:avLst>
              <a:gd name="adj1" fmla="val 10758056"/>
              <a:gd name="adj2" fmla="val 16174588"/>
            </a:avLst>
          </a:prstGeom>
          <a:ln w="1143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6" name="Arc 33"/>
          <p:cNvSpPr/>
          <p:nvPr/>
        </p:nvSpPr>
        <p:spPr>
          <a:xfrm flipV="1">
            <a:off x="9218987"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10" name="TextBox 9"/>
          <p:cNvSpPr txBox="1"/>
          <p:nvPr/>
        </p:nvSpPr>
        <p:spPr>
          <a:xfrm>
            <a:off x="746889" y="3807957"/>
            <a:ext cx="4949316" cy="523220"/>
          </a:xfrm>
          <a:prstGeom prst="rect">
            <a:avLst/>
          </a:prstGeom>
          <a:noFill/>
        </p:spPr>
        <p:txBody>
          <a:bodyPr wrap="square" rtlCol="0">
            <a:spAutoFit/>
          </a:bodyPr>
          <a:lstStyle/>
          <a:p>
            <a:pPr marL="457200" indent="-457200">
              <a:buFont typeface="Wingdings" pitchFamily="2" charset="2"/>
              <a:buChar char="l"/>
            </a:pPr>
            <a:r>
              <a:rPr lang="zh-CN" altLang="en-US" sz="2800" b="1" smtClean="0">
                <a:solidFill>
                  <a:schemeClr val="bg1"/>
                </a:solidFill>
              </a:rPr>
              <a:t>样本扩充</a:t>
            </a:r>
            <a:endParaRPr lang="zh-CN" altLang="en-US" sz="2800" b="1">
              <a:solidFill>
                <a:schemeClr val="bg1"/>
              </a:solidFill>
            </a:endParaRPr>
          </a:p>
        </p:txBody>
      </p:sp>
      <p:sp>
        <p:nvSpPr>
          <p:cNvPr id="11" name="TextBox 10"/>
          <p:cNvSpPr txBox="1"/>
          <p:nvPr/>
        </p:nvSpPr>
        <p:spPr>
          <a:xfrm>
            <a:off x="1171717" y="4366112"/>
            <a:ext cx="7447793" cy="1477328"/>
          </a:xfrm>
          <a:prstGeom prst="rect">
            <a:avLst/>
          </a:prstGeom>
          <a:noFill/>
        </p:spPr>
        <p:txBody>
          <a:bodyPr wrap="square" rtlCol="0">
            <a:spAutoFit/>
          </a:bodyPr>
          <a:lstStyle/>
          <a:p>
            <a:pPr>
              <a:lnSpc>
                <a:spcPct val="150000"/>
              </a:lnSpc>
            </a:pPr>
            <a:r>
              <a:rPr lang="zh-CN" altLang="en-US" sz="2000" smtClean="0">
                <a:solidFill>
                  <a:schemeClr val="bg1"/>
                </a:solidFill>
              </a:rPr>
              <a:t>现有的数据量偏小，较为复杂的模型就容易产生过拟合的现象。所以可以利用样本之间的相关性来人为扩充数据，提升模型的鲁棒性。</a:t>
            </a:r>
            <a:endParaRPr lang="zh-CN" altLang="en-US" sz="2000">
              <a:solidFill>
                <a:schemeClr val="bg1"/>
              </a:solidFill>
            </a:endParaRPr>
          </a:p>
        </p:txBody>
      </p:sp>
      <p:sp>
        <p:nvSpPr>
          <p:cNvPr id="12" name="TextBox 11"/>
          <p:cNvSpPr txBox="1"/>
          <p:nvPr/>
        </p:nvSpPr>
        <p:spPr>
          <a:xfrm>
            <a:off x="756789" y="1383482"/>
            <a:ext cx="4949316" cy="523220"/>
          </a:xfrm>
          <a:prstGeom prst="rect">
            <a:avLst/>
          </a:prstGeom>
          <a:noFill/>
        </p:spPr>
        <p:txBody>
          <a:bodyPr wrap="square" rtlCol="0">
            <a:spAutoFit/>
          </a:bodyPr>
          <a:lstStyle/>
          <a:p>
            <a:pPr marL="457200" indent="-457200">
              <a:buFont typeface="Wingdings" pitchFamily="2" charset="2"/>
              <a:buChar char="l"/>
            </a:pPr>
            <a:r>
              <a:rPr lang="zh-CN" altLang="en-US" sz="2800" b="1">
                <a:solidFill>
                  <a:schemeClr val="bg1"/>
                </a:solidFill>
              </a:rPr>
              <a:t>特征工程</a:t>
            </a:r>
          </a:p>
        </p:txBody>
      </p:sp>
      <p:sp>
        <p:nvSpPr>
          <p:cNvPr id="13" name="TextBox 12"/>
          <p:cNvSpPr txBox="1"/>
          <p:nvPr/>
        </p:nvSpPr>
        <p:spPr>
          <a:xfrm>
            <a:off x="1181617" y="1941637"/>
            <a:ext cx="7447793" cy="1477328"/>
          </a:xfrm>
          <a:prstGeom prst="rect">
            <a:avLst/>
          </a:prstGeom>
          <a:noFill/>
        </p:spPr>
        <p:txBody>
          <a:bodyPr wrap="square" rtlCol="0">
            <a:spAutoFit/>
          </a:bodyPr>
          <a:lstStyle/>
          <a:p>
            <a:pPr>
              <a:lnSpc>
                <a:spcPct val="150000"/>
              </a:lnSpc>
            </a:pPr>
            <a:r>
              <a:rPr lang="zh-CN" altLang="en-US" sz="2000" smtClean="0">
                <a:solidFill>
                  <a:schemeClr val="bg1"/>
                </a:solidFill>
              </a:rPr>
              <a:t>增加更为精细的特征，例如地点位置的经纬度特征、区块特征；天气舒适度特征，精确到小时的天气特征；教学楼的上课信息，学校的活动事件，例如歌唱比赛、四六级考试等。</a:t>
            </a:r>
            <a:endParaRPr lang="zh-CN" altLang="en-US" sz="2000">
              <a:solidFill>
                <a:schemeClr val="bg1"/>
              </a:solidFill>
            </a:endParaRPr>
          </a:p>
        </p:txBody>
      </p:sp>
    </p:spTree>
    <p:extLst>
      <p:ext uri="{BB962C8B-B14F-4D97-AF65-F5344CB8AC3E}">
        <p14:creationId xmlns:p14="http://schemas.microsoft.com/office/powerpoint/2010/main" val="177261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41811" y="1344899"/>
            <a:ext cx="8935453" cy="3600986"/>
          </a:xfrm>
          <a:prstGeom prst="rect">
            <a:avLst/>
          </a:prstGeom>
          <a:noFill/>
        </p:spPr>
        <p:txBody>
          <a:bodyPr wrap="square" rtlCol="0">
            <a:spAutoFit/>
          </a:bodyPr>
          <a:lstStyle/>
          <a:p>
            <a:pPr>
              <a:lnSpc>
                <a:spcPct val="150000"/>
              </a:lnSpc>
            </a:pPr>
            <a:r>
              <a:rPr kumimoji="1" lang="zh-CN" altLang="en-US" sz="4400" smtClean="0"/>
              <a:t>感谢！</a:t>
            </a:r>
            <a:endParaRPr kumimoji="1" lang="en-US" altLang="zh-CN" sz="4400" dirty="0" smtClean="0"/>
          </a:p>
          <a:p>
            <a:pPr marL="571500" indent="-571500">
              <a:lnSpc>
                <a:spcPct val="150000"/>
              </a:lnSpc>
              <a:buFont typeface="Arial" pitchFamily="34" charset="0"/>
              <a:buChar char="•"/>
            </a:pPr>
            <a:r>
              <a:rPr kumimoji="1" lang="zh-CN" altLang="en-US" sz="3600" dirty="0" smtClean="0"/>
              <a:t>感谢主办方提供了这次宝贵的</a:t>
            </a:r>
            <a:r>
              <a:rPr kumimoji="1" lang="zh-CN" altLang="en-US" sz="3600" smtClean="0"/>
              <a:t>学习机会</a:t>
            </a:r>
            <a:endParaRPr kumimoji="1" lang="en-US" altLang="zh-CN" sz="3600" dirty="0" smtClean="0"/>
          </a:p>
          <a:p>
            <a:pPr marL="571500" indent="-571500">
              <a:lnSpc>
                <a:spcPct val="150000"/>
              </a:lnSpc>
              <a:buFont typeface="Arial" pitchFamily="34" charset="0"/>
              <a:buChar char="•"/>
            </a:pPr>
            <a:r>
              <a:rPr kumimoji="1" lang="zh-CN" altLang="en-US" sz="3600" smtClean="0"/>
              <a:t>感谢比赛中一起成长的小伙伴</a:t>
            </a:r>
            <a:endParaRPr kumimoji="1" lang="en-US" altLang="zh-CN" sz="3600" smtClean="0"/>
          </a:p>
          <a:p>
            <a:pPr marL="571500" indent="-571500">
              <a:lnSpc>
                <a:spcPct val="150000"/>
              </a:lnSpc>
              <a:buFont typeface="Arial" pitchFamily="34" charset="0"/>
              <a:buChar char="•"/>
            </a:pPr>
            <a:r>
              <a:rPr kumimoji="1" lang="zh-CN" altLang="en-US" sz="3600" smtClean="0"/>
              <a:t>感谢今天在场聆听的评委老师和同学们</a:t>
            </a:r>
            <a:endParaRPr kumimoji="1" lang="zh-CN" altLang="en-US" sz="3600" dirty="0"/>
          </a:p>
        </p:txBody>
      </p:sp>
    </p:spTree>
    <p:extLst>
      <p:ext uri="{BB962C8B-B14F-4D97-AF65-F5344CB8AC3E}">
        <p14:creationId xmlns:p14="http://schemas.microsoft.com/office/powerpoint/2010/main" val="65468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a:cs typeface="+mn-ea"/>
                <a:sym typeface="+mn-lt"/>
              </a:rPr>
              <a:t>THANK YOU FOR WATCHING</a:t>
            </a:r>
          </a:p>
        </p:txBody>
      </p:sp>
      <p:sp>
        <p:nvSpPr>
          <p:cNvPr id="6" name="文本占位符 5"/>
          <p:cNvSpPr>
            <a:spLocks noGrp="1"/>
          </p:cNvSpPr>
          <p:nvPr>
            <p:ph type="body" sz="quarter" idx="11"/>
          </p:nvPr>
        </p:nvSpPr>
        <p:spPr>
          <a:xfrm>
            <a:off x="3514299" y="4572968"/>
            <a:ext cx="4783401" cy="305700"/>
          </a:xfrm>
        </p:spPr>
        <p:txBody>
          <a:bodyPr/>
          <a:lstStyle/>
          <a:p>
            <a:r>
              <a:rPr lang="en-US" altLang="zh-CN" sz="4400" b="1" smtClean="0">
                <a:latin typeface="+mj-lt"/>
              </a:rPr>
              <a:t>Q&amp;A</a:t>
            </a:r>
            <a:endParaRPr lang="zh-CN" altLang="en-US" sz="4400" b="1">
              <a:latin typeface="+mj-lt"/>
            </a:endParaRPr>
          </a:p>
        </p:txBody>
      </p:sp>
    </p:spTree>
    <p:extLst>
      <p:ext uri="{BB962C8B-B14F-4D97-AF65-F5344CB8AC3E}">
        <p14:creationId xmlns:p14="http://schemas.microsoft.com/office/powerpoint/2010/main" val="87643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a:solidFill>
                  <a:schemeClr val="bg1"/>
                </a:solidFill>
                <a:latin typeface="Century Gothic" pitchFamily="34" charset="0"/>
                <a:cs typeface="+mn-ea"/>
                <a:sym typeface="+mn-lt"/>
              </a:rPr>
              <a:t>1</a:t>
            </a:r>
            <a:endParaRPr lang="zh-CN" altLang="en-US" sz="28700">
              <a:solidFill>
                <a:schemeClr val="bg1"/>
              </a:solidFill>
              <a:latin typeface="Century Gothic" pitchFamily="34" charset="0"/>
              <a:cs typeface="+mn-ea"/>
              <a:sym typeface="+mn-lt"/>
            </a:endParaRPr>
          </a:p>
        </p:txBody>
      </p:sp>
      <p:sp>
        <p:nvSpPr>
          <p:cNvPr id="2" name="文本占位符 1"/>
          <p:cNvSpPr>
            <a:spLocks noGrp="1"/>
          </p:cNvSpPr>
          <p:nvPr>
            <p:ph type="body" sz="quarter" idx="11"/>
          </p:nvPr>
        </p:nvSpPr>
        <p:spPr/>
        <p:txBody>
          <a:bodyPr/>
          <a:lstStyle/>
          <a:p>
            <a:r>
              <a:rPr lang="zh-CN" altLang="en-US" smtClean="0">
                <a:cs typeface="+mn-ea"/>
                <a:sym typeface="+mn-lt"/>
              </a:rPr>
              <a:t>赛题分析</a:t>
            </a:r>
            <a:endParaRPr lang="zh-CN" altLang="en-US">
              <a:cs typeface="+mn-ea"/>
              <a:sym typeface="+mn-lt"/>
            </a:endParaRPr>
          </a:p>
        </p:txBody>
      </p:sp>
    </p:spTree>
    <p:extLst>
      <p:ext uri="{BB962C8B-B14F-4D97-AF65-F5344CB8AC3E}">
        <p14:creationId xmlns:p14="http://schemas.microsoft.com/office/powerpoint/2010/main" val="42661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a:cs typeface="+mn-ea"/>
                <a:sym typeface="+mn-lt"/>
              </a:rPr>
              <a:t>1.1 </a:t>
            </a:r>
            <a:r>
              <a:rPr lang="zh-CN" altLang="en-US" b="1">
                <a:cs typeface="+mn-ea"/>
                <a:sym typeface="+mn-lt"/>
              </a:rPr>
              <a:t>赛题分析</a:t>
            </a:r>
            <a:r>
              <a:rPr lang="en-US" altLang="zh-CN" b="1">
                <a:cs typeface="+mn-ea"/>
                <a:sym typeface="+mn-lt"/>
              </a:rPr>
              <a:t> </a:t>
            </a:r>
            <a:endParaRPr lang="zh-CN" altLang="en-US" b="1">
              <a:cs typeface="+mn-ea"/>
              <a:sym typeface="+mn-lt"/>
            </a:endParaRPr>
          </a:p>
        </p:txBody>
      </p:sp>
      <p:cxnSp>
        <p:nvCxnSpPr>
          <p:cNvPr id="22" name="直接连接符 21"/>
          <p:cNvCxnSpPr/>
          <p:nvPr/>
        </p:nvCxnSpPr>
        <p:spPr>
          <a:xfrm>
            <a:off x="6057900" y="1397588"/>
            <a:ext cx="0" cy="438091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218866" y="841933"/>
            <a:ext cx="1620957" cy="523220"/>
          </a:xfrm>
          <a:prstGeom prst="rect">
            <a:avLst/>
          </a:prstGeom>
        </p:spPr>
        <p:txBody>
          <a:bodyPr wrap="none">
            <a:spAutoFit/>
          </a:bodyPr>
          <a:lstStyle/>
          <a:p>
            <a:pPr algn="ctr" defTabSz="609585"/>
            <a:r>
              <a:rPr lang="zh-CN" altLang="en-US" sz="2800" b="1" smtClean="0">
                <a:solidFill>
                  <a:srgbClr val="000000">
                    <a:lumMod val="85000"/>
                    <a:lumOff val="15000"/>
                  </a:srgbClr>
                </a:solidFill>
                <a:cs typeface="+mn-ea"/>
                <a:sym typeface="+mn-lt"/>
              </a:rPr>
              <a:t>竞赛题目</a:t>
            </a:r>
            <a:endParaRPr lang="zh-CN" altLang="en-US" sz="2800" b="1">
              <a:solidFill>
                <a:srgbClr val="000000">
                  <a:lumMod val="85000"/>
                  <a:lumOff val="15000"/>
                </a:srgbClr>
              </a:solidFill>
              <a:cs typeface="+mn-ea"/>
              <a:sym typeface="+mn-lt"/>
            </a:endParaRPr>
          </a:p>
        </p:txBody>
      </p:sp>
      <p:sp>
        <p:nvSpPr>
          <p:cNvPr id="26" name="矩形 25"/>
          <p:cNvSpPr/>
          <p:nvPr/>
        </p:nvSpPr>
        <p:spPr>
          <a:xfrm>
            <a:off x="1128919" y="1385354"/>
            <a:ext cx="4293981" cy="1938992"/>
          </a:xfrm>
          <a:prstGeom prst="rect">
            <a:avLst/>
          </a:prstGeom>
        </p:spPr>
        <p:txBody>
          <a:bodyPr wrap="square">
            <a:spAutoFit/>
          </a:bodyPr>
          <a:lstStyle/>
          <a:p>
            <a:pPr algn="just" defTabSz="609585">
              <a:lnSpc>
                <a:spcPct val="150000"/>
              </a:lnSpc>
            </a:pPr>
            <a:r>
              <a:rPr lang="zh-CN" altLang="en-US" sz="1600">
                <a:solidFill>
                  <a:srgbClr val="000000">
                    <a:lumMod val="85000"/>
                    <a:lumOff val="15000"/>
                  </a:srgbClr>
                </a:solidFill>
                <a:cs typeface="+mn-ea"/>
                <a:sym typeface="+mn-lt"/>
              </a:rPr>
              <a:t>由北邮信息网络中心提供的</a:t>
            </a:r>
            <a:r>
              <a:rPr lang="en-US" altLang="zh-CN" sz="1600">
                <a:solidFill>
                  <a:srgbClr val="000000">
                    <a:lumMod val="85000"/>
                    <a:lumOff val="15000"/>
                  </a:srgbClr>
                </a:solidFill>
                <a:cs typeface="+mn-ea"/>
                <a:sym typeface="+mn-lt"/>
              </a:rPr>
              <a:t>2017</a:t>
            </a:r>
            <a:r>
              <a:rPr lang="zh-CN" altLang="en-US" sz="1600">
                <a:solidFill>
                  <a:srgbClr val="000000">
                    <a:lumMod val="85000"/>
                    <a:lumOff val="15000"/>
                  </a:srgbClr>
                </a:solidFill>
                <a:cs typeface="+mn-ea"/>
                <a:sym typeface="+mn-lt"/>
              </a:rPr>
              <a:t>年</a:t>
            </a:r>
            <a:r>
              <a:rPr lang="en-US" altLang="zh-CN" sz="1600">
                <a:solidFill>
                  <a:srgbClr val="000000">
                    <a:lumMod val="85000"/>
                    <a:lumOff val="15000"/>
                  </a:srgbClr>
                </a:solidFill>
                <a:cs typeface="+mn-ea"/>
                <a:sym typeface="+mn-lt"/>
              </a:rPr>
              <a:t>1</a:t>
            </a:r>
            <a:r>
              <a:rPr lang="zh-CN" altLang="en-US" sz="1600">
                <a:solidFill>
                  <a:srgbClr val="000000">
                    <a:lumMod val="85000"/>
                    <a:lumOff val="15000"/>
                  </a:srgbClr>
                </a:solidFill>
                <a:cs typeface="+mn-ea"/>
                <a:sym typeface="+mn-lt"/>
              </a:rPr>
              <a:t>月至</a:t>
            </a:r>
            <a:r>
              <a:rPr lang="en-US" altLang="zh-CN" sz="1600">
                <a:solidFill>
                  <a:srgbClr val="000000">
                    <a:lumMod val="85000"/>
                    <a:lumOff val="15000"/>
                  </a:srgbClr>
                </a:solidFill>
                <a:cs typeface="+mn-ea"/>
                <a:sym typeface="+mn-lt"/>
              </a:rPr>
              <a:t>10</a:t>
            </a:r>
            <a:r>
              <a:rPr lang="zh-CN" altLang="en-US" sz="1600">
                <a:solidFill>
                  <a:srgbClr val="000000">
                    <a:lumMod val="85000"/>
                    <a:lumOff val="15000"/>
                  </a:srgbClr>
                </a:solidFill>
                <a:cs typeface="+mn-ea"/>
                <a:sym typeface="+mn-lt"/>
              </a:rPr>
              <a:t>月校园内</a:t>
            </a:r>
            <a:r>
              <a:rPr lang="en-US" altLang="zh-CN" sz="1600" b="1">
                <a:solidFill>
                  <a:srgbClr val="000000">
                    <a:lumMod val="85000"/>
                    <a:lumOff val="15000"/>
                  </a:srgbClr>
                </a:solidFill>
                <a:cs typeface="+mn-ea"/>
                <a:sym typeface="+mn-lt"/>
              </a:rPr>
              <a:t>33</a:t>
            </a:r>
            <a:r>
              <a:rPr lang="zh-CN" altLang="en-US" sz="1600">
                <a:solidFill>
                  <a:srgbClr val="000000">
                    <a:lumMod val="85000"/>
                    <a:lumOff val="15000"/>
                  </a:srgbClr>
                </a:solidFill>
                <a:cs typeface="+mn-ea"/>
                <a:sym typeface="+mn-lt"/>
              </a:rPr>
              <a:t>个地点采集的所有手机终端位置的数据， 数据包括手机</a:t>
            </a:r>
            <a:r>
              <a:rPr lang="en-US" altLang="zh-CN" sz="1600">
                <a:solidFill>
                  <a:srgbClr val="000000">
                    <a:lumMod val="85000"/>
                    <a:lumOff val="15000"/>
                  </a:srgbClr>
                </a:solidFill>
                <a:cs typeface="+mn-ea"/>
                <a:sym typeface="+mn-lt"/>
              </a:rPr>
              <a:t>id</a:t>
            </a:r>
            <a:r>
              <a:rPr lang="zh-CN" altLang="en-US" sz="1600">
                <a:solidFill>
                  <a:srgbClr val="000000">
                    <a:lumMod val="85000"/>
                    <a:lumOff val="15000"/>
                  </a:srgbClr>
                </a:solidFill>
                <a:cs typeface="+mn-ea"/>
                <a:sym typeface="+mn-lt"/>
              </a:rPr>
              <a:t>、时间戳、地点</a:t>
            </a:r>
            <a:r>
              <a:rPr lang="en-US" altLang="zh-CN" sz="1600">
                <a:solidFill>
                  <a:srgbClr val="000000">
                    <a:lumMod val="85000"/>
                    <a:lumOff val="15000"/>
                  </a:srgbClr>
                </a:solidFill>
                <a:cs typeface="+mn-ea"/>
                <a:sym typeface="+mn-lt"/>
              </a:rPr>
              <a:t>id</a:t>
            </a:r>
            <a:r>
              <a:rPr lang="zh-CN" altLang="en-US" sz="1600">
                <a:solidFill>
                  <a:srgbClr val="000000">
                    <a:lumMod val="85000"/>
                    <a:lumOff val="15000"/>
                  </a:srgbClr>
                </a:solidFill>
                <a:cs typeface="+mn-ea"/>
                <a:sym typeface="+mn-lt"/>
              </a:rPr>
              <a:t>，需要预测</a:t>
            </a:r>
            <a:r>
              <a:rPr lang="en-US" altLang="zh-CN" sz="1600" b="1">
                <a:solidFill>
                  <a:srgbClr val="000000">
                    <a:lumMod val="85000"/>
                    <a:lumOff val="15000"/>
                  </a:srgbClr>
                </a:solidFill>
                <a:cs typeface="+mn-ea"/>
                <a:sym typeface="+mn-lt"/>
              </a:rPr>
              <a:t>11</a:t>
            </a:r>
            <a:r>
              <a:rPr lang="zh-CN" altLang="en-US" sz="1600" b="1">
                <a:solidFill>
                  <a:srgbClr val="000000">
                    <a:lumMod val="85000"/>
                    <a:lumOff val="15000"/>
                  </a:srgbClr>
                </a:solidFill>
                <a:cs typeface="+mn-ea"/>
                <a:sym typeface="+mn-lt"/>
              </a:rPr>
              <a:t>月和</a:t>
            </a:r>
            <a:r>
              <a:rPr lang="en-US" altLang="zh-CN" sz="1600" b="1">
                <a:solidFill>
                  <a:srgbClr val="000000">
                    <a:lumMod val="85000"/>
                    <a:lumOff val="15000"/>
                  </a:srgbClr>
                </a:solidFill>
                <a:cs typeface="+mn-ea"/>
                <a:sym typeface="+mn-lt"/>
              </a:rPr>
              <a:t>12</a:t>
            </a:r>
            <a:r>
              <a:rPr lang="zh-CN" altLang="en-US" sz="1600" b="1">
                <a:solidFill>
                  <a:srgbClr val="000000">
                    <a:lumMod val="85000"/>
                    <a:lumOff val="15000"/>
                  </a:srgbClr>
                </a:solidFill>
                <a:cs typeface="+mn-ea"/>
                <a:sym typeface="+mn-lt"/>
              </a:rPr>
              <a:t>月</a:t>
            </a:r>
            <a:r>
              <a:rPr lang="zh-CN" altLang="en-US" sz="1600">
                <a:solidFill>
                  <a:srgbClr val="000000">
                    <a:lumMod val="85000"/>
                    <a:lumOff val="15000"/>
                  </a:srgbClr>
                </a:solidFill>
                <a:cs typeface="+mn-ea"/>
                <a:sym typeface="+mn-lt"/>
              </a:rPr>
              <a:t>校园内</a:t>
            </a:r>
            <a:r>
              <a:rPr lang="en-US" altLang="zh-CN" sz="1600">
                <a:solidFill>
                  <a:srgbClr val="000000">
                    <a:lumMod val="85000"/>
                    <a:lumOff val="15000"/>
                  </a:srgbClr>
                </a:solidFill>
                <a:cs typeface="+mn-ea"/>
                <a:sym typeface="+mn-lt"/>
              </a:rPr>
              <a:t>33</a:t>
            </a:r>
            <a:r>
              <a:rPr lang="zh-CN" altLang="en-US" sz="1600">
                <a:solidFill>
                  <a:srgbClr val="000000">
                    <a:lumMod val="85000"/>
                    <a:lumOff val="15000"/>
                  </a:srgbClr>
                </a:solidFill>
                <a:cs typeface="+mn-ea"/>
                <a:sym typeface="+mn-lt"/>
              </a:rPr>
              <a:t>个地点每小时的人数。</a:t>
            </a:r>
          </a:p>
        </p:txBody>
      </p:sp>
      <p:sp>
        <p:nvSpPr>
          <p:cNvPr id="27" name="椭圆 26"/>
          <p:cNvSpPr/>
          <p:nvPr/>
        </p:nvSpPr>
        <p:spPr>
          <a:xfrm>
            <a:off x="864435" y="102501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graphicFrame>
        <p:nvGraphicFramePr>
          <p:cNvPr id="3" name="表格 2"/>
          <p:cNvGraphicFramePr>
            <a:graphicFrameLocks noGrp="1"/>
          </p:cNvGraphicFramePr>
          <p:nvPr>
            <p:extLst>
              <p:ext uri="{D42A27DB-BD31-4B8C-83A1-F6EECF244321}">
                <p14:modId xmlns:p14="http://schemas.microsoft.com/office/powerpoint/2010/main" val="4018069068"/>
              </p:ext>
            </p:extLst>
          </p:nvPr>
        </p:nvGraphicFramePr>
        <p:xfrm>
          <a:off x="1282701" y="3485212"/>
          <a:ext cx="4038600" cy="1648017"/>
        </p:xfrm>
        <a:graphic>
          <a:graphicData uri="http://schemas.openxmlformats.org/drawingml/2006/table">
            <a:tbl>
              <a:tblPr firstRow="1" bandRow="1">
                <a:tableStyleId>{073A0DAA-6AF3-43AB-8588-CEC1D06C72B9}</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548529">
                <a:tc>
                  <a:txBody>
                    <a:bodyPr/>
                    <a:lstStyle/>
                    <a:p>
                      <a:pPr algn="ctr"/>
                      <a:r>
                        <a:rPr lang="en-US" altLang="zh-CN" sz="1400" smtClean="0"/>
                        <a:t>phone_id</a:t>
                      </a:r>
                      <a:endParaRPr lang="zh-CN" altLang="en-US" sz="1400"/>
                    </a:p>
                  </a:txBody>
                  <a:tcPr anchor="ctr"/>
                </a:tc>
                <a:tc>
                  <a:txBody>
                    <a:bodyPr/>
                    <a:lstStyle/>
                    <a:p>
                      <a:pPr algn="ctr"/>
                      <a:r>
                        <a:rPr lang="en-US" altLang="zh-CN" sz="1400" smtClean="0"/>
                        <a:t>time_stamp</a:t>
                      </a:r>
                      <a:endParaRPr lang="zh-CN" altLang="en-US" sz="1400"/>
                    </a:p>
                  </a:txBody>
                  <a:tcPr anchor="ctr"/>
                </a:tc>
                <a:tc>
                  <a:txBody>
                    <a:bodyPr/>
                    <a:lstStyle/>
                    <a:p>
                      <a:pPr algn="ctr"/>
                      <a:r>
                        <a:rPr lang="en-US" altLang="zh-CN" sz="1400" smtClean="0"/>
                        <a:t>loc_id</a:t>
                      </a:r>
                      <a:endParaRPr lang="zh-CN" altLang="en-US" sz="1400"/>
                    </a:p>
                  </a:txBody>
                  <a:tcPr anchor="ctr"/>
                </a:tc>
                <a:extLst>
                  <a:ext uri="{0D108BD9-81ED-4DB2-BD59-A6C34878D82A}">
                    <a16:rowId xmlns:a16="http://schemas.microsoft.com/office/drawing/2014/main" val="10000"/>
                  </a:ext>
                </a:extLst>
              </a:tr>
              <a:tr h="550959">
                <a:tc>
                  <a:txBody>
                    <a:bodyPr/>
                    <a:lstStyle/>
                    <a:p>
                      <a:pPr algn="ctr"/>
                      <a:r>
                        <a:rPr lang="en-US" altLang="zh-CN" sz="1400" smtClean="0"/>
                        <a:t>19886128</a:t>
                      </a:r>
                      <a:endParaRPr lang="zh-CN" altLang="en-US" sz="140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smtClean="0"/>
                        <a:t>2017-01-01 00</a:t>
                      </a:r>
                      <a:endParaRPr lang="zh-CN" altLang="en-US" sz="1400" smtClean="0"/>
                    </a:p>
                  </a:txBody>
                  <a:tcPr anchor="ctr"/>
                </a:tc>
                <a:tc>
                  <a:txBody>
                    <a:bodyPr/>
                    <a:lstStyle/>
                    <a:p>
                      <a:pPr algn="ctr"/>
                      <a:r>
                        <a:rPr lang="en-US" altLang="zh-CN" sz="1400" smtClean="0"/>
                        <a:t>1</a:t>
                      </a:r>
                      <a:endParaRPr lang="zh-CN" altLang="en-US" sz="1400"/>
                    </a:p>
                  </a:txBody>
                  <a:tcPr anchor="ctr"/>
                </a:tc>
                <a:extLst>
                  <a:ext uri="{0D108BD9-81ED-4DB2-BD59-A6C34878D82A}">
                    <a16:rowId xmlns:a16="http://schemas.microsoft.com/office/drawing/2014/main" val="10001"/>
                  </a:ext>
                </a:extLst>
              </a:tr>
              <a:tr h="548529">
                <a:tc>
                  <a:txBody>
                    <a:bodyPr/>
                    <a:lstStyle/>
                    <a:p>
                      <a:pPr algn="ctr"/>
                      <a:r>
                        <a:rPr lang="en-US" altLang="zh-CN" sz="1400" kern="1200" smtClean="0">
                          <a:solidFill>
                            <a:schemeClr val="dk1"/>
                          </a:solidFill>
                          <a:latin typeface="+mn-lt"/>
                          <a:ea typeface="+mn-ea"/>
                          <a:cs typeface="+mn-cs"/>
                        </a:rPr>
                        <a:t>23091728</a:t>
                      </a:r>
                      <a:endParaRPr lang="zh-CN" altLang="en-US" sz="1400" kern="120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smtClean="0">
                          <a:solidFill>
                            <a:schemeClr val="dk1"/>
                          </a:solidFill>
                          <a:latin typeface="+mn-lt"/>
                          <a:ea typeface="+mn-ea"/>
                          <a:cs typeface="+mn-cs"/>
                        </a:rPr>
                        <a:t>2017-01-01 00</a:t>
                      </a:r>
                      <a:endParaRPr lang="zh-CN" altLang="en-US" sz="1400" kern="1200" smtClean="0">
                        <a:solidFill>
                          <a:schemeClr val="dk1"/>
                        </a:solidFill>
                        <a:latin typeface="+mn-lt"/>
                        <a:ea typeface="+mn-ea"/>
                        <a:cs typeface="+mn-cs"/>
                      </a:endParaRPr>
                    </a:p>
                  </a:txBody>
                  <a:tcPr anchor="ctr"/>
                </a:tc>
                <a:tc>
                  <a:txBody>
                    <a:bodyPr/>
                    <a:lstStyle/>
                    <a:p>
                      <a:pPr algn="ctr"/>
                      <a:r>
                        <a:rPr lang="en-US" altLang="zh-CN" sz="1400" kern="1200" smtClean="0">
                          <a:solidFill>
                            <a:schemeClr val="dk1"/>
                          </a:solidFill>
                          <a:latin typeface="+mn-lt"/>
                          <a:ea typeface="+mn-ea"/>
                          <a:cs typeface="+mn-cs"/>
                        </a:rPr>
                        <a:t>1</a:t>
                      </a:r>
                      <a:endParaRPr lang="zh-CN" altLang="en-US" sz="14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bl>
          </a:graphicData>
        </a:graphic>
      </p:graphicFrame>
      <p:sp>
        <p:nvSpPr>
          <p:cNvPr id="4" name="TextBox 3"/>
          <p:cNvSpPr txBox="1"/>
          <p:nvPr/>
        </p:nvSpPr>
        <p:spPr>
          <a:xfrm>
            <a:off x="1168400" y="5435600"/>
            <a:ext cx="4305300" cy="1020792"/>
          </a:xfrm>
          <a:prstGeom prst="rect">
            <a:avLst/>
          </a:prstGeom>
          <a:noFill/>
        </p:spPr>
        <p:txBody>
          <a:bodyPr wrap="square" rtlCol="0">
            <a:spAutoFit/>
          </a:bodyPr>
          <a:lstStyle/>
          <a:p>
            <a:pPr>
              <a:lnSpc>
                <a:spcPct val="130000"/>
              </a:lnSpc>
            </a:pPr>
            <a:r>
              <a:rPr lang="en-US" altLang="zh-CN" sz="1600"/>
              <a:t>p</a:t>
            </a:r>
            <a:r>
              <a:rPr lang="en-US" altLang="zh-CN" sz="1600" smtClean="0"/>
              <a:t>hone_id</a:t>
            </a:r>
            <a:r>
              <a:rPr lang="zh-CN" altLang="en-US" sz="1600" smtClean="0"/>
              <a:t>：手机唯一标示</a:t>
            </a:r>
            <a:r>
              <a:rPr lang="en-US" altLang="zh-CN" sz="1600" smtClean="0"/>
              <a:t>id</a:t>
            </a:r>
          </a:p>
          <a:p>
            <a:pPr>
              <a:lnSpc>
                <a:spcPct val="130000"/>
              </a:lnSpc>
            </a:pPr>
            <a:r>
              <a:rPr lang="en-US" altLang="zh-CN" sz="1600"/>
              <a:t>t</a:t>
            </a:r>
            <a:r>
              <a:rPr lang="en-US" altLang="zh-CN" sz="1600" smtClean="0"/>
              <a:t>ime_stamp</a:t>
            </a:r>
            <a:r>
              <a:rPr lang="zh-CN" altLang="en-US" sz="1600" smtClean="0"/>
              <a:t>：</a:t>
            </a:r>
            <a:r>
              <a:rPr lang="en-US" altLang="zh-CN" sz="1600" smtClean="0"/>
              <a:t> </a:t>
            </a:r>
            <a:r>
              <a:rPr lang="zh-CN" altLang="en-US" sz="1600" smtClean="0"/>
              <a:t>时间戳</a:t>
            </a:r>
            <a:endParaRPr lang="en-US" altLang="zh-CN" sz="1600" smtClean="0"/>
          </a:p>
          <a:p>
            <a:pPr>
              <a:lnSpc>
                <a:spcPct val="130000"/>
              </a:lnSpc>
            </a:pPr>
            <a:r>
              <a:rPr lang="en-US" altLang="zh-CN" sz="1600"/>
              <a:t>l</a:t>
            </a:r>
            <a:r>
              <a:rPr lang="en-US" altLang="zh-CN" sz="1600" smtClean="0"/>
              <a:t>oc_id</a:t>
            </a:r>
            <a:r>
              <a:rPr lang="zh-CN" altLang="en-US" sz="1600" smtClean="0"/>
              <a:t>： 地点</a:t>
            </a:r>
            <a:r>
              <a:rPr lang="en-US" altLang="zh-CN" sz="1600" smtClean="0"/>
              <a:t>id</a:t>
            </a:r>
            <a:endParaRPr lang="zh-CN" altLang="en-US" sz="1600"/>
          </a:p>
        </p:txBody>
      </p:sp>
      <p:sp>
        <p:nvSpPr>
          <p:cNvPr id="13" name="矩形 12"/>
          <p:cNvSpPr/>
          <p:nvPr/>
        </p:nvSpPr>
        <p:spPr>
          <a:xfrm>
            <a:off x="7035464" y="816533"/>
            <a:ext cx="1620958" cy="523220"/>
          </a:xfrm>
          <a:prstGeom prst="rect">
            <a:avLst/>
          </a:prstGeom>
        </p:spPr>
        <p:txBody>
          <a:bodyPr wrap="none">
            <a:spAutoFit/>
          </a:bodyPr>
          <a:lstStyle/>
          <a:p>
            <a:pPr algn="ctr" defTabSz="609585"/>
            <a:r>
              <a:rPr lang="zh-CN" altLang="en-US" sz="2800" b="1">
                <a:solidFill>
                  <a:srgbClr val="000000">
                    <a:lumMod val="85000"/>
                    <a:lumOff val="15000"/>
                  </a:srgbClr>
                </a:solidFill>
                <a:cs typeface="+mn-ea"/>
                <a:sym typeface="+mn-lt"/>
              </a:rPr>
              <a:t>评测公式</a:t>
            </a:r>
          </a:p>
        </p:txBody>
      </p:sp>
      <p:sp>
        <p:nvSpPr>
          <p:cNvPr id="14" name="矩形 13"/>
          <p:cNvSpPr/>
          <p:nvPr/>
        </p:nvSpPr>
        <p:spPr>
          <a:xfrm>
            <a:off x="6945519" y="1398054"/>
            <a:ext cx="4293981" cy="1292662"/>
          </a:xfrm>
          <a:prstGeom prst="rect">
            <a:avLst/>
          </a:prstGeom>
        </p:spPr>
        <p:txBody>
          <a:bodyPr wrap="square">
            <a:spAutoFit/>
          </a:bodyPr>
          <a:lstStyle/>
          <a:p>
            <a:pPr>
              <a:lnSpc>
                <a:spcPct val="150000"/>
              </a:lnSpc>
            </a:pPr>
            <a:r>
              <a:rPr lang="zh-CN" altLang="en-US" smtClean="0"/>
              <a:t>𝑋</a:t>
            </a:r>
            <a:r>
              <a:rPr lang="en-US" altLang="zh-CN"/>
              <a:t>_</a:t>
            </a:r>
            <a:r>
              <a:rPr lang="zh-CN" altLang="en-US" smtClean="0"/>
              <a:t>𝑚𝑜𝑑𝑒𝑙</a:t>
            </a:r>
            <a:r>
              <a:rPr lang="en-US" altLang="zh-CN"/>
              <a:t>,</a:t>
            </a:r>
            <a:r>
              <a:rPr lang="zh-CN" altLang="en-US" smtClean="0"/>
              <a:t>𝑖</a:t>
            </a:r>
            <a:r>
              <a:rPr lang="zh-CN" altLang="en-US" sz="1600" smtClean="0"/>
              <a:t>：</a:t>
            </a:r>
            <a:r>
              <a:rPr lang="zh-CN" altLang="en-US" sz="1600"/>
              <a:t>预测结果中第</a:t>
            </a:r>
            <a:r>
              <a:rPr lang="en-US" altLang="zh-CN" sz="1600"/>
              <a:t>i</a:t>
            </a:r>
            <a:r>
              <a:rPr lang="zh-CN" altLang="en-US" sz="1600"/>
              <a:t>条记录（某地点某小时的人流量）</a:t>
            </a:r>
          </a:p>
          <a:p>
            <a:pPr>
              <a:lnSpc>
                <a:spcPct val="150000"/>
              </a:lnSpc>
            </a:pPr>
            <a:r>
              <a:rPr lang="zh-CN" altLang="en-US" smtClean="0"/>
              <a:t>𝑋</a:t>
            </a:r>
            <a:r>
              <a:rPr lang="en-US" altLang="zh-CN" smtClean="0"/>
              <a:t>_</a:t>
            </a:r>
            <a:r>
              <a:rPr lang="zh-CN" altLang="en-US" smtClean="0"/>
              <a:t>𝑜𝑏𝑠</a:t>
            </a:r>
            <a:r>
              <a:rPr lang="en-US" altLang="zh-CN"/>
              <a:t>,</a:t>
            </a:r>
            <a:r>
              <a:rPr lang="zh-CN" altLang="en-US" smtClean="0"/>
              <a:t>𝑖</a:t>
            </a:r>
            <a:r>
              <a:rPr lang="zh-CN" altLang="en-US" sz="1600" smtClean="0"/>
              <a:t>：</a:t>
            </a:r>
            <a:r>
              <a:rPr lang="zh-CN" altLang="en-US" sz="1600"/>
              <a:t>真实测</a:t>
            </a:r>
            <a:r>
              <a:rPr lang="zh-CN" altLang="en-US" sz="1600" smtClean="0"/>
              <a:t>得人流量</a:t>
            </a:r>
            <a:endParaRPr lang="zh-CN" altLang="en-US" sz="1600">
              <a:solidFill>
                <a:srgbClr val="000000">
                  <a:lumMod val="85000"/>
                  <a:lumOff val="15000"/>
                </a:srgbClr>
              </a:solidFill>
              <a:cs typeface="+mn-ea"/>
              <a:sym typeface="+mn-lt"/>
            </a:endParaRPr>
          </a:p>
        </p:txBody>
      </p:sp>
      <p:sp>
        <p:nvSpPr>
          <p:cNvPr id="15" name="椭圆 14"/>
          <p:cNvSpPr/>
          <p:nvPr/>
        </p:nvSpPr>
        <p:spPr>
          <a:xfrm>
            <a:off x="6681035" y="99961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461" y="2765547"/>
            <a:ext cx="4488439" cy="1257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6892789" y="4166654"/>
            <a:ext cx="4293981" cy="1569660"/>
          </a:xfrm>
          <a:prstGeom prst="rect">
            <a:avLst/>
          </a:prstGeom>
        </p:spPr>
        <p:txBody>
          <a:bodyPr wrap="square">
            <a:spAutoFit/>
          </a:bodyPr>
          <a:lstStyle/>
          <a:p>
            <a:pPr algn="just" defTabSz="609585">
              <a:lnSpc>
                <a:spcPct val="150000"/>
              </a:lnSpc>
            </a:pPr>
            <a:r>
              <a:rPr lang="en-US" altLang="zh-CN" sz="1600" dirty="0" smtClean="0">
                <a:solidFill>
                  <a:srgbClr val="000000">
                    <a:lumMod val="85000"/>
                    <a:lumOff val="15000"/>
                  </a:srgbClr>
                </a:solidFill>
                <a:cs typeface="+mn-ea"/>
                <a:sym typeface="+mn-lt"/>
              </a:rPr>
              <a:t>Tips</a:t>
            </a:r>
            <a:r>
              <a:rPr lang="zh-CN" altLang="en-US" sz="1600" dirty="0" smtClean="0">
                <a:solidFill>
                  <a:srgbClr val="000000">
                    <a:lumMod val="85000"/>
                    <a:lumOff val="15000"/>
                  </a:srgbClr>
                </a:solidFill>
                <a:cs typeface="+mn-ea"/>
                <a:sym typeface="+mn-lt"/>
              </a:rPr>
              <a:t>：</a:t>
            </a:r>
            <a:endParaRPr lang="en-US" altLang="zh-CN" sz="1600" dirty="0" smtClean="0">
              <a:solidFill>
                <a:srgbClr val="000000">
                  <a:lumMod val="85000"/>
                  <a:lumOff val="15000"/>
                </a:srgbClr>
              </a:solidFill>
              <a:cs typeface="+mn-ea"/>
              <a:sym typeface="+mn-lt"/>
            </a:endParaRPr>
          </a:p>
          <a:p>
            <a:pPr algn="just" defTabSz="609585">
              <a:lnSpc>
                <a:spcPct val="150000"/>
              </a:lnSpc>
            </a:pPr>
            <a:r>
              <a:rPr lang="zh-CN" altLang="en-US" sz="1600" dirty="0" smtClean="0">
                <a:solidFill>
                  <a:srgbClr val="000000">
                    <a:lumMod val="85000"/>
                    <a:lumOff val="15000"/>
                  </a:srgbClr>
                </a:solidFill>
                <a:cs typeface="+mn-ea"/>
                <a:sym typeface="+mn-lt"/>
              </a:rPr>
              <a:t>实际人流量高的记录的预测精确度会对最后的结果产生比较大的影响。</a:t>
            </a:r>
            <a:endParaRPr lang="en-US" altLang="zh-CN" sz="1600" dirty="0" smtClean="0">
              <a:solidFill>
                <a:srgbClr val="000000">
                  <a:lumMod val="85000"/>
                  <a:lumOff val="15000"/>
                </a:srgbClr>
              </a:solidFill>
              <a:cs typeface="+mn-ea"/>
              <a:sym typeface="+mn-lt"/>
            </a:endParaRPr>
          </a:p>
          <a:p>
            <a:pPr algn="just" defTabSz="609585">
              <a:lnSpc>
                <a:spcPct val="150000"/>
              </a:lnSpc>
            </a:pPr>
            <a:endParaRPr lang="zh-CN" altLang="en-US" sz="1600" dirty="0">
              <a:solidFill>
                <a:srgbClr val="000000">
                  <a:lumMod val="85000"/>
                  <a:lumOff val="15000"/>
                </a:srgbClr>
              </a:solidFill>
              <a:cs typeface="+mn-ea"/>
              <a:sym typeface="+mn-lt"/>
            </a:endParaRPr>
          </a:p>
        </p:txBody>
      </p:sp>
    </p:spTree>
    <p:extLst>
      <p:ext uri="{BB962C8B-B14F-4D97-AF65-F5344CB8AC3E}">
        <p14:creationId xmlns:p14="http://schemas.microsoft.com/office/powerpoint/2010/main" val="1850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a:solidFill>
                  <a:srgbClr val="FFFFFF"/>
                </a:solidFill>
                <a:cs typeface="+mn-ea"/>
                <a:sym typeface="+mn-lt"/>
              </a:rPr>
              <a:t>2</a:t>
            </a:r>
            <a:endParaRPr lang="zh-CN" altLang="en-US" sz="28700">
              <a:solidFill>
                <a:srgbClr val="FFFFFF"/>
              </a:solidFill>
              <a:cs typeface="+mn-ea"/>
              <a:sym typeface="+mn-lt"/>
            </a:endParaRPr>
          </a:p>
        </p:txBody>
      </p:sp>
      <p:sp>
        <p:nvSpPr>
          <p:cNvPr id="2" name="文本占位符 1"/>
          <p:cNvSpPr>
            <a:spLocks noGrp="1"/>
          </p:cNvSpPr>
          <p:nvPr>
            <p:ph type="body" sz="quarter" idx="11"/>
          </p:nvPr>
        </p:nvSpPr>
        <p:spPr>
          <a:xfrm>
            <a:off x="4436665" y="2840566"/>
            <a:ext cx="3420269" cy="897467"/>
          </a:xfrm>
        </p:spPr>
        <p:txBody>
          <a:bodyPr/>
          <a:lstStyle/>
          <a:p>
            <a:r>
              <a:rPr lang="zh-CN" altLang="en-US" smtClean="0">
                <a:cs typeface="+mn-ea"/>
                <a:sym typeface="+mn-lt"/>
              </a:rPr>
              <a:t>数据探索</a:t>
            </a:r>
            <a:endParaRPr lang="en-US" altLang="zh-CN" smtClean="0">
              <a:cs typeface="+mn-ea"/>
              <a:sym typeface="+mn-lt"/>
            </a:endParaRPr>
          </a:p>
          <a:p>
            <a:r>
              <a:rPr lang="zh-CN" altLang="en-US" smtClean="0">
                <a:cs typeface="+mn-ea"/>
                <a:sym typeface="+mn-lt"/>
              </a:rPr>
              <a:t>清洗</a:t>
            </a:r>
            <a:endParaRPr lang="zh-CN" altLang="en-US">
              <a:cs typeface="+mn-ea"/>
              <a:sym typeface="+mn-lt"/>
            </a:endParaRPr>
          </a:p>
        </p:txBody>
      </p:sp>
    </p:spTree>
    <p:extLst>
      <p:ext uri="{BB962C8B-B14F-4D97-AF65-F5344CB8AC3E}">
        <p14:creationId xmlns:p14="http://schemas.microsoft.com/office/powerpoint/2010/main" val="155333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cs typeface="+mn-ea"/>
                <a:sym typeface="+mn-lt"/>
              </a:rPr>
              <a:t>2.1 </a:t>
            </a:r>
            <a:r>
              <a:rPr lang="zh-CN" altLang="en-US" b="1" smtClean="0">
                <a:cs typeface="+mn-ea"/>
                <a:sym typeface="+mn-lt"/>
              </a:rPr>
              <a:t>数据探索</a:t>
            </a:r>
            <a:endParaRPr lang="zh-CN" altLang="en-US" b="1">
              <a:cs typeface="+mn-ea"/>
              <a:sym typeface="+mn-lt"/>
            </a:endParaRPr>
          </a:p>
        </p:txBody>
      </p:sp>
      <p:pic>
        <p:nvPicPr>
          <p:cNvPr id="3075" name="Picture 3" descr="C:\Users\weibao\Desktop\下载.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200" y="802393"/>
            <a:ext cx="7824157" cy="37188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6967" y="957590"/>
            <a:ext cx="1934633" cy="523220"/>
          </a:xfrm>
          <a:prstGeom prst="rect">
            <a:avLst/>
          </a:prstGeom>
          <a:noFill/>
        </p:spPr>
        <p:txBody>
          <a:bodyPr wrap="square" rtlCol="0">
            <a:spAutoFit/>
          </a:bodyPr>
          <a:lstStyle/>
          <a:p>
            <a:r>
              <a:rPr lang="zh-CN" altLang="en-US" sz="2800" smtClean="0"/>
              <a:t>月份分析</a:t>
            </a:r>
            <a:endParaRPr lang="zh-CN" altLang="en-US" sz="2800"/>
          </a:p>
        </p:txBody>
      </p:sp>
      <p:sp>
        <p:nvSpPr>
          <p:cNvPr id="24" name="椭圆 23"/>
          <p:cNvSpPr/>
          <p:nvPr/>
        </p:nvSpPr>
        <p:spPr>
          <a:xfrm>
            <a:off x="394535" y="1110178"/>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5" name="TextBox 4"/>
          <p:cNvSpPr txBox="1"/>
          <p:nvPr/>
        </p:nvSpPr>
        <p:spPr>
          <a:xfrm>
            <a:off x="6591300" y="457200"/>
            <a:ext cx="2870200" cy="369332"/>
          </a:xfrm>
          <a:prstGeom prst="rect">
            <a:avLst/>
          </a:prstGeom>
          <a:noFill/>
        </p:spPr>
        <p:txBody>
          <a:bodyPr wrap="square" rtlCol="0">
            <a:spAutoFit/>
          </a:bodyPr>
          <a:lstStyle/>
          <a:p>
            <a:r>
              <a:rPr lang="en-US" altLang="zh-CN" smtClean="0"/>
              <a:t>loc_20  </a:t>
            </a:r>
            <a:r>
              <a:rPr lang="zh-CN" altLang="en-US" smtClean="0"/>
              <a:t>科研楼正门</a:t>
            </a:r>
            <a:endParaRPr lang="zh-CN" altLang="en-US"/>
          </a:p>
        </p:txBody>
      </p:sp>
      <p:sp>
        <p:nvSpPr>
          <p:cNvPr id="25" name="TextBox 24"/>
          <p:cNvSpPr txBox="1"/>
          <p:nvPr/>
        </p:nvSpPr>
        <p:spPr>
          <a:xfrm>
            <a:off x="500412" y="1626012"/>
            <a:ext cx="3619500" cy="1800493"/>
          </a:xfrm>
          <a:prstGeom prst="rect">
            <a:avLst/>
          </a:prstGeom>
          <a:noFill/>
        </p:spPr>
        <p:txBody>
          <a:bodyPr wrap="square" rtlCol="0">
            <a:spAutoFit/>
          </a:bodyPr>
          <a:lstStyle/>
          <a:p>
            <a:pPr>
              <a:lnSpc>
                <a:spcPct val="150000"/>
              </a:lnSpc>
            </a:pPr>
            <a:r>
              <a:rPr lang="zh-CN" altLang="en-US" sz="2000" b="1" smtClean="0"/>
              <a:t>异常的时期：</a:t>
            </a:r>
            <a:endParaRPr lang="en-US" altLang="zh-CN" sz="2000" b="1" smtClean="0"/>
          </a:p>
          <a:p>
            <a:pPr marL="285750" indent="-285750">
              <a:lnSpc>
                <a:spcPct val="150000"/>
              </a:lnSpc>
              <a:buFont typeface="Arial" pitchFamily="34" charset="0"/>
              <a:buChar char="•"/>
            </a:pPr>
            <a:r>
              <a:rPr lang="en-US" altLang="zh-CN" smtClean="0"/>
              <a:t>2</a:t>
            </a:r>
            <a:r>
              <a:rPr lang="zh-CN" altLang="en-US" smtClean="0"/>
              <a:t>月寒假</a:t>
            </a:r>
            <a:endParaRPr lang="en-US" altLang="zh-CN" smtClean="0"/>
          </a:p>
          <a:p>
            <a:pPr marL="285750" indent="-285750">
              <a:lnSpc>
                <a:spcPct val="150000"/>
              </a:lnSpc>
              <a:buFont typeface="Arial" pitchFamily="34" charset="0"/>
              <a:buChar char="•"/>
            </a:pPr>
            <a:r>
              <a:rPr lang="en-US" altLang="zh-CN" smtClean="0"/>
              <a:t>7</a:t>
            </a:r>
            <a:r>
              <a:rPr lang="zh-CN" altLang="en-US" smtClean="0"/>
              <a:t>、</a:t>
            </a:r>
            <a:r>
              <a:rPr lang="en-US" altLang="zh-CN" smtClean="0"/>
              <a:t>8</a:t>
            </a:r>
            <a:r>
              <a:rPr lang="zh-CN" altLang="en-US" smtClean="0"/>
              <a:t>月暑假</a:t>
            </a:r>
            <a:endParaRPr lang="en-US" altLang="zh-CN" smtClean="0"/>
          </a:p>
          <a:p>
            <a:pPr marL="285750" indent="-285750">
              <a:lnSpc>
                <a:spcPct val="150000"/>
              </a:lnSpc>
              <a:buFont typeface="Arial" pitchFamily="34" charset="0"/>
              <a:buChar char="•"/>
            </a:pPr>
            <a:r>
              <a:rPr lang="zh-CN" altLang="en-US" smtClean="0"/>
              <a:t>十一假期 流量骤减</a:t>
            </a:r>
            <a:endParaRPr lang="zh-CN" altLang="en-US"/>
          </a:p>
        </p:txBody>
      </p:sp>
      <p:sp>
        <p:nvSpPr>
          <p:cNvPr id="26" name="TextBox 25"/>
          <p:cNvSpPr txBox="1"/>
          <p:nvPr/>
        </p:nvSpPr>
        <p:spPr>
          <a:xfrm>
            <a:off x="5166601" y="5226566"/>
            <a:ext cx="6987299" cy="1015663"/>
          </a:xfrm>
          <a:prstGeom prst="rect">
            <a:avLst/>
          </a:prstGeom>
          <a:noFill/>
        </p:spPr>
        <p:txBody>
          <a:bodyPr wrap="square" rtlCol="0">
            <a:spAutoFit/>
          </a:bodyPr>
          <a:lstStyle/>
          <a:p>
            <a:pPr marL="342900" indent="-342900">
              <a:lnSpc>
                <a:spcPct val="150000"/>
              </a:lnSpc>
              <a:buFont typeface="Arial" pitchFamily="34" charset="0"/>
              <a:buChar char="•"/>
            </a:pPr>
            <a:r>
              <a:rPr lang="zh-CN" altLang="en-US" sz="2000" smtClean="0"/>
              <a:t>春季学期和秋季学期的流量</a:t>
            </a:r>
            <a:r>
              <a:rPr lang="zh-CN" altLang="en-US" sz="2000" b="1" smtClean="0"/>
              <a:t>趋势和规模</a:t>
            </a:r>
            <a:r>
              <a:rPr lang="zh-CN" altLang="en-US" sz="2000" smtClean="0"/>
              <a:t>有所不同</a:t>
            </a:r>
            <a:endParaRPr lang="en-US" altLang="zh-CN" sz="2000" smtClean="0"/>
          </a:p>
          <a:p>
            <a:pPr marL="342900" indent="-342900">
              <a:lnSpc>
                <a:spcPct val="150000"/>
              </a:lnSpc>
              <a:buFont typeface="Arial" pitchFamily="34" charset="0"/>
              <a:buChar char="•"/>
            </a:pPr>
            <a:r>
              <a:rPr lang="en-US" altLang="zh-CN" sz="2000" b="1" smtClean="0"/>
              <a:t>9,10,11</a:t>
            </a:r>
            <a:r>
              <a:rPr lang="zh-CN" altLang="en-US" sz="2000" b="1" smtClean="0"/>
              <a:t>月</a:t>
            </a:r>
            <a:r>
              <a:rPr lang="zh-CN" altLang="en-US" sz="2000" smtClean="0"/>
              <a:t>更具有相似的规律性和整体的趋势</a:t>
            </a:r>
            <a:endParaRPr lang="zh-CN" altLang="en-US" sz="2000"/>
          </a:p>
        </p:txBody>
      </p:sp>
      <p:sp>
        <p:nvSpPr>
          <p:cNvPr id="29" name="TextBox 28"/>
          <p:cNvSpPr txBox="1"/>
          <p:nvPr/>
        </p:nvSpPr>
        <p:spPr>
          <a:xfrm>
            <a:off x="562674" y="3615204"/>
            <a:ext cx="3166533" cy="969496"/>
          </a:xfrm>
          <a:prstGeom prst="rect">
            <a:avLst/>
          </a:prstGeom>
          <a:noFill/>
        </p:spPr>
        <p:txBody>
          <a:bodyPr wrap="square" rtlCol="0">
            <a:spAutoFit/>
          </a:bodyPr>
          <a:lstStyle/>
          <a:p>
            <a:pPr>
              <a:lnSpc>
                <a:spcPct val="150000"/>
              </a:lnSpc>
            </a:pPr>
            <a:r>
              <a:rPr lang="zh-CN" altLang="en-US" sz="2000" b="1" smtClean="0"/>
              <a:t>缺失值：</a:t>
            </a:r>
            <a:endParaRPr lang="en-US" altLang="zh-CN" sz="2000" b="1" smtClean="0"/>
          </a:p>
          <a:p>
            <a:pPr marL="285750" indent="-285750">
              <a:lnSpc>
                <a:spcPct val="150000"/>
              </a:lnSpc>
              <a:buFont typeface="Arial" pitchFamily="34" charset="0"/>
              <a:buChar char="•"/>
            </a:pPr>
            <a:r>
              <a:rPr lang="en-US" altLang="zh-CN" smtClean="0"/>
              <a:t>4</a:t>
            </a:r>
            <a:r>
              <a:rPr lang="zh-CN" altLang="en-US" smtClean="0"/>
              <a:t>、</a:t>
            </a:r>
            <a:r>
              <a:rPr lang="en-US" altLang="zh-CN" smtClean="0"/>
              <a:t>6</a:t>
            </a:r>
            <a:r>
              <a:rPr lang="zh-CN" altLang="en-US" smtClean="0"/>
              <a:t>月有较多缺失值</a:t>
            </a:r>
            <a:endParaRPr lang="zh-CN" altLang="en-US"/>
          </a:p>
        </p:txBody>
      </p:sp>
      <p:sp>
        <p:nvSpPr>
          <p:cNvPr id="31" name="TextBox 30"/>
          <p:cNvSpPr txBox="1"/>
          <p:nvPr/>
        </p:nvSpPr>
        <p:spPr>
          <a:xfrm>
            <a:off x="4358216" y="2152134"/>
            <a:ext cx="2002367" cy="400110"/>
          </a:xfrm>
          <a:prstGeom prst="rect">
            <a:avLst/>
          </a:prstGeom>
          <a:noFill/>
        </p:spPr>
        <p:txBody>
          <a:bodyPr wrap="square" rtlCol="0">
            <a:spAutoFit/>
          </a:bodyPr>
          <a:lstStyle/>
          <a:p>
            <a:r>
              <a:rPr lang="en-US" altLang="zh-CN" sz="2000" b="1" smtClean="0">
                <a:solidFill>
                  <a:srgbClr val="F23C00"/>
                </a:solidFill>
              </a:rPr>
              <a:t>2</a:t>
            </a:r>
            <a:r>
              <a:rPr lang="zh-CN" altLang="en-US" sz="2000" b="1" smtClean="0">
                <a:solidFill>
                  <a:srgbClr val="F23C00"/>
                </a:solidFill>
              </a:rPr>
              <a:t>月寒假</a:t>
            </a:r>
            <a:endParaRPr lang="zh-CN" altLang="en-US" sz="2000" b="1">
              <a:solidFill>
                <a:srgbClr val="F23C00"/>
              </a:solidFill>
            </a:endParaRPr>
          </a:p>
        </p:txBody>
      </p:sp>
      <p:sp>
        <p:nvSpPr>
          <p:cNvPr id="34" name="TextBox 33"/>
          <p:cNvSpPr txBox="1"/>
          <p:nvPr/>
        </p:nvSpPr>
        <p:spPr>
          <a:xfrm>
            <a:off x="8119533" y="1904598"/>
            <a:ext cx="2002367" cy="400110"/>
          </a:xfrm>
          <a:prstGeom prst="rect">
            <a:avLst/>
          </a:prstGeom>
          <a:noFill/>
        </p:spPr>
        <p:txBody>
          <a:bodyPr wrap="square" rtlCol="0">
            <a:spAutoFit/>
          </a:bodyPr>
          <a:lstStyle/>
          <a:p>
            <a:r>
              <a:rPr lang="en-US" altLang="zh-CN" sz="2000" b="1" smtClean="0">
                <a:solidFill>
                  <a:srgbClr val="F23C00"/>
                </a:solidFill>
              </a:rPr>
              <a:t>7</a:t>
            </a:r>
            <a:r>
              <a:rPr lang="zh-CN" altLang="en-US" sz="2000" b="1" smtClean="0">
                <a:solidFill>
                  <a:srgbClr val="F23C00"/>
                </a:solidFill>
              </a:rPr>
              <a:t>、</a:t>
            </a:r>
            <a:r>
              <a:rPr lang="en-US" altLang="zh-CN" sz="2000" b="1" smtClean="0">
                <a:solidFill>
                  <a:srgbClr val="F23C00"/>
                </a:solidFill>
              </a:rPr>
              <a:t>8</a:t>
            </a:r>
            <a:r>
              <a:rPr lang="zh-CN" altLang="en-US" sz="2000" b="1" smtClean="0">
                <a:solidFill>
                  <a:srgbClr val="F23C00"/>
                </a:solidFill>
              </a:rPr>
              <a:t>月暑假</a:t>
            </a:r>
            <a:endParaRPr lang="zh-CN" altLang="en-US" sz="2000" b="1">
              <a:solidFill>
                <a:srgbClr val="F23C00"/>
              </a:solidFill>
            </a:endParaRPr>
          </a:p>
        </p:txBody>
      </p:sp>
      <p:sp>
        <p:nvSpPr>
          <p:cNvPr id="35" name="TextBox 34"/>
          <p:cNvSpPr txBox="1"/>
          <p:nvPr/>
        </p:nvSpPr>
        <p:spPr>
          <a:xfrm>
            <a:off x="9695290" y="4212679"/>
            <a:ext cx="2002367" cy="400110"/>
          </a:xfrm>
          <a:prstGeom prst="rect">
            <a:avLst/>
          </a:prstGeom>
          <a:noFill/>
        </p:spPr>
        <p:txBody>
          <a:bodyPr wrap="square" rtlCol="0">
            <a:spAutoFit/>
          </a:bodyPr>
          <a:lstStyle/>
          <a:p>
            <a:r>
              <a:rPr lang="zh-CN" altLang="en-US" sz="2000" b="1" smtClean="0">
                <a:solidFill>
                  <a:srgbClr val="F23C00"/>
                </a:solidFill>
              </a:rPr>
              <a:t>十一假期</a:t>
            </a:r>
            <a:endParaRPr lang="zh-CN" altLang="en-US" sz="2000" b="1">
              <a:solidFill>
                <a:srgbClr val="F23C00"/>
              </a:solidFill>
            </a:endParaRPr>
          </a:p>
        </p:txBody>
      </p:sp>
      <p:grpSp>
        <p:nvGrpSpPr>
          <p:cNvPr id="45" name="组合 44"/>
          <p:cNvGrpSpPr/>
          <p:nvPr/>
        </p:nvGrpSpPr>
        <p:grpSpPr>
          <a:xfrm>
            <a:off x="4449233" y="2336800"/>
            <a:ext cx="5964767" cy="2273300"/>
            <a:chOff x="4449233" y="2336800"/>
            <a:chExt cx="5964767" cy="2273300"/>
          </a:xfrm>
        </p:grpSpPr>
        <p:sp>
          <p:nvSpPr>
            <p:cNvPr id="8" name="椭圆 7"/>
            <p:cNvSpPr/>
            <p:nvPr/>
          </p:nvSpPr>
          <p:spPr>
            <a:xfrm>
              <a:off x="4449233" y="2623696"/>
              <a:ext cx="910167" cy="1681604"/>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27" name="椭圆 26"/>
            <p:cNvSpPr/>
            <p:nvPr/>
          </p:nvSpPr>
          <p:spPr>
            <a:xfrm>
              <a:off x="8191501" y="2336800"/>
              <a:ext cx="1384300" cy="1968500"/>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28" name="椭圆 27"/>
            <p:cNvSpPr/>
            <p:nvPr/>
          </p:nvSpPr>
          <p:spPr>
            <a:xfrm>
              <a:off x="10071100" y="3282950"/>
              <a:ext cx="342900" cy="819150"/>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32" name="左大括号 31"/>
            <p:cNvSpPr/>
            <p:nvPr/>
          </p:nvSpPr>
          <p:spPr>
            <a:xfrm flipH="1">
              <a:off x="6309420" y="3759417"/>
              <a:ext cx="146050" cy="716144"/>
            </a:xfrm>
            <a:prstGeom prst="leftBrace">
              <a:avLst/>
            </a:prstGeom>
            <a:noFill/>
            <a:ln w="22225">
              <a:solidFill>
                <a:srgbClr val="F23C00"/>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23C00"/>
                </a:solidFill>
              </a:endParaRPr>
            </a:p>
          </p:txBody>
        </p:sp>
        <p:sp>
          <p:nvSpPr>
            <p:cNvPr id="37" name="左大括号 36"/>
            <p:cNvSpPr/>
            <p:nvPr/>
          </p:nvSpPr>
          <p:spPr>
            <a:xfrm flipH="1">
              <a:off x="7743249" y="3971981"/>
              <a:ext cx="90775" cy="231719"/>
            </a:xfrm>
            <a:prstGeom prst="leftBrace">
              <a:avLst/>
            </a:prstGeom>
            <a:noFill/>
            <a:ln w="22225">
              <a:solidFill>
                <a:srgbClr val="F23C00"/>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23C00"/>
                </a:solidFill>
              </a:endParaRPr>
            </a:p>
          </p:txBody>
        </p:sp>
        <p:cxnSp>
          <p:nvCxnSpPr>
            <p:cNvPr id="36" name="直接箭头连接符 35"/>
            <p:cNvCxnSpPr/>
            <p:nvPr/>
          </p:nvCxnSpPr>
          <p:spPr>
            <a:xfrm>
              <a:off x="6442770" y="4225379"/>
              <a:ext cx="783530" cy="384721"/>
            </a:xfrm>
            <a:prstGeom prst="straightConnector1">
              <a:avLst/>
            </a:prstGeom>
            <a:ln w="19050">
              <a:solidFill>
                <a:srgbClr val="F23C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7226300" y="4178300"/>
              <a:ext cx="607724" cy="431800"/>
            </a:xfrm>
            <a:prstGeom prst="straightConnector1">
              <a:avLst/>
            </a:prstGeom>
            <a:ln w="19050">
              <a:solidFill>
                <a:srgbClr val="F23C00"/>
              </a:solidFill>
              <a:tailEnd type="arrow"/>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440835" y="4603234"/>
            <a:ext cx="2002367" cy="400110"/>
          </a:xfrm>
          <a:prstGeom prst="rect">
            <a:avLst/>
          </a:prstGeom>
          <a:noFill/>
        </p:spPr>
        <p:txBody>
          <a:bodyPr wrap="square" rtlCol="0">
            <a:spAutoFit/>
          </a:bodyPr>
          <a:lstStyle/>
          <a:p>
            <a:r>
              <a:rPr lang="en-US" altLang="zh-CN" sz="2000" b="1" smtClean="0">
                <a:solidFill>
                  <a:srgbClr val="F23C00"/>
                </a:solidFill>
              </a:rPr>
              <a:t>4</a:t>
            </a:r>
            <a:r>
              <a:rPr lang="zh-CN" altLang="en-US" sz="2000" b="1" smtClean="0">
                <a:solidFill>
                  <a:srgbClr val="F23C00"/>
                </a:solidFill>
              </a:rPr>
              <a:t>、</a:t>
            </a:r>
            <a:r>
              <a:rPr lang="en-US" altLang="zh-CN" sz="2000" b="1" smtClean="0">
                <a:solidFill>
                  <a:srgbClr val="F23C00"/>
                </a:solidFill>
              </a:rPr>
              <a:t>6</a:t>
            </a:r>
            <a:r>
              <a:rPr lang="zh-CN" altLang="en-US" sz="2000" b="1" smtClean="0">
                <a:solidFill>
                  <a:srgbClr val="F23C00"/>
                </a:solidFill>
              </a:rPr>
              <a:t>月</a:t>
            </a:r>
            <a:r>
              <a:rPr lang="zh-CN" altLang="en-US" sz="2000" b="1">
                <a:solidFill>
                  <a:srgbClr val="F23C00"/>
                </a:solidFill>
              </a:rPr>
              <a:t>缺失值</a:t>
            </a:r>
          </a:p>
        </p:txBody>
      </p:sp>
      <p:graphicFrame>
        <p:nvGraphicFramePr>
          <p:cNvPr id="47" name="表格 46"/>
          <p:cNvGraphicFramePr>
            <a:graphicFrameLocks noGrp="1"/>
          </p:cNvGraphicFramePr>
          <p:nvPr>
            <p:extLst>
              <p:ext uri="{D42A27DB-BD31-4B8C-83A1-F6EECF244321}">
                <p14:modId xmlns:p14="http://schemas.microsoft.com/office/powerpoint/2010/main" val="4012458962"/>
              </p:ext>
            </p:extLst>
          </p:nvPr>
        </p:nvGraphicFramePr>
        <p:xfrm>
          <a:off x="469899" y="4812844"/>
          <a:ext cx="3716868" cy="1231802"/>
        </p:xfrm>
        <a:graphic>
          <a:graphicData uri="http://schemas.openxmlformats.org/drawingml/2006/table">
            <a:tbl>
              <a:tblPr firstRow="1" bandRow="1">
                <a:tableStyleId>{073A0DAA-6AF3-43AB-8588-CEC1D06C72B9}</a:tableStyleId>
              </a:tblPr>
              <a:tblGrid>
                <a:gridCol w="1238956">
                  <a:extLst>
                    <a:ext uri="{9D8B030D-6E8A-4147-A177-3AD203B41FA5}">
                      <a16:colId xmlns:a16="http://schemas.microsoft.com/office/drawing/2014/main" val="20000"/>
                    </a:ext>
                  </a:extLst>
                </a:gridCol>
                <a:gridCol w="1238956">
                  <a:extLst>
                    <a:ext uri="{9D8B030D-6E8A-4147-A177-3AD203B41FA5}">
                      <a16:colId xmlns:a16="http://schemas.microsoft.com/office/drawing/2014/main" val="20001"/>
                    </a:ext>
                  </a:extLst>
                </a:gridCol>
                <a:gridCol w="1238956">
                  <a:extLst>
                    <a:ext uri="{9D8B030D-6E8A-4147-A177-3AD203B41FA5}">
                      <a16:colId xmlns:a16="http://schemas.microsoft.com/office/drawing/2014/main" val="20002"/>
                    </a:ext>
                  </a:extLst>
                </a:gridCol>
              </a:tblGrid>
              <a:tr h="409995">
                <a:tc>
                  <a:txBody>
                    <a:bodyPr/>
                    <a:lstStyle/>
                    <a:p>
                      <a:pPr algn="ctr"/>
                      <a:r>
                        <a:rPr lang="en-US" altLang="zh-CN" sz="1600" smtClean="0"/>
                        <a:t>month</a:t>
                      </a:r>
                      <a:endParaRPr lang="zh-CN" altLang="en-US" sz="1400"/>
                    </a:p>
                  </a:txBody>
                  <a:tcPr anchor="ctr"/>
                </a:tc>
                <a:tc>
                  <a:txBody>
                    <a:bodyPr/>
                    <a:lstStyle/>
                    <a:p>
                      <a:pPr algn="ctr"/>
                      <a:r>
                        <a:rPr lang="en-US" altLang="zh-CN" sz="1600" smtClean="0"/>
                        <a:t>rec_count</a:t>
                      </a:r>
                      <a:endParaRPr lang="zh-CN" altLang="en-US" sz="1400"/>
                    </a:p>
                  </a:txBody>
                  <a:tcPr anchor="ctr"/>
                </a:tc>
                <a:tc>
                  <a:txBody>
                    <a:bodyPr/>
                    <a:lstStyle/>
                    <a:p>
                      <a:pPr algn="ctr"/>
                      <a:r>
                        <a:rPr lang="en-US" altLang="zh-CN" sz="1600" smtClean="0"/>
                        <a:t>loss_ratio</a:t>
                      </a:r>
                      <a:endParaRPr lang="zh-CN" altLang="en-US" sz="1400"/>
                    </a:p>
                  </a:txBody>
                  <a:tcPr anchor="ctr"/>
                </a:tc>
                <a:extLst>
                  <a:ext uri="{0D108BD9-81ED-4DB2-BD59-A6C34878D82A}">
                    <a16:rowId xmlns:a16="http://schemas.microsoft.com/office/drawing/2014/main" val="10000"/>
                  </a:ext>
                </a:extLst>
              </a:tr>
              <a:tr h="411812">
                <a:tc>
                  <a:txBody>
                    <a:bodyPr/>
                    <a:lstStyle/>
                    <a:p>
                      <a:pPr algn="ctr"/>
                      <a:r>
                        <a:rPr lang="en-US" altLang="zh-CN" sz="1800" smtClean="0"/>
                        <a:t>4</a:t>
                      </a:r>
                      <a:endParaRPr lang="zh-CN" altLang="en-US" sz="180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smtClean="0">
                          <a:solidFill>
                            <a:schemeClr val="dk1"/>
                          </a:solidFill>
                          <a:effectLst/>
                          <a:latin typeface="+mn-lt"/>
                          <a:ea typeface="+mn-ea"/>
                          <a:cs typeface="+mn-cs"/>
                        </a:rPr>
                        <a:t>18069</a:t>
                      </a:r>
                      <a:endParaRPr lang="zh-CN" altLang="en-US" sz="1400" smtClean="0"/>
                    </a:p>
                  </a:txBody>
                  <a:tcPr anchor="ctr"/>
                </a:tc>
                <a:tc>
                  <a:txBody>
                    <a:bodyPr/>
                    <a:lstStyle/>
                    <a:p>
                      <a:pPr algn="ctr"/>
                      <a:r>
                        <a:rPr lang="en-US" altLang="zh-CN" sz="1800" smtClean="0"/>
                        <a:t>24%</a:t>
                      </a:r>
                      <a:endParaRPr lang="zh-CN" altLang="en-US" sz="1800"/>
                    </a:p>
                  </a:txBody>
                  <a:tcPr anchor="ctr"/>
                </a:tc>
                <a:extLst>
                  <a:ext uri="{0D108BD9-81ED-4DB2-BD59-A6C34878D82A}">
                    <a16:rowId xmlns:a16="http://schemas.microsoft.com/office/drawing/2014/main" val="10001"/>
                  </a:ext>
                </a:extLst>
              </a:tr>
              <a:tr h="409995">
                <a:tc>
                  <a:txBody>
                    <a:bodyPr/>
                    <a:lstStyle/>
                    <a:p>
                      <a:pPr algn="ctr"/>
                      <a:r>
                        <a:rPr lang="en-US" altLang="zh-CN" sz="1800" kern="1200" smtClean="0">
                          <a:solidFill>
                            <a:schemeClr val="dk1"/>
                          </a:solidFill>
                          <a:latin typeface="+mn-lt"/>
                          <a:ea typeface="+mn-ea"/>
                          <a:cs typeface="+mn-cs"/>
                        </a:rPr>
                        <a:t>6</a:t>
                      </a:r>
                      <a:endParaRPr lang="zh-CN" altLang="en-US" sz="1800" kern="120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smtClean="0">
                          <a:solidFill>
                            <a:schemeClr val="dk1"/>
                          </a:solidFill>
                          <a:effectLst/>
                          <a:latin typeface="+mn-lt"/>
                          <a:ea typeface="+mn-ea"/>
                          <a:cs typeface="+mn-cs"/>
                        </a:rPr>
                        <a:t>21931</a:t>
                      </a:r>
                      <a:endParaRPr lang="zh-CN" altLang="en-US" sz="1400" kern="1200" smtClean="0">
                        <a:solidFill>
                          <a:schemeClr val="dk1"/>
                        </a:solidFill>
                        <a:latin typeface="+mn-lt"/>
                        <a:ea typeface="+mn-ea"/>
                        <a:cs typeface="+mn-cs"/>
                      </a:endParaRPr>
                    </a:p>
                  </a:txBody>
                  <a:tcPr anchor="ctr"/>
                </a:tc>
                <a:tc>
                  <a:txBody>
                    <a:bodyPr/>
                    <a:lstStyle/>
                    <a:p>
                      <a:pPr algn="ctr"/>
                      <a:r>
                        <a:rPr lang="en-US" altLang="zh-CN" sz="1800" kern="1200" smtClean="0">
                          <a:solidFill>
                            <a:schemeClr val="dk1"/>
                          </a:solidFill>
                          <a:latin typeface="+mn-lt"/>
                          <a:ea typeface="+mn-ea"/>
                          <a:cs typeface="+mn-cs"/>
                        </a:rPr>
                        <a:t>8%</a:t>
                      </a:r>
                      <a:endParaRPr lang="zh-CN" alt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415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cs typeface="+mn-ea"/>
                <a:sym typeface="+mn-lt"/>
              </a:rPr>
              <a:t>2.1 </a:t>
            </a:r>
            <a:r>
              <a:rPr lang="zh-CN" altLang="en-US" b="1" smtClean="0">
                <a:cs typeface="+mn-ea"/>
                <a:sym typeface="+mn-lt"/>
              </a:rPr>
              <a:t>数据探索</a:t>
            </a:r>
            <a:endParaRPr lang="zh-CN" altLang="en-US" b="1">
              <a:cs typeface="+mn-ea"/>
              <a:sym typeface="+mn-lt"/>
            </a:endParaRPr>
          </a:p>
        </p:txBody>
      </p:sp>
      <p:sp>
        <p:nvSpPr>
          <p:cNvPr id="25" name="TextBox 24"/>
          <p:cNvSpPr txBox="1"/>
          <p:nvPr/>
        </p:nvSpPr>
        <p:spPr>
          <a:xfrm>
            <a:off x="7916333" y="140693"/>
            <a:ext cx="2870200" cy="369332"/>
          </a:xfrm>
          <a:prstGeom prst="rect">
            <a:avLst/>
          </a:prstGeom>
          <a:noFill/>
        </p:spPr>
        <p:txBody>
          <a:bodyPr wrap="square" rtlCol="0">
            <a:spAutoFit/>
          </a:bodyPr>
          <a:lstStyle/>
          <a:p>
            <a:r>
              <a:rPr lang="en-US" altLang="zh-CN" smtClean="0"/>
              <a:t>loc_20  </a:t>
            </a:r>
            <a:r>
              <a:rPr lang="zh-CN" altLang="en-US" smtClean="0"/>
              <a:t>科研楼正门</a:t>
            </a:r>
            <a:endParaRPr lang="zh-CN" altLang="en-US"/>
          </a:p>
        </p:txBody>
      </p:sp>
      <p:grpSp>
        <p:nvGrpSpPr>
          <p:cNvPr id="39" name="组合 38"/>
          <p:cNvGrpSpPr/>
          <p:nvPr/>
        </p:nvGrpSpPr>
        <p:grpSpPr>
          <a:xfrm>
            <a:off x="5791200" y="525852"/>
            <a:ext cx="6210300" cy="2745828"/>
            <a:chOff x="5778500" y="525852"/>
            <a:chExt cx="6210300" cy="2745828"/>
          </a:xfrm>
        </p:grpSpPr>
        <p:pic>
          <p:nvPicPr>
            <p:cNvPr id="24" name="Picture 2" descr="C:\Users\weibao\Desktop\910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0" y="525852"/>
              <a:ext cx="6210300" cy="274582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8261626" y="617175"/>
              <a:ext cx="0" cy="254272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750384" y="607758"/>
              <a:ext cx="0" cy="254272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872067" y="728990"/>
            <a:ext cx="1934633" cy="523220"/>
          </a:xfrm>
          <a:prstGeom prst="rect">
            <a:avLst/>
          </a:prstGeom>
          <a:noFill/>
        </p:spPr>
        <p:txBody>
          <a:bodyPr wrap="square" rtlCol="0">
            <a:spAutoFit/>
          </a:bodyPr>
          <a:lstStyle/>
          <a:p>
            <a:r>
              <a:rPr lang="zh-CN" altLang="en-US" sz="2800"/>
              <a:t>星期</a:t>
            </a:r>
            <a:r>
              <a:rPr lang="zh-CN" altLang="en-US" sz="2800" smtClean="0"/>
              <a:t>分析</a:t>
            </a:r>
            <a:endParaRPr lang="zh-CN" altLang="en-US" sz="2800"/>
          </a:p>
        </p:txBody>
      </p:sp>
      <p:sp>
        <p:nvSpPr>
          <p:cNvPr id="32" name="椭圆 31"/>
          <p:cNvSpPr/>
          <p:nvPr/>
        </p:nvSpPr>
        <p:spPr>
          <a:xfrm>
            <a:off x="559635" y="881578"/>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33" name="TextBox 32"/>
          <p:cNvSpPr txBox="1"/>
          <p:nvPr/>
        </p:nvSpPr>
        <p:spPr>
          <a:xfrm>
            <a:off x="690208" y="1276634"/>
            <a:ext cx="5050191" cy="1938992"/>
          </a:xfrm>
          <a:prstGeom prst="rect">
            <a:avLst/>
          </a:prstGeom>
          <a:noFill/>
        </p:spPr>
        <p:txBody>
          <a:bodyPr wrap="square" rtlCol="0">
            <a:spAutoFit/>
          </a:bodyPr>
          <a:lstStyle/>
          <a:p>
            <a:pPr marL="285750" indent="-285750">
              <a:lnSpc>
                <a:spcPct val="150000"/>
              </a:lnSpc>
              <a:buFont typeface="Arial" pitchFamily="34" charset="0"/>
              <a:buChar char="•"/>
            </a:pPr>
            <a:r>
              <a:rPr lang="zh-CN" altLang="en-US" sz="2000" smtClean="0"/>
              <a:t>周末和工作日流量差异明显</a:t>
            </a:r>
            <a:endParaRPr lang="en-US" altLang="zh-CN" sz="2000" smtClean="0"/>
          </a:p>
          <a:p>
            <a:pPr marL="285750" indent="-285750">
              <a:lnSpc>
                <a:spcPct val="150000"/>
              </a:lnSpc>
              <a:buFont typeface="Arial" pitchFamily="34" charset="0"/>
              <a:buChar char="•"/>
            </a:pPr>
            <a:r>
              <a:rPr lang="zh-CN" altLang="en-US" sz="2000" smtClean="0"/>
              <a:t>呈现出以星期为周期变化的规律性</a:t>
            </a:r>
            <a:endParaRPr lang="en-US" altLang="zh-CN" sz="2000" smtClean="0"/>
          </a:p>
          <a:p>
            <a:pPr marL="285750" indent="-285750">
              <a:lnSpc>
                <a:spcPct val="150000"/>
              </a:lnSpc>
              <a:buFont typeface="Arial" pitchFamily="34" charset="0"/>
              <a:buChar char="•"/>
            </a:pPr>
            <a:r>
              <a:rPr lang="zh-CN" altLang="en-US" sz="2000" smtClean="0"/>
              <a:t>相比于</a:t>
            </a:r>
            <a:r>
              <a:rPr lang="en-US" altLang="zh-CN" sz="2000" smtClean="0"/>
              <a:t>9</a:t>
            </a:r>
            <a:r>
              <a:rPr lang="zh-CN" altLang="en-US" sz="2000" smtClean="0"/>
              <a:t>月，</a:t>
            </a:r>
            <a:r>
              <a:rPr lang="en-US" altLang="zh-CN" sz="2000" smtClean="0"/>
              <a:t>10</a:t>
            </a:r>
            <a:r>
              <a:rPr lang="zh-CN" altLang="en-US" sz="2000" smtClean="0"/>
              <a:t>月、</a:t>
            </a:r>
            <a:r>
              <a:rPr lang="en-US" altLang="zh-CN" sz="2000" smtClean="0"/>
              <a:t>11</a:t>
            </a:r>
            <a:r>
              <a:rPr lang="zh-CN" altLang="en-US" sz="2000" smtClean="0"/>
              <a:t>月星期的</a:t>
            </a:r>
            <a:endParaRPr lang="en-US" altLang="zh-CN" sz="2000" smtClean="0"/>
          </a:p>
          <a:p>
            <a:pPr>
              <a:lnSpc>
                <a:spcPct val="150000"/>
              </a:lnSpc>
            </a:pPr>
            <a:r>
              <a:rPr lang="en-US" altLang="zh-CN" sz="2000"/>
              <a:t> </a:t>
            </a:r>
            <a:r>
              <a:rPr lang="en-US" altLang="zh-CN" sz="2000" smtClean="0"/>
              <a:t>   </a:t>
            </a:r>
            <a:r>
              <a:rPr lang="zh-CN" altLang="en-US" sz="2000" smtClean="0"/>
              <a:t>规律性更明显</a:t>
            </a:r>
            <a:endParaRPr lang="zh-CN" altLang="en-US" sz="2000"/>
          </a:p>
        </p:txBody>
      </p:sp>
      <p:grpSp>
        <p:nvGrpSpPr>
          <p:cNvPr id="34" name="组合 33"/>
          <p:cNvGrpSpPr/>
          <p:nvPr/>
        </p:nvGrpSpPr>
        <p:grpSpPr>
          <a:xfrm>
            <a:off x="76200" y="3713552"/>
            <a:ext cx="5638800" cy="2801548"/>
            <a:chOff x="5308600" y="889000"/>
            <a:chExt cx="6400800" cy="2790824"/>
          </a:xfrm>
        </p:grpSpPr>
        <p:pic>
          <p:nvPicPr>
            <p:cNvPr id="5122" name="Picture 2" descr="C:\Users\weibao\Desktop\学二公寓门口.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8600" y="889000"/>
              <a:ext cx="6400800" cy="2790824"/>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接连接符 34"/>
            <p:cNvCxnSpPr/>
            <p:nvPr/>
          </p:nvCxnSpPr>
          <p:spPr>
            <a:xfrm>
              <a:off x="7832329" y="1005724"/>
              <a:ext cx="0" cy="254273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9388589" y="983607"/>
              <a:ext cx="0" cy="254272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5816600" y="3703412"/>
            <a:ext cx="6210299" cy="2811688"/>
            <a:chOff x="5778500" y="3271612"/>
            <a:chExt cx="6210299" cy="2811688"/>
          </a:xfrm>
        </p:grpSpPr>
        <p:pic>
          <p:nvPicPr>
            <p:cNvPr id="5123" name="Picture 3" descr="C:\Users\weibao\Desktop\食堂.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8500" y="3271612"/>
              <a:ext cx="6210299" cy="2811688"/>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直接连接符 39"/>
            <p:cNvCxnSpPr/>
            <p:nvPr/>
          </p:nvCxnSpPr>
          <p:spPr>
            <a:xfrm>
              <a:off x="8261626" y="3360375"/>
              <a:ext cx="0" cy="254272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9750384" y="3350958"/>
              <a:ext cx="0" cy="254272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7979833" y="3341093"/>
            <a:ext cx="2870200" cy="369332"/>
          </a:xfrm>
          <a:prstGeom prst="rect">
            <a:avLst/>
          </a:prstGeom>
          <a:noFill/>
        </p:spPr>
        <p:txBody>
          <a:bodyPr wrap="square" rtlCol="0">
            <a:spAutoFit/>
          </a:bodyPr>
          <a:lstStyle/>
          <a:p>
            <a:r>
              <a:rPr lang="en-US" altLang="zh-CN" smtClean="0"/>
              <a:t>loc_10  </a:t>
            </a:r>
            <a:r>
              <a:rPr lang="zh-CN" altLang="en-US" smtClean="0"/>
              <a:t>老食堂正门</a:t>
            </a:r>
            <a:endParaRPr lang="zh-CN" altLang="en-US"/>
          </a:p>
        </p:txBody>
      </p:sp>
      <p:sp>
        <p:nvSpPr>
          <p:cNvPr id="45" name="TextBox 44"/>
          <p:cNvSpPr txBox="1"/>
          <p:nvPr/>
        </p:nvSpPr>
        <p:spPr>
          <a:xfrm>
            <a:off x="1883833" y="3341093"/>
            <a:ext cx="2870200" cy="369332"/>
          </a:xfrm>
          <a:prstGeom prst="rect">
            <a:avLst/>
          </a:prstGeom>
          <a:noFill/>
        </p:spPr>
        <p:txBody>
          <a:bodyPr wrap="square" rtlCol="0">
            <a:spAutoFit/>
          </a:bodyPr>
          <a:lstStyle/>
          <a:p>
            <a:r>
              <a:rPr lang="en-US" altLang="zh-CN" smtClean="0"/>
              <a:t>loc_11  </a:t>
            </a:r>
            <a:r>
              <a:rPr lang="zh-CN" altLang="en-US"/>
              <a:t>学</a:t>
            </a:r>
            <a:r>
              <a:rPr lang="zh-CN" altLang="en-US" smtClean="0"/>
              <a:t>二正门</a:t>
            </a:r>
            <a:endParaRPr lang="zh-CN" altLang="en-US"/>
          </a:p>
        </p:txBody>
      </p:sp>
      <p:sp>
        <p:nvSpPr>
          <p:cNvPr id="46" name="椭圆 45"/>
          <p:cNvSpPr/>
          <p:nvPr/>
        </p:nvSpPr>
        <p:spPr>
          <a:xfrm>
            <a:off x="6246559" y="4826000"/>
            <a:ext cx="1919541" cy="952500"/>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47" name="椭圆 46"/>
          <p:cNvSpPr/>
          <p:nvPr/>
        </p:nvSpPr>
        <p:spPr>
          <a:xfrm>
            <a:off x="9891459" y="3987800"/>
            <a:ext cx="1919541" cy="1574800"/>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Tree>
    <p:extLst>
      <p:ext uri="{BB962C8B-B14F-4D97-AF65-F5344CB8AC3E}">
        <p14:creationId xmlns:p14="http://schemas.microsoft.com/office/powerpoint/2010/main" val="72644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cs typeface="+mn-ea"/>
                <a:sym typeface="+mn-lt"/>
              </a:rPr>
              <a:t>2.2 </a:t>
            </a:r>
            <a:r>
              <a:rPr lang="zh-CN" altLang="en-US" b="1" smtClean="0">
                <a:cs typeface="+mn-ea"/>
                <a:sym typeface="+mn-lt"/>
              </a:rPr>
              <a:t>数据清洗</a:t>
            </a:r>
            <a:endParaRPr lang="zh-CN" altLang="en-US" b="1">
              <a:cs typeface="+mn-ea"/>
              <a:sym typeface="+mn-lt"/>
            </a:endParaRPr>
          </a:p>
        </p:txBody>
      </p:sp>
      <p:sp>
        <p:nvSpPr>
          <p:cNvPr id="24" name="TextBox 23"/>
          <p:cNvSpPr txBox="1"/>
          <p:nvPr/>
        </p:nvSpPr>
        <p:spPr>
          <a:xfrm>
            <a:off x="872067" y="728990"/>
            <a:ext cx="2747433" cy="523220"/>
          </a:xfrm>
          <a:prstGeom prst="rect">
            <a:avLst/>
          </a:prstGeom>
          <a:noFill/>
        </p:spPr>
        <p:txBody>
          <a:bodyPr wrap="square" rtlCol="0">
            <a:spAutoFit/>
          </a:bodyPr>
          <a:lstStyle/>
          <a:p>
            <a:r>
              <a:rPr lang="zh-CN" altLang="en-US" sz="2800" smtClean="0"/>
              <a:t>异常值过滤</a:t>
            </a:r>
            <a:endParaRPr lang="zh-CN" altLang="en-US" sz="2800"/>
          </a:p>
        </p:txBody>
      </p:sp>
      <p:sp>
        <p:nvSpPr>
          <p:cNvPr id="25" name="椭圆 24"/>
          <p:cNvSpPr/>
          <p:nvPr/>
        </p:nvSpPr>
        <p:spPr>
          <a:xfrm>
            <a:off x="559635" y="881578"/>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67400" y="926460"/>
            <a:ext cx="5667374" cy="2712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1867" y="1536700"/>
            <a:ext cx="5867400" cy="1338828"/>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mtClean="0"/>
              <a:t>主楼正门（</a:t>
            </a:r>
            <a:r>
              <a:rPr lang="en-US" altLang="zh-CN" smtClean="0"/>
              <a:t>loc_24</a:t>
            </a:r>
            <a:r>
              <a:rPr lang="zh-CN" altLang="en-US" smtClean="0"/>
              <a:t>）</a:t>
            </a:r>
            <a:endParaRPr lang="en-US" altLang="zh-CN" smtClean="0"/>
          </a:p>
          <a:p>
            <a:pPr>
              <a:lnSpc>
                <a:spcPct val="150000"/>
              </a:lnSpc>
            </a:pPr>
            <a:r>
              <a:rPr lang="en-US" altLang="zh-CN"/>
              <a:t> </a:t>
            </a:r>
            <a:r>
              <a:rPr lang="en-US" altLang="zh-CN" smtClean="0"/>
              <a:t>   1-11</a:t>
            </a:r>
            <a:r>
              <a:rPr lang="zh-CN" altLang="en-US" smtClean="0"/>
              <a:t>月每周二下午</a:t>
            </a:r>
            <a:r>
              <a:rPr lang="en-US" altLang="zh-CN" smtClean="0"/>
              <a:t>18</a:t>
            </a:r>
            <a:r>
              <a:rPr lang="zh-CN" altLang="en-US" smtClean="0"/>
              <a:t>点人流密度的变化</a:t>
            </a:r>
            <a:endParaRPr lang="en-US" altLang="zh-CN" smtClean="0"/>
          </a:p>
          <a:p>
            <a:pPr>
              <a:lnSpc>
                <a:spcPct val="150000"/>
              </a:lnSpc>
            </a:pPr>
            <a:r>
              <a:rPr lang="zh-CN" altLang="en-US" smtClean="0"/>
              <a:t>    异常值发生在</a:t>
            </a:r>
            <a:r>
              <a:rPr lang="en-US" altLang="zh-CN" smtClean="0"/>
              <a:t>9</a:t>
            </a:r>
            <a:r>
              <a:rPr lang="zh-CN" altLang="en-US" smtClean="0"/>
              <a:t>月</a:t>
            </a:r>
            <a:r>
              <a:rPr lang="en-US" altLang="zh-CN" smtClean="0"/>
              <a:t>26</a:t>
            </a:r>
            <a:r>
              <a:rPr lang="zh-CN" altLang="en-US" smtClean="0"/>
              <a:t>号，为本科生开学的第二天</a:t>
            </a:r>
            <a:endParaRPr lang="zh-CN" altLang="en-US"/>
          </a:p>
        </p:txBody>
      </p:sp>
      <p:sp>
        <p:nvSpPr>
          <p:cNvPr id="26" name="椭圆 25"/>
          <p:cNvSpPr/>
          <p:nvPr/>
        </p:nvSpPr>
        <p:spPr>
          <a:xfrm>
            <a:off x="10218761" y="995689"/>
            <a:ext cx="436539" cy="443101"/>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27" name="TextBox 26"/>
          <p:cNvSpPr txBox="1"/>
          <p:nvPr/>
        </p:nvSpPr>
        <p:spPr>
          <a:xfrm>
            <a:off x="541867" y="4229100"/>
            <a:ext cx="5867400" cy="1338828"/>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dirty="0"/>
              <a:t>教</a:t>
            </a:r>
            <a:r>
              <a:rPr lang="zh-CN" altLang="en-US" dirty="0" smtClean="0"/>
              <a:t>二正门（</a:t>
            </a:r>
            <a:r>
              <a:rPr lang="en-US" altLang="zh-CN" dirty="0" smtClean="0"/>
              <a:t>loc_33</a:t>
            </a:r>
            <a:r>
              <a:rPr lang="zh-CN" altLang="en-US" dirty="0" smtClean="0"/>
              <a:t>）</a:t>
            </a:r>
            <a:endParaRPr lang="en-US" altLang="zh-CN" dirty="0" smtClean="0"/>
          </a:p>
          <a:p>
            <a:pPr>
              <a:lnSpc>
                <a:spcPct val="150000"/>
              </a:lnSpc>
            </a:pPr>
            <a:r>
              <a:rPr lang="en-US" altLang="zh-CN" dirty="0"/>
              <a:t> </a:t>
            </a:r>
            <a:r>
              <a:rPr lang="en-US" altLang="zh-CN" dirty="0" smtClean="0"/>
              <a:t>   1-11</a:t>
            </a:r>
            <a:r>
              <a:rPr lang="zh-CN" altLang="en-US" dirty="0" smtClean="0"/>
              <a:t>月每周三早上</a:t>
            </a:r>
            <a:r>
              <a:rPr lang="en-US" altLang="zh-CN" dirty="0" smtClean="0"/>
              <a:t>8</a:t>
            </a:r>
            <a:r>
              <a:rPr lang="zh-CN" altLang="en-US" dirty="0" smtClean="0"/>
              <a:t>点人流密度的变化</a:t>
            </a:r>
            <a:endParaRPr lang="en-US" altLang="zh-CN" dirty="0" smtClean="0"/>
          </a:p>
          <a:p>
            <a:pPr>
              <a:lnSpc>
                <a:spcPct val="150000"/>
              </a:lnSpc>
            </a:pPr>
            <a:r>
              <a:rPr lang="zh-CN" altLang="en-US" dirty="0" smtClean="0"/>
              <a:t>    异常值发生在</a:t>
            </a:r>
            <a:r>
              <a:rPr lang="en-US" altLang="zh-CN" dirty="0" smtClean="0"/>
              <a:t>9</a:t>
            </a:r>
            <a:r>
              <a:rPr lang="zh-CN" altLang="en-US" dirty="0" smtClean="0"/>
              <a:t>月</a:t>
            </a:r>
            <a:r>
              <a:rPr lang="en-US" altLang="zh-CN" dirty="0" smtClean="0"/>
              <a:t>6</a:t>
            </a:r>
            <a:r>
              <a:rPr lang="zh-CN" altLang="en-US" dirty="0" smtClean="0"/>
              <a:t>号，是研究生入学报到的时间</a:t>
            </a:r>
            <a:endParaRPr lang="zh-CN" altLang="en-US" dirty="0"/>
          </a:p>
        </p:txBody>
      </p:sp>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67401" y="3889013"/>
            <a:ext cx="5667373" cy="2712173"/>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9883822" y="3954789"/>
            <a:ext cx="436539" cy="443101"/>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5" name="AutoShape 7" descr="data:image/png;base64,iVBORw0KGgoAAAANSUhEUgAABI4AAAIuCAYAAADZp0NNAAAABHNCSVQICAgIfAhkiAAAAAlwSFlzAAALEgAACxIB0t1+/AAAIABJREFUeJzs3Xl8VPW9//H3NxubLCFiRUGSWuqGSxUUZLSauKC1UBfcWvUWW22rttb23tb2Vq299qfV1nrFWrlVq9Z66661GkTAXUGQSrVuSFkUFziTsG9Jzu+PT+YSMAnJzJzzPZO8no+HjxMmkzkfcsiYec/38/m6MAwFAAAAAAAAbKvIdwEAAAAAAABIJoIjAAAAAAAAtIrgCAAAAAAAAK0iOAIAAAAAAECrCI4AAAAAAADQKoIjAAAAAAAAtIrgCAAAAAAAAK0iOAIAAAAAAECrCI4AAAAAAADQqhLfBbRnxx13DCsrK32X0a00NDRIkkpKEv1Po0vie598XKNk4rokH9combguycc1Sj6uUTJxXZKPa+Tf3LlzV4RhOKgj9030VaqsrNScOXN8l9GtBEEgSaqoqPBcSffD9z75uEbJxHVJPq5RMnFdko9rlHxco2TiuiQf18g/59zijt6XVjUAAAAAAAC0iuAIAAAAAAAArSI4AgAAAAAAQKsIjgAAAAAAANAqgiMAAAAAAAC0iuAIAAAAAAAArSI4AgAAAAAAQKsIjgAAAAAAANAqgiMAAAAAAAC0iuAIAAAAAAAArSI4AgAAAAAAQKsIjgAAAAAAANAqgiMAAAAAAAC0iuAIAAAAAAAArSI4AgAAAAAAQKsIjgAAAAAAANAqgiMAAAAAAAC0iuAIAAAAAAAArSI4AgAAAAAAQKsIjgAAAADAo1WrpEmTpHTadyUA8GkERwAAAADg0UsvSbffLk2f7rsSAPg0giMAAAAA8CgI7Pivf/mtAwBaQ3AEAAAAAB5lWtQIjgAkEcERAAAAAHiUWXG0aJHXMgCgVQRHAAAAAOARrWoAkozgCAAAAAA8yrSqLVokNTV5LQUAPoXgCAAAAAA8yqw42rhR+ugjv7UAwLYIjgAAAADAoyCQSkvtY9rVACTNdoMj59xtzrlPnHOvt7jtWufcW865+c65h5xzA1p87lLn3ALn3NvOuWNb3D6u+bYFzrkf5/+vAgAAAACFJ52W9t3XPiY4ApA0HVlx9EdJ47a5bZqkEWEY7ifpHUmXSpJzbm9Jp0vap/lrfuecK3bOFUu6SdJxkvaWdEbzfQEAAACgWwsC6QtfsI/ZWQ1A0pRs7w5hGD7rnKvc5rYnW/zxZUmnNH88QdL/hmG4UdK/nHMLJB3c/LkFYRgulCTn3P823/ef7Z27oaFBQabhF7FIZybzIXZ875OPa5RMXJfk4xolE9cl+bhGyZePa9TQINXXV2jgwHXaaaeeeuutTQqCtXmorvviZyf5uEaFJR8zjiZJeqL5410lLW3xufebb2vr9k9xzp3nnJvjnJtDaAQAAACgK1u50kmSBg4MNWxYoxYvLvZcEQBsbbsrjtrjnPuppAZJd2duauVuoVoPqMLWHjMMwymSpkjSyJEjw4qKilxKRJb4vvvD9z75uEbJxHVJPq5RMnFdko9rlHy5XKMVK+w4dGgfDR8uvfgi1zxf+D4mH9eoMGS94sg5d46kEyR9NQzDTAj0vqShLe42RNKydm4HAAAAgG4r02RRUSFVVUlLl1r7GgAkRVbBkXNunKQfSRofhuG6Fp96VNLpzrkezrkqScMlzZb0iqThzrkq51yZbID2o7mVDgAAAACFbdvgqLHRwiMASIrttqo55+6RdISkHZ1z70u6XLaLWg9J05xzkvRyGIbfCsPwDefcvbKh1w2SLgjDsLH5cS6UNFVSsaTbwjB8I4K/DwAAAAAUjMyM4IEDpcpK+3jRIguRACAJOrKr2hmt3HxrO/e/StJVrdz+uKTHO1UdAAAAAHRhLVccueaJsf/6l3Tkkf5qAoCWchqODQAAAADIXhBIxcVS//5Snz5SUZEFRwCQFFkPxwYAAAAA5CadtjY156TSUmnoUIIjAMlCcAQAAAAAngSBBUcZVVUERwCSheAIAAAAADwJAptvlFFVZcOxASApCI4AAAAAwJN0euvgqLJSWrZM2rDBW0kAsBWCIwAAAADwpLVWNUlavNhPPQCwLYIjAAAAAPCktVY1iTlHAJKD4AgAAAAAPNiwQVq3juAIQLIRHAEAAACAB+m0HVu2qg0eLJWVERwBSA6CIwAAAADwIAjs2HLFUVGRNGwYO6sBSA6CIwAAAADwILPiqGVwJFm7GiuOACQFwREAAAAAeJBZcdSyVU0iOAKQLARHAAAAAOBBa61qkgVHQSCtXh1/TQCwLYIjAAAAAPCgvVY1iVVHAJKB4AgAAAAAPAgCqUcPqVevrW8nOAKQJARHAAAAAOBBENhqI+e2vr2y0o7srAYgCQiOAAAAAMCDdPrTbWqStOOOUp8+rDgCkAwERwAAAADgQRB8ekc1yVYgsbMagKQgOAIAAAAADzKtaq0hOAKQFARHAAAAAOBBW61q0pbgKAzjrQkAtkVwBAAAAAAxC8O2W9UkG5C9Zo2FSwDgE8ERAAAAAMRszRpp8+b2VxxJtKsB8I/gCAAAAABiFgR2JDgCkHQERwAAAAAQs0wLGsERgKQjOAIAAACAmGVWHLU146hfP/scwREA3wiOAAAAACBm22tVk7bsrAYAPhEcAQAAAEDMtteqJtnOaosWxVENALSN4AgAAAAAYpZZcVRe3vZ9qqosOGpqiqUkAGgVwREAAAAAxCwIpL59pbKytu9TVSVt3Ch99FF8dQHAtgiOAAAAACBm6XT7bWoSO6sBSAaCIwAAAACIWRC0vaNaBsERgCQgOAIAAACAmAXB9lccDRtmRwZkA/CJ4AgAAAAAYtaRVrVevaSdd2bFEQC/CI4AAAAAIGYdaVWTrF2N4AiATwRHAAAAABCjxkaprm77K44kgiMA/hEcAQAAAECMVq6UwrDjwdHSpVJDQ/R1AUBrCI4AAAAAIEZBYMeOtqo1Nlp4BAA+EBwBAAAAQIwywVFHVhxVVtqRndUA+EJwBAAAAAAxSqft2NFWNYk5RwD8ITgCAAAAgBh1plVt6FCpqIjgCIA/BEcAAAAAEKPOtKqVllp4RHAEwBeCIwAAAACIUTotOScNGNCx+1dVERwB8IfgCAAAAABiFARSebm1oHUEwREAnwiOAAAAACBGQdCxNrWMykrpww+lDRsiKwkA2kRwBAAAAAAxSqc7FxxldlZbvDiaegCgPQRHAAAAABCjIOjYjmoZmeCIdjUAPhAcAQAAAECMOtuqRnAEwCeCIwAAAACIUWeDo8GDpbIygiMAfhAcAQAAAEBMNm2S1qzpXHBUVCQNGyYtWhRZWQDQJoIjAAAAAIhJOm3Hzsw4kqxdjRVHAHwgOAIAAACAmASBHTuz4kgiOALgD8ERAAAAAMQks+Iom+AoCKTVq/NfEwC0h+AIAAAAAGKSWXGUTauaxKojAPEjOAIAAACAmOTSqiYRHAGIH8ERAAAAAMQk21a1yko7srMagLgRHAEAAABATIJAKi2V+vTp3NftuKN9DSuOAMSN4AgAAAAAYhIEttrIuc59nXPsrAbAD4IjAAAAAIhJOt35NrUMgiMAPhAcAQAAAEBMgqDzO6plZIKjMMxvTQDQHoIjAAAAAIhJplUtG5WV0po1W3ZmA4A4EBwBAAAAQExybVWT2FkNQLwIjgAAAAAgBmGYe6uaxJwjAPEiOAIAAACAGKxbJ23cmPuKI4IjAHEiOAIAAACAGKTTdsw2OOrXz1YrERwBiNN2gyPn3G3OuU+cc6+3uG2gc26ac+7d5mN58+3OOfffzrkFzrn5zrkDW3zNOc33f9c5d040fx0AAAAASKbMUOtsW9WkLTurAUBcOrLi6I+Sxm1z248lTQ/DcLik6c1/lqTjJA1v/u88STdLFjRJulzSIZIOlnR5JmwCAAAAgO4gExxlu+JIsp3VGI4NIE4l27tDGIbPOucqt7l5gqQjmj++Q9LTkn7UfPudYRiGkl52zg1wzg1uvu+0MAzTkuScmyYLo+5p79wNDQ0K2GsyVunM+lnEju998nGNkonrknxco2TiuiQf1yj5OnuNFi8uk9RXxcX1CoLGrM6588699dhjPbV8eVpFDB5pFT87ycc1KizZPtV8JgzDDyWp+bhT8+27Slra4n7vN9/W1u2f4pw7zzk3xzk3h9AIAAAAQFeRTjtJ0oABTVk/xrBhjdq40enjj12+ygKAdm13xVEntfbsFbZz+6dvDMMpkqZI0siRI8OKXNZxImt83/3he598XKNk4rokH9combguycc1Sr6OXqONG+04fPhA9eiR3blGjLDjypUD/+9jtI6fneTjGhWGbFccfdzcgqbm4yfNt78vaWiL+w2RtKyd2wEAAACgWwgCqU8fZR0aSTYcW2JANoD4ZBscPSopszPaOZIeaXH72c27q42WtLK5lW2qpGOcc+XNQ7GPab4NAAAAALqFdDq3wdiSNGyYHQmOAMRlu61qzrl7ZMOtd3TOvS/bHe1qSfc6586VtETSxOa7Py7peEkLJK2T9HVJCsMw7Zz7haRXmu93ZWZQNgAAAAB0B0EgDRyY22P06iXtvDM7qwGIT0d2VTujjU/VtHLfUNIFbTzObZJu61R1AAAAANBFBEHuK44ka1djxRGAuLCBIwAAAADEIB+tahLBEYB4ERwBAAAAQAzy0aomWXC0dKnU0JD7YwHA9hAcAQAAAEDEmpryu+KosdHCIwCIGsERAAAAAERs1SoLj/IRHFVW2pEB2QDiQHAEAAAAABELAjvmq1VNYs4RgHgQHAEAAABAxDLBUT5WHA0dKhUVERwBiAfBEQAAAABELJ22Yz6Co9JSC48IjgDEgeAIAAAAACKWz1Y1ydrVCI4AxIHgCAAAAAAils9WNYngCEB8CI4AAAAAIGKZVrXy8vw8XmWl9OGH0oYN+Xk8AGgLwREAAAAARCwIpAEDpOLi/DxeZme1xYvz83gA0BaCIwAAAACIWBDkr01N2hIc0a4GIGoERwAAAAAQsXSa4AhAYSI4AgAAAICIBUH+dlSTpMGDpbIygiMA0SM4AgAAAICI5btVrahIGjaM4AhA9AiOAAAAACBi+W5Vk6xdbdGi/D4mAGyL4AgAAAAAItTQIK1cmd9WNcmCI1YcAYgawREAAAAARCidtmMUK46CQFq9Or+PCwAtERwBAAAAQISiDI4kVh0BiBbBEQAAAABEKAjsSHAEoBARHAEAAABAhDLBUb5nHFVW2pEB2QCiRHAEAAAAABGKasXRjjtKffqw4ghAtAiOAAAAACBCUc04co6d1QBEj+AIAAAAACIUBFJJidS3b/4fm+AIQNQIjgAAAAAgQkFg842cy/9jZ4KjMMz/YwOARHAEAAAAAJFKp/PfppZRVSWtWbNljhIA5BvBEQAAAABEKLPiKArsrAYgagRHAAAAABChIIh2xZHEnCMA0SE4AgAAAIAIRd2qJhEcAYgOwREAAAAARCjKVrV+/eyxCY4ARIXgCAAAAAAisn69/RfViiNpy85qABAFgiMAAAAAiEg6bccog6PKSoIjANEhOAIAAACAiASBHaNqVZNsxdHixVJTU3TnANB9ERwBAAAAQEQywVHUrWobN0offRTdOQB0XwRHAAAAABCROFrV2FkNQJQIjgAAAAAgInG1qkkERwCiQXAEAAAAABGJo1Vt2DA7EhwBiALBEQAAAABEJJ2WevWy/6LSq5e0887SokXRnQNA90VwBAAAAAARCYJo29QyqqpYcQQgGgRHAAAAABCRIIi2TS2D4AhAVAiOAAAAACAi6XR8wdHSpVJDQ/TnAtC9EBwBAAAAQETiXHHU2GjhEQDkE8ERAAAAAEQkrhlHlZV2pF0NQL4RHAEAAABABMIw3lY1iZ3VAOQfwREAAAAARGD1aps5FEdwNHSoVFTEiiMA+UdwBAAAAAARCAI7xtGqVlpq4RHBEYB8IzgCAAAAgAhkgqM4VhxJ1q5GcAQg3wiOAAAAACAC6bQdCY4AFDKCIwAAAACIQJytapLtrPbhh9KGDfGcD0D3QHAEAAAAABHw0aomSYsXx3M+AN0DwREAAAAARCDTqhbXiqNMcES7GoB8IjgCAAAAgAgEgdSvn1RSEs/5CI4ARIHgCAAAAAAiEATxtalJ0uDBUo8eBEcA8ovgCAAAAAAikE7HGxwVFUnDhhEcAcgvgiMAAAAAiEAQxDffKKOyUlq0KN5zAujaCI4AAAAAIAJxt6pJNueIFUcA8ongCAAAAAAiEHermmTBURBIq1fHe14AXRfBEQAAAADkWWOjVF8ff6saO6sByDeCIwAAAADIs7o6KQz9rDiSCI4A5A/BEQAAAADkWTptx7iDo8pKOxIcAcgXgiMAAAAAyLMgsGPcrWo77ij16cPOagDyh+AIAAAAAPIsExzFveLIOXZWA5BfBEcAAAAAkGe+WtUkgiMA+UVwBAAAAAB55mvFkbQlOArD+M8NoOvJKThyzn3fOfeGc+5159w9zrmezrkq59ws59y7zrm/OOfKmu/bo/nPC5o/X5mPvwAAAAAAJE0QSEVFUr9+8Z+7qkpas2ZLeAUAucg6OHLO7Srpu5JGhmE4QlKxpNMlXSPp+jAMh0uqk3Ru85ecK6kuDMPPSbq++X4AAAAA0OWk0zYYu8hDj0dmZzUGZAPIh5I8fH0v59xmSb0lfSipWtKZzZ+/Q9IVkm6WNKH5Y0m6X9Jk55wLw7YXUDY0NCggJo9VOtOMjdjxvU8+rlEycV2Sj2uUTFyX5OMaJV9712jZsh00YECJgqA+xopMeXmxpAGaP3+1qqo2xX5+3/jZST6uUWHJOv8Ow/ADSddJWiILjFZKmiupPgzDhua7vS9p1+aPd5W0tPlrG5rv/6mOX+fcec65Oc65OYRGAAAAAApRXZ1TeXmTl3MPG2bnXbyYkbYAcpf1iiPnXLlsFVGVpHpJ90k6rpW7ZlYUuXY+t+WGMJwiaYokjRw5MqzwMU0O4vvuD9/75OMaJRPXJfm4RsnEdUk+rlHytXaNVq2Shgzxc/0qKqxN7pNP+qiiok/s508KfnaSj2tUGHKJoI+S9K8wDJeHYbhZ0oOSDpU0wDmXCaSGSFrW/PH7koZKUvPn+0tifRoAAACALied9rOjWkZmZzUAyFUuwdESSaOdc72dc05SjaR/Spop6ZTm+5wj6ZHmjx9t/rOaPz+jvflGAAAAAFCogsBW/fhSWUlwBCA/cplxNEs25PpVSf9ofqwpkn4k6RLn3ALZDKNbm7/kVkkVzbdfIunHOdQNAAAAAIm0caO0dq3/FUeLF0tNfsYsAehCctpVLQzDyyVdvs3NCyUd3Mp9N0iamMv5AAAAACDpMhtG+Q6ONm6UPvpI2mUXf3UAKHyM2QcAAACAPMpsDu2zVa2qyo60qwHIFcERAAAAAORRJjjyveJIIjgCkDuCIwAAAADIoyS0qg0bZkeCIwC5IjgCAAAAgDxKQqtar17SzjsTHAHIHcERAAAAAORRElrVJGtXW7TIbw0ACh/BEQAAAADkUTot9egh9e7tt46qKlYcAcgdwREAAAAA5FEQWJuac37rqKqSli6VGhr81gGgsBEcAQAAAEAeBYH/NjXJgqPGRguPACBbBEcAAAAAkEfpdDKCo8pKO9KuBiAXBEcAAAAAkEeZVjXfqqrsyIBsALkgOAIAAAVp3TrmdgBIpqS0qg0dKhUVseIIQG4IjgAAQMFpapJGjJAuu8x3JQCwtTBMTqtaaamFRwRHAHJBcAQAAArOvHn2QuiJJ3xXAgBbW7tW2rQpGcGRZO1qBEcAckFwBAAACk5trR3nz5dWrvRbCwC0FAR2TMKMI4ngCEDuCI4AAEDBqa2Veva0lrWXX/ZdDQBskU7bMSkrjiorpQ8/lNav910JgEJFcAQAAApKfb300kvSeedJxcXS88/7rggAtsisOEpKcJTZWW3JEr91AChcBEcAAKCgTJ8uNTZKEydKBxxAcAQgWZLYqibRrgYgewRHAACgoNTWSv37S6NHS6mUNGuWDaIFgCRIWqsawRGAXBEcAQCAghGGFhwddZRUUmLB0fr1tssaACRB0lYcDR4s9ehBcAQgewRHAACgYLz5pvT++9Kxx9qfx461I+1qAJIiCKQddpDKynxXYoqKpGHDCI4AZI/gCAAAFIzaWjtmgqPBg6Xddyc4ApAcQZCcNrWMykpp0SLfVQAoVARHAACgYNTWSnvvLe2225bbUikLjsLQX10AkJFOJy84qqqSFi7keRJAdgiOAABAQVi7VnrmGWncuK1vT6WkFSukd97xUxcAtBQEyZlvlDF6tAVa113nuxIAhYjgCAAAFIRnnrHd01oLjiTa1QAkQxJb1c45R5o4UfrRj6THH/ddDYBCQ3AEAAAKQm2t1KuXdNhhW9++xx72Io3gCEASJLFVzTnp9tulAw6QzjjDNhoAgI4iOAIAAAWhtlY68kipZ8+tb3duy5wjAPCpqUmqq0teq5ok9ekjPfywPYeOH291AkBHEBwBAIDEe+896d13P92mlpFKSQsWSB99FG9dANBSfb2FR0lbcZSx227Sgw9KixdLp54qNTT4rghAISA4AgAAiTd1qh3bC44k6YUX4qkHAFqTTtsxqcGRJI0dK/3+99JTT0k//KHvagAUAoIjAACQeFOnSp/9rPS5z7X++QMPtPYL2tUA+BQEdkxiq1pLkyZJF18s3XCDdOutvqsBkHQERwAAINE2bZKmT5eOPdbmGbWmrEw65BBWHAHwKxMcJXnFUca110pHHy19+9s8dwJoH8ERAABItBdekNaubbtNLSOVkl591e4LAD4UQqtaRkmJ9Je/SMOGSSedJC1Z4rsiAElFcAQAABKttlYqLbUd1dqTSkmNjdKsWfHUBQDbKpRWtYzycumvf5U2bJAmTCB4B9A6giMAAJBotbUWCvXt2/79xoyxVjbmHAHwJQjseWjAAN+VdNyee0r/+7/Sa69JX/+6FIa+KwKQNARHAAAgsZYtk+bP336bmiT17y/ttx/BEQB/0mlbxVNc7LuSzjnuOOlXv5Luu0/6r//yXQ2ApCE4AgAAiTV1qh07EhxJtjLppZekhoboagKAtgRBYcw3as0PfiCddZZ02WXSQw/5rgZAkhAcAQCAxKqtlQYPlvbdt2P3T6WkNWtslRIAxC0ICme+0back6ZMkQ4+2AIknkcBZBAcAQCARGpokKZNs9VGznXsa1IpO9KuBsCHdLpwVxxJUs+e0sMPW+vv+PHS8uW+KwKQBARHAAAgkV55Raqr63ibmiQNGWJbSxMcAfChkFvVMgYPtvDo44+lU06RNm3yXREA3wiOAABAIk2dKhUVSUcd1bmvGzvWgiN2BgIQt0JuVWtp1Cjp1lulZ5+VLrqI51OguyM4AgAAiVRba7M2OvsiLJWSPvxQ+te/oqkLAFqzebO0enXhrzjKOPNM6cc/trlHN9/suxoAPhEcAQCAxAkCafbszrWpZTDnCIAP6bQdu0pwJEn/9V/SCSdI3/2uNGOG72oA+EJwBAAAEmfaNGuNyCY42mcfG+xKcAQgTkFgx67QqpZRXCzdfbe0xx7SxInSwoW+KwLgA8ERAABInNpae/E1cmTnv7aoaMucIwCIS1dccSRJ/fpJjz5qYf748dKqVb4rAhA3giMAAJAoTU0WHB1zjL3bnY1USnrzTWnFivzWBgBtyaw46mrBkSTtvrt0333SW29JX/uaPU8D6D4IjgAAQKLMn2/bQGfTppaRmXP04ov5qQkAtqcrtqq1VFMj/fa30l//Kv3sZ76rARAngiMAAJAotbV2POaY7B9j1CiprIx2NQDx6corjjIuuED65jelX/5Suuce39UAiAvBEQAASJTaWumAA6TBg7N/jJ49bT4SwRGAuKTTUmmptMMOviuJjnPS5MnSYYdJkyZJc+f6rghAHAiOAABAYqxeLb3wQm5tahmplDRnjrR+fe6PBQDbEwTWpuac70qiVVYmPfCA9JnPSBMmSB9+6LsiAFEjOAIAAIkxY4bU0CAde2zuj5VKSZs3S6+8kvtjAcD2BEHXblNradAg6ZFHpLo66cQTpQ0bfFcEIEoERwAAIDFqa63N49BDc3+szGPQrgYgDul09wmOJGn//aU775RmzZK+9S0pDH1XBCAqBEcAACARwtCCo5oaa4XIVUWFtPfeBEcA4pFpVetOTj5ZuuIK6Y47pBtv9F0NgKgQHAEAgER45x1p0aL8zDfKSKWkF1+Umpry95gA0Jru1KrW0s9+Jn3xiwRHQFdGcAQAABKhttaO+ZhvlJFKSStXSm+8kb/HBIDWdLdWtYyiIunLX5YWLJA++sh3NQCiQHAEAAASobZW2mMPqaoqf4+ZStmRdjUAUVq3zgZEd7dWtYzMc+0LL/itA0A0CI4AAIB369dLTz+d3zY1SaqslHbZheAIQLSCwI7dccWRJH3hC1KvXjzXAl0VwREAAPDu2Wft3fp8B0fO2TvhvJgBEKV02o7dNTgqK5MOPpjnWqCrIjgCAADe1dZKPXvagNV8S6WkJUvsPwCIQmbFUXdtVZPsuXbePGnNGt+VAMg3giMAAODd1KnS4Ydbq0O+MXsDQNS6e6uaZM+1jY3SrFm+KwGQbwRHAADAq8WLpTffzH+bWsa++0p9+9JCASA63b1VTZLGjLH2YJ5rga6H4AgAAHg1daodowqOSkrsBQ0vZgBEhVY1qX9/ab/9eK4FuiKCIwAA4FVtrbTbbtKee0Z3jlRK+sc/pPr66M4BoPsKAql3b5vV1p2lUtJLL0kNDb4rAZBPBEcAAMCbzZulp56y1UbORXeeVEoKQ3tBAwD5lk537za1jFRKWrtWeu0135UAyCeCIwAA4M1LL0mrV0fXppZx8MFScTEtFACiEQQER9KWzQh4rgW6FoIjAADgTW2tzSCqro72PH36SAceyIsZANEIgu493yhjyBBp2DCea4GuhuAIAAB4U1srHXqoDVWNWiolzZ4tbdwY/bkAdC+0qm2RSllwFIa+KwGQLzkFR84lVcOVAAAgAElEQVS5Ac65+51zbznn3nTOjXHODXTOTXPOvdt8LG++r3PO/bdzboFzbr5z7sD8/BUAAEAh+vhjad686NvUMlIpacMG6dVX4zkfgO6DVrUtUinpo4+khQt9VwIgX3JdcXSDpNowDPeUtL+kNyX9WNL0MAyHS5re/GdJOk7S8Ob/zpN0c47nBgAABezJJ+147LHxnG/sWDvSQgEgn8LQVhzRqmaYcwR0PSXZfqFzrp+kwyX9mySFYbhJ0ibn3ARJRzTf7Q5JT0v6kaQJku4MwzCU9HLzaqXBYRh+2NY5GhoaFARBtiUiC+l02ncJ3Rbf++TjGiUT1yX52rpGjzyygwYNKtXQoXWK43/3JSXSZz87QDNmNGrSpNXRnzDh+NlJPq5R8qXTaa1aVaTGxgr17LlWQbDBd0nefeYzUv/+5XrqqU064YS1XmrgZyf5uEaFJZcVR5+VtFzS7c65ec65Pzjn+kj6TCYMaj7u1Hz/XSUtbfH17zffthXn3HnOuTnOuTmERgAAdE2NjdLMmaU68sjNKopx4uLo0Zs1e3aJmpriOyeArq2+3p7EBg5kqI8kFRVJBx/coNmzs16jACBhcvlpLpF0oKSLwjCc5Zy7QVva0lrjWrntU8+uYRhOkTRFkkaOHBlW0CzsBd93f/jeJx/XKJm4LsnX8hq98oq1dkyY0EMVFT1iq6GmRvrzn6UVKyq0116xnTbR+NlJPq5Rsi1aVCxJ2m23HVRRsYPnapKhulq69FIpDCu0447+6uBnJ/m4RoUhl/f43pf0fhiGs5r/fL8sSPrYOTdYkpqPn7S4/9AWXz9E0rIczg8AAApUba3knHT00fGel9kbAPKtrs5eUvH6d4vMc+2LL/qtA0B+ZB0chWH4kaSlzrk9mm+qkfRPSY9KOqf5tnMkPdL88aOSzm7eXW20pJXtzTcCAABdV22tNHKkNGhQvOcdPtzOSXAEIF/q6qyxguBoi5EjpbIynmuBriLXxtOLJN3tnCuTtFDS12Vh1L3OuXMlLZE0sfm+j0s6XtICSeua7wsAALqZujrp5Zeln/40/nM7Z++E82IGQL5kVhyxq9oWPXtKo0bxXAt0FTmNowzD8O9hGI4Mw3C/MAy/EoZhXRiGQRiGNWEYDm8+ppvvG4ZheEEYhruHYbhvGIZz8vNXANAd1NVJBx/MLyBAV/DUU1JTkzRunJ/zp1LSwoXSMhrmAeRBOm0rjsrLPReSMKmUNGeOtH6970oA5CrGfUwAIHt33GHDdO++23clAHJVWysNGGBhsA+Z2RsvvODn/AC6lvp6pwEDpBI2EdtKKiVt3my/vwEobARHABIvDKUpU+zjGTP81gIgN2EoTZ1qQ7F9vcj6whekXr1YwQggP9LpItrUWnHooXbkuRYofARHABLv+eelN9+0F3vvvCO9/77vigBk6403pA8+kI491l8NpaXS6NGsOAKQH3V1jsHYrRg4UNpnH4IjoCsgOAKQeFOmSP36SZMn259ZdQQUrtpaO/oMjiRroZg3T1q92m8dAApfXV0RwVEbUinpxRelxkbflQDIBcERgEQLAum++6SzzrIVAhUVBEdAIautlUaMkIYM8VtHKmUDumfN8lsHgMJXV+doVWtDKiWtXGmrTQEULoIjAIl2113Sxo3SeedJRUXSkUdK06fbnBQAhWXNGum55/ztptbS6NH2nEILBYBcpdO0qrUlsxkBz7VAYSM4ApBYYSjdcou9wNtvP7utpsZmHC1Y4Lc2AJ339NPSpk3JCI769ZP2358XMwBy09AgrVpFq1pbhg2TdtmF51qg0BEcAUis55+X3nrLVhtlVFfbcfp0PzUByF5trdS795Z3oH1LpaSXX7btogEgG/X1TpIIjtrgnD3XEhwBhY3gCEBi3XKL1L+/dNppW24bPtxmozDnCCg8tbUW/vbo4bsSk0pJa9dKr73muxIAhaquzoIjZhy1LZWSli6VlizxXQmAbBEcAUikIJDuv1/62tdshUKGc/bCc+ZMG2wLoDAsXFik995LRptaxtixduSdcADZqquzl1OsOGobc46AwkdwBCCR7rzThmKff/6nP1dTI61YIf3jH/HXBSA7M2aUSUpWcLTrrlJVFS9mAGQvnaZVbXv23Vfq25fnWqCQERwBSJwwlKZMsaHY++776c8feaQdaVcDCseMGaXafXdp9919V7K1zOwNdmoEkI3MiiNa1dpWUiKNGUNwBBQygiMAifPcczYUu7XVRpI0dKjNOmJANlAYNm6Unn++NFGrjTLGjpU+/lh67z3flQAoRJkZR6w4al8qJb3+ulRf77sSANkgOAKQOFOm2FDsU09t+z41NdIzz7AbElAIZs0q0bp1LpHBEbM3AOSirs6puDhUv36+K0m2VMpWdr70ku9KAGSD4AhAomSGYp911tZDsbdVXS2tWSPNmRNfbQCyM316mcrKQh1xhO9KPm2vvaTycoIjANlJp4tUXh7KOd+VJNvBB1vLGs+1QGEiOAKQKJmh2Oed1/79mHMEFI4ZM0o1evRm7bCD70o+rajI2tV4MQMgG/X1TuXlbPO6PX36SAceyHMtUKgIjgAkRhhKt9xiAxRbG4rd0o47SvvvT3AEJN3770tvvlmi6urk9pWmUtLbb0vLl/uuBEChSaeLNHAg0/U7IpWSZs+2NwgBFBaCIwCJ8dxz9uJte6uNMmpqpBdekNavj7YuANmbOtWONTXJDo4kez4BgM6oq3MaMIDgqCNSKWnDBunVV31XAqCzCI4AJMYtt2x/KHZL1dX2rhWDFoHkqq2VBg9u1J57NvoupU0jR0o9etBCAaDz0mmngQNpVeuIsWPtyHMtUHgIjgAkwooVHRuK3dLhh0vFxdL06dHWBiA7DQ3StGlSdfXmRA+O7dFDGjWKFzMAOq++3oZjY/t22kn6/Od5rgUKEcERgES4805p06aOt6lJUt++tksHc46AZJo9W1q5Uomeb5SRSklz50rr1vmuBECh2LBBWrfOERx1QiplbcFNLNICCgrBEQDvwlCaMqVjQ7G3VV0tvfKKtGpVNLUByN7f/ma7ln3xi4URHDU0WNgFAB0RBHZkV7WOS6Xs+/b2274rAdAZBEcAvHv2WfsF4vzzO/+1NTVSY6M9BoDkmDtX+s1vpHHjVBCDYw891I60UADoqHTajuyq1nGZzQh4rgUKC8ERAO8yQ7EnTuz8144ZI/XsSbsakCSffCKdeKI0aJB0++2+q+mY8nJpxAhezADouMyKowEDWHHUUZ/7nM064rkWKCwERwC8WrFCeuAB6eyzOz4Uu6WePW2XDgZko6t66y1roSoUmzZJp5wiLV8uPfywvUAoFKmU9OKLtooRALYnExyx4qjjnLPnWoIjoLAQHAHw6o47Oj8Ue1vV1dL8+fZCFehKnn9e2msvC1YLZZDo974nPfecdNtt0oEH+q6mc1IpafVq6fXXfVcCoBDQqpadVEpauFBatsx3JQA6iuAIgDeZodiHHmotItmqqbHjzJn5qQtIihtvlEpKpHvukS6+2H5mkuyWW6Tf/176j/+QzjjDdzWdx+wNAJ1Bq1p2Ms+1L7zgtw4AHUdwBMCbZ56R3nknt9VGknTQQVLfvsw5QteybJn04IPSRRdJl1xiIdIvf+m7qrY995x04YU2DDvJdbZnt92kIUMIjgB0TBBIPXuGWbXad2cHHGDjCXiuBQpHie8CAHRfU6ZIAwZIp56a2+OUlEhf/CJzjtC1TJlis3a+8x3ps5+1Vsz//E8bOJ1r2JpvS5faXKOqKlsdVVzsu6LsZGZvPPecre5yzndFAJIsnZbKy1lt1FmlpdLo0QRHQCFhxREALzJDsc86S+rVK/fHq6mRFiyQlizJ/bEA3zZtsrav446zHWiKiqRbb5WOP1769rftZycp1q2TvvIVaf166ZFHLAwuZKmU9MEHPJcA2L4gYL5RtlIp6e9/t7lyAJKP4AiAF/kYit1SdbUdmXOEruDBB6WPPpIuuGDLbaWl0r33SoccIp15ZjL+rYeh9M1vSvPmSXffbYO8Cx1zjgB0VBBIAwYQHGVj7Fjb9OHll31XAqAjCI4AxC5fQ7FbGjHCWnhoV0NXMHmytaeNG7f17X36SI89ZquQJkyQXn3VT30Z110n/fnP0i9+IX35y35ryZcRI6R+/QiOAGxfOi0NHEirWjZGj7bVtDzXAoWB4AhA7DJDsc8/P3+PWVQkHXmkDchO+s5TQHv+/nfbaeaCC+zf9bYGDpSmTpXKyy1Yevfd+GuUpNpa6cc/liZOlH7yEz81RKG42EJtXswA2J4gkMrL+aUjG/36Sfvvz85qQKEgOAIQu1tusTkoEyfm93Framw2yTvv5PdxgTjddJPN/fr619u+z5Ah0pNPWkh6zDG2A1uc3n1XOv10W51z++1db4h0KiW9/rpUV+e7EgBJFYYER7lKpaxVbfNm35UA2B6CIwCxWr7c5recfXZ+hmK3lJlzNGNGfh8XiEs6bbOCvvY1W1HUnj32kB5/3H6mxo2T6uvjqXHVKmuTKymRHn7Y2ue6msycoxdf9FsHgORas0ZqaGBXtVykUtLatdJrr/muBMD2EBwBiFW+h2K3tPvu0tChzDlC4br9dtudrOVQ7PaMGiU99JD01lvS+PH2tVFqarJQ6513pPvuk6qqoj2fL6NG2TBy2tUAtCUI7MiuatkbO9aOPNcCyUdwBCA2maHYY8dK++yT/8d3ztrVZs60F7hAIWlslH73O3sHdv/9O/51Rx8t/elP9ov36afbO+BRueIK6a9/la6/3maKdVW9e0sHHcSLGQBtywRHAwbwC0e2dt3V3oDguRZIPoIjALF5+mmbjRLFaqOM6mpr95k/P7pzAFGorZUWLpQuvLDzX3vqqbYT26OP2s9XFAPi77/fdk/7+tezq7HQjB0rzZ4tbdjguxIASZRO25EVR7lJpSw4YmMTINkIjgDEZsqUaIZit5SZc0S7GgrN5MnS4MHSiSdm9/Xf+Y50+eXW7nbppfmtbf586ZxzbPvkm2/uesOwW5NKWVvt1Km+KwGQRLSq5UcqJX38sfTee74rAdAegiMAsVi+XHrggWiGYre06642NJgB2SgkCxbYiqPzz5fKyrJ/nMsvl771Lemaa6Rf/zo/ta1YYcOwBwywwfY9euTncZOupkYaPtza/x580Hc1AJKGVrX8yGxGQLsakGwERwBicccdtt1qlG1qGTU10rPPsr0rCsfvfme7lOX68+GcrVw65RTphz+U7rwzt8draJBOO01atszCk8GDc3u8QtK3r/TCC9IBB9j384YbfFcEIEkyrWrl5aw4ysWee0oDBxIcAUlHcAQgclEPxd5WdbVtk/vKK9GfC8jV2rXSbbdZOJGPYKa42IZlV1dLkyZJf/tb9o/1wx/a6r0pU6RDDsm9tkIzaJC1vX7lK9LFF0uXXMLgfQAmCKR+/WwHRmSvqMh+PyQ4ApKN4AhA5DJDsc8/P57zHXGErbxgzhEKwd13SytXShdckL/H7NFDevhhWy0zcaKtnOms22+3VTbf+57NN+queveW7rtP+u53bTe5005jYDYAC44GDvRdRdeQSklvv21jDQAkE8ERgMjdcotUXm4rKuJQUWEvmJlzhKQLQ2st239/e8c1n/r2lR5/XBoyRDrhBOn11zv+tS+/bLOSqqul667Lb12FqLhY+u1vbW7U/fdLRx21Zb4JgO4pCOz3DeQuM+comzc5AMSD4AhApJYvt9koUQ/F3lZ1tfTii9L69fGdE+is55+X/vEP294+ip3KdtpJevJJ+9k79lhp8eLtf82yZdJJJ9mg+XvvtdlLsOtzySX2PZkzx4K+hQt9VwXAl3Sa4ChfDjrIVsrSrtb9vPlmsUaNkpYu9V0JtofgCECk/vjH+IZit1RTY1tp8+4VkmzyZNut7MwzoztHZaVtKb9unXTMMe23AmzYYKHRqlXSI4/woqg1EydKTz0lffKJNGYMs9SA7opWtfzp0UM6+GCCo+7oyit7a84ce1MGyUZwBCAyTU02VDeVkvbeO95zH3aYrZSgXQ1J9cEHthrv3HNtjk6U9t1XeuwxackS6fjjpdWrP32fMJS+/W1p1izbBXHffaOtqZClUraisXdvm6n22GO+KwIQN1rV8iuVkubOtTc50D3MnVuiadPK5Jy9WYVkIzgCEJmnn5YWLIh/tZEk7bCD7QLFgGwk1ZQpUmOjhTVxGDvWhjzPmyedeKK0cePWn7/xRlsh+LOfSSefHE9NhWzPPaWXXpL22kuaMMFmuQHoHhobpfp6gqN8SqWkhgZp9mzflSAuV1/dSxUVTbr4YusQWLHCd0VoD8ERgMjEPRR7W9XVNotk5Uo/5wfasmmT/Xwcf7y0++7xnfeEE6TbbrNA9ayz7MWPZH++5BJp/Hjpiiviq6fQ7byzBeTjxtkw8UsvtZWWALq2+npbpUmrWv6MGWOz5GhX6x6ef16aObNMF120Xl/9qv2/8/HHfVeF9hAcAYjEJ59IDz0U/1Dslqqr7X9Ezzzj5/xAWx54QPr4Y+mCC+I/99ln205pmS3mFy6UTj1V+vznpbvukor4zaBTdtjBltifd5509dX2/d20yXdV0WtstJaSqP7rDt9DFK7MroqsOMqf8nJpxAiCo+7iZz+TdtqpSZMmbdCBB0q77EK7WtKxVwqASPgait3SmDFSz54252j8eH91wK+VK+2/3XbzXckWN91kK42OPdbP+X/wAwuurr1Wuucee+f8kUekfv381FPoSkqk3/9eGjZM+ulPbWe6Bx+0wedd0dq10ujR0uuvR3eOnj3t3+ZXvhLdOYBspdN2JDjKr1RK+tOfLJguLvZdDaIyY4at1v3lL9erd29baTZ+vL15tWGDPf8jeQiOAORdU5P0P//jZyh2Sz16WA0MyO7eJk60WTSzZ9s8Gt/mzbNe/t/8xu/qnmuusXkCd94p/e1v0vDh/mrpCpyTfvITCygnTbLnnieekIYO9V1Z/l13nYVGP/mJ1L9/NOf4859tcPwhh0iDB0dzDiBbrDiKRiol3XyzPb/sv7/vahCFMJQuu0zadVfp7LM3/N/tEybYGzAzZ0rHHeexQLSJ4AhA3s2caUOxL7/cdyVSTY3NHfnkE2mnnXxXg7i98YY0bZp9fNJJFh717eu3pptust24/u3f/NbhnHTrrRYgDRrkt5au5GtfsyX3J55oq3L+9jfpgAN8V5U/H3wg/epXFshedVV055kwQfrCFyyEe/xx+/cKJEUmOGLGUX6lUnZ8/nmCo67qySftzbPf/W7rlUVHHrml9ZvgKJmYZAAg76ZMsV71JOzMVF1tx5kz/dYBPyZPtpVn994rvfOOvQgNQ3/1pNPS3XdbuFBe7q+ODOcIjaJQXW0vfIqKpMMP3xJedgU//antfHTNNdGeZ489rJWyttZeYABJQqtaNHbbzVZpMueoawpDm200bJitKG2pRw9r3//rX9lkIqkIjgDkVWYo9jnn+BuK3dKBB1orxfTpvitB3OrrrQ3rjDNsdcTVV0v3328tYr7cdpv17/sYio147buvtUhWVdnueX/8o++Kcjd3rnTHHdLFF9vfK2rf+Y7tWPfv/y699Vb05wM6KggsGI6qVbM7S6Wk557z+yYPovHYY9Irr1h4VFb26c9PmGAzAl99Nf7asH0ERwDyKglDsVsqKZG++EXmHHVHt99uuzNddJH9+Yc/tHa1H/3IhjLGrbHRVk4cdpi0337xnx/xGzLEXgAdcYT09a9LP/954b4YCkMbqj5okM02ioNzFrb26iWddZb9vwVIgiCwVaPsQpl/Y8daS+ySJb4rQT5lZhvtvrvtPtqa44+3nyl2V0smnu4A5E1Tk7WpHXZYMoYQZ1RXS++9Jy1e7LsSxKWx0drUxo61VWeSvQi9/XYbAn3aafaLaZxqa6V//Uu68MJ4zwu/+vWzOUdnny1dcYX0jW8UZgDy8MPSM89IV14Z7yqLwYPt/ytz5ki/+EV85wXak07TphaVlnOO0HU89JD0979beFRa2vp9Kirs+j/6aLy1oWMIjgDkzcyZFtAkZbVRRk2NHVl11H088YS0cOGW1UYZ/frZNunr1ln72qZN8dU0ebK9CD7xxPjOiWQoK7PVmJddZitovvxlafVq31V13KZN1i62zz4WfMXt5JOt/fmqq6z9D/AtCAiOojJihP2/muCo62hqsg1z9thD+upX27/vhAnS/PnSokWxlIZOIDgCkDeZodinnOK7kq3ts4/tqEZw1H3ceKPtbHXSSZ/+3F572Yv3l16y1ps4vPuurTj61rfafqcNXZtz1qr2hz9ITz1lQ7OXLfNdVcdMnmxvCvz619b+68MNN9jQ3LPOktas8VMDkBEE7KgWleJi6dBDCY66knvvlV5/3VbdFhe3f9/x4+3IqqPkITgCkBebN9vQu9NO23p7zSRwztrVpk8v3Pki6Li33rLtXr/97bZDmokTLTSaPFn605+ir+l3v7NakrYaD/E791zbNebdd+3F0Sef+K6ofStWWHvauHG2440v/ftLd91lKwkvucRfHYBEq1rUUikLGurqfFeCXDU0WGC0zz7Sqadu//6f+5y0994ER0lEcAQgL+bMsfafTFtY0lRXSx9+KL39tu9KELXJk601aHshzdVX2+D0886zZdFRWbPGZiudcoq0887RnQeF47jjrLX3o4+kSZOSHWj//Of2b/jXv/Zdic3P+4//kP7nf3hRAb9oVYtWZs7Riy/6rQO5u+ce+9375z/v+DD58eNtpl59fbS1oXMIjgDkxTPP2PHww/3W0ZZMoDV9ut86ovKPf0jLl/uuwr9Vq2y78NNOs/bE9pSUSH/5i7VXnnRSdL+g3H23tHKldMEF0Tw+CtOoUdK119rg7MmTfVfTurfekm6+2cLVvff2XY35+c+l/fe3WUtJX62FrmnTJgtTaVWLzqhRtkqXdrXCtnmzPWcfcEDn5juOH28rlZ54Irra0HkERwDy4umnt8wSSqKqKmnYsK4352j5cluxsN9+0lFHSRs3+q7Irz/+0X6h33Yodls+8xnpvvtsx72zzrIBjvkUhtJNN9kvTYcemt/HRuG78ELpS1+ywdNRrnrL1g9/KPXpY7/4J0WPHtZeumqVhUdJXq2FrimdtiMrjqLTu7d00EFdJzh6+23puuuktWt9VxKvO++0+XhXXtnx1UaSdMgh9nqClaXJQnAEIGebN9v/3I84wnclbcvMOZo507ZqL3RNTdItt9gOFXfdJZ1+ur3wvOIK35X509RkKzdGj7Z3Kzvq0EOl66+3GV2//GV+a3ruOVsNduGF9m8QaMk5a2MsL5fOOMPafZNi2jRbDfWf/ykNGuS7mq2NGCH9v/9ns6JuvdV3NehugsCOBEfRSqWk2bOlDRt8V5K7X/zC3iA44IDu0363aZP9vUeNkk44oXNfW1Rku48+8US8u9+ifTkHR865YufcPOfcY81/rnLOzXLOveuc+4tzrqz59h7Nf17Q/PnKXM8NIBnmzrV3UZIcHEnWrlZXJ732mu9KcvPqq9KYMbZD1/7729/nnnvs3fdf/Up64QXfFfoxdaoNHO7oaqOWLrjAtoi97DJ7nHyZPHlLKAC0ZtAga6/85z/j2+VvexobrZaqKum73/VdTeu+9z17Tr/4YmnBAt/VoDvJBEe0qkUrlbLQYO5c35XkpqnJNuwYM8bar1Ipm9XWFQKx9tx6q63mvvLK7N44Gz/e2vyffTb/tSE7+Vhx9D1Jb7b48zWSrg/DcLikOknnNt9+rqS6MAw/J+n65vsB6AKeftqOSZ1vlHHkkXYs1DlH9fUWiowaZf8z/tOfrPUuM3vkN7+xdryzz+6e21XfeKMNnz7llM5/rXO2gmvECOnMM6VFi3Kv54MPpAcftF20evfO/fHQdR1zjLWF/f730sMP+65Guu02Wyn3q19Za1gSFRVZa2ppqT3nNTT4rgjdBSuO4pFp7y70drV582yswHe+YyvDv/lNm2930EG2sUxXtGGDdNVVdg2z3Y3zqKOkXr1oV0uSkly+2Dk3RNKXJF0l6RLnnJNULenM5rvcIekKSTdLmtD8sSTdL2myc86FYdvd6Q0NDQoyz86IRTrTuI3YFfL3ftq0vtpjjyIVF69Ukn9ke/SQPv/5/po6tUmTJq3u9Nf7ukZhKN1/f5kuv7yPVqxwmjRpgy69dL369w+1bUn//d8lGj++ny64YKN+85vu0UyfTqe1aFGpnniiQv/+7+u0evX6rB/r1luLdNRR/TVhQpMef3ylevbMvq7rr++lpqZeOv30egVBnocnFZhCfn6LyyWXSE8+2V+TJhVp991Xapddov8309p1Wb1a+ulPyzV6dKOOOGJVop/Te/WSrrmmTOef31eXXbZOP/hB9j/7ScXPTvIsWdJD0g4qKqpTEDRxjSJSVCQNH95fM2Y06RvfKJzf2bb14IO9JPXWyJFpbdoU6pe/lGpqSnXxxX00enSRvv/99brkkvUqK/Ndaf5MmdJTH3zQRzfeuFLpdNup/vau0Re/2FcPPVSsyy6rp90/AXJdcfRbSf8hKfPbTYWk+jAMM/9C3pe0a/PHu0paKknNn1/ZfP+tOOfOc87Ncc7NITQCkm/zZmnWrFKNHVsYb/cedliDXn65tGB6pt95p1hf+Uo/ffvbfTVkSKOmTVupq69ep/79W8/cx4xp0IUXbtCdd/bUk0+WxlytP3ff3V+lpaHOOSe3td+f/WyTbrppjebPL9GPftQn68fZtEm6666eOvrozaqs7N6hETqmrEyaMmW1Nm50+s53dvA2i+2GG3pp+fIiXXnl2oL4Rf3kkzfppJM26tpre2nevGLf5aAbSKftB2PAAJ7bo3bIIQ2aPbsk7xtXxGnGjFLtt1+DBg3a8ntbTc1mPffcSp188iZdd11vHXtsf/3zn13j+WvdOum3v+2lsXRHvh4AACAASURBVGM36/DDc3ttMG7cJr3/frHeeKNrfG8KXdYrjpxzJ0j6JAzDuc65IzI3t3LXsAOf23JDGE6RNEWSRo4cGVawDtQLvu/+FNr3/uWXbb7RuHE9VVGRw/KMmHzpS9Z3/d57FUqlsnuMOK7R2rU2VPDXv5b69rU2qm98o1RFRQO2+7XXXmvtg9//fj+9/rq0446Rl+vV6tXSAw/018SJTvvsk/vQia99zbYhv+qqnjriiJ76xjc6/xj33GNbhX//+2UF9zMdJb4X7auosJbLc88t1a23VujSS+M6r12XxYulm2+2n4Gjj97+c01S/OEPtrPkhRcO0Kuvds3WUH52kmPDBgt6d9utYqtwlWuUf0cdZW35n3xS8f/Zu/N4Gev3j+Ovj3PshEQp2heUSoRCi0LI0SYqIVFJKm1SKmSrpESkffkqiiwtjkKHvhW/fPtWqLRI0iaE7Nvn98c187V0cJaZue85834+Hh7DnJn7vs58zMx9X/f1uT6ceGLethHkuKxZA59+aj2N9oyjfHkYN856IF5/fTrnnVeWfv1s2nJ6vuYEBeuFF+z4Z/z4Qjl+7ff2uLZtoUcPmD27LGefHcsoJS/yU3FUH8hwzi0BxmJT1B4Hyjrnov/dKwO/Rv6+DKgCEPl5GSAcNYQikmezZtltsnygn3229bOZOTPoSLLnvfU4qV4dHnrIlohftAiuuy7nS5kWLWorra1aBV27Fvzlql9/vSjr1hXKU1Psvenb1/rOdOtmB325NWIEHHusbUMkN665Bi6/HO67D+bOTey+777bPmdivbpgvJUrZ/2OFi2yEzSReFq1yk76k6EiL9lFL/Ala5+jmTNtsYELLtj7Yy66CBYssGbQvXrZ77xoUeJijKV16+zYtXFjaNgw/9s7+GBbKXfy5PxvS/Ivz4kj730v731l7/2RQFtgpvf+KuADINqatAMQHeopkX8T+fnMffU3EpHkkJVlSY6KFYOOJGcOPBBq1gxng+zFi2350YsvhjJlbCn355/P21LYp5xiFUvjx8OYMbGPNSy8h2efLcapp26jbt3YbTctDV59FSpVsmbbK1bk/LmffWbL7XbrlvNkn0hUtFH7YYdZo/a1axOz308+gbFj7Wp3lSqJ2WcsRVdYe/JJyMwMOhopyFau1IpqiXL00bboRbKuFpuZaVXjZ5yx78dVqABvvGHHHd9+C6eeCsOGkXRT9IYPt+OlBx+M3TYzMmxlvWXLYrdNyZt4HNL2xBplf4/1MHoucv9zQPnI/bcBd8dh3yKSQFu32lWgc84JOpLcOe88O0nasCHoSMzmzdC/P5x4olVwPfqofUnmdSpd1B13QP36cNNN8PPPsYk1bKZPh+++S+e66zbG/Opv+fKWePvjDyslz2nPmSeftKkyHTvGNh5JHWXLWsJ3yRJ7/8ab99acu1Kl5K7YGTTIPkc7dSLUTb0lua1cqRXVEsU5OxZKxooj72HaNDvmLJyDlpPO2bHGwoU7E+GNGsGPP8Y/1lhYs8ZaJbRoQUwv5LVqZbdvvx27bUrexCRx5L3P8t5fGPn7Yu99He/9sd771t77zZH7N0X+fWzk54tjsW8RCc5nn1lZarIljho12pn0Ctr770ONGjYtJSPDeuvcdlvODjL2Jy0NXnrJlqm+5prku3KVE088ARUq7KBVq/h0O69d2xJB06fD/ffv//ErV9oVw6uvtpN/kbxq0MA+F155Jf5Vg+PGWb+6AQOgVKn47iueihWzfigrVsD11xf8aboSjOhUNUmMBg0sefLLL0FHkjuLFlnfuH1NU8tOpUrw1ltWcf7ZZ3aM+PTT4f88e/xx+Osv6NcvttutWtWm/mu6WvBURC8ieZaVZbdnnRVoGLnWsKE1Hgyyz9Evv1jTvyZNdl6VGjfOpqfE0jHHwGOP2dS8ESNiu+2gLV4M77wD7dtvomjR+O3n2muhc2fr+7K/A5cXXrDGqd26xS8eSR29e1vVYNeu9v89HjZuhJ49bWpE+/bx2UcinXqqTZOYMMGSbiKxpoqjxIpWXyfbdLXolNmmTXP/XOfsgt+CBdbj5/rroVmz8E7XWrUKhg61fk2nnRbbbTtnF1ZnzrTFUCQ4ShyJSJ5lZUG1ata8LpmULGlfxEEkjrZts0RO1arWBLtfP5g/P75NlDt3ttLhnj2toqmgePJJq6rq2HFz3Pc1fDjUqmUn1t99l/1jtm+HkSMtkVqjRtxDkhSQnm7VRoUKWb+jrVtjv4/Ro4uxdKkd9KcVkBWP77jDLhDcdJNN95Pc0cnZ3nmvHkeJdsopdtwWhirx3Jg2DU44AY48Mu/bOPxweO89O9758EM46SR4+eXwVR8NHWr9+Pr2jc/2W7WCLVvstZDgKHEkInmSrP2Nos47z/oIrV6duH1+9JElH267zZILCxfaVJRixeK7X+dsueqSJW0KVTxOPhNt3Tp47jm49FKoVCn+c/CKFbMKhvR0uOQSWL/+n4+ZOtXK6RPRk0ZSxxFH2DSFuXNjf1C+fLnjscdK0KoVnHtubLcdpLQ0O7kCS/bmtD+ZWBVnuXL23RS2k9Mw2LDBTmBVcZQ46enWXDqZEkcbN9rF1dxOU8tOoUJw443wxReWOOrQwRZR+eOP/G87FlassEbel18OJ58cn32ceaYlazVdLVhKHIlIniRrf6OoRo2s58+sWfHf14oVNt2pQQOb//3mm9bk75hj4r/vqEMOsZWa5s2zPibJ7l//skaM3bsnbp9HHAGvvWYJv+uu++dJ1YgRcOihVqotEkuXX24NnwcO3DlFOBYGDSrB5s3w8MOx22ZYHHmkVQp++KEtOCD7t3Yt3HADFCliCzb07Knk0Z6iTdeVOEqsBg0scZKoVSbz68MPbdp6Xqap7c2xx9ox65AhNg3uxBNtJbagPfywXUzr0yd++0hPt8r5d96xyn0JhhJHIpIn0YTL2WcHG0de1a0LxYtb75942bHDKgVOOMGufvfsCV9/bVeKYr0CWE5ceim0a2cnBJ9+mvj9x4r3lqSpWdOuQiVSkybWP+XVV3fvGfXtt1aWfsMNsWlsLrKnYcPguOPsPbxqVf639+WXMGZMUa69dhPHH5//7YVR+/b2ude7t510yr716mX992bMsAqHRx6xlZ2UPNopmjjSVLXEatDAjqnmzAk6kpzJzISiRWN/jJyWBrffbhdvjzrKLipccUVwq0j+/rsdC115pbWuiKdWrey77+OP47sf2TsljkQkT5K1v1FU0aLWAyNefY7++19Lalx/vfW7+eILGDzYposFafhwW7Hj6qut5D4ZffCBVf107x5MAq5XL2jZ0qYcRpt1jhxpCaMuXRIfj6SGUqUsYbl8ufUty8/JvPd28nHAAZ477tgYuyBDxjl46imrDrnqKqsAkOx99JF9jt18s00LGjECevSwlSu7di2Yq3LmRTRpq4qjxKpb16pO4nmxL5YyM60lQYkS8dl+9erwySd2IWv8eJvC9sYbiU/yPvSQTd184IH476tJE6uG1HS14ChxJCK5tm2bleEm6zS1qEaNLAHx+++x2+aaNXbgXbu29bt55RVLdFSvHrt95EfZsvDii7ZM7N13Bx1N3gwfDgcdZFfZglCokFWQHXEEtG4NP/xgr2nr1jYlUCReatWy6WoTJ8Izz+R9O+++C9Onw113baRcuYJdTnLQQbba4cKFcO+9QUcTTps3WzLy8MOtIhUs6fboo/Y9MXq0/Vy9ojRVLSilSsH558Prr4e/Am7pUqsuj0V/o31JT7dqyk8/hYoVrfqoVi14663EvEa//AKjRlll53HHxX9/pUvbcfvkyeH/P1BQKXEkIrmW7P2Nos47z24/+CD/2/LeqgGqVrUrtV27WnKmXbtgqmL25bzzLLk1fLidPCaTJUtgyhSr7Il3U/F9KVvWelWtXg116ljCsFu34OKR1HHbbdC4sU0h+uqr3D9/61Zbdez44+Gaa1KjBOeCC2zq1dChwaymGXYDBtiKm6NH2wl6lHOWqOzTx5Jv7durv4imqgWnTRs7Bgj7VPtp0+w2lv2N9uXUU22xl5desmORjAw7Lpk6Nb4JloEDLZl8333x28eeWrWyi3UFaYXgZKLEkYjkWrQ5a7L2N4qqWdMSAPk9kfj6a0vGXHUVVKliBzUjRti2w2rwYEtyXXNNYleWy6+RI+1kpmvXoCOx1UOeftqmLtSsadM7ROKtUCE7QShZ0vpK5Hb61ejRdtA9ZEhq9eN65BHrN9ehgy1SIGb+fBg0yC5yZFch4ZxNQxk40C6OXHFFwViZM680VS04F11kU5XGjQs6kn2bNg0qV05spXl6uiV2v/nGVpxdsQKaN4f69e0CYawTSD/9ZFWvnTpZr6VEufBCu9V0tWAocSQiuZaVZUmHZO1vFJWWZlVTeZ0zv3493HMPnHKK9TQaNcrmnNeqFdMw46J4cZtG99tvybN8/IYN8OyzdvBYpUrQ0Zh27WyFtxdfDF9lmRRclSrZ/7kvvsjdlNO//rLqkUaNdh6Ap4oSJey9+vvvsfnM27HDku5LlsDnn9uCEZMnW1Jv2LDkaOK7fbtVb5YtC489tu/H9uplFVvjx8Nll9n0tlS0cqVVZRUpEnQkqadsWUtujhsX3p5b27ZZouaCC4I5Jihc2JI5ixbZRYJly6xC9eyzY7siZ//+9vv17h27beZE5cp2jD1lSmL3KyY96ABEJLlE+xu1axd0JLHRqBFMmmT9iHJz1WTyZJvutXQpdOxoDQIrVoxbmHFRu7aVGPfpY+W/rVsHHdG+vfqqnfjefHPQkezuqquCjkBSUYsW1iB+2DBrGtq8+f6f07+/VUw8+mhqJjpr14b777c/zZvbVJI1aywBtOufPe/L7jF//73vq/hFisDs2dbUN6xGjIC5c2HMGOsFtT89etjCEt262eqgEybYRYhUsnKlpqkFqU0bSxp8/LGttBY2c+fa50WipqntTZEicN11VmH57LM2HfXcc+2Yt18/q0TKqx9+sKmrXbsGcxGvVSurgvzjj+S/gJ1slDgSkVwpKP2Noho1stuZM+Haa/f/+J9+KsQ111jzwZNOshODhg3jG2M83XMPvPOOLSPfoIFVMoSR97a6z8knJ/frLRJLDz9sV5E7doQvv9x3c/bvv7e+Zp06WU+MVNWrlzUH39/FD+egTBmrcihb1v5+1FE7/x29b9d/R+9zzqYvX3wxzJsHhx6amN8tN5Yssc//Zs1yt9DAjTfuPClt2dIuogS9WmgirVqlaWpBysiwZOXYseFMHGVmWjX7+ecHHYmJJno7dbIKpEGD7HVr0sQSSHlJbD/4oFU23XNP7OPNiYwMS/6//XbOjtuT2eTJViHbrp1NFw76go8SRyKSK7Nm2W2y9zeKql7drljsL3G0eTMMHVqcoUOLk5Zm/UFuvjn5e4QULmxT1k491X7/d94J/ospO7NnWy+OZ54JZ3wiQShWzE6gatWyK8tTp1oPpOzcdZed8D/4YGJjDJv0dFuV7pVX7PXbW/KndOm9v5Y5MXmy9T279FJL7hUtGrNfId+8t4sFztkU69x+pnbubL9Px45WufX22/Z6pYKVK5U4ClKpUlZtOX68VVumpQUd0e4yMy0ZE7Yel8WL24IKXbrYe/6hh6BePXst+/bNeYuFRYvss/PWW4O70Hjyybaq7ZQpBTdxtHGjLWIxcqRdEBo82FpLPPNMsOcd6nEkIrkS7W9UUJYdd86qjmbO3Pu0g+nT7Ytq4MASNGmyhW++gdtvT/6kUdQJJ1jlwtSp+VviO56GD4dy5awZsIjsVL269ad57z14/PHsHzNrliVLevUKb1VhIh1yCNx5p031a9/ermCfdZZ9zh9+uCWO8pM0AqhRw/odzZljUzrCtHz0mDHWwHfQIDsBy4urr7bpwx99ZNULybTIQn5oqlrw2rSxaUrRC5lh8eeftrpZdk3mw6JkSUtI/Pijvf8/+cSm8F50kfVq25++fS3h3rNn/GPdG+fsM/v99633ZUGzcKGtijdypK2iumSJve4vvWRVrEH+zkociUiORfsbFZRpalHnnWcNU7/+evf7f/3VSvgbN7ZGjK+/vpbnn19H5crBxBlP3bpZafVtt9n89TBZutT6UHXpYg1uRWR3119vB/53323TiXe1Y4e9r6tUsVtJnEsvtSkVL7xg/YTC4M8/rVqgXj2bdpYfbdrAG2/YyfL55+9ccawg01S14DVvbpVHY8cGHcnu3n/fEsRhThxFlSpl3xc//mhT1rKybHXYyy6DBQuyf86CBfaad+8efE/PjAyrypk+Pdg4Ysl7eOopS+QtX24Xcx991Ko777/ffjZ1arCftUociUiO/fe/1hC0oCWOdu1zBJYgGzbMKqsmTrRM//z50KhRwV2DuFAhO7kpXNiuwG/fHnREO40aZV+o+T3JESmonLMGqBUrWrJ7/fqdP3vlFUsmDR6ceo2Mw+CBB6yZa48e8MEHQUdjSaO1a+3/Syym+Vx8sX1PLlhg36V//pn/bYbVjz9axdFhhwUdSWorUcISBxMmwNYQHZZNm2ZJxdNOCzqSnDvgAFskZckSS068955VXl5xBXzzze6P7dvXEk533hlIqLs56yyLvaCsrrZqFVxyiVWnnn229SzcMwF5/fU7E/UNG9qKeYmmxJGI5Fh0Kc+C0t8o6qij7M+MGbZSR+3adnBdv76VjN5/v5XmFnSVK8OTT9pr8MgjQUdjNm606XMZGXmfUiGSCsqXtyTRd9/BLbfYfevXWwPTOnWgbdtg40tVhQrByy/blODWrS35EJR33rHpZffcAyeeGLvttmhhJ3CLFtmFpd9/j922w+Shh+ziSseOQUcibdvayXZYKk527LDEUZMm4eu7lBNly1piaMkSm9L81lv2GdG+vS2s8Pnn1lfq1lvDUXFXpIhVnr31lr32yWzWLDjlFPt8HjLEFm/Y22pxl1xi/8+WLYMzz/znTIl4U+JIRHIsK8sOfgtKf6NdNWpkDT7r17crihMm2If3MccEHVliXXGFndzcf3/O5rvH29ixNh7duwcdiUj4nXuuTT947jm7MvnIIzbldujQ/Pfskbw74ABrlr19u00p3LUiLFH+/tuuZlevbieGsdakiU2j+Oknu7j0yy+x30eQli2zqtxOnVRxFAZNmlgvsnHjgo7EfPml9V1q2jToSPLnwANhwABLcN9+uyWLqla1i3dlyljlZFhkZNiUrrlzg44kb7Zts2PtRo2sGviTT+w139939TnnWLJpyxZbIS+Rv78OI0QkRwpqf6OoSy+16R533mkZ/EsuSc3Vu6Kr7Bx0kDU/3bQpuFi8t6bYJ55oJ8Qisn99+1qF0XXXWdP7yy+3hLgE69hjLRG+YIFVrCS6Wfa991ry49ln47fC2znn2NXw336zqSQ//RSf/QRhyBBL/AXZFFh2Klp05zTJII9TojIz7bZJk2DjiJUKFez7Y/FiW0H4zz/tM6RcuaAj26lZM1slMxmnqy1ZYgn2Bx+0qq7PPsv5ynZgKyF/9JGNR6NGlrRPBCWORCRHCmp/o6hmzWxa1MMP2xzuVFa+vFUsLFhgV0OC8tFH9v+ue/fUTOKJ5EXhwjYdaft2+zN4cNARSVTTpjbdafx4GDgwcfv95BNrzt2tG5xxRnz3Vb++TR9atcqSR2FbbCEvli+Hp5+2iylHHhl0NBLVtq3165o2LehILHF0yikFb9XKQw6xitW1a201tjApW9aSL8mWOHr9dUv8LFhg39UvvJC3845jjrHj5BNOsOqrf/0r9rHuSYkjEcmR6LKnBa2/0a6ScV56vDRrZo34hgyB2bODiWH4cDswaNcumP2LJKtjjrETmYkTrX+bhMftt8NVV1lD2rfeiv/+Nm+Ga6+1HnaJSlbVqWM9A9evt2OGRYsSs994eewxq2qJxxQ/ybtGjexCV9DT1f7+207gk2E1tbwqXDicF/AyMuCrr6wPU9itXw+dO9tqlNWqWTuIK67I3zYPPtjaiDRsaIntoUNjEupeKXEkIjkS7W9U0K6myN4NGQJHHw0dOtjVpkT65RfrM9WpE5Qsmdh9ixQEZ55pzUMlXJyzhv+nnWYJpHg3Nx00yPbx1FNQunR897Wr006zVeS2brXk0cKFidt3LK1aZdVabdrA8ccHHY3sqnBhWz5+yhTYsCG4OGbOtHYOBTlxFFYZGXYb9qqj//7XpqI9/7wtTjB7duwu6hxwgPVkvewyuzDRs2f8pkIrcSQi+1XQ+xtJ9kqVstWAli6F225L7L6fespWyujWLbH7FRGJt+LFrRqseHFo1QpWr47PfhYutCqjK68MJolYo4ZddCpUyI4fvvgi8THk1/DhsG6dnexJ+LRpY5Uc77wTXAzTptnx0plnBhdDqjrySDj55PAmjryHxx+HevWsMm3GDGs+XrhwbPdTrJj10Ova1VpudOpk526xpsSRiOzX559bxYkSR6nnzDPt6sVzz9l0hy+/jP8+N22C0aPhwgut4klEpKCpUsWqKpcssekK27fHdvvbt9u0iAMOsBOXoFSrZlPdixWzRQ7mzQsultxauxaGDbPkXo0aQUcj2TnrLOvDM3ZsMPv33hoTN2pkS8RL4mVk2MXtlSuDjmR3y5fbcWyPHlaN9sUX8V3oJS0NnnwS+vSBF1+05vGxrsRT4khE9isry24Lcn8j2bs+fazy57XXrPnjuefCpEmxP9GJev11W8Gje/f4bF9EJAwaNLBpUJmZsa9oGTkS5syxpFGFCrHddm4dd5xNzShTBs47z5p1J4NRo+Cvv2w1KQmntDRo3dqm6vz9d+L3/913lvxt2jTx+xaTkWEV6u++G3QkO73/vlVCzZhhyZxJk2y14nhzDh54wD673nkHGje26baxosSRiOxXVpbN7Vd/o9RUpIid3CxbZisCLV5sVzKOPRYefdQOrGPFe5saULUqnH9+7LYrIhJG1123c3rBa6/FZptLl1oj56ZNrY9SGBx1lCWPKla0q+/LlgUd0b5t2GDfb02bwumnBx2N7EubNlapHMR0peiKbupvFJxateDQQ2Hy5KAjgS1b4K67oEkTa9z+6adw442Jbyx+ww12EXbePKvKi9XnrRJHIrJP6m8kUQceaF+IP/xgy0kffrgtz1q5sn0xxqLJ69y59kXXvXs4V/AQEYm1xx+3VXE6dYLPPsvftry3kwawXnFh+hytUsVOtLdsgVtvDTqafXvmGat87d076Ehkf844w/5vBTFdLTPTKuo0rT44hQpBy5Y2Fps2BRfH999D/frwyCP2Gfzpp8FOcb3sMntNli61thPffJP/bSpxJCL7pP5Gsqf0dLj0Uutb8dlndrXv+eehenW7OvvOO1Y2nBdPPGE9Odq3j23MIiJhVaSIJeMrVICLLrLeGHn12mvWc2XAAGscGzZHH23JmAkTLM4w2rzZKsDOPtumE0q4FSoEl19uSclYVkDvz6ZNVpGvaWrBy8iwJunR1hqJ9sorULOmXVh9802bKlaiRDCx7Orcc+1YfcsW+yybOzd/21PiSET2adYsu1V/I8lOzZqWNPr5Z+jfHxYssGaAJ5xgSaC1a3O+rd9+gzfegGuusRVKRERSRcWK1gdjxQq7UrxlS+63sWIF3HIL1K0LN90U+xhj5Y477Dvipptg48ago/mnF1+EX39VtVEyadMGtm611QoT5d//timNmqYWvEaNoGTJxE9X27zZjlnbt4fTTrMG2BdfnNgY9qdmTfjoI+sx16iRVSHllRJHIrJP0f5Ghx4adCQSZhUqWAPRJUvsivdBB9kJTOXKdvv99/vfxujR1nA7zCc8IiLxctpptoLlhx/a52Zu9egBq1fDs89a0+CwKlrUmncvXgyDBgUdze62boXBgy35dt55QUcjOVW7tlWzjRuXuH1Om2bVgqrID16xYlb5NWWKTddNhFWrrJfRiy/C/ffDzJk2ZTKMjjnGkkfHH2/T+saMydt2lDgSkb3avt2aWepLUXKqcGFo29ZWzZk718qHR43a+WX1/vvZf6lv2WL9OJo1s6bbIiKp6IoroGdP+zwcPTrnz8vMhH/9y5pin3RS/OKLlUaN4MorbcGFb78NOpqdXn3VLoD07h2u/lCyb85Z1dGMGdabKhEyM603WcmSidmf7FtGhlUK5rdPXE788IP1DZozxz4z+vYNd7Ie4JBDrBigQQNo18566+WWEkcislfqbyT5UaeOncj89BPcdx/83//Z1ZkTT7STovXrdz72jTfgjz+sKbaISCobMMCS6DfdBHPmpO/38evWwfXX22qUybR0/KOPQvHi0K1b4qoE9mX7dhg4EE45BVq0CDoaya22bW0MJ0yI/76WLbOp+epvFB4tWli/q3hPV/vkE6hXzxKUM2ZYsj9ZlCljveUuvdQqVO++O3fPV+JIRPYq2mRO/Y0kPypVsqsxS5fCSy/ZiULXrjaN7c477eru8OG2MkmTJkFHKyISrLQ0u4p91FFwzTWl+eWXfR+u9+5tn6/PPmvTwJLFIYdYkmz69MROMdqb8eOt+knVRsmpRg1Lnibi/9J779mt+huFx0EH2apmU6bEbx9vvGENp8uWtWqjZGyeX6yYvUduuMEqPnNDiSMR2ausLDuZV38jiYWiRa2B4Lx51lSySRN47DGbez13rlUbFdK3kogIZcvalfONG+Hqq0vvtYn0nDm2EMGNN9pJU7K54QaoVcuufq9ZE1wcO3ZYEqtaNbjkkuDikLyLTlebNcumLMVTZqYdGyfDtNBUkpFhDap/+im22/XeVlq8/HLrp/XJJ3Z+lKzS0qzP3AMP5O55OkQXkWypv5HEi3N2gjNuHPz4o/XzuOAC6NAh6MhERMKjWjV46ql1zJ+fRpcu/5zOtWULdO4Mhx0WvibTOZWWZlOX//jDGswG5e23Yf58uOceXcBIZm3a2Ptk/Pj47WPbNquSa9pUlWlh06qV3cay6mjr2DMKGQAAIABJREFUVktw9+xp0yGnT7fqpmTnHPTpk7vn6KNRRLKl/kaSCFWqWE+JqVPhgAOCjkZEJFwuuGArvXptZMwY6wm0q8GDYeFCW4AgmT8/a9e26csjRiSmse2evIf+/W1VrrZtE79/iZ1q1eDkk+M7Xe3TT+GvvzRNLYyOO86mK8YqcbR2rS3s8vTTllQeM8ameqUqJY5EJFuzZtmt+huJiIgEp0ePjbRubVe8p02z+776ypIdbdvChRcGG18sDBhgV/G7drWK50R6/31LBvTqBen770UuIde2LXz8MSxbFp/T3MxMq0o7//y4bF7yKSPDWm3kd+rrzz9bD6MZM6x/3IABqkZM8V9fRPYm2t/osMOCjkRERCR1OQcvvGD9VNq2hUWLoEsXKF0ahg0LOrrYKFvWKqr+7//sJC2R+ve3xRrat0/sfiU+2rSx20mTisRl+9Om2aqxBx4Yl81LPrVqZdMJp07N+zY++wzq1rVeSVOnwrXXxi6+ZKbEkYj8g/obiYiIhEfJkjBpkvUEqlPHKioeewwqVgw6sti56io77rj7bli+PDH7nD0bPvwQ7roLisQnzyAJdvTRNv1x4sTYLzG4cqUlNzVNLbzq1oUKFfI+Xe3tt+Gss6BwYfjoI1WW7UqJIxH5hy++sBJPJY5ERETC4aijbDno9euhcWO4+uqgI4ot52yln/Xr4c47E7PP/v0t+da5c2L2J4nRti188UU6ixfH9lR3+nTridW0aUw3KzGUlmbTd9991xpb58aIEVaxVLWqrVipVfN2p8SRiPxDVpbdqr+RiIhIeJx7rq3+NXFiwVzRqVo1uOMOePnlnb0W42XuXOtvdMcdULx4fPcliXX55XY7aVJsq44yM6FcOTj99JhuVmKsVSu7AD57ds4ev3079OgB3btb0mnWLKhUKb4xJiMljkTkH9TfSEREJJyqVbOpawVV795wxBFw442wZUv89jNggPWpueGG+O1DglGlCtStuzWmfY68t/5GjRtbVYuE1/nn2+pnOZmutn49XHYZPP443HILvPlmwf58zQ8ljkRkN9H+Rqo2EhERkUQrUQKGD7eV4x57LD77+PxzeOstuPVWazIuBc9FF23hq6/S+eqr2Gxv/nz47Tf1N0oGJUta8mjKFEv47c3vv1tbjilTbKGBxx9XUnBflDgSkd2ov5GIiIgEqWVLm27Sr5+tbBRrAwfCAQfY1BQpmFq23IxznnHjYrO9zEy7VX+j5NCqFSxZYgm/7CxcCPXqWYJ60iS4+eaEhpeUlDgSkd1Eewqo4khERESCMmyY3d5yS2y3+/XXMH483HQTlC0b221LeBxyiKd+/W2MG7fvqpOcmjYNatSAQw/N/7Yk/i680PrAZTddbcYMqF8fNm+2WRYtWyY+vmSkxJGI7CYrC449FipXDjoSERERSVVHHAH33w+TJ9u0slgZNMiaYd96a+y2KeF00UWbWbTIqunzY906+PBDTVNLJoccAnXr/jNx9MILNo5VqliD/Fq1gokvGYU6cfTzz5YJFJHEiPY30jQ1ERERCVqPHlC9uk0p27Ah/9tbvBhefdUaYleokP/tSbi1bLmFtDTyPV0tK8uWdtc0teSSkQGffgq//mpVZ717Q6dOtjrlv/8Nhx8edITJJdSJo+XLoUuX2JQXisj+ffklrF6txJGIiIgEr0gRGDXK+hz175//7T30EKSnw+23539bEn7ly3vOP598T1fLzLSm7Q0axC42ib+MDLsdPx6uuspWUuzcGd55B8qUCTa2ZBTqxNGhh8Irr1hJqYjEX1aW3aq/kYiIiITBWWdB+/YwZIj1J8qrZctsmsq116pPTSpp0wZ+/NEqT/Jq2jSrUilaNHZxSfxVrw7HHGOVi6+9ZjmFp5+GwoWDjiw5hTpxVKmSZQfvvdcyhSISX+pvJCIiImHzyCNQqhTceGPeK0ceecSee9ddsY1Nwu3iiy1RkNfpat9/b3/U3yj5OGeJw8KFYexYuPtuu0/yJtSJI4Bnn4UzzrArDfPmBR2NSMEV7W+kaiMREREJk4oVrVogKwvGjMn98//4wyoN2re3ptuSOsqWtaTPuHGwY0funz9tmt0qcZSc+va1Hkdt2gQdSfILfeKoWDGYNAkOPtjmKS5bFnREIgWT+huJiIhIWHXpAnXqWH+iv/7K3XOHDoUtW6ziQFJP27bwyy/w8ce5f+60aXD00VaRL8knPR0OPDDoKAqG0CeOwK4yvPWWLYWYkQHr1wcdkUjBM2uW3ariSERERMKmUCF46ilYscLaWOTUypUwcqRVHBx3XPzik/Bq2dKKEXI7XW3LFpg5U9VGIpAkiSOAk06yuYlffAHt2uWt1FBE9i4ryxrIVakSdCQiIiIi/1SzJtx0kyWQctrs+Ikn7OLzPffENzYJr9KloUULeOMNa82QUx99ZAULTZvGLzaRZJE0iSOA5s3hscds6po+/EViZ8cO62+kaWoiIiISZv36WQuLrl33nwRYs8YSRxdfbBehJXW1bWu9rqIV9jmRmWmNlc89N35xiSSLpEocAXTvDjfcAA89BC++GHQ0IgXDl19avwAljkRERCTMypSxC8n/+Q+MGrXvx44caf0bczO1TQqm5s2hZEmbwZJTmZnQoIFVLImkuqRLHDlnVw7OPx+uu86qJEQkf7Ky7Fb9jURERCTs2rSxc4F774Xff8/+MevXW1PsZs2gVq3ExifhU6IEtGoFEybA1q37f/yvv9qFVU1TEzFJlzgCKxl84w3rx3LxxfD990FHJJLc1N9IREREkoVz8OSTsGmTrbKWnaeftkbavXsnNjYJrzZtYNUqmD59/4997z27VWNsEZOUiSOAsmVtpTWwTvmrVwcbj0iyivY3UrWRiIiIJIvjj4eePeHVV2HGjN1/tmkTDBlivWnOPDOY+CR8mja1qY45WV1t2jQ45BA4+eT4xyWSDJI2cQRw7LHw5pvwww9w+eU5KzsUkd2pv5GIiIgko1694OijoVs32Lx55/0vvmhTjVRtJLsqWtRmq0ycuPv/lz1t324VR02bWnWbiCR54gisSmL0aHj/fbj5ZvA+6IhE8m7+/DT69rVVQBIlurqEKo5EREQkmRQvDiNGwKJFVmEEdiF58GA44wythiX/1KYNrF1rja/35j//sSlt6m8kslPSJ44ArrkG7roLnnoKhg8POhqR3Fu5Eu68syTnnVeGPn2srPrHHxOz76wsu1p3+OGJ2Z+IiIhIrDRrBpdeCv37w+LFMGYM/PSTVRupWkT2dN55UL78vqerZWba/53GjRMXl0jYFYjEEcCgQXDRRdCjB0ydGnQ0IjmzbZs1dzzuOHj55aJ07ryJyZPht9+gbl34+OP47n/HDqs40jQ1ERERSVaPPw5paXDTTTBwINSsaQklkT0VLmyJxilTYMOG7B+TmQmnnw4HHZTY2ETCrMAkjgoVgn/9C045xUoQFywIOiKRfcvKgtNOs4OcmjVh1qw1DBy4gYwMmDPHmvc1amRNH+Nl/nz1NxIREZHkVrky9O1rF4+/+07VRrJvbdrA+vXwzjv//Nlff8HcuZqmJrKnPCeOnHNVnHMfOOe+ds4tdM7dErn/QOfc+8657yK35SL3O+fcE865751zXzrnTovVLxFVsqRlj0uVggsvhOXLY70HkfxbutS+sM491+ZYT5hgy4JWrbr9f485/nhLHtWrB1ddBX36xKd/V1aW3aq/kYiIiCSzm2+2C3GnnmqzEET25uyz4eCDs5+uNn26VeRfcEHi4xIJs/xUHG0DbvfeVwPqAd2cc9WBu4EZ3vvjgBmRfwM0A46L/LkOGJWPfe9V5cqWPFq+3Lrmb9oUj72I5N7GjfDgg1C1qv0f7dsXvv4aLrkk+6ti5cvbig4dO9pjr7oq9v+f1d9IRERECoLChW2K/4cf2kwEkb1JS4PWra3i6O+/d//ZtGlW9V+nTjCxiYRVel6f6L3/Dfgt8ve/nXNfA4cBrYBzIg97CcgCekbuf9l774E5zrmyzrlKke1ka9u2baxcuTLXsR11FDz5ZBE6dSrN1VdvZtSodSpXzaFVq1YFHUKB4z28+24R7ruvBEuXptGq1Wb69NlAlSo72LBh5/zqvb32jzwCVaoU48EHS/L991t5+eW/qVAh/+VHO3ZAVlY5WrTYwsqV6/O9vVSg90c4aVzCT2MUThqX8NMY5c2+llqPNY1ROO1vXJo1S2fEiDKMGfM3rVtvAaLH7GU5++xtrFmzLhFhpjS9d5JLTPLxzrkjgZrAXODgaDIoclsx8rDDgJ93edqyyH17bus659w859y8vCSNojIytnDPPRsYP74oQ4cWz/N2RPJj0aI0LrusNB06lKZkSc/EiWt47rl1VKmyI8fbcA5uuWUTL7zwNwsWpNO0aRm++SYt37F99VUaq1cX4swzt+Z7WyIiIiIiyeL007dx6KHbmTix6P/uW7Qojd9+S6NRIx0bi+wpzxVHUc65UsAE4Fbv/Vq399Ke7H7wj7IJ7/3TwNMAtWvX9uXLl89zbP37Wz+ZQYNKcOqpJbj88jxvKuXk53UXWL3appcNHw6lS9vtDTekk55eZr/P3dtr37EjnHgiZGSk0bx5WV5/PX+N+774wm5btCiNhjt39P4IJ41L+GmMwknjEn4ao/DTGIXTvsalbVsYPjyNQoXKU66c9RcFuPTSUpQvXypBEYreO8khXxVHzrnCWNJojPf+zcjdfzjnKkV+XgmItqheBlTZ5emVgV/zs//9xwfPPgv160OHDvDpp/Hcm4hN/3ruOWtuPWwYdO5sq3vcdBOk5ztNa0uD/t//2XTMFi1g5Mi8bysry7ZzxBH5j0tEREREJJm0bQtbt8KkSfbvzEy7SFu5crBxiYRRflZVc8BzwNfe+6G7/GgK0CHy9w7A5F3ubx9ZXa0esGZf/Y1ipWhRmDgRDjkEMjLg55/3/xyRvPjkE6hb15JFxx8P//kPPPUUHHRQbPdTpYo1fmzWDLp1g1tuge3b9/+8Xe3YAbNmwTnnxDY2EREREZFkULu2LRIzdiysXw+zZ+evml+kIMtPxVF94GqgkXPu88if5sBgoLFz7jugceTfAO8Ci4HvgWeAG/Ox71ypUAHefts+EFq2hHXqdSYx9NtvVtF25pnw668wZowldmrWjN8+S5e2qyM9esATT0CrVv9cFWJfFiyAVauUOBIRERGR1OQctGkDM2bA+PGwZQtccEHQUYmEU54TR977f3vvnff+ZO/9qZE/73rvV3rvz/PeHxe5XRV5vPfed/PeH+O9r+G9nxe7X2P/TjwRXn8d5s+3Zc1zW6EhsqctW2zFs+OPtysVvXrBokVw5ZUkZBW/tDQYOhRGjbLS2gYNrKdXTmRl2e3ZZ8ctPBERERGRUGvTxs4L77oLiheHhg2DjkgknGKyqlqyuOACePxxmDLFTvJF8mrqVKhRw75kzj0XFi6EgQOhVAB99G64weL56SeoU8d6IO2P+huJiIiISKo7+WQ44QRYvtwq8YsVCzoikXBKqcQRWJPiG2+0SpFnnw06Gkk2W7bAJZdA8+b273fftUTksccGG1fjxvDxx1CihFURjR+/98eqv5GIiIiIiM0SaNvW/q5paiJ7l3KJI+dstasmTaBLF2tkvHp10FFJsnj6aWu23q+fTXts1izoiHaqXh3mzoVataB1a6uA8v6fj4v2N9I0NRERERFJdddea02xW7cOOhKR8Eq5xBHYsuiTJkHPnvDii3bCHV2GUWRv1q2DBx+0hEvv3lCkSNAR/VOFCjB9uvXxuvdeuOYa2Lx598fMmmW3ShyJiIiISKqrUsX6hVaqFHQkIuGVkokjsOZngwdbhUbFinDxxZZl/v33oCOTsBo61OY/P/RQYppf51WxYvDKK1YV9dJLNo1txYqdP8/KgiOPtD8iIiIiIiIi+5KyiaOoWrXg009hwAB46y2rPnrppeyn+Ejq+vNP64t1ySVQt27Q0eyfc3DfffDaa9Ysu149W/FN/Y1EREREREQkN1I+cQRQuDDccw98/rkljjp2tOZoS5YEHZmExYABsGGD3SaTtm2twujvvy15NHw4rFypxJGIiIiIiIjkjBJHu6haFWbPhhEjbIWqk06CJ56A7duDjkyC9OOPMHIkdOpk/0eSTb16NiXzsMPg1lvtPvU3EhERERERkZxQ4mgPhQpBt26wcCE0bAi33GK3X30VdGQSlPvvh7Q06NMn6Ejy7sgj4aOPoGVLOOMM9TcSERERERGRnFHiaC8OPxzefdeaDC9aBDVr2opaW7YEHZkk0pdfwpgxlkA87LCgo8mfMmVgyhRLIImIiIiIiIjkhBJH++ActGsHX39tq67dfz/Urm3NtCU19OplCZeePYOOJHbCvCKciIiIiIiIhIsSRzlQsSKMHQuTJ1tj4Xr14I47rFmyFFyzZlnVWa9eUK5c0NGIiIiIiIiIJJ4SR7mQkWG9jjp3hkcfhRo14IMPgo5K4sF7qzI67DDo3j3oaERERERERESCocRRLpUpA6NHW8LIOWjUCLp0gdWrg45MYmnSJFuJrG9fKF486GhEREREREREgqHEUR6dc441Tr7zTnj+eahe3aaySfLbtg3uuQeqVoUOHYKORkRERERERCQ4ShzlQ4kS8PDDVplSoQJcdBG0aQN//BF0ZJIfL74I33wDAwdCenrQ0YiIiIiIiIgER4mjGKhdG+bNg/79bYpT9erw8svWJ0eSy8aN0KePNUC/6KKgoxEREREREREJlhJHMVK4MNx7L3z+OZxwgk1x6tYt6Kgkt4YPh19+gYce0rL1IiIiIiIiIkocxVi1avDhh5Y0GjXK/i7J4a+/YNAgaN4czjor6GhEREREREREgqfEURykpVnFyuGHw403wtatQUckOTF4MKxZY8kjEREREREREVHiKG5KloRhw2DBApv+JOG2bBk88QS0awcnnxx0NCIiIiIiIiLhoMRRHLVqZdOeHnjA+uZIePXtCzt2QL9+QUciIiIiIiIiEh5KHMWRc1bFsnUr3H570NHI3nzzDTz/PHTtCkceGXQ0IiIiIiIiIuGhxFGcHXMM9OoF48bB9OlBRyPZufdem1p4771BRyIiIiIiIiISLkocJUDPnpZA6tYNNm8OOhrZ1Zw58OabcOedUKFC0NGIiIiIiIiIhIsSRwlQrJg1yP72W3j00aCjkSjv4e674eCDoUePoKMRERERERERCR8ljhKkWTO45BLo3x+WLAk6GgHIzIRZs+C++6BUqaCjEREREREREQkfJY4S6PHHrWH2rbcGHYns2GHVRkcfDV26BB2NiIiIiIiISDgpcZRAVarA/ffD5Mnw9ttBR5PaXn0VvvwSBgyAIkWCjkZEREREREQknJQ4SrAePaBaNbj5Zti4MehoUtPmzTY9rWZNuPzyoKMRERERERERCS8ljhKsSBEYORJ+/BEGDQo6mtQ0erT1mRo8GArpHSAiIiIiIiKyVzptDsA558CVV8JDD8F33wUdTWpZuxYefBAaNYLGjYOORkRERERERCTclDgKyJAhUKwYdO9uy8JLYjz6KKxYYdVGzgUdjYiIiIiIiEi4KXEUkEqVoF8/mDYN3nwz6GgS67vvYOxY2Lo1sfv94w9LHLVuDaefnth9i4iIiIiIiCQjJY4C1K0bnHIK3HorrFsXdDSJsWyZTdW74gqoWhVeegm2bUvMvvv3h02b7FZERERERERE9k+JowClp8OoUZZM6dcv6Gjib906aNkS/v4bnnoKypaFjh2henUYMwa2b4/fvn/4wZpid+4Mxx8fv/2IiIiIiIiIFCRKHAXsjDOgUyd47DFYuDDoaOJn+3ZrCP7llzBuHFx/PcybBxMnQvHi0K4dnHSS/WzHjtjv/777oHBheOCB2G9bREREREREpKBS4igEBg+G0qVt6lpBbZR9xx3w1lswfDg0a2b3OQcXXQT//S+88QYUKgRt29r0vTffjF0C6b//hddesymBlSrFZpsiIiIiIiIiqUCJoxCoUMGSR7NmwauvBh1N7I0cCY8/DrfcAjfe+M+fFyoEl11m1UivvWZNsy+9FGrVgilT8p9M69ULDjwQ7rorf9sRERERERERSTVKHIVE585Qpw7cfjusWRN0NLGTmQndu8OFF9qKZvuSlmYVRwsXwssvWy+kVq3sdZk6NW8JpA8+sJXr7rkHypTJ2+8gIiIiIiIikqqUOAqJQoWsMmf5cuvHUxDMnw+XXw4nn2yVRGlpOXteWhpcfTV88w08/zysWAHNm8OZZ8L77+c8geQ99OwJVarYNEARERERERERyR0ljkKkVi3o2hWefNL68iSz33+HFi2sd9Nbb0GpUrnfRno6XHMNLFoETz8Nv/wCTZrAWWdZJdH+TJgAn35qK9YVK5b7/YuIiIiIiIikOiWOQqZ/fyhf3noBxWN1sUTYsAEyMmDlSksaVa6cv+0VKQJdusB331lSbfFiaNTI/vz739k/Z9s2uPdeOPFEq14SERERERERkdxT4ihkypWDIUNgzhx44YWgo8m9HTssUTNvnk1PO+202G27aFFLqP3wAwwbBl99BQ0bWhXSnDm7P/b55+Hbb2HgwJxPkRMRERERERGR3SlxFEJXX20JkZ49rWonmfTqBW++aY2wMzLis49ixeDmm63yaMgQ+PxzOOMMmxo3b55VPPXpA/XrQ8uW8YlBREREREREJBUocRRCztmUrNWrbTWwZPHss/Dww9an6dZb47+/EiVsFbrFi2HwYKs6Ov106xX122/w0EP2WoqIiIiIiIhI3ihxFFI1asAtt8Azz8DcuUFHs38zZljCqGlTeOKJxCZsSpWy6qwff7QeUb//DpdeahVHIiIiIiIiIpJ3ShyFWJ8+UKmS9fXZvj3oaPbu668tUVO1Krz+uq2GFoQDDrCG2H/8AWPHBhODiIiIiIiISEGixFGIlS4Njz0Gn30GTz0VdDTZW77cegsVKwZvv23Jm6AVKRJc8kpERERERESkIFHiKORat4bzz99ZSRMmmzbBRRdZP6EpU+CII4KOSERERERERERiSYmjkHMORoywlcLuuivoaHbasQOuuQY++QReeQXq1Ak6IhERERERERGJNSWOksAJJ8Cdd8LLL8Ps2UFHY/r0sT5CgwfDZZcFHY2IiIiIiIiIxIMSR0ni3nttKtiNN8LWrcHG8vLL8OCDcO214aqCEhEREREREZHYUuIoSZQoYcvcL1xot0GZPRs6d4ZGjWDUKJtKJyIiIiIiIiIFkxJHSSQjAy680KaJ/fJL4vf/3Xdw8cVwzDEwfjwULpz4GEREREREREQkcZQ4SjJPPAHbtsFttyV2vytXQosWUKgQvPMOlCuX2P2LiIiIiIiISOKlBx2A5M5RR1m/o/vug2LFoH59qFcPTjwR0tLis8/Nm+GSS2DpUpg5E44+Oj77EREREREREZFwUeIoCd15JyxaZJU/L79s95UsCbVrQ926lkiqWxcOPTT/+/IerrvOehu9+iqceWb+tykiIiIiIiIiyUGJoyRUtCi88ooldRYvhrlzYc4cu33ssZ2rrlWuvHsiqVYta7KdGwMGWHKqXz+44orY/y4iIiIiIiIiEl5KHCUx56xR9THHwJVX2n2bN8Pnn+9MJM2dCxMm2M/S0qBGjd2TSSecYH2LsjN2rE2Ju/pq6N07Mb+TiIiIiIiIiISHEkcFTNGilhCqW3fnfX/+uTOJNHeuJYRGj7aflSkDp5++M5F03HGOgw7yfPwxdOwIDRvCM89YkkpEREREREREUosSRymgQgW48EL7A7Bjh/VI2jWZNGgQbN8OcCBHHLGdtWuhShWYONGSUSIiIiIiIiKSepQ4SkGFCkG1avanY0e7b8MG+M9/YObM9Xz2WTrr1qUxahSULx9oqCIiIiIiIiISICWOBLCm2Q0bQvXqmwAoX15lRiIiIiIiIiKpbi9tkePHOXeBc26Rc+5759zdid6/iIiIiIiIiIjkTEITR865NOBJoBlQHbjCOVc9kTGIiIiIiIiIiEjOJHqqWh3ge+/9YgDn3FigFfBVdg/etm0bK1euTGB4smrVqqBDSFl67cNPYxROGpfw0xiFk8Yl/DRG4acxCieNS/hpjJJLoqeqHQb8vMu/l0Xu+x/n3HXOuXnOuXlKGomIiIiIiIiIBCfRFUcum/v8bv/w/mngaYDatWv78lrWKxB63YOj1z78NEbhpHEJP41ROGlcwk9jFH4ao3DSuISfxig5JLriaBlQZZd/VwZ+TXAMIiIiIiIiIiKSA4lOHH0KHOecO8o5VwRoC0xJcAwiIiIiIiIiIpIDCZ2q5r3f5py7CZgGpAHPe+8XJjIGERERERERERHJmUT3OMJ7/y7wbqL3KyIiIiIiIiIiuZPoqWoiIiIiIiIiIpIklDgSEREREREREZFsKXEkIiIiIiIiIiLZUuJIRERERERERESypcSRiIiIiIiIiIhkS4kjERERERERERHJlhJHIiIiIiIiIiKSLSWOREREREREREQkW0ociYiIiIiIiIhItpQ4EhERERERERGRbClxJCIiIiIiIiIi2XLe+6Bj2Cvn3J/AT0HHkYIOAlYEHUSK0msffhqjcNK4hJ/GKJw0LuGnMQo/jVE4aVzCT2MUrCO89xVy8sBQJ44kGM65ed772kHHkYr02oefxiicNC7hpzEKJ41L+GmMwk9jFE4al/DTGCUPTVUTEREREREREZFsKXEkIiIiIiIiIiLZUuJIsvN00AGkML324acxCieNS/hpjMJJ4xJ+GqPw0xiFk8Yl/DRGSUI9jkREREREREREJFuqOBIRERERERERkWwpcSQiIiIiIiIiItlS4ihFOedc0DGkKr324acxEhERkV3p2CCcNC4iiaHEUerSh2xw0qN/0ZddaJUFcM6l7++BkjjOuROcc/reCjHnXCPn3CFBxyG7c85d6Zw7JfJ3fe+EkHNaLX1AAAAQP0lEQVSu7C5/1xiFk75/wqlY9C9674jEjz4AU4xzrrlzbjLwiHPunKDjSSXOuQucc9OAIc65iwG8utOHinOujHPuPSATwHu/LeCQBHDONXbOzQU6o++tUHLOnemcWwh0BEoFHI5EOOfOd859CDwO1AR974SNc66Zc24W8KRzrhdojMLGOdfCOfc28KBzrn7Q8YhxzjVxzn0MjHDOXQV674SNc+4i59xw59yBQcci+aer6Skgkn0vDAwCGgIPAKcDVzjnNnrv5wYZX0G2y2s/EDgDeAioDLR2zi3w3n8XZHzyD5uAv4D6zrnW3vs3nHNp3vvtQQeWaiLvnXTgPuAKoKf3/s1df64DxHBwzqUBXYAB3vtXg44n1UXeO8WAl4CKQH+gFVAi8nN9poWEc64O0AcYAKwBbnLOneS9XxBoYPI/zrla2HFzH+AAoINz7jjv/YvOuULe+x2BBpiinHMVgH7AYOBv4Bbn3OHe+0Eal+BFvocuxj7bSgNZzrmJGpfkpiu3KcCbLcC3wJXe+6nAs9h0HB08xtEur30mcLb3fgrwMbAV+DHQ4GQ3kZPfssAcoA0wHMB7v12lz4kXee9sBXYA46NJI+dcQ+dc4WCjkz0cgE1/ftc5V8Q5d7Vz7ljnXBHQ1IFEi7x3NgJjvPfneO+nYd87V0d+ru/98KgPzI4cG/yMHZP9EJ2Sq/dOKJwPfOi9fxeYDPwOdHfOlfHe79AYJV7kNT8Y+MJ7P8l7PwO4G7jDOXeQxiV4kQt7i4EGwC1AO+zCuSQxJY4KMOfczc65Z5xzXSJ3PQMsds4V8d7/imWAywcXYcG1y2vfGcB7P917v8051xx4EzgeGOicaxN5vL7gEmyXMeoUqV7ZDqwFWnjv3wa+dM7dH7n66zVGibHLuFwXuespoJJz7gXn3HzgLuA5oFPk8RqXBNtljK6N3FUIOBo4GXgDaIlVWY6OPiXxUaaePb/zvfeTI/enYRcqFjrnqgQZY6rL5rhsOnClc244MBs4FBgF9A0qxlSXzRh9AFzonCsXSchuxY4V7gJNjUoU51wH51xj+N9rvg44MzoFynv/Ffb9Mzy4KFPbrmMUscB7v9J7PwF731wSvaAkyUmJowLKOdcRuBKYALSLzJs/2nu/w3u/xTlXDigKfBFgmAXSHq/91c65e5xzx0Z+vAK4wHt/BpAFdHLOHakDj8TaY4w6AL2cc8dgydQ5kYeNBe4HXoz8W1N742yPcbnKOdcb2AxMAooArYGMyM8viZSl672TQHuMUfvIGG3AKlpeAF713l+OJfYudM7VVml6/GXznX+Pc+5o+F+F0VrgFGB1YEGmuGzG6D6syugk7KSqq/f+LGxK+8XOuRP1+ZZY2YzRvcAS4D3gFWf9wo7Gpkcd6JwrGVCoKcM5V845Nx57zR+NJMLx3i8B/gsM2+XhvYCjnXNH6b2TOHsbI2DXyq9h2EWlk/Z4ri4sJREljgqu84CHvPeZwO1Yv4Mrd/n5kcAa7/3vzrnKzrlGAcRYUO352hcBok37/s97/23kcV8BfwJqwJx42b0/WgMbgWbOGmTfDMwEfoo8R+MUf3uOS1Hgeu/9JOA67/03kYPBL7ET4K3BhZqysnvv3IglWUtG/uC9X4clX8sFFGeqye57p130h977+djnW9tgwhP+OUaFgZu8939hVcjR75pvgE+wzz9JrOw+39p777tjn3P9vPfXYP0Qi3nv1wcXamqIvD/eA6oB/8G+a6JuAi5wzp0e+fd67IL4loQGmeL2NUbRBJ73/iPgc+wYu2q0qlwJvuSixFEB43YuVf1f4EIA7/087CDkUOdcw8jPDwPSnHPdgXcALZ+cT/t47edgU232XImjI9asdGWiYkx1+xijj4GjsLnY7wP/570/1XvfBDhHV6/iax/j8hFwlHOu/h4H6B2A4lgjc0mAfYzRv4HqQCVs6sYFzrmWkUqk+sDXAYSbMvbzvXNo9HsnclX3PaCYrvAm1n6+d450zlXHLlI865wrAfTGrsovCyDclLSf76DjnHMNvPdLvffvRx7XAvgh8ZGmll0+q1723q8GRmLVxkcAeO/XYtM673POdWDne2ddEPGmon2NUaTXVNou76/HsaqwWdjCDao4SjJKHCU551z9yBQbAHaZEvARUMg5d1bk3wuA39iZIGqMlQweCzTXSji5l4fX/tDI89o75xZgiYqukTnzEge5GKOFwC/YVLX7vfe9d9nM4d57NTKPoVy+d35l53vnUufcF9hUga7e+00JDDul5HKMlgG1vPcvYz2pGgCHAxd673XyG0N5/d6JJL4rAuuVBI+vPLx3qnrvhwKLgPFYIvYS7/3yBIadUvLwHVQp8ryznHOzgOOwzzqJoWzGJVqtsily+ykwFVupK/qYEVhCohZwBHCZ935NIuNOJbkdI+/99kgC6WBgBJYkP9V733/X50tyUOIoSTnnTotMp5kJlNnl/uiYfoedDLdxtvTuMixpFH2zTwAae+9v8d7/ksDQk14+XvujIj//Ept208F7/0cCQ08ZeRijn7ETrCMiPcD+d4VEpeixE4P3zrfADd779nrvxEcex6gidiKF934m0Mt7f523RRgkBvLx3jlyl83c4b1/PkEhp5w8jtHBwAmRn1+LrXx7hff+twSGnjJi8B20BLjRe3+x935F4iIv2PYxLm6XsYkaARzrnDvROXewc+7YyPdOj8hxtb534iAfY1TBOXcU1uO1u/c+Q59vyUuJoyTjnCvsnBsNPA08AUwDzon8LG2XqyZ/Ax9ifQ6GOFu+uhywHMB7P9vb8pWSQzF47VcAeO8/995/nODwU0I+x6gskWmD0SskCQ6/wIrhe2e+9/6TBIefEmIwRn9Gt6X3TuzEYFz+NxXae6++H3EQgzH6A2x8IlM9JMZi+B201Hu/MMHhF1g5GBcfqVYp7pwrBTYGwERgPjbl6YDI/dsD+BUKvBiM0YdAuchx9dJAfgmJGSWOkk9RbMnWht6WDH8TqOacS49+aDrn+gKvAmuwBmXlsDfuGuClQKIuGPTah5/GKJw0LuGnMQonjUv4aYzCT2MUTjkZlweAMdgUdZxzV2CNyocANbz3nwUSeerQGMn/aHnpJOCcqwes8rYa13rv/ZhdfpwGbPfeb3POOaAGNmXgbu/9D5HndwJKeu//TnTsyU6vffhpjMJJ4xJ+GqNw0riEn8Yo/DRG4ZSHcTkBuDM6LsCPwDlevSfjRmMke+O8elKFlnOuLJbBPQt4CHjMe78+8kZ1kdLAY7FmflW9938555yPDKpzrpCmDOSNXvvw0xiFk8Yl/DRG4aRxCT+NUfhpjMIpBuOS5jUdLa40RrI/mqoWbiWxuaTdI38/C6wDfeTNWwhr1DcNODv6M9AXXwzotQ8/jVE4aVzCT2MUThqX8NMYhZ/GKJzyOy5KSMSfxkj2SYmjkHG2VPvZzrkDvK129jTwOrAJqOuciy5L7SJfbsUiT90UvR/UnDQv9NqHn8YonDQu4acxCieNS/hpjMJPYxROGpfw0xhJbihxFALOVHLOfQB0AK4CRjnnDvLeb/LebwCmY436GoFleCMlgesAB9SL3h/Mb5Gc9NqHn8YonDQu4acxCieNS/hpjMJPYxROGpfw0xhJXilxFLDIm9ADpYFfvPfnYZ3oV2FZXwC89x9h5YFVnXNlnHMldikJ7OS975PYyJOfXvvw0xiFk8Yl/DRG4aRxCT+NUfhpjMJJ4xJ+GiPJDyWOAuKcS3fODQQGOufOxjrSbwfw3m8DbgbOiPws6hmgFPA+8GO0fNB7vzWhwSc5vfbhpzEKJ41L+GmMwknjEn4ao/DTGIWTxiX8NEYSC0ocBSDypvwPVgL4PfAgsBU41zlXB/5X+tcP6LPLU1tgWeEvgBre+18TGHaBoNc+/DRG4aRxCT+NUThpXMJPYxR+GqNw0riEn8ZIYiU96ABS1A5giPf+FQDnXE3gKOB+/r+9+wmxqgzjOP59MouodDYRhIUgLYxBJ4QKiVZGYNAfSITC0CQIwZ1CFNkiTEiKNv0hqGxlahT92SvSGEWFYoFSYRvbZOU0YEzgPC3uMUXO2My949ynme8HBu49c+55n3l/HBge3vseeANYEZ2d6z+ic1Mvzsyf6WxEtiozD/an7FnBua/PjGoyl/rMqCZzqc+M6jOjmsylPjPStHDFUX98A+yNiHnN+2HglszcBcyLiM3Z2Z1+EXC2uXnJzI+9eXvm3NdnRjWZS31mVJO51GdG9ZlRTeZSnxlpWtg46oPMPJOZY3l+k7F7gV+b1xuApRHxGbAb+BbOP+5QvXHu6zOjmsylPjOqyVzqM6P6zKgmc6nPjDRd/KpaHzWd3wRuBD5pDo8CzwCDwInMPAk+7nC6Off1mVFN5lKfGdVkLvWZUX1mVJO51GdG6pUrjvprHJgPnAKWNd3e54DxzPz83M2ry8K5r8+MajKX+syoJnOpz4zqM6OazKU+M1JPwoZif0XEXcCh5ufdzHy7zyXNGc59fWZUk7nUZ0Y1mUt9ZlSfGdVkLvWZkXph46jPImIRsA54JTPH+l3PXOLc12dGNZlLfWZUk7nUZ0b1mVFN5lKfGakXNo4kSZIkSZLUyj2OJEmSJEmS1MrGkSRJkiRJklrZOJIkSZIkSVIrG0eSJEmSJElqZeNIkiRJkiRJrWwcSZIkSZIkqZWNI0mSNOtExEBEbGpe3xQRH8zw+EMRsXomx5QkSbocbBxJkqTZaADYBJCZv2TmIzM8/hBg40iSJP3vRWb2uwZJkqRpFRHvAw8Cx4EfgKWZORgR64GHgHnAIPAycBWwDhgDVmfm7xGxBHgNuAE4AzyZmccmGGsN8DxwFhgBVgE/AtcAJ4EdwAng1ebYX8CGzDw+hXoOAIeBO4AFwBOZ+dV0zJUkSdKluOJIkiTNRk8DP2XmELD1ot8NAo/SacJsB85k5u3AF8DjzTlvAZszcwWwBXj9EmNtA+7LzOXAA5n5d3NsT2YOZeYe4BhwTzPONuDFKdYDcG1mrqSzkuqdyU+FJElS967sdwGSJEkzbH9mjgKjETECfNocPwosi4jrgJXAvog495mrL3G9YWBXROwFPpzgnIXAexFxK5DA/MnWc8F5uwEy82BELIiIgcw8PYm/V5IkqWs2jiRJ0lwzdsHr8Qvej9P53+gK4HSzWuk/ZeZTEXEncD9wOCLaPvcCnQbRwxGxGDgwhXr+HerioSdTnyRJUi/8qpokSZqNRoHru/lgZv4JnGj2LiI6lk90fkQsycwvM3MbcAq4uWX8hXT2OwJY301dwNpmvLuBkcwc6fI6kiRJk2bjSJIkzTqZ+RswHBHfATu7uMRjwMaIOAJ8T2ej7YnsjIijzVgHgSPAfuC2iDgcEWuBl4AdETFMZyPsbvwREYeAN4GNXV5DkiRpSnyqmiRJUnHNU9W2ZObX/a5FkiTNLa44kiRJkiRJUitXHEmSJE1CRDwLrLno8L7M3N6PeiRJkmaCjSNJkiRJkiS18qtqkiRJkiRJamXjSJIkSZIkSa1sHEmSJEmSJKmVjSNJkiRJkiS1+gfciIaqkhDq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5121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weibao\Desktop\异常值.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1" y="1252210"/>
            <a:ext cx="9972674" cy="487712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占位符 1"/>
          <p:cNvSpPr>
            <a:spLocks noGrp="1"/>
          </p:cNvSpPr>
          <p:nvPr>
            <p:ph type="body" sz="quarter" idx="10"/>
          </p:nvPr>
        </p:nvSpPr>
        <p:spPr/>
        <p:txBody>
          <a:bodyPr/>
          <a:lstStyle/>
          <a:p>
            <a:r>
              <a:rPr lang="en-US" altLang="zh-CN" b="1" smtClean="0">
                <a:cs typeface="+mn-ea"/>
                <a:sym typeface="+mn-lt"/>
              </a:rPr>
              <a:t>2.2 </a:t>
            </a:r>
            <a:r>
              <a:rPr lang="zh-CN" altLang="en-US" b="1" smtClean="0">
                <a:cs typeface="+mn-ea"/>
                <a:sym typeface="+mn-lt"/>
              </a:rPr>
              <a:t>数据清洗</a:t>
            </a:r>
            <a:endParaRPr lang="zh-CN" altLang="en-US" b="1">
              <a:cs typeface="+mn-ea"/>
              <a:sym typeface="+mn-lt"/>
            </a:endParaRPr>
          </a:p>
        </p:txBody>
      </p:sp>
      <p:sp>
        <p:nvSpPr>
          <p:cNvPr id="24" name="TextBox 23"/>
          <p:cNvSpPr txBox="1"/>
          <p:nvPr/>
        </p:nvSpPr>
        <p:spPr>
          <a:xfrm>
            <a:off x="872067" y="728990"/>
            <a:ext cx="2747433" cy="523220"/>
          </a:xfrm>
          <a:prstGeom prst="rect">
            <a:avLst/>
          </a:prstGeom>
          <a:noFill/>
        </p:spPr>
        <p:txBody>
          <a:bodyPr wrap="square" rtlCol="0">
            <a:spAutoFit/>
          </a:bodyPr>
          <a:lstStyle/>
          <a:p>
            <a:r>
              <a:rPr lang="zh-CN" altLang="en-US" sz="2800" smtClean="0"/>
              <a:t>异常值过滤</a:t>
            </a:r>
            <a:endParaRPr lang="zh-CN" altLang="en-US" sz="2800"/>
          </a:p>
        </p:txBody>
      </p:sp>
      <p:sp>
        <p:nvSpPr>
          <p:cNvPr id="25" name="椭圆 24"/>
          <p:cNvSpPr/>
          <p:nvPr/>
        </p:nvSpPr>
        <p:spPr>
          <a:xfrm>
            <a:off x="559635" y="881578"/>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5" name="AutoShape 7" descr="data:image/png;base64,iVBORw0KGgoAAAANSUhEUgAABI4AAAIuCAYAAADZp0NNAAAABHNCSVQICAgIfAhkiAAAAAlwSFlzAAALEgAACxIB0t1+/AAAIABJREFUeJzs3Xl8VPW9//H3NxubLCFiRUGSWuqGSxUUZLSauKC1UBfcWvUWW22rttb23tb2Vq299qfV1nrFWrlVq9Z66661GkTAXUGQSrVuSFkUFziTsG9Jzu+PT+YSMAnJzJzzPZO8no+HjxMmkzkfcsiYec/38/m6MAwFAAAAAAAAbKvIdwEAAAAAAABIJoIjAAAAAAAAtIrgCAAAAAAAAK0iOAIAAAAAAECrCI4AAAAAAADQKoIjAAAAAAAAtIrgCAAAAAAAAK0iOAIAAAAAAECrCI4AAAAAAADQqhLfBbRnxx13DCsrK32X0a00NDRIkkpKEv1Po0vie598XKNk4rokH9combguycc1Sj6uUTJxXZKPa+Tf3LlzV4RhOKgj9030VaqsrNScOXN8l9GtBEEgSaqoqPBcSffD9z75uEbJxHVJPq5RMnFdko9rlHxco2TiuiQf18g/59zijt6XVjUAAAAAAAC0iuAIAAAAAAAArSI4AgAAAAAAQKsIjgAAAAAAANAqgiMAAAAAAAC0iuAIAAAAAAAArSI4AgAAAAAAQKsIjgAAAAAAANAqgiMAAAAAAAC0iuAIAAAAAAAArSI4AgAAAAAAQKsIjgAAAAAAANAqgiMAAAAAAAC0iuAIAAAAAAAArSI4AgAAAAAAQKsIjgAAAAAAANAqgiMAAAAAAAC0iuAIAAAAAAAArSI4AgAAAAAAQKsIjgAAAADAo1WrpEmTpHTadyUA8GkERwAAAADg0UsvSbffLk2f7rsSAPg0giMAAAAA8CgI7Pivf/mtAwBaQ3AEAAAAAB5lWtQIjgAkEcERAAAAAHiUWXG0aJHXMgCgVQRHAAAAAOARrWoAkozgCAAAAAA8yrSqLVokNTV5LQUAPoXgCAAAAAA8yqw42rhR+ugjv7UAwLYIjgAAAADAoyCQSkvtY9rVACTNdoMj59xtzrlPnHOvt7jtWufcW865+c65h5xzA1p87lLn3ALn3NvOuWNb3D6u+bYFzrkf5/+vAgAAAACFJ52W9t3XPiY4ApA0HVlx9EdJ47a5bZqkEWEY7ifpHUmXSpJzbm9Jp0vap/lrfuecK3bOFUu6SdJxkvaWdEbzfQEAAACgWwsC6QtfsI/ZWQ1A0pRs7w5hGD7rnKvc5rYnW/zxZUmnNH88QdL/hmG4UdK/nHMLJB3c/LkFYRgulCTn3P823/ef7Z27oaFBQabhF7FIZybzIXZ875OPa5RMXJfk4xolE9cl+bhGyZePa9TQINXXV2jgwHXaaaeeeuutTQqCtXmorvviZyf5uEaFJR8zjiZJeqL5410lLW3xufebb2vr9k9xzp3nnJvjnJtDaAQAAACgK1u50kmSBg4MNWxYoxYvLvZcEQBsbbsrjtrjnPuppAZJd2duauVuoVoPqMLWHjMMwymSpkjSyJEjw4qKilxKRJb4vvvD9z75uEbJxHVJPq5RMnFdko9rlHy5XKMVK+w4dGgfDR8uvfgi1zxf+D4mH9eoMGS94sg5d46kEyR9NQzDTAj0vqShLe42RNKydm4HAAAAgG4r02RRUSFVVUlLl1r7GgAkRVbBkXNunKQfSRofhuG6Fp96VNLpzrkezrkqScMlzZb0iqThzrkq51yZbID2o7mVDgAAAACFbdvgqLHRwiMASIrttqo55+6RdISkHZ1z70u6XLaLWg9J05xzkvRyGIbfCsPwDefcvbKh1w2SLgjDsLH5cS6UNFVSsaTbwjB8I4K/DwAAAAAUjMyM4IEDpcpK+3jRIguRACAJOrKr2hmt3HxrO/e/StJVrdz+uKTHO1UdAAAAAHRhLVccueaJsf/6l3Tkkf5qAoCWchqODQAAAADIXhBIxcVS//5Snz5SUZEFRwCQFFkPxwYAAAAA5CadtjY156TSUmnoUIIjAMlCcAQAAAAAngSBBUcZVVUERwCSheAIAAAAADwJAptvlFFVZcOxASApCI4AAAAAwJN0euvgqLJSWrZM2rDBW0kAsBWCIwAAAADwpLVWNUlavNhPPQCwLYIjAAAAAPCktVY1iTlHAJKD4AgAAAAAPNiwQVq3juAIQLIRHAEAAACAB+m0HVu2qg0eLJWVERwBSA6CIwAAAADwIAjs2HLFUVGRNGwYO6sBSA6CIwAAAADwILPiqGVwJFm7GiuOACQFwREAAAAAeJBZcdSyVU0iOAKQLARHAAAAAOBBa61qkgVHQSCtXh1/TQCwLYIjAAAAAPCgvVY1iVVHAJKB4AgAAAAAPAgCqUcPqVevrW8nOAKQJARHAAAAAOBBENhqI+e2vr2y0o7srAYgCQiOAAAAAMCDdPrTbWqStOOOUp8+rDgCkAwERwAAAADgQRB8ekc1yVYgsbMagKQgOAIAAAAADzKtaq0hOAKQFARHAAAAAOBBW61q0pbgKAzjrQkAtkVwBAAAAAAxC8O2W9UkG5C9Zo2FSwDgE8ERAAAAAMRszRpp8+b2VxxJtKsB8I/gCAAAAABiFgR2JDgCkHQERwAAAAAQs0wLGsERgKQjOAIAAACAmGVWHLU146hfP/scwREA3wiOAAAAACBm22tVk7bsrAYAPhEcAQAAAEDMtteqJtnOaosWxVENALSN4AgAAAAAYpZZcVRe3vZ9qqosOGpqiqUkAGgVwREAAAAAxCwIpL59pbKytu9TVSVt3Ch99FF8dQHAtgiOAAAAACBm6XT7bWoSO6sBSAaCIwAAAACIWRC0vaNaBsERgCQgOAIAAACAmAXB9lccDRtmRwZkA/CJ4AgAAAAAYtaRVrVevaSdd2bFEQC/CI4AAAAAIGYdaVWTrF2N4AiATwRHAAAAABCjxkaprm77K44kgiMA/hEcAQAAAECMVq6UwrDjwdHSpVJDQ/R1AUBrCI4AAAAAIEZBYMeOtqo1Nlp4BAA+EBwBAAAAQIwywVFHVhxVVtqRndUA+EJwBAAAAAAxSqft2NFWNYk5RwD8ITgCAAAAgBh1plVt6FCpqIjgCIA/BEcAAAAAEKPOtKqVllp4RHAEwBeCIwAAAACIUTotOScNGNCx+1dVERwB8IfgCAAAAABiFARSebm1oHUEwREAnwiOAAAAACBGQdCxNrWMykrpww+lDRsiKwkA2kRwBAAAAAAxSqc7FxxldlZbvDiaegCgPQRHAAAAABCjIOjYjmoZmeCIdjUAPhAcAQAAAECMOtuqRnAEwCeCIwAAAACIUWeDo8GDpbIygiMAfhAcAQAAAEBMNm2S1qzpXHBUVCQNGyYtWhRZWQDQJoIjAAAAAIhJOm3Hzsw4kqxdjRVHAHwgOAIAAACAmASBHTuz4kgiOALgD8ERAAAAAMQks+Iom+AoCKTVq/NfEwC0h+AIAAAAAGKSWXGUTauaxKojAPEjOAIAAACAmOTSqiYRHAGIH8ERAAAAAMQk21a1yko7srMagLgRHAEAAABATIJAKi2V+vTp3NftuKN9DSuOAMSN4AgAAAAAYhIEttrIuc59nXPsrAbAD4IjAAAAAIhJOt35NrUMgiMAPhAcAQAAAEBMgqDzO6plZIKjMMxvTQDQHoIjAAAAAIhJplUtG5WV0po1W3ZmA4A4EBwBAAAAQExybVWT2FkNQLwIjgAAAAAgBmGYe6uaxJwjAPEiOAIAAACAGKxbJ23cmPuKI4IjAHEiOAIAAACAGKTTdsw2OOrXz1YrERwBiNN2gyPn3G3OuU+cc6+3uG2gc26ac+7d5mN58+3OOfffzrkFzrn5zrkDW3zNOc33f9c5d040fx0AAAAASKbMUOtsW9WkLTurAUBcOrLi6I+Sxm1z248lTQ/DcLik6c1/lqTjJA1v/u88STdLFjRJulzSIZIOlnR5JmwCAAAAgO4gExxlu+JIsp3VGI4NIE4l27tDGIbPOucqt7l5gqQjmj++Q9LTkn7UfPudYRiGkl52zg1wzg1uvu+0MAzTkuScmyYLo+5p79wNDQ0K2GsyVunM+lnEju998nGNkonrknxco2TiuiQf1yj5OnuNFi8uk9RXxcX1CoLGrM6588699dhjPbV8eVpFDB5pFT87ycc1KizZPtV8JgzDDyWp+bhT8+27Slra4n7vN9/W1u2f4pw7zzk3xzk3h9AIAAAAQFeRTjtJ0oABTVk/xrBhjdq40enjj12+ygKAdm13xVEntfbsFbZz+6dvDMMpkqZI0siRI8OKXNZxImt83/3he598XKNk4rokH9combguycc1Sr6OXqONG+04fPhA9eiR3blGjLDjypUD/+9jtI6fneTjGhWGbFccfdzcgqbm4yfNt78vaWiL+w2RtKyd2wEAAACgWwgCqU8fZR0aSTYcW2JANoD4ZBscPSopszPaOZIeaXH72c27q42WtLK5lW2qpGOcc+XNQ7GPab4NAAAAALqFdDq3wdiSNGyYHQmOAMRlu61qzrl7ZMOtd3TOvS/bHe1qSfc6586VtETSxOa7Py7peEkLJK2T9HVJCsMw7Zz7haRXmu93ZWZQNgAAAAB0B0EgDRyY22P06iXtvDM7qwGIT0d2VTujjU/VtHLfUNIFbTzObZJu61R1AAAAANBFBEHuK44ka1djxRGAuLCBIwAAAADEIB+tahLBEYB4ERwBAAAAQAzy0aomWXC0dKnU0JD7YwHA9hAcAQAAAEDEmpryu+KosdHCIwCIGsERAAAAAERs1SoLj/IRHFVW2pEB2QDiQHAEAAAAABELAjvmq1VNYs4RgHgQHAEAAABAxDLBUT5WHA0dKhUVERwBiAfBEQAAAABELJ22Yz6Co9JSC48IjgDEgeAIAAAAACKWz1Y1ydrVCI4AxIHgCAAAAAAils9WNYngCEB8CI4AAAAAIGKZVrXy8vw8XmWl9OGH0oYN+Xk8AGgLwREAAAAARCwIpAEDpOLi/DxeZme1xYvz83gA0BaCIwAAAACIWBDkr01N2hIc0a4GIGoERwAAAAAQsXSa4AhAYSI4AgAAAICIBUH+dlSTpMGDpbIygiMA0SM4AgAAAICI5btVrahIGjaM4AhA9AiOAAAAACBi+W5Vk6xdbdGi/D4mAGyL4AgAAAAAItTQIK1cmd9WNcmCI1YcAYgawREAAAAARCidtmMUK46CQFq9Or+PCwAtERwBAAAAQISiDI4kVh0BiBbBEQAAAABEKAjsSHAEoBARHAEAAABAhDLBUb5nHFVW2pEB2QCiRHAEAAAAABGKasXRjjtKffqw4ghAtAiOAAAAACBCUc04co6d1QBEj+AIAAAAACIUBFJJidS3b/4fm+AIQNQIjgAAAAAgQkFg842cy/9jZ4KjMMz/YwOARHAEAAAAAJFKp/PfppZRVSWtWbNljhIA5BvBEQAAAABEKLPiKArsrAYgagRHAAAAABChIIh2xZHEnCMA0SE4AgAAAIAIRd2qJhEcAYgOwREAAAAARCjKVrV+/eyxCY4ARIXgCAAAAAAisn69/RfViiNpy85qABAFgiMAAAAAiEg6bccog6PKSoIjANEhOAIAAACAiASBHaNqVZNsxdHixVJTU3TnANB9ERwBAAAAQEQywVHUrWobN0offRTdOQB0XwRHAAAAABCROFrV2FkNQJQIjgAAAAAgInG1qkkERwCiQXAEAAAAABGJo1Vt2DA7EhwBiALBEQAAAABEJJ2WevWy/6LSq5e0887SokXRnQNA90VwBAAAAAARCYJo29QyqqpYcQQgGgRHAAAAABCRIIi2TS2D4AhAVAiOAAAAACAi6XR8wdHSpVJDQ/TnAtC9EBwBAAAAQETiXHHU2GjhEQDkE8ERAAAAAEQkrhlHlZV2pF0NQL4RHAEAAABABMIw3lY1iZ3VAOQfwREAAAAARGD1aps5FEdwNHSoVFTEiiMA+UdwBAAAAAARCAI7xtGqVlpq4RHBEYB8IzgCAAAAgAhkgqM4VhxJ1q5GcAQg3wiOAAAAACAC6bQdCY4AFDKCIwAAAACIQJytapLtrPbhh9KGDfGcD0D3QHAEAAAAABHw0aomSYsXx3M+AN0DwREAAAAARCDTqhbXiqNMcES7GoB8IjgCAAAAgAgEgdSvn1RSEs/5CI4ARIHgCAAAAAAiEATxtalJ0uDBUo8eBEcA8ovgCAAAAAAikE7HGxwVFUnDhhEcAcgvgiMAAAAAiEAQxDffKKOyUlq0KN5zAujaCI4AAAAAIAJxt6pJNueIFUcA8ongCAAAAAAiEHermmTBURBIq1fHe14AXRfBEQAAAADkWWOjVF8ff6saO6sByDeCIwAAAADIs7o6KQz9rDiSCI4A5A/BEQAAAADkWTptx7iDo8pKOxIcAcgXgiMAAAAAyLMgsGPcrWo77ij16cPOagDyh+AIAAAAAPIsExzFveLIOXZWA5BfBEcAAAAAkGe+WtUkgiMA+UVwBAAAAAB55mvFkbQlOArD+M8NoOvJKThyzn3fOfeGc+5159w9zrmezrkq59ws59y7zrm/OOfKmu/bo/nPC5o/X5mPvwAAAAAAJE0QSEVFUr9+8Z+7qkpas2ZLeAUAucg6OHLO7Srpu5JGhmE4QlKxpNMlXSPp+jAMh0uqk3Ru85ecK6kuDMPPSbq++X4AAAAA0OWk0zYYu8hDj0dmZzUGZAPIh5I8fH0v59xmSb0lfSipWtKZzZ+/Q9IVkm6WNKH5Y0m6X9Jk55wLw7YXUDY0NCggJo9VOtOMjdjxvU8+rlEycV2Sj2uUTFyX5OMaJV9712jZsh00YECJgqA+xopMeXmxpAGaP3+1qqo2xX5+3/jZST6uUWHJOv8Ow/ADSddJWiILjFZKmiupPgzDhua7vS9p1+aPd5W0tPlrG5rv/6mOX+fcec65Oc65OYRGAAAAAApRXZ1TeXmTl3MPG2bnXbyYkbYAcpf1iiPnXLlsFVGVpHpJ90k6rpW7ZlYUuXY+t+WGMJwiaYokjRw5MqzwMU0O4vvuD9/75OMaJRPXJfm4RsnEdUk+rlHytXaNVq2Shgzxc/0qKqxN7pNP+qiiok/s508KfnaSj2tUGHKJoI+S9K8wDJeHYbhZ0oOSDpU0wDmXCaSGSFrW/PH7koZKUvPn+0tifRoAAACALied9rOjWkZmZzUAyFUuwdESSaOdc72dc05SjaR/Spop6ZTm+5wj6ZHmjx9t/rOaPz+jvflGAAAAAFCogsBW/fhSWUlwBCA/cplxNEs25PpVSf9ofqwpkn4k6RLn3ALZDKNbm7/kVkkVzbdfIunHOdQNAAAAAIm0caO0dq3/FUeLF0tNfsYsAehCctpVLQzDyyVdvs3NCyUd3Mp9N0iamMv5AAAAACDpMhtG+Q6ONm6UPvpI2mUXf3UAKHyM2QcAAACAPMpsDu2zVa2qyo60qwHIFcERAAAAAORRJjjyveJIIjgCkDuCIwAAAADIoyS0qg0bZkeCIwC5IjgCAAAAgDxKQqtar17SzjsTHAHIHcERAAAAAORRElrVJGtXW7TIbw0ACh/BEQAAAADkUTot9egh9e7tt46qKlYcAcgdwREAAAAA5FEQWJuac37rqKqSli6VGhr81gGgsBEcAQAAAEAeBYH/NjXJgqPGRguPACBbBEcAAAAAkEfpdDKCo8pKO9KuBiAXBEcAAAAAkEeZVjXfqqrsyIBsALkgOAIAAAVp3TrmdgBIpqS0qg0dKhUVseIIQG4IjgAAQMFpapJGjJAuu8x3JQCwtTBMTqtaaamFRwRHAHJBcAQAAArOvHn2QuiJJ3xXAgBbW7tW2rQpGcGRZO1qBEcAckFwBAAACk5trR3nz5dWrvRbCwC0FAR2TMKMI4ngCEDuCI4AAEDBqa2Veva0lrWXX/ZdDQBskU7bMSkrjiorpQ8/lNav910JgEJFcAQAAApKfb300kvSeedJxcXS88/7rggAtsisOEpKcJTZWW3JEr91AChcBEcAAKCgTJ8uNTZKEydKBxxAcAQgWZLYqibRrgYgewRHAACgoNTWSv37S6NHS6mUNGuWDaIFgCRIWqsawRGAXBEcAQCAghGGFhwddZRUUmLB0fr1tssaACRB0lYcDR4s9ehBcAQgewRHAACgYLz5pvT++9Kxx9qfx461I+1qAJIiCKQddpDKynxXYoqKpGHDCI4AZI/gCAAAFIzaWjtmgqPBg6Xddyc4ApAcQZCcNrWMykpp0SLfVQAoVARHAACgYNTWSnvvLe2225bbUikLjsLQX10AkJFOJy84qqqSFi7keRJAdgiOAABAQVi7VnrmGWncuK1vT6WkFSukd97xUxcAtBQEyZlvlDF6tAVa113nuxIAhYjgCAAAFIRnnrHd01oLjiTa1QAkQxJb1c45R5o4UfrRj6THH/ddDYBCQ3AEAAAKQm2t1KuXdNhhW9++xx72Io3gCEASJLFVzTnp9tulAw6QzjjDNhoAgI4iOAIAAAWhtlY68kipZ8+tb3duy5wjAPCpqUmqq0teq5ok9ekjPfywPYeOH291AkBHEBwBAIDEe+896d13P92mlpFKSQsWSB99FG9dANBSfb2FR0lbcZSx227Sgw9KixdLp54qNTT4rghAISA4AgAAiTd1qh3bC44k6YUX4qkHAFqTTtsxqcGRJI0dK/3+99JTT0k//KHvagAUAoIjAACQeFOnSp/9rPS5z7X++QMPtPYL2tUA+BQEdkxiq1pLkyZJF18s3XCDdOutvqsBkHQERwAAINE2bZKmT5eOPdbmGbWmrEw65BBWHAHwKxMcJXnFUca110pHHy19+9s8dwJoH8ERAABItBdekNaubbtNLSOVkl591e4LAD4UQqtaRkmJ9Je/SMOGSSedJC1Z4rsiAElFcAQAABKttlYqLbUd1dqTSkmNjdKsWfHUBQDbKpRWtYzycumvf5U2bJAmTCB4B9A6giMAAJBotbUWCvXt2/79xoyxVjbmHAHwJQjseWjAAN+VdNyee0r/+7/Sa69JX/+6FIa+KwKQNARHAAAgsZYtk+bP336bmiT17y/ttx/BEQB/0mlbxVNc7LuSzjnuOOlXv5Luu0/6r//yXQ2ApCE4AgAAiTV1qh07EhxJtjLppZekhoboagKAtgRBYcw3as0PfiCddZZ02WXSQw/5rgZAkhAcAQCAxKqtlQYPlvbdt2P3T6WkNWtslRIAxC0ICme+0back6ZMkQ4+2AIknkcBZBAcAQCARGpokKZNs9VGznXsa1IpO9KuBsCHdLpwVxxJUs+e0sMPW+vv+PHS8uW+KwKQBARHAAAgkV55Raqr63ibmiQNGWJbSxMcAfChkFvVMgYPtvDo44+lU06RNm3yXREA3wiOAABAIk2dKhUVSUcd1bmvGzvWgiN2BgIQt0JuVWtp1Cjp1lulZ5+VLrqI51OguyM4AgAAiVRba7M2OvsiLJWSPvxQ+te/oqkLAFqzebO0enXhrzjKOPNM6cc/trlHN9/suxoAPhEcAQCAxAkCafbszrWpZTDnCIAP6bQdu0pwJEn/9V/SCSdI3/2uNGOG72oA+EJwBAAAEmfaNGuNyCY42mcfG+xKcAQgTkFgx67QqpZRXCzdfbe0xx7SxInSwoW+KwLgA8ERAABInNpae/E1cmTnv7aoaMucIwCIS1dccSRJ/fpJjz5qYf748dKqVb4rAhA3giMAAJAoTU0WHB1zjL3bnY1USnrzTWnFivzWBgBtyaw46mrBkSTtvrt0333SW29JX/uaPU8D6D4IjgAAQKLMn2/bQGfTppaRmXP04ov5qQkAtqcrtqq1VFMj/fa30l//Kv3sZ76rARAngiMAAJAotbV2POaY7B9j1CiprIx2NQDx6corjjIuuED65jelX/5Suuce39UAiAvBEQAASJTaWumAA6TBg7N/jJ49bT4SwRGAuKTTUmmptMMOviuJjnPS5MnSYYdJkyZJc+f6rghAHAiOAABAYqxeLb3wQm5tahmplDRnjrR+fe6PBQDbEwTWpuac70qiVVYmPfCA9JnPSBMmSB9+6LsiAFEjOAIAAIkxY4bU0CAde2zuj5VKSZs3S6+8kvtjAcD2BEHXblNradAg6ZFHpLo66cQTpQ0bfFcEIEoERwAAIDFqa63N49BDc3+szGPQrgYgDul09wmOJGn//aU775RmzZK+9S0pDH1XBCAqBEcAACARwtCCo5oaa4XIVUWFtPfeBEcA4pFpVetOTj5ZuuIK6Y47pBtv9F0NgKgQHAEAgER45x1p0aL8zDfKSKWkF1+Umpry95gA0Jru1KrW0s9+Jn3xiwRHQFdGcAQAABKhttaO+ZhvlJFKSStXSm+8kb/HBIDWdLdWtYyiIunLX5YWLJA++sh3NQCiQHAEAAASobZW2mMPqaoqf4+ZStmRdjUAUVq3zgZEd7dWtYzMc+0LL/itA0A0CI4AAIB369dLTz+d3zY1SaqslHbZheAIQLSCwI7dccWRJH3hC1KvXjzXAl0VwREAAPDu2Wft3fp8B0fO2TvhvJgBEKV02o7dNTgqK5MOPpjnWqCrIjgCAADe1dZKPXvagNV8S6WkJUvsPwCIQmbFUXdtVZPsuXbePGnNGt+VAMg3giMAAODd1KnS4Ydbq0O+MXsDQNS6e6uaZM+1jY3SrFm+KwGQbwRHAADAq8WLpTffzH+bWsa++0p9+9JCASA63b1VTZLGjLH2YJ5rga6H4AgAAHg1daodowqOSkrsBQ0vZgBEhVY1qX9/ab/9eK4FuiKCIwAA4FVtrbTbbtKee0Z3jlRK+sc/pPr66M4BoPsKAql3b5vV1p2lUtJLL0kNDb4rAZBPBEcAAMCbzZulp56y1UbORXeeVEoKQ3tBAwD5lk537za1jFRKWrtWeu0135UAyCeCIwAA4M1LL0mrV0fXppZx8MFScTEtFACiEQQER9KWzQh4rgW6FoIjAADgTW2tzSCqro72PH36SAceyIsZANEIgu493yhjyBBp2DCea4GuhuAIAAB4U1srHXqoDVWNWiolzZ4tbdwY/bkAdC+0qm2RSllwFIa+KwGQLzkFR84lVcOVAAAgAElEQVS5Ac65+51zbznn3nTOjXHODXTOTXPOvdt8LG++r3PO/bdzboFzbr5z7sD8/BUAAEAh+vhjad686NvUMlIpacMG6dVX4zkfgO6DVrUtUinpo4+khQt9VwIgX3JdcXSDpNowDPeUtL+kNyX9WNL0MAyHS5re/GdJOk7S8Ob/zpN0c47nBgAABezJJ+147LHxnG/sWDvSQgEgn8LQVhzRqmaYcwR0PSXZfqFzrp+kwyX9mySFYbhJ0ibn3ARJRzTf7Q5JT0v6kaQJku4MwzCU9HLzaqXBYRh+2NY5GhoaFARBtiUiC+l02ncJ3Rbf++TjGiUT1yX52rpGjzyygwYNKtXQoXWK43/3JSXSZz87QDNmNGrSpNXRnzDh+NlJPq5R8qXTaa1aVaTGxgr17LlWQbDBd0nefeYzUv/+5XrqqU064YS1XmrgZyf5uEaFJZcVR5+VtFzS7c65ec65Pzjn+kj6TCYMaj7u1Hz/XSUtbfH17zffthXn3HnOuTnOuTmERgAAdE2NjdLMmaU68sjNKopx4uLo0Zs1e3aJmpriOyeArq2+3p7EBg5kqI8kFRVJBx/coNmzs16jACBhcvlpLpF0oKSLwjCc5Zy7QVva0lrjWrntU8+uYRhOkTRFkkaOHBlW0CzsBd93f/jeJx/XKJm4LsnX8hq98oq1dkyY0EMVFT1iq6GmRvrzn6UVKyq0116xnTbR+NlJPq5Rsi1aVCxJ2m23HVRRsYPnapKhulq69FIpDCu0447+6uBnJ/m4RoUhl/f43pf0fhiGs5r/fL8sSPrYOTdYkpqPn7S4/9AWXz9E0rIczg8AAApUba3knHT00fGel9kbAPKtrs5eUvH6d4vMc+2LL/qtA0B+ZB0chWH4kaSlzrk9mm+qkfRPSY9KOqf5tnMkPdL88aOSzm7eXW20pJXtzTcCAABdV22tNHKkNGhQvOcdPtzOSXAEIF/q6qyxguBoi5EjpbIynmuBriLXxtOLJN3tnCuTtFDS12Vh1L3OuXMlLZE0sfm+j0s6XtICSeua7wsAALqZujrp5Zeln/40/nM7Z++E82IGQL5kVhyxq9oWPXtKo0bxXAt0FTmNowzD8O9hGI4Mw3C/MAy/EoZhXRiGQRiGNWEYDm8+ppvvG4ZheEEYhruHYbhvGIZz8vNXANAd1NVJBx/MLyBAV/DUU1JTkzRunJ/zp1LSwoXSMhrmAeRBOm0rjsrLPReSMKmUNGeOtH6970oA5CrGfUwAIHt33GHDdO++23clAHJVWysNGGBhsA+Z2RsvvODn/AC6lvp6pwEDpBI2EdtKKiVt3my/vwEobARHABIvDKUpU+zjGTP81gIgN2EoTZ1qQ7F9vcj6whekXr1YwQggP9LpItrUWnHooXbkuRYofARHABLv+eelN9+0F3vvvCO9/77vigBk6403pA8+kI491l8NpaXS6NGsOAKQH3V1jsHYrRg4UNpnH4IjoCsgOAKQeFOmSP36SZMn259ZdQQUrtpaO/oMjiRroZg3T1q92m8dAApfXV0RwVEbUinpxRelxkbflQDIBcERgEQLAum++6SzzrIVAhUVBEdAIautlUaMkIYM8VtHKmUDumfN8lsHgMJXV+doVWtDKiWtXGmrTQEULoIjAIl2113Sxo3SeedJRUXSkUdK06fbnBQAhWXNGum55/ztptbS6NH2nEILBYBcpdO0qrUlsxkBz7VAYSM4ApBYYSjdcou9wNtvP7utpsZmHC1Y4Lc2AJ339NPSpk3JCI769ZP2358XMwBy09AgrVpFq1pbhg2TdtmF51qg0BEcAUis55+X3nrLVhtlVFfbcfp0PzUByF5trdS795Z3oH1LpaSXX7btogEgG/X1TpIIjtrgnD3XEhwBhY3gCEBi3XKL1L+/dNppW24bPtxmozDnCCg8tbUW/vbo4bsSk0pJa9dKr73muxIAhaquzoIjZhy1LZWSli6VlizxXQmAbBEcAUikIJDuv1/62tdshUKGc/bCc+ZMG2wLoDAsXFik995LRptaxtixduSdcADZqquzl1OsOGobc46AwkdwBCCR7rzThmKff/6nP1dTI61YIf3jH/HXBSA7M2aUSUpWcLTrrlJVFS9mAGQvnaZVbXv23Vfq25fnWqCQERwBSJwwlKZMsaHY++776c8feaQdaVcDCseMGaXafXdp9919V7K1zOwNdmoEkI3MiiNa1dpWUiKNGUNwBBQygiMAifPcczYUu7XVRpI0dKjNOmJANlAYNm6Unn++NFGrjTLGjpU+/lh67z3flQAoRJkZR6w4al8qJb3+ulRf77sSANkgOAKQOFOm2FDsU09t+z41NdIzz7AbElAIZs0q0bp1LpHBEbM3AOSirs6puDhUv36+K0m2VMpWdr70ku9KAGSD4AhAomSGYp911tZDsbdVXS2tWSPNmRNfbQCyM316mcrKQh1xhO9KPm2vvaTycoIjANlJp4tUXh7KOd+VJNvBB1vLGs+1QGEiOAKQKJmh2Oed1/79mHMEFI4ZM0o1evRm7bCD70o+rajI2tV4MQMgG/X1TuXlbPO6PX36SAceyHMtUKgIjgAkRhhKt9xiAxRbG4rd0o47SvvvT3AEJN3770tvvlmi6urk9pWmUtLbb0vLl/uuBEChSaeLNHAg0/U7IpWSZs+2NwgBFBaCIwCJ8dxz9uJte6uNMmpqpBdekNavj7YuANmbOtWONTXJDo4kez4BgM6oq3MaMIDgqCNSKWnDBunVV31XAqCzCI4AJMYtt2x/KHZL1dX2rhWDFoHkqq2VBg9u1J57NvoupU0jR0o9etBCAaDz0mmngQNpVeuIsWPtyHMtUHgIjgAkwooVHRuK3dLhh0vFxdL06dHWBiA7DQ3StGlSdfXmRA+O7dFDGjWKFzMAOq++3oZjY/t22kn6/Od5rgUKEcERgES4805p06aOt6lJUt++tksHc46AZJo9W1q5Uomeb5SRSklz50rr1vmuBECh2LBBWrfOERx1QiplbcFNLNICCgrBEQDvwlCaMqVjQ7G3VV0tvfKKtGpVNLUByN7f/ma7ln3xi4URHDU0WNgFAB0RBHZkV7WOS6Xs+/b2274rAdAZBEcAvHv2WfsF4vzzO/+1NTVSY6M9BoDkmDtX+s1vpHHjVBCDYw891I60UADoqHTajuyq1nGZzQh4rgUKC8ERAO8yQ7EnTuz8144ZI/XsSbsakCSffCKdeKI0aJB0++2+q+mY8nJpxAhezADouMyKowEDWHHUUZ/7nM064rkWKCwERwC8WrFCeuAB6eyzOz4Uu6WePW2XDgZko6t66y1roSoUmzZJp5wiLV8uPfywvUAoFKmU9OKLtooRALYnExyx4qjjnLPnWoIjoLAQHAHw6o47Oj8Ue1vV1dL8+fZCFehKnn9e2msvC1YLZZDo974nPfecdNtt0oEH+q6mc1IpafVq6fXXfVcCoBDQqpadVEpauFBatsx3JQA6iuAIgDeZodiHHmotItmqqbHjzJn5qQtIihtvlEpKpHvukS6+2H5mkuyWW6Tf/176j/+QzjjDdzWdx+wNAJ1Bq1p2Ms+1L7zgtw4AHUdwBMCbZ56R3nknt9VGknTQQVLfvsw5QteybJn04IPSRRdJl1xiIdIvf+m7qrY995x04YU2DDvJdbZnt92kIUMIjgB0TBBIPXuGWbXad2cHHGDjCXiuBQpHie8CAHRfU6ZIAwZIp56a2+OUlEhf/CJzjtC1TJlis3a+8x3ps5+1Vsz//E8bOJ1r2JpvS5faXKOqKlsdVVzsu6LsZGZvPPecre5yzndFAJIsnZbKy1lt1FmlpdLo0QRHQCFhxREALzJDsc86S+rVK/fHq6mRFiyQlizJ/bEA3zZtsrav446zHWiKiqRbb5WOP1769rftZycp1q2TvvIVaf166ZFHLAwuZKmU9MEHPJcA2L4gYL5RtlIp6e9/t7lyAJKP4AiAF/kYit1SdbUdmXOEruDBB6WPPpIuuGDLbaWl0r33SoccIp15ZjL+rYeh9M1vSvPmSXffbYO8Cx1zjgB0VBBIAwYQHGVj7Fjb9OHll31XAqAjCI4AxC5fQ7FbGjHCWnhoV0NXMHmytaeNG7f17X36SI89ZquQJkyQXn3VT30Z110n/fnP0i9+IX35y35ryZcRI6R+/QiOAGxfOi0NHEirWjZGj7bVtDzXAoWB4AhA7DJDsc8/P3+PWVQkHXmkDchO+s5TQHv+/nfbaeaCC+zf9bYGDpSmTpXKyy1Yevfd+GuUpNpa6cc/liZOlH7yEz81RKG42EJtXswA2J4gkMrL+aUjG/36Sfvvz85qQKEgOAIQu1tusTkoEyfm93Framw2yTvv5PdxgTjddJPN/fr619u+z5Ah0pNPWkh6zDG2A1uc3n1XOv10W51z++1db4h0KiW9/rpUV+e7EgBJFYYER7lKpaxVbfNm35UA2B6CIwCxWr7c5recfXZ+hmK3lJlzNGNGfh8XiEs6bbOCvvY1W1HUnj32kB5/3H6mxo2T6uvjqXHVKmuTKymRHn7Y2ue6msycoxdf9FsHgORas0ZqaGBXtVykUtLatdJrr/muBMD2EBwBiFW+h2K3tPvu0tChzDlC4br9dtudrOVQ7PaMGiU99JD01lvS+PH2tVFqarJQ6513pPvuk6qqoj2fL6NG2TBy2tUAtCUI7MiuatkbO9aOPNcCyUdwBCA2maHYY8dK++yT/8d3ztrVZs60F7hAIWlslH73O3sHdv/9O/51Rx8t/elP9ov36afbO+BRueIK6a9/la6/3maKdVW9e0sHHcSLGQBtywRHAwbwC0e2dt3V3oDguRZIPoIjALF5+mmbjRLFaqOM6mpr95k/P7pzAFGorZUWLpQuvLDzX3vqqbYT26OP2s9XFAPi77/fdk/7+tezq7HQjB0rzZ4tbdjguxIASZRO25EVR7lJpSw4YmMTINkIjgDEZsqUaIZit5SZc0S7GgrN5MnS4MHSiSdm9/Xf+Y50+eXW7nbppfmtbf586ZxzbPvkm2/uesOwW5NKWVvt1Km+KwGQRLSq5UcqJX38sfTee74rAdAegiMAsVi+XHrggWiGYre06642NJgB2SgkCxbYiqPzz5fKyrJ/nMsvl771Lemaa6Rf/zo/ta1YYcOwBwywwfY9euTncZOupkYaPtza/x580Hc1AJKGVrX8yGxGQLsakGwERwBicccdtt1qlG1qGTU10rPPsr0rCsfvfme7lOX68+GcrVw65RTphz+U7rwzt8draJBOO01atszCk8GDc3u8QtK3r/TCC9IBB9j384YbfFcEIEkyrWrl5aw4ysWee0oDBxIcAUlHcAQgclEPxd5WdbVtk/vKK9GfC8jV2rXSbbdZOJGPYKa42IZlV1dLkyZJf/tb9o/1wx/a6r0pU6RDDsm9tkIzaJC1vX7lK9LFF0uXXMLgfQAmCKR+/WwHRmSvqMh+PyQ4ApKN4AhA5DJDsc8/P57zHXGErbxgzhEKwd13SytXShdckL/H7NFDevhhWy0zcaKtnOms22+3VTbf+57NN+queveW7rtP+u53bTe5005jYDYAC44GDvRdRdeQSklvv21jDQAkE8ERgMjdcotUXm4rKuJQUWEvmJlzhKQLQ2st239/e8c1n/r2lR5/XBoyRDrhBOn11zv+tS+/bLOSqqul667Lb12FqLhY+u1vbW7U/fdLRx21Zb4JgO4pCOz3DeQuM+comzc5AMSD4AhApJYvt9koUQ/F3lZ1tfTii9L69fGdE+is55+X/vEP294+ip3KdtpJevJJ+9k79lhp8eLtf82yZdJJJ9mg+XvvtdlLsOtzySX2PZkzx4K+hQt9VwXAl3Sa4ChfDjrIVsrSrtb9vPlmsUaNkpYu9V0JtofgCECk/vjH+IZit1RTY1tp8+4VkmzyZNut7MwzoztHZaVtKb9unXTMMe23AmzYYKHRqlXSI4/woqg1EydKTz0lffKJNGYMs9SA7opWtfzp0UM6+GCCo+7oyit7a84ce1MGyUZwBCAyTU02VDeVkvbeO95zH3aYrZSgXQ1J9cEHthrv3HNtjk6U9t1XeuwxackS6fjjpdWrP32fMJS+/W1p1izbBXHffaOtqZClUraisXdvm6n22GO+KwIQN1rV8iuVkubOtTc50D3MnVuiadPK5Jy9WYVkIzgCEJmnn5YWLIh/tZEk7bCD7QLFgGwk1ZQpUmOjhTVxGDvWhjzPmyedeKK0cePWn7/xRlsh+LOfSSefHE9NhWzPPaWXXpL22kuaMMFmuQHoHhobpfp6gqN8SqWkhgZp9mzflSAuV1/dSxUVTbr4YusQWLHCd0VoD8ERgMjEPRR7W9XVNotk5Uo/5wfasmmT/Xwcf7y0++7xnfeEE6TbbrNA9ayz7MWPZH++5BJp/Hjpiiviq6fQ7byzBeTjxtkw8UsvtZWWALq2+npbpUmrWv6MGWOz5GhX6x6ef16aObNMF120Xl/9qv2/8/HHfVeF9hAcAYjEJ59IDz0U/1Dslqqr7X9Ezzzj5/xAWx54QPr4Y+mCC+I/99ln205pmS3mFy6UTj1V+vznpbvukor4zaBTdtjBltifd5509dX2/d20yXdV0WtstJaSqP7rDt9DFK7MroqsOMqf8nJpxAiCo+7iZz+TdtqpSZMmbdCBB0q77EK7WtKxVwqASPgait3SmDFSz54252j8eH91wK+VK+2/3XbzXckWN91kK42OPdbP+X/wAwuurr1Wuucee+f8kUekfv381FPoSkqk3/9eGjZM+ulPbWe6Bx+0wedd0dq10ujR0uuvR3eOnj3t3+ZXvhLdOYBspdN2JDjKr1RK+tOfLJguLvZdDaIyY4at1v3lL9erd29baTZ+vL15tWGDPf8jeQiOAORdU5P0P//jZyh2Sz16WA0MyO7eJk60WTSzZ9s8Gt/mzbNe/t/8xu/qnmuusXkCd94p/e1v0vDh/mrpCpyTfvITCygnTbLnnieekIYO9V1Z/l13nYVGP/mJ1L9/NOf4859tcPwhh0iDB0dzDiBbrDiKRiol3XyzPb/sv7/vahCFMJQuu0zadVfp7LM3/N/tEybYGzAzZ0rHHeexQLSJ4AhA3s2caUOxL7/cdyVSTY3NHfnkE2mnnXxXg7i98YY0bZp9fNJJFh717eu3pptust24/u3f/NbhnHTrrRYgDRrkt5au5GtfsyX3J55oq3L+9jfpgAN8V5U/H3wg/epXFshedVV055kwQfrCFyyEe/xx+/cKJEUmOGLGUX6lUnZ8/nmCo67qySftzbPf/W7rlUVHHrml9ZvgKJmYZAAg76ZMsV71JOzMVF1tx5kz/dYBPyZPtpVn994rvfOOvQgNQ3/1pNPS3XdbuFBe7q+ODOcIjaJQXW0vfIqKpMMP3xJedgU//antfHTNNdGeZ489rJWyttZeYABJQqtaNHbbzVZpMueoawpDm200bJitKG2pRw9r3//rX9lkIqkIjgDkVWYo9jnn+BuK3dKBB1orxfTpvitB3OrrrQ3rjDNsdcTVV0v3328tYr7cdpv17/sYio147buvtUhWVdnueX/8o++Kcjd3rnTHHdLFF9vfK2rf+Y7tWPfv/y699Vb05wM6KggsGI6qVbM7S6Wk557z+yYPovHYY9Irr1h4VFb26c9PmGAzAl99Nf7asH0ERwDyKglDsVsqKZG++EXmHHVHt99uuzNddJH9+Yc/tHa1H/3IhjLGrbHRVk4cdpi0337xnx/xGzLEXgAdcYT09a9LP/954b4YCkMbqj5okM02ioNzFrb26iWddZb9vwVIgiCwVaPsQpl/Y8daS+ySJb4rQT5lZhvtvrvtPtqa44+3nyl2V0smnu4A5E1Tk7WpHXZYMoYQZ1RXS++9Jy1e7LsSxKWx0drUxo61VWeSvQi9/XYbAn3aafaLaZxqa6V//Uu68MJ4zwu/+vWzOUdnny1dcYX0jW8UZgDy8MPSM89IV14Z7yqLwYPt/ytz5ki/+EV85wXak07TphaVlnOO0HU89JD0979beFRa2vp9Kirs+j/6aLy1oWMIjgDkzcyZFtAkZbVRRk2NHVl11H088YS0cOGW1UYZ/frZNunr1ln72qZN8dU0ebK9CD7xxPjOiWQoK7PVmJddZitovvxlafVq31V13KZN1i62zz4WfMXt5JOt/fmqq6z9D/AtCAiOojJihP2/muCo62hqsg1z9thD+upX27/vhAnS/PnSokWxlIZOIDgCkDeZodinnOK7kq3ts4/tqEZw1H3ceKPtbHXSSZ/+3F572Yv3l16y1ps4vPuurTj61rfafqcNXZtz1qr2hz9ITz1lQ7OXLfNdVcdMnmxvCvz619b+68MNN9jQ3LPOktas8VMDkBEE7KgWleJi6dBDCY66knvvlV5/3VbdFhe3f9/x4+3IqqPkITgCkBebN9vQu9NO23p7zSRwztrVpk8v3Pki6Li33rLtXr/97bZDmokTLTSaPFn605+ir+l3v7NakrYaD/E791zbNebdd+3F0Sef+K6ofStWWHvauHG2440v/ftLd91lKwkvucRfHYBEq1rUUikLGurqfFeCXDU0WGC0zz7Sqadu//6f+5y0994ER0lEcAQgL+bMsfafTFtY0lRXSx9+KL39tu9KELXJk601aHshzdVX2+D0886zZdFRWbPGZiudcoq0887RnQeF47jjrLX3o4+kSZOSHWj//Of2b/jXv/Zdic3P+4//kP7nf3hRAb9oVYtWZs7Riy/6rQO5u+ce+9375z/v+DD58eNtpl59fbS1oXMIjgDkxTPP2PHww/3W0ZZMoDV9ut86ovKPf0jLl/uuwr9Vq2y78NNOs/bE9pSUSH/5i7VXnnRSdL+g3H23tHKldMEF0Tw+CtOoUdK119rg7MmTfVfTurfekm6+2cLVvff2XY35+c+l/fe3WUtJX62FrmnTJgtTaVWLzqhRtkqXdrXCtnmzPWcfcEDn5juOH28rlZ54Irra0HkERwDy4umnt8wSSqKqKmnYsK4352j5cluxsN9+0lFHSRs3+q7Irz/+0X6h33Yodls+8xnpvvtsx72zzrIBjvkUhtJNN9kvTYcemt/HRuG78ELpS1+ywdNRrnrL1g9/KPXpY7/4J0WPHtZeumqVhUdJXq2FrimdtiMrjqLTu7d00EFdJzh6+23puuuktWt9VxKvO++0+XhXXtnx1UaSdMgh9nqClaXJQnAEIGebN9v/3I84wnclbcvMOZo507ZqL3RNTdItt9gOFXfdJZ1+ur3wvOIK35X509RkKzdGj7Z3Kzvq0EOl66+3GV2//GV+a3ruOVsNduGF9m8QaMk5a2MsL5fOOMPafZNi2jRbDfWf/ykNGuS7mq2NGCH9v/9ns6JuvdV3NehugsCOBEfRSqWk2bOlDRt8V5K7X/zC3iA44IDu0363aZP9vUeNkk44oXNfW1Rku48+8US8u9+ifTkHR865YufcPOfcY81/rnLOzXLOveuc+4tzrqz59h7Nf17Q/PnKXM8NIBnmzrV3UZIcHEnWrlZXJ732mu9KcvPqq9KYMbZD1/7729/nnnvs3fdf/Up64QXfFfoxdaoNHO7oaqOWLrjAtoi97DJ7nHyZPHlLKAC0ZtAga6/85z/j2+VvexobrZaqKum73/VdTeu+9z17Tr/4YmnBAt/VoDvJBEe0qkUrlbLQYO5c35XkpqnJNuwYM8bar1Ipm9XWFQKx9tx6q63mvvLK7N44Gz/e2vyffTb/tSE7+Vhx9D1Jb7b48zWSrg/DcLikOknnNt9+rqS6MAw/J+n65vsB6AKeftqOSZ1vlHHkkXYs1DlH9fUWiowaZf8z/tOfrPUuM3vkN7+xdryzz+6e21XfeKMNnz7llM5/rXO2gmvECOnMM6VFi3Kv54MPpAcftF20evfO/fHQdR1zjLWF/f730sMP+65Guu02Wyn3q19Za1gSFRVZa2ppqT3nNTT4rgjdBSuO4pFp7y70drV582yswHe+YyvDv/lNm2930EG2sUxXtGGDdNVVdg2z3Y3zqKOkXr1oV0uSkly+2Dk3RNKXJF0l6RLnnJNULenM5rvcIekKSTdLmtD8sSTdL2myc86FYdvd6Q0NDQoyz86IRTrTuI3YFfL3ftq0vtpjjyIVF69Ukn9ke/SQPv/5/po6tUmTJq3u9Nf7ukZhKN1/f5kuv7yPVqxwmjRpgy69dL369w+1bUn//d8lGj++ny64YKN+85vu0UyfTqe1aFGpnniiQv/+7+u0evX6rB/r1luLdNRR/TVhQpMef3ylevbMvq7rr++lpqZeOv30egVBnocnFZhCfn6LyyWXSE8+2V+TJhVp991Xapddov8309p1Wb1a+ulPyzV6dKOOOGJVop/Te/WSrrmmTOef31eXXbZOP/hB9j/7ScXPTvIsWdJD0g4qKqpTEDRxjSJSVCQNH95fM2Y06RvfKJzf2bb14IO9JPXWyJFpbdoU6pe/lGpqSnXxxX00enSRvv/99brkkvUqK/Ndaf5MmdJTH3zQRzfeuFLpdNup/vau0Re/2FcPPVSsyy6rp90/AXJdcfRbSf8hKfPbTYWk+jAMM/9C3pe0a/PHu0paKknNn1/ZfP+tOOfOc87Ncc7NITQCkm/zZmnWrFKNHVsYb/cedliDXn65tGB6pt95p1hf+Uo/ffvbfTVkSKOmTVupq69ep/79W8/cx4xp0IUXbtCdd/bUk0+WxlytP3ff3V+lpaHOOSe3td+f/WyTbrppjebPL9GPftQn68fZtEm6666eOvrozaqs7N6hETqmrEyaMmW1Nm50+s53dvA2i+2GG3pp+fIiXXnl2oL4Rf3kkzfppJM26tpre2nevGLf5aAbSKftB2PAAJ7bo3bIIQ2aPbsk7xtXxGnGjFLtt1+DBg3a8ntbTc1mPffcSp188iZdd11vHXtsf/3zn13j+WvdOum3v+2lsXRHvh4AACAASURBVGM36/DDc3ttMG7cJr3/frHeeKNrfG8KXdYrjpxzJ0j6JAzDuc65IzI3t3LXsAOf23JDGE6RNEWSRo4cGVawDtQLvu/+FNr3/uWXbb7RuHE9VVGRw/KMmHzpS9Z3/d57FUqlsnuMOK7R2rU2VPDXv5b69rU2qm98o1RFRQO2+7XXXmvtg9//fj+9/rq0446Rl+vV6tXSAw/018SJTvvsk/vQia99zbYhv+qqnjriiJ76xjc6/xj33GNbhX//+2UF9zMdJb4X7auosJbLc88t1a23VujSS+M6r12XxYulm2+2n4Gjj97+c01S/OEPtrPkhRcO0Kuvds3WUH52kmPDBgt6d9utYqtwlWuUf0cdZW35n3xS8f/Zu/N4Gev3j+Ovj3PshEQp2heUSoRCi0LI0SYqIVFJKm1SKmSrpESkffkqiiwtjkKHvhW/fPtWqLRI0iaE7Nvn98c187V0cJaZue85834+Hh7DnJn7vs58zMx9X/f1uT6ceGLethHkuKxZA59+aj2N9oyjfHkYN856IF5/fTrnnVeWfv1s2nJ6vuYEBeuFF+z4Z/z4Qjl+7ff2uLZtoUcPmD27LGefHcsoJS/yU3FUH8hwzi0BxmJT1B4Hyjrnov/dKwO/Rv6+DKgCEPl5GSAcNYQikmezZtltsnygn3229bOZOTPoSLLnvfU4qV4dHnrIlohftAiuuy7nS5kWLWorra1aBV27Fvzlql9/vSjr1hXKU1Psvenb1/rOdOtmB325NWIEHHusbUMkN665Bi6/HO67D+bOTey+777bPmdivbpgvJUrZ/2OFi2yEzSReFq1yk76k6EiL9lFL/Ala5+jmTNtsYELLtj7Yy66CBYssGbQvXrZ77xoUeJijKV16+zYtXFjaNgw/9s7+GBbKXfy5PxvS/Ivz4kj730v731l7/2RQFtgpvf+KuADINqatAMQHeopkX8T+fnMffU3EpHkkJVlSY6KFYOOJGcOPBBq1gxng+zFi2350YsvhjJlbCn355/P21LYp5xiFUvjx8OYMbGPNSy8h2efLcapp26jbt3YbTctDV59FSpVsmbbK1bk/LmffWbL7XbrlvNkn0hUtFH7YYdZo/a1axOz308+gbFj7Wp3lSqJ2WcsRVdYe/JJyMwMOhopyFau1IpqiXL00bboRbKuFpuZaVXjZ5yx78dVqABvvGHHHd9+C6eeCsOGkXRT9IYPt+OlBx+M3TYzMmxlvWXLYrdNyZt4HNL2xBplf4/1MHoucv9zQPnI/bcBd8dh3yKSQFu32lWgc84JOpLcOe88O0nasCHoSMzmzdC/P5x4olVwPfqofUnmdSpd1B13QP36cNNN8PPPsYk1bKZPh+++S+e66zbG/Opv+fKWePvjDyslz2nPmSeftKkyHTvGNh5JHWXLWsJ3yRJ7/8ab99acu1Kl5K7YGTTIPkc7dSLUTb0lua1cqRXVEsU5OxZKxooj72HaNDvmLJyDlpPO2bHGwoU7E+GNGsGPP8Y/1lhYs8ZaJbRoQUwv5LVqZbdvvx27bUrexCRx5L3P8t5fGPn7Yu99He/9sd771t77zZH7N0X+fWzk54tjsW8RCc5nn1lZarIljho12pn0Ctr770ONGjYtJSPDeuvcdlvODjL2Jy0NXnrJlqm+5prku3KVE088ARUq7KBVq/h0O69d2xJB06fD/ffv//ErV9oVw6uvtpN/kbxq0MA+F155Jf5Vg+PGWb+6AQOgVKn47iueihWzfigrVsD11xf8aboSjOhUNUmMBg0sefLLL0FHkjuLFlnfuH1NU8tOpUrw1ltWcf7ZZ3aM+PTT4f88e/xx+Osv6NcvttutWtWm/mu6WvBURC8ieZaVZbdnnRVoGLnWsKE1Hgyyz9Evv1jTvyZNdl6VGjfOpqfE0jHHwGOP2dS8ESNiu+2gLV4M77wD7dtvomjR+O3n2muhc2fr+7K/A5cXXrDGqd26xS8eSR29e1vVYNeu9v89HjZuhJ49bWpE+/bx2UcinXqqTZOYMMGSbiKxpoqjxIpWXyfbdLXolNmmTXP/XOfsgt+CBdbj5/rroVmz8E7XWrUKhg61fk2nnRbbbTtnF1ZnzrTFUCQ4ShyJSJ5lZUG1ata8LpmULGlfxEEkjrZts0RO1arWBLtfP5g/P75NlDt3ttLhnj2toqmgePJJq6rq2HFz3Pc1fDjUqmUn1t99l/1jtm+HkSMtkVqjRtxDkhSQnm7VRoUKWb+jrVtjv4/Ro4uxdKkd9KcVkBWP77jDLhDcdJNN95Pc0cnZ3nmvHkeJdsopdtwWhirx3Jg2DU44AY48Mu/bOPxweO89O9758EM46SR4+eXwVR8NHWr9+Pr2jc/2W7WCLVvstZDgKHEkInmSrP2Nos47z/oIrV6duH1+9JElH267zZILCxfaVJRixeK7X+dsueqSJW0KVTxOPhNt3Tp47jm49FKoVCn+c/CKFbMKhvR0uOQSWL/+n4+ZOtXK6RPRk0ZSxxFH2DSFuXNjf1C+fLnjscdK0KoVnHtubLcdpLQ0O7kCS/bmtD+ZWBVnuXL23RS2k9Mw2LDBTmBVcZQ46enWXDqZEkcbN9rF1dxOU8tOoUJw443wxReWOOrQwRZR+eOP/G87FlassEbel18OJ58cn32ceaYlazVdLVhKHIlIniRrf6OoRo2s58+sWfHf14oVNt2pQQOb//3mm9bk75hj4r/vqEMOsZWa5s2zPibJ7l//skaM3bsnbp9HHAGvvWYJv+uu++dJ1YgRcOihVqotEkuXX24NnwcO3DlFOBYGDSrB5s3w8MOx22ZYHHmkVQp++KEtOCD7t3Yt3HADFCliCzb07Knk0Z6iTdeVOEqsBg0scZKoVSbz68MPbdp6Xqap7c2xx9ox65AhNg3uxBNtJbagPfywXUzr0yd++0hPt8r5d96xyn0JhhJHIpIn0YTL2WcHG0de1a0LxYtb75942bHDKgVOOMGufvfsCV9/bVeKYr0CWE5ceim0a2cnBJ9+mvj9x4r3lqSpWdOuQiVSkybWP+XVV3fvGfXtt1aWfsMNsWlsLrKnYcPguOPsPbxqVf639+WXMGZMUa69dhPHH5//7YVR+/b2ude7t510yr716mX992bMsAqHRx6xlZ2UPNopmjjSVLXEatDAjqnmzAk6kpzJzISiRWN/jJyWBrffbhdvjzrKLipccUVwq0j+/rsdC115pbWuiKdWrey77+OP47sf2TsljkQkT5K1v1FU0aLWAyNefY7++19Lalx/vfW7+eILGDzYposFafhwW7Hj6qut5D4ZffCBVf107x5MAq5XL2jZ0qYcRpt1jhxpCaMuXRIfj6SGUqUsYbl8ufUty8/JvPd28nHAAZ477tgYuyBDxjl46imrDrnqKqsAkOx99JF9jt18s00LGjECevSwlSu7di2Yq3LmRTRpq4qjxKpb16pO4nmxL5YyM60lQYkS8dl+9erwySd2IWv8eJvC9sYbiU/yPvSQTd184IH476tJE6uG1HS14ChxJCK5tm2bleEm6zS1qEaNLAHx+++x2+aaNXbgXbu29bt55RVLdFSvHrt95EfZsvDii7ZM7N13Bx1N3gwfDgcdZFfZglCokFWQHXEEtG4NP/xgr2nr1jYlUCReatWy6WoTJ8Izz+R9O+++C9Onw113baRcuYJdTnLQQbba4cKFcO+9QUcTTps3WzLy8MOtIhUs6fboo/Y9MXq0/Vy9ojRVLSilSsH558Prr4e/Am7pUqsuj0V/o31JT7dqyk8/hYoVrfqoVi14663EvEa//AKjRlll53HHxX9/pUvbcfvkyeH/P1BQKXEkIrmW7P2Nos47z24/+CD/2/LeqgGqVrUrtV27WnKmXbtgqmL25bzzLLk1fLidPCaTJUtgyhSr7Il3U/F9KVvWelWtXg116ljCsFu34OKR1HHbbdC4sU0h+uqr3D9/61Zbdez44+Gaa1KjBOeCC2zq1dChwaymGXYDBtiKm6NH2wl6lHOWqOzTx5Jv7durv4imqgWnTRs7Bgj7VPtp0+w2lv2N9uXUU22xl5desmORjAw7Lpk6Nb4JloEDLZl8333x28eeWrWyi3UFaYXgZKLEkYjkWrQ5a7L2N4qqWdMSAPk9kfj6a0vGXHUVVKliBzUjRti2w2rwYEtyXXNNYleWy6+RI+1kpmvXoCOx1UOeftqmLtSsadM7ROKtUCE7QShZ0vpK5Hb61ejRdtA9ZEhq9eN65BHrN9ehgy1SIGb+fBg0yC5yZFch4ZxNQxk40C6OXHFFwViZM680VS04F11kU5XGjQs6kn2bNg0qV05spXl6uiV2v/nGVpxdsQKaN4f69e0CYawTSD/9ZFWvnTpZr6VEufBCu9V0tWAocSQiuZaVZUmHZO1vFJWWZlVTeZ0zv3493HMPnHKK9TQaNcrmnNeqFdMw46J4cZtG99tvybN8/IYN8OyzdvBYpUrQ0Zh27WyFtxdfDF9lmRRclSrZ/7kvvsjdlNO//rLqkUaNdh6Ap4oSJey9+vvvsfnM27HDku5LlsDnn9uCEZMnW1Jv2LDkaOK7fbtVb5YtC489tu/H9uplFVvjx8Nll9n0tlS0cqVVZRUpEnQkqadsWUtujhsX3p5b27ZZouaCC4I5Jihc2JI5ixbZRYJly6xC9eyzY7siZ//+9vv17h27beZE5cp2jD1lSmL3KyY96ABEJLlE+xu1axd0JLHRqBFMmmT9iHJz1WTyZJvutXQpdOxoDQIrVoxbmHFRu7aVGPfpY+W/rVsHHdG+vfqqnfjefHPQkezuqquCjkBSUYsW1iB+2DBrGtq8+f6f07+/VUw8+mhqJjpr14b777c/zZvbVJI1aywBtOufPe/L7jF//73vq/hFisDs2dbUN6xGjIC5c2HMGOsFtT89etjCEt262eqgEybYRYhUsnKlpqkFqU0bSxp8/LGttBY2c+fa50WipqntTZEicN11VmH57LM2HfXcc+2Yt18/q0TKqx9+sKmrXbsGcxGvVSurgvzjj+S/gJ1slDgSkVwpKP2Noho1stuZM+Haa/f/+J9+KsQ111jzwZNOshODhg3jG2M83XMPvPOOLSPfoIFVMoSR97a6z8knJ/frLRJLDz9sV5E7doQvv9x3c/bvv7e+Zp06WU+MVNWrlzUH39/FD+egTBmrcihb1v5+1FE7/x29b9d/R+9zzqYvX3wxzJsHhx6amN8tN5Yssc//Zs1yt9DAjTfuPClt2dIuogS9WmgirVqlaWpBysiwZOXYseFMHGVmWjX7+ecHHYmJJno7dbIKpEGD7HVr0sQSSHlJbD/4oFU23XNP7OPNiYwMS/6//XbOjtuT2eTJViHbrp1NFw76go8SRyKSK7Nm2W2y9zeKql7drljsL3G0eTMMHVqcoUOLk5Zm/UFuvjn5e4QULmxT1k491X7/d94J/ospO7NnWy+OZ54JZ3wiQShWzE6gatWyK8tTp1oPpOzcdZed8D/4YGJjDJv0dFuV7pVX7PXbW/KndOm9v5Y5MXmy9T279FJL7hUtGrNfId+8t4sFztkU69x+pnbubL9Px45WufX22/Z6pYKVK5U4ClKpUlZtOX68VVumpQUd0e4yMy0ZE7Yel8WL24IKXbrYe/6hh6BePXst+/bNeYuFRYvss/PWW4O70Hjyybaq7ZQpBTdxtHGjLWIxcqRdEBo82FpLPPNMsOcd6nEkIrkS7W9UUJYdd86qjmbO3Pu0g+nT7Ytq4MASNGmyhW++gdtvT/6kUdQJJ1jlwtSp+VviO56GD4dy5awZsIjsVL269ad57z14/PHsHzNrliVLevUKb1VhIh1yCNx5p031a9/ermCfdZZ9zh9+uCWO8pM0AqhRw/odzZljUzrCtHz0mDHWwHfQIDsBy4urr7bpwx99ZNULybTIQn5oqlrw2rSxaUrRC5lh8eeftrpZdk3mw6JkSUtI/Pijvf8/+cSm8F50kfVq25++fS3h3rNn/GPdG+fsM/v99633ZUGzcKGtijdypK2iumSJve4vvWRVrEH+zkociUiORfsbFZRpalHnnWcNU7/+evf7f/3VSvgbN7ZGjK+/vpbnn19H5crBxBlP3bpZafVtt9n89TBZutT6UHXpYg1uRWR3119vB/53323TiXe1Y4e9r6tUsVtJnEsvtSkVL7xg/YTC4M8/rVqgXj2bdpYfbdrAG2/YyfL55+9ccawg01S14DVvbpVHY8cGHcnu3n/fEsRhThxFlSpl3xc//mhT1rKybHXYyy6DBQuyf86CBfaad+8efE/PjAyrypk+Pdg4Ysl7eOopS+QtX24Xcx991Ko777/ffjZ1arCftUociUiO/fe/1hC0oCWOdu1zBJYgGzbMKqsmTrRM//z50KhRwV2DuFAhO7kpXNiuwG/fHnREO40aZV+o+T3JESmonLMGqBUrWrJ7/fqdP3vlFUsmDR6ceo2Mw+CBB6yZa48e8MEHQUdjSaO1a+3/Syym+Vx8sX1PLlhg36V//pn/bYbVjz9axdFhhwUdSWorUcISBxMmwNYQHZZNm2ZJxdNOCzqSnDvgAFskZckSS068955VXl5xBXzzze6P7dvXEk533hlIqLs56yyLvaCsrrZqFVxyiVWnnn229SzcMwF5/fU7E/UNG9qKeYmmxJGI5Fh0Kc+C0t8o6qij7M+MGbZSR+3adnBdv76VjN5/v5XmFnSVK8OTT9pr8MgjQUdjNm606XMZGXmfUiGSCsqXtyTRd9/BLbfYfevXWwPTOnWgbdtg40tVhQrByy/blODWrS35EJR33rHpZffcAyeeGLvttmhhJ3CLFtmFpd9/j922w+Shh+ziSseOQUcibdvayXZYKk527LDEUZMm4eu7lBNly1piaMkSm9L81lv2GdG+vS2s8Pnn1lfq1lvDUXFXpIhVnr31lr32yWzWLDjlFPt8HjLEFm/Y22pxl1xi/8+WLYMzz/znTIl4U+JIRHIsK8sOfgtKf6NdNWpkDT7r17crihMm2If3MccEHVliXXGFndzcf3/O5rvH29ixNh7duwcdiUj4nXuuTT947jm7MvnIIzbldujQ/Pfskbw74ABrlr19u00p3LUiLFH+/tuuZlevbieGsdakiU2j+Oknu7j0yy+x30eQli2zqtxOnVRxFAZNmlgvsnHjgo7EfPml9V1q2jToSPLnwANhwABLcN9+uyWLqla1i3dlyljlZFhkZNiUrrlzg44kb7Zts2PtRo2sGviTT+w139939TnnWLJpyxZbIS+Rv78OI0QkRwpqf6OoSy+16R533mkZ/EsuSc3Vu6Kr7Bx0kDU/3bQpuFi8t6bYJ55oJ8Qisn99+1qF0XXXWdP7yy+3hLgE69hjLRG+YIFVrCS6Wfa991ry49ln47fC2znn2NXw336zqSQ//RSf/QRhyBBL/AXZFFh2Klp05zTJII9TojIz7bZJk2DjiJUKFez7Y/FiW0H4zz/tM6RcuaAj26lZM1slMxmnqy1ZYgn2Bx+0qq7PPsv5ynZgKyF/9JGNR6NGlrRPBCWORCRHCmp/o6hmzWxa1MMP2xzuVFa+vFUsLFhgV0OC8tFH9v+ue/fUTOKJ5EXhwjYdaft2+zN4cNARSVTTpjbdafx4GDgwcfv95BNrzt2tG5xxRnz3Vb++TR9atcqSR2FbbCEvli+Hp5+2iylHHhl0NBLVtq3165o2LehILHF0yikFb9XKQw6xitW1a201tjApW9aSL8mWOHr9dUv8LFhg39UvvJC3845jjrHj5BNOsOqrf/0r9rHuSYkjEcmR6LKnBa2/0a6ScV56vDRrZo34hgyB2bODiWH4cDswaNcumP2LJKtjjrETmYkTrX+bhMftt8NVV1lD2rfeiv/+Nm+Ga6+1HnaJSlbVqWM9A9evt2OGRYsSs994eewxq2qJxxQ/ybtGjexCV9DT1f7+207gk2E1tbwqXDicF/AyMuCrr6wPU9itXw+dO9tqlNWqWTuIK67I3zYPPtjaiDRsaIntoUNjEupeKXEkIjkS7W9U0K6myN4NGQJHHw0dOtjVpkT65RfrM9WpE5Qsmdh9ixQEZ55pzUMlXJyzhv+nnWYJpHg3Nx00yPbx1FNQunR897Wr006zVeS2brXk0cKFidt3LK1aZdVabdrA8ccHHY3sqnBhWz5+yhTYsCG4OGbOtHYOBTlxFFYZGXYb9qqj//7XpqI9/7wtTjB7duwu6hxwgPVkvewyuzDRs2f8pkIrcSQi+1XQ+xtJ9kqVstWAli6F225L7L6fespWyujWLbH7FRGJt+LFrRqseHFo1QpWr47PfhYutCqjK68MJolYo4ZddCpUyI4fvvgi8THk1/DhsG6dnexJ+LRpY5Uc77wTXAzTptnx0plnBhdDqjrySDj55PAmjryHxx+HevWsMm3GDGs+XrhwbPdTrJj10Ova1VpudOpk526xpsSRiOzX559bxYkSR6nnzDPt6sVzz9l0hy+/jP8+N22C0aPhwgut4klEpKCpUsWqKpcssekK27fHdvvbt9u0iAMOsBOXoFSrZlPdixWzRQ7mzQsultxauxaGDbPkXo0aQUcj2TnrLOvDM3ZsMPv33hoTN2pkS8RL4mVk2MXtlSuDjmR3y5fbcWyPHlaN9sUX8V3oJS0NnnwS+vSBF1+05vGxrsRT4khE9isry24Lcn8j2bs+fazy57XXrPnjuefCpEmxP9GJev11W8Gje/f4bF9EJAwaNLBpUJmZsa9oGTkS5syxpFGFCrHddm4dd5xNzShTBs47z5p1J4NRo+Cvv2w1KQmntDRo3dqm6vz9d+L3/913lvxt2jTx+xaTkWEV6u++G3QkO73/vlVCzZhhyZxJk2y14nhzDh54wD673nkHGje26baxosSRiOxXVpbN7Vd/o9RUpIid3CxbZisCLV5sVzKOPRYefdQOrGPFe5saULUqnH9+7LYrIhJG1123c3rBa6/FZptLl1oj56ZNrY9SGBx1lCWPKla0q+/LlgUd0b5t2GDfb02bwumnBx2N7EubNlapHMR0peiKbupvFJxateDQQ2Hy5KAjgS1b4K67oEkTa9z+6adw442Jbyx+ww12EXbePKvKi9XnrRJHIrJP6m8kUQceaF+IP/xgy0kffrgtz1q5sn0xxqLJ69y59kXXvXs4V/AQEYm1xx+3VXE6dYLPPsvftry3kwawXnFh+hytUsVOtLdsgVtvDTqafXvmGat87d076Ehkf844w/5vBTFdLTPTKuo0rT44hQpBy5Y2Fps2BRfH999D/frwyCP2Gfzpp8FOcb3sMntNli61thPffJP/bSpxJCL7pP5Gsqf0dLj0Uutb8dlndrXv+eehenW7OvvOO1Y2nBdPPGE9Odq3j23MIiJhVaSIJeMrVICLLrLeGHn12mvWc2XAAGscGzZHH23JmAkTLM4w2rzZKsDOPtumE0q4FSoEl19uSclYVkDvz6ZNVpGvaWrBy8iwJunR1hqJ9sorULOmXVh9802bKlaiRDCx7Orcc+1YfcsW+yybOzd/21PiSET2adYsu1V/I8lOzZqWNPr5Z+jfHxYssGaAJ5xgSaC1a3O+rd9+gzfegGuusRVKRERSRcWK1gdjxQq7UrxlS+63sWIF3HIL1K0LN90U+xhj5Y477Dvipptg48ago/mnF1+EX39VtVEyadMGtm611QoT5d//timNmqYWvEaNoGTJxE9X27zZjlnbt4fTTrMG2BdfnNgY9qdmTfjoI+sx16iRVSHllRJHIrJP0f5Ghx4adCQSZhUqWAPRJUvsivdBB9kJTOXKdvv99/vfxujR1nA7zCc8IiLxctpptoLlhx/a52Zu9egBq1fDs89a0+CwKlrUmncvXgyDBgUdze62boXBgy35dt55QUcjOVW7tlWzjRuXuH1Om2bVgqrID16xYlb5NWWKTddNhFWrrJfRiy/C/ffDzJk2ZTKMjjnGkkfHH2/T+saMydt2lDgSkb3avt2aWepLUXKqcGFo29ZWzZk718qHR43a+WX1/vvZf6lv2WL9OJo1s6bbIiKp6IoroGdP+zwcPTrnz8vMhH/9y5pin3RS/OKLlUaN4MorbcGFb78NOpqdXn3VLoD07h2u/lCyb85Z1dGMGdabKhEyM603WcmSidmf7FtGhlUK5rdPXE788IP1DZozxz4z+vYNd7Ie4JBDrBigQQNo18566+WWEkcislfqbyT5UaeOncj89BPcdx/83//Z1ZkTT7STovXrdz72jTfgjz+sKbaISCobMMCS6DfdBHPmpO/38evWwfXX22qUybR0/KOPQvHi0K1b4qoE9mX7dhg4EE45BVq0CDoaya22bW0MJ0yI/76WLbOp+epvFB4tWli/q3hPV/vkE6hXzxKUM2ZYsj9ZlCljveUuvdQqVO++O3fPV+JIRPYq2mRO/Y0kPypVsqsxS5fCSy/ZiULXrjaN7c477eru8OG2MkmTJkFHKyISrLQ0u4p91FFwzTWl+eWXfR+u9+5tn6/PPmvTwJLFIYdYkmz69MROMdqb8eOt+knVRsmpRg1Lnibi/9J779mt+huFx0EH2apmU6bEbx9vvGENp8uWtWqjZGyeX6yYvUduuMEqPnNDiSMR2ausLDuZV38jiYWiRa2B4Lx51lSySRN47DGbez13rlUbFdK3kogIZcvalfONG+Hqq0vvtYn0nDm2EMGNN9pJU7K54QaoVcuufq9ZE1wcO3ZYEqtaNbjkkuDikLyLTlebNcumLMVTZqYdGyfDtNBUkpFhDap/+im22/XeVlq8/HLrp/XJJ3Z+lKzS0qzP3AMP5O55OkQXkWypv5HEi3N2gjNuHPz4o/XzuOAC6NAh6MhERMKjWjV46ql1zJ+fRpcu/5zOtWULdO4Mhx0WvibTOZWWZlOX//jDGswG5e23Yf58uOceXcBIZm3a2Ptk/Pj47WPbNquSa9pUlWlh06qV3cay6mjr2DMKGQAAIABJREFUVktw9+xp0yGnT7fqpmTnHPTpk7vn6KNRRLKl/kaSCFWqWE+JqVPhgAOCjkZEJFwuuGArvXptZMwY6wm0q8GDYeFCW4AgmT8/a9e26csjRiSmse2evIf+/W1VrrZtE79/iZ1q1eDkk+M7Xe3TT+GvvzRNLYyOO86mK8YqcbR2rS3s8vTTllQeM8ameqUqJY5EJFuzZtmt+huJiIgEp0ePjbRubVe8p02z+776ypIdbdvChRcGG18sDBhgV/G7drWK50R6/31LBvTqBen770UuIde2LXz8MSxbFp/T3MxMq0o7//y4bF7yKSPDWm3kd+rrzz9bD6MZM6x/3IABqkZM8V9fRPYm2t/osMOCjkRERCR1OQcvvGD9VNq2hUWLoEsXKF0ahg0LOrrYKFvWKqr+7//sJC2R+ve3xRrat0/sfiU+2rSx20mTisRl+9Om2aqxBx4Yl81LPrVqZdMJp07N+zY++wzq1rVeSVOnwrXXxi6+ZKbEkYj8g/obiYiIhEfJkjBpkvUEqlPHKioeewwqVgw6sti56io77rj7bli+PDH7nD0bPvwQ7roLisQnzyAJdvTRNv1x4sTYLzG4cqUlNzVNLbzq1oUKFfI+Xe3tt+Gss6BwYfjoI1WW7UqJIxH5hy++sBJPJY5ERETC4aijbDno9euhcWO4+uqgI4ot52yln/Xr4c47E7PP/v0t+da5c2L2J4nRti188UU6ixfH9lR3+nTridW0aUw3KzGUlmbTd9991xpb58aIEVaxVLWqrVipVfN2p8SRiPxDVpbdqr+RiIhIeJx7rq3+NXFiwVzRqVo1uOMOePnlnb0W42XuXOtvdMcdULx4fPcliXX55XY7aVJsq44yM6FcOTj99JhuVmKsVSu7AD57ds4ev3079OgB3btb0mnWLKhUKb4xJiMljkTkH9TfSEREJJyqVbOpawVV795wxBFw442wZUv89jNggPWpueGG+O1DglGlCtStuzWmfY68t/5GjRtbVYuE1/nn2+pnOZmutn49XHYZPP443HILvPlmwf58zQ8ljkRkN9H+Rqo2EhERkUQrUQKGD7eV4x57LD77+PxzeOstuPVWazIuBc9FF23hq6/S+eqr2Gxv/nz47Tf1N0oGJUta8mjKFEv47c3vv1tbjilTbKGBxx9XUnBflDgSkd2ov5GIiIgEqWVLm27Sr5+tbBRrAwfCAQfY1BQpmFq23IxznnHjYrO9zEy7VX+j5NCqFSxZYgm/7CxcCPXqWYJ60iS4+eaEhpeUlDgSkd1Eewqo4khERESCMmyY3d5yS2y3+/XXMH483HQTlC0b221LeBxyiKd+/W2MG7fvqpOcmjYNatSAQw/N/7Yk/i680PrAZTddbcYMqF8fNm+2WRYtWyY+vmSkxJGI7CYrC449FipXDjoSERERSVVHHAH33w+TJ9u0slgZNMiaYd96a+y2KeF00UWbWbTIqunzY906+PBDTVNLJoccAnXr/jNx9MILNo5VqliD/Fq1gokvGYU6cfTzz5YJFJHEiPY30jQ1ERERCVqPHlC9uk0p27Ah/9tbvBhefdUaYleokP/tSbi1bLmFtDTyPV0tK8uWdtc0teSSkQGffgq//mpVZ717Q6dOtjrlv/8Nhx8edITJJdSJo+XLoUuX2JQXisj+ffklrF6txJGIiIgEr0gRGDXK+hz175//7T30EKSnw+23539bEn7ly3vOP598T1fLzLSm7Q0axC42ib+MDLsdPx6uuspWUuzcGd55B8qUCTa2ZBTqxNGhh8Irr1hJqYjEX1aW3aq/kYiIiITBWWdB+/YwZIj1J8qrZctsmsq116pPTSpp0wZ+/NEqT/Jq2jSrUilaNHZxSfxVrw7HHGOVi6+9ZjmFp5+GwoWDjiw5hTpxVKmSZQfvvdcyhSISX+pvJCIiImHzyCNQqhTceGPeK0ceecSee9ddsY1Nwu3iiy1RkNfpat9/b3/U3yj5OGeJw8KFYexYuPtuu0/yJtSJI4Bnn4UzzrArDfPmBR2NSMEV7W+kaiMREREJk4oVrVogKwvGjMn98//4wyoN2re3ptuSOsqWtaTPuHGwY0funz9tmt0qcZSc+va1Hkdt2gQdSfILfeKoWDGYNAkOPtjmKS5bFnREIgWT+huJiIhIWHXpAnXqWH+iv/7K3XOHDoUtW6ziQFJP27bwyy/w8ce5f+60aXD00VaRL8knPR0OPDDoKAqG0CeOwK4yvPWWLYWYkQHr1wcdkUjBM2uW3ariSERERMKmUCF46ilYscLaWOTUypUwcqRVHBx3XPzik/Bq2dKKEXI7XW3LFpg5U9VGIpAkiSOAk06yuYlffAHt2uWt1FBE9i4ryxrIVakSdCQiIiIi/1SzJtx0kyWQctrs+Ikn7OLzPffENzYJr9KloUULeOMNa82QUx99ZAULTZvGLzaRZJE0iSOA5s3hscds6po+/EViZ8cO62+kaWoiIiISZv36WQuLrl33nwRYs8YSRxdfbBehJXW1bWu9rqIV9jmRmWmNlc89N35xiSSLpEocAXTvDjfcAA89BC++GHQ0IgXDl19avwAljkRERCTMypSxC8n/+Q+MGrXvx44caf0bczO1TQqm5s2hZEmbwZJTmZnQoIFVLImkuqRLHDlnVw7OPx+uu86qJEQkf7Ky7Fb9jURERCTs2rSxc4F774Xff8/+MevXW1PsZs2gVq3ExifhU6IEtGoFEybA1q37f/yvv9qFVU1TEzFJlzgCKxl84w3rx3LxxfD990FHJJLc1N9IREREkoVz8OSTsGmTrbKWnaeftkbavXsnNjYJrzZtYNUqmD59/4997z27VWNsEZOUiSOAsmVtpTWwTvmrVwcbj0iyivY3UrWRiIiIJIvjj4eePeHVV2HGjN1/tmkTDBlivWnOPDOY+CR8mja1qY45WV1t2jQ45BA4+eT4xyWSDJI2cQRw7LHw5pvwww9w+eU5KzsUkd2pv5GIiIgko1694OijoVs32Lx55/0vvmhTjVRtJLsqWtRmq0ycuPv/lz1t324VR02bWnWbiCR54gisSmL0aHj/fbj5ZvA+6IhE8m7+/DT69rVVQBIlurqEKo5EREQkmRQvDiNGwKJFVmEEdiF58GA44wythiX/1KYNrF1rja/35j//sSlt6m8kslPSJ44ArrkG7roLnnoKhg8POhqR3Fu5Eu68syTnnVeGPn2srPrHHxOz76wsu1p3+OGJ2Z+IiIhIrDRrBpdeCv37w+LFMGYM/PSTVRupWkT2dN55UL78vqerZWba/53GjRMXl0jYFYjEEcCgQXDRRdCjB0ydGnQ0IjmzbZs1dzzuOHj55aJ07ryJyZPht9+gbl34+OP47n/HDqs40jQ1ERERSVaPPw5paXDTTTBwINSsaQklkT0VLmyJxilTYMOG7B+TmQmnnw4HHZTY2ETCrMAkjgoVgn/9C045xUoQFywIOiKRfcvKgtNOs4OcmjVh1qw1DBy4gYwMmDPHmvc1amRNH+Nl/nz1NxIREZHkVrky9O1rF4+/+07VRrJvbdrA+vXwzjv//Nlff8HcuZqmJrKnPCeOnHNVnHMfOOe+ds4tdM7dErn/QOfc+8657yK35SL3O+fcE865751zXzrnTovVLxFVsqRlj0uVggsvhOXLY70HkfxbutS+sM491+ZYT5hgy4JWrbr9f485/nhLHtWrB1ddBX36xKd/V1aW3aq/kYiIiCSzm2+2C3GnnmqzEET25uyz4eCDs5+uNn26VeRfcEHi4xIJs/xUHG0DbvfeVwPqAd2cc9WBu4EZ3vvjgBmRfwM0A46L/LkOGJWPfe9V5cqWPFq+3Lrmb9oUj72I5N7GjfDgg1C1qv0f7dsXvv4aLrkk+6ti5cvbig4dO9pjr7oq9v+f1d9IRERECoLChW2K/4cf2kwEkb1JS4PWra3i6O+/d//ZtGlW9V+nTjCxiYRVel6f6L3/Dfgt8ve/nXNfA4cBrYBzIg97CcgCekbuf9l774E5zrmyzrlKke1ka9u2baxcuTLXsR11FDz5ZBE6dSrN1VdvZtSodSpXzaFVq1YFHUKB4z28+24R7ruvBEuXptGq1Wb69NlAlSo72LBh5/zqvb32jzwCVaoU48EHS/L991t5+eW/qVAh/+VHO3ZAVlY5WrTYwsqV6/O9vVSg90c4aVzCT2MUThqX8NMY5c2+llqPNY1ROO1vXJo1S2fEiDKMGfM3rVtvAaLH7GU5++xtrFmzLhFhpjS9d5JLTPLxzrkjgZrAXODgaDIoclsx8rDDgJ93edqyyH17bus659w859y8vCSNojIytnDPPRsYP74oQ4cWz/N2RPJj0aI0LrusNB06lKZkSc/EiWt47rl1VKmyI8fbcA5uuWUTL7zwNwsWpNO0aRm++SYt37F99VUaq1cX4swzt+Z7WyIiIiIiyeL007dx6KHbmTix6P/uW7Qojd9+S6NRIx0bi+wpzxVHUc65UsAE4Fbv/Vq399Ke7H7wj7IJ7/3TwNMAtWvX9uXLl89zbP37Wz+ZQYNKcOqpJbj88jxvKuXk53UXWL3appcNHw6lS9vtDTekk55eZr/P3dtr37EjnHgiZGSk0bx5WV5/PX+N+774wm5btCiNhjt39P4IJ41L+GmMwknjEn4ao/DTGIXTvsalbVsYPjyNQoXKU66c9RcFuPTSUpQvXypBEYreO8khXxVHzrnCWNJojPf+zcjdfzjnKkV+XgmItqheBlTZ5emVgV/zs//9xwfPPgv160OHDvDpp/Hcm4hN/3ruOWtuPWwYdO5sq3vcdBOk5ztNa0uD/t//2XTMFi1g5Mi8bysry7ZzxBH5j0tEREREJJm0bQtbt8KkSfbvzEy7SFu5crBxiYRRflZVc8BzwNfe+6G7/GgK0CHy9w7A5F3ubx9ZXa0esGZf/Y1ipWhRmDgRDjkEMjLg55/3/xyRvPjkE6hb15JFxx8P//kPPPUUHHRQbPdTpYo1fmzWDLp1g1tuge3b9/+8Xe3YAbNmwTnnxDY2EREREZFkULu2LRIzdiysXw+zZ+evml+kIMtPxVF94GqgkXPu88if5sBgoLFz7jugceTfAO8Ci4HvgWeAG/Ox71ypUAHefts+EFq2hHXqdSYx9NtvVtF25pnw668wZowldmrWjN8+S5e2qyM9esATT0CrVv9cFWJfFiyAVauUOBIRERGR1OQctGkDM2bA+PGwZQtccEHQUYmEU54TR977f3vvnff+ZO/9qZE/73rvV3rvz/PeHxe5XRV5vPfed/PeH+O9r+G9nxe7X2P/TjwRXn8d5s+3Zc1zW6EhsqctW2zFs+OPtysVvXrBokVw5ZUkZBW/tDQYOhRGjbLS2gYNrKdXTmRl2e3ZZ8ctPBERERGRUGvTxs4L77oLiheHhg2DjkgknGKyqlqyuOACePxxmDLFTvJF8mrqVKhRw75kzj0XFi6EgQOhVAB99G64weL56SeoU8d6IO2P+huJiIiISKo7+WQ44QRYvtwq8YsVCzoikXBKqcQRWJPiG2+0SpFnnw06Gkk2W7bAJZdA8+b273fftUTksccGG1fjxvDxx1CihFURjR+/98eqv5GIiIiIiM0SaNvW/q5paiJ7l3KJI+dstasmTaBLF2tkvHp10FFJsnj6aWu23q+fTXts1izoiHaqXh3mzoVataB1a6uA8v6fj4v2N9I0NRERERFJdddea02xW7cOOhKR8Eq5xBHYsuiTJkHPnvDii3bCHV2GUWRv1q2DBx+0hEvv3lCkSNAR/VOFCjB9uvXxuvdeuOYa2Lx598fMmmW3ShyJiIiISKqrUsX6hVaqFHQkIuGVkokjsOZngwdbhUbFinDxxZZl/v33oCOTsBo61OY/P/RQYppf51WxYvDKK1YV9dJLNo1txYqdP8/KgiOPtD8iIiIiIiIi+5KyiaOoWrXg009hwAB46y2rPnrppeyn+Ejq+vNP64t1ySVQt27Q0eyfc3DfffDaa9Ysu149W/FN/Y1EREREREQkN1I+cQRQuDDccw98/rkljjp2tOZoS5YEHZmExYABsGGD3SaTtm2twujvvy15NHw4rFypxJGIiIiIiIjkjBJHu6haFWbPhhEjbIWqk06CJ56A7duDjkyC9OOPMHIkdOpk/0eSTb16NiXzsMPg1lvtPvU3EhERERERkZxQ4mgPhQpBt26wcCE0bAi33GK3X30VdGQSlPvvh7Q06NMn6Ejy7sgj4aOPoGVLOOMM9TcSERERERGRnFHiaC8OPxzefdeaDC9aBDVr2opaW7YEHZkk0pdfwpgxlkA87LCgo8mfMmVgyhRLIImIiIiIiIjkhBJH++ActGsHX39tq67dfz/Urm3NtCU19OplCZeePYOOJHbCvCKciIiIiIiIhIsSRzlQsSKMHQuTJ1tj4Xr14I47rFmyFFyzZlnVWa9eUK5c0NGIiIiIiIiIJJ4SR7mQkWG9jjp3hkcfhRo14IMPgo5K4sF7qzI67DDo3j3oaERERERERESCocRRLpUpA6NHW8LIOWjUCLp0gdWrg45MYmnSJFuJrG9fKF486GhEREREREREgqHEUR6dc441Tr7zTnj+eahe3aaySfLbtg3uuQeqVoUOHYKORkRERERERCQ4ShzlQ4kS8PDDVplSoQJcdBG0aQN//BF0ZJIfL74I33wDAwdCenrQ0YiIiIiIiIgER4mjGKhdG+bNg/79bYpT9erw8svWJ0eSy8aN0KePNUC/6KKgoxEREREREREJlhJHMVK4MNx7L3z+OZxwgk1x6tYt6Kgkt4YPh19+gYce0rL1IiIiIiIiIkocxVi1avDhh5Y0GjXK/i7J4a+/YNAgaN4czjor6GhEREREREREgqfEURykpVnFyuGHw403wtatQUckOTF4MKxZY8kjEREREREREVHiKG5KloRhw2DBApv+JOG2bBk88QS0awcnnxx0NCIiIiIiIiLhoMRRHLVqZdOeHnjA+uZIePXtCzt2QL9+QUciIiIiIiIiEh5KHMWRc1bFsnUr3H570NHI3nzzDTz/PHTtCkceGXQ0IiIiIiIiIuGhxFGcHXMM9OoF48bB9OlBRyPZufdem1p4771BRyIiIiIiIiISLkocJUDPnpZA6tYNNm8OOhrZ1Zw58OabcOedUKFC0NGIiIiIiIiIhIsSRwlQrJg1yP72W3j00aCjkSjv4e674eCDoUePoKMRERERERERCR8ljhKkWTO45BLo3x+WLAk6GgHIzIRZs+C++6BUqaCjEREREREREQkfJY4S6PHHrWH2rbcGHYns2GHVRkcfDV26BB2NiIiIiIiISDgpcZRAVarA/ffD5Mnw9ttBR5PaXn0VvvwSBgyAIkWCjkZEREREREQknJQ4SrAePaBaNbj5Zti4MehoUtPmzTY9rWZNuPzyoKMRERERERERCS8ljhKsSBEYORJ+/BEGDQo6mtQ0erT1mRo8GArpHSAiIiIiIiKyVzptDsA558CVV8JDD8F33wUdTWpZuxYefBAaNYLGjYOORkRERERERCTclDgKyJAhUKwYdO9uy8JLYjz6KKxYYdVGzgUdjYiIiIiIiEi4KXEUkEqVoF8/mDYN3nwz6GgS67vvYOxY2Lo1sfv94w9LHLVuDaefnth9i4iIiIiIiCQjJY4C1K0bnHIK3HorrFsXdDSJsWyZTdW74gqoWhVeegm2bUvMvvv3h02b7FZERERERERE9k+JowClp8OoUZZM6dcv6Gjib906aNkS/v4bnnoKypaFjh2henUYMwa2b4/fvn/4wZpid+4Mxx8fv/2IiIiIiIiIFCRKHAXsjDOgUyd47DFYuDDoaOJn+3ZrCP7llzBuHFx/PcybBxMnQvHi0K4dnHSS/WzHjtjv/777oHBheOCB2G9bREREREREpKBS4igEBg+G0qVt6lpBbZR9xx3w1lswfDg0a2b3OQcXXQT//S+88QYUKgRt29r0vTffjF0C6b//hddesymBlSrFZpsiIiIiIiIiqUCJoxCoUMGSR7NmwauvBh1N7I0cCY8/DrfcAjfe+M+fFyoEl11m1UivvWZNsy+9FGrVgilT8p9M69ULDjwQ7rorf9sRERERERERSTVKHIVE585Qpw7cfjusWRN0NLGTmQndu8OFF9qKZvuSlmYVRwsXwssvWy+kVq3sdZk6NW8JpA8+sJXr7rkHypTJ2+8gIiIiIiIikqqUOAqJQoWsMmf5cuvHUxDMnw+XXw4nn2yVRGlpOXteWhpcfTV88w08/zysWAHNm8OZZ8L77+c8geQ99OwJVarYNEARERERERERyR0ljkKkVi3o2hWefNL68iSz33+HFi2sd9Nbb0GpUrnfRno6XHMNLFoETz8Nv/wCTZrAWWdZJdH+TJgAn35qK9YVK5b7/YuIiIiIiIikOiWOQqZ/fyhf3noBxWN1sUTYsAEyMmDlSksaVa6cv+0VKQJdusB331lSbfFiaNTI/vz739k/Z9s2uPdeOPFEq14SERERERERkdxT4ihkypWDIUNgzhx44YWgo8m9HTssUTNvnk1PO+202G27aFFLqP3wAwwbBl99BQ0bWhXSnDm7P/b55+Hbb2HgwJxPkRMRERERERGR3SlxFEJXX20JkZ49rWonmfTqBW++aY2wMzLis49ixeDmm63yaMgQ+PxzOOMMmxo3b55VPPXpA/XrQ8uW8YlBREREREREJBUocRRCztmUrNWrbTWwZPHss/Dww9an6dZb47+/EiVsFbrFi2HwYKs6Ov106xX122/w0EP2WoqIiIiIiIhI3ihxFFI1asAtt8Azz8DcuUFHs38zZljCqGlTeOKJxCZsSpWy6qwff7QeUb//DpdeahVHIiIiIiIiIpJ3ShyFWJ8+UKmS9fXZvj3oaPbu668tUVO1Krz+uq2GFoQDDrCG2H/8AWPHBhODiIiIiIiISEGixFGIlS4Njz0Gn30GTz0VdDTZW77cegsVKwZvv23Jm6AVKRJc8kpERERERESkIFHiKORat4bzz99ZSRMmmzbBRRdZP6EpU+CII4KOSERERERERERiSYmjkHMORoywlcLuuivoaHbasQOuuQY++QReeQXq1Ak6IhERERERERGJNSWOksAJJ8Cdd8LLL8Ps2UFHY/r0sT5CgwfDZZcFHY2IiIiIiIiIxIMSR0ni3nttKtiNN8LWrcHG8vLL8OCDcO214aqCEhEREREREZHYUuIoSZQoYcvcL1xot0GZPRs6d4ZGjWDUKJtKJyIiIiIiIiIFkxJHSSQjAy680KaJ/fJL4vf/3Xdw8cVwzDEwfjwULpz4GEREREREREQkcZQ4SjJPPAHbtsFttyV2vytXQosWUKgQvPMOlCuX2P2LiIiIiIiISOKlBx2A5M5RR1m/o/vug2LFoH59qFcPTjwR0tLis8/Nm+GSS2DpUpg5E44+Oj77EREREREREZFwUeIoCd15JyxaZJU/L79s95UsCbVrQ926lkiqWxcOPTT/+/IerrvOehu9+iqceWb+tykiIiIiIiIiyUGJoyRUtCi88ooldRYvhrlzYc4cu33ssZ2rrlWuvHsiqVYta7KdGwMGWHKqXz+44orY/y4iIiIiIiIiEl5KHCUx56xR9THHwJVX2n2bN8Pnn+9MJM2dCxMm2M/S0qBGjd2TSSecYH2LsjN2rE2Ju/pq6N07Mb+TiIiIiIiIiISHEkcFTNGilhCqW3fnfX/+uTOJNHeuJYRGj7aflSkDp5++M5F03HGOgw7yfPwxdOwIDRvCM89YkkpEREREREREUosSRymgQgW48EL7A7Bjh/VI2jWZNGgQbN8OcCBHHLGdtWuhShWYONGSUSIiIiIiIiKSepQ4SkGFCkG1avanY0e7b8MG+M9/YObM9Xz2WTrr1qUxahSULx9oqCIiIiIiIiISICWOBLCm2Q0bQvXqmwAoX15lRiIiIiIiIiKpbi9tkePHOXeBc26Rc+5759zdid6/iIiIiIiIiIjkTEITR865NOBJoBlQHbjCOVc9kTGIiIiIiIiIiEjOJHqqWh3ge+/9YgDn3FigFfBVdg/etm0bK1euTGB4smrVqqBDSFl67cNPYxROGpfw0xiFk8Yl/DRG4acxCieNS/hpjJJLoqeqHQb8vMu/l0Xu+x/n3HXOuXnOuXlKGomIiIiIiIiIBCfRFUcum/v8bv/w/mngaYDatWv78lrWKxB63YOj1z78NEbhpHEJP41ROGlcwk9jFH4ao3DSuISfxig5JLriaBlQZZd/VwZ+TXAMIiIiIiIiIiKSA4lOHH0KHOecO8o5VwRoC0xJcAwiIiIiIiIiIpIDCZ2q5r3f5py7CZgGpAHPe+8XJjIGERERERERERHJmUT3OMJ7/y7wbqL3KyIiIiIiIiIiuZPoqWoiIiIiIiIiIpIklDgSEREREREREZFsKXEkIiIiIiIiIiLZUuJIRERERERERESypcSRiIiIiIiIiIhkS4kjERERERERERHJlhJHIiIiIiIiIiKSLSWOREREREREREQkW0ociYiIiIiIiIhItpQ4EhERERERERGRbClxJCIiIiIiIiIi2XLe+6Bj2Cvn3J/AT0HHkYIOAlYEHUSK0msffhqjcNK4hJ/GKJw0LuGnMQo/jVE4aVzCT2MUrCO89xVy8sBQJ44kGM65ed772kHHkYr02oefxiicNC7hpzEKJ41L+GmMwk9jFE4al/DTGCUPTVUTEREREREREZFsKXEkIiIiIiIiIiLZUuJIsvN00AGkML324acxCieNS/hpjMJJ4xJ+GqPw0xiFk8Yl/DRGSUI9jkREREREREREJFuqOBIRERERERERkWwpcSQiIiIiIiIiItlS4ihFOedc0DGkKr324acxEhERkV3p2CCcNC4iiaHEUerSh2xw0qN/0ZddaJUFcM6l7++BkjjOuROcc/reCjHnXCPn3CFBxyG7c85d6Zw7JfJ3fe+EkHNaLX1AAAAQP0lEQVSu7C5/1xiFk75/wqlY9C9674jEjz4AU4xzrrlzbjLwiHPunKDjSSXOuQucc9OAIc65iwG8utOHinOujHPuPSATwHu/LeCQBHDONXbOzQU6o++tUHLOnemcWwh0BEoFHI5EOOfOd859CDwO1AR974SNc66Zc24W8KRzrhdojMLGOdfCOfc28KBzrn7Q8YhxzjVxzn0MjHDOXQV674SNc+4i59xw59yBQcci+aer6Skgkn0vDAwCGgIPAKcDVzjnNnrv5wYZX0G2y2s/EDgDeAioDLR2zi3w3n8XZHzyD5uAv4D6zrnW3vs3nHNp3vvtQQeWaiLvnXTgPuAKoKf3/s1df64DxHBwzqUBXYAB3vtXg44n1UXeO8WAl4CKQH+gFVAi8nN9poWEc64O0AcYAKwBbnLOneS9XxBoYPI/zrla2HFzH+AAoINz7jjv/YvOuULe+x2BBpiinHMVgH7AYOBv4Bbn3OHe+0Eal+BFvocuxj7bSgNZzrmJGpfkpiu3KcCbLcC3wJXe+6nAs9h0HB08xtEur30mcLb3fgrwMbAV+DHQ4GQ3kZPfssAcoA0wHMB7v12lz4kXee9sBXYA46NJI+dcQ+dc4WCjkz0cgE1/ftc5V8Q5d7Vz7ljnXBHQ1IFEi7x3NgJjvPfneO+nYd87V0d+ru/98KgPzI4cG/yMHZP9EJ2Sq/dOKJwPfOi9fxeYDPwOdHfOlfHe79AYJV7kNT8Y+MJ7P8l7PwO4G7jDOXeQxiV4kQt7i4EGwC1AO+zCuSQxJY4KMOfczc65Z5xzXSJ3PQMsds4V8d7/imWAywcXYcG1y2vfGcB7P917v8051xx4EzgeGOicaxN5vL7gEmyXMeoUqV7ZDqwFWnjv3wa+dM7dH7n66zVGibHLuFwXuespoJJz7gXn3HzgLuA5oFPk8RqXBNtljK6N3FUIOBo4GXgDaIlVWY6OPiXxUaaePb/zvfeTI/enYRcqFjrnqgQZY6rL5rhsOnClc244MBs4FBgF9A0qxlSXzRh9AFzonCsXSchuxY4V7gJNjUoU51wH51xj+N9rvg44MzoFynv/Ffb9Mzy4KFPbrmMUscB7v9J7PwF731wSvaAkyUmJowLKOdcRuBKYALSLzJs/2nu/w3u/xTlXDigKfBFgmAXSHq/91c65e5xzx0Z+vAK4wHt/BpAFdHLOHakDj8TaY4w6AL2cc8dgydQ5kYeNBe4HXoz8W1N742yPcbnKOdcb2AxMAooArYGMyM8viZSl672TQHuMUfvIGG3AKlpeAF713l+OJfYudM7VVml6/GXznX+Pc+5o+F+F0VrgFGB1YEGmuGzG6D6syugk7KSqq/f+LGxK+8XOuRP1+ZZY2YzRvcAS4D3gFWf9wo7Gpkcd6JwrGVCoKcM5V845Nx57zR+NJMLx3i8B/gsM2+XhvYCjnXNH6b2TOHsbI2DXyq9h2EWlk/Z4ri4sJREljgqu84CHvPeZwO1Yv4Mrd/n5kcAa7/3vzrnKzrlGAcRYUO352hcBok37/s97/23kcV8BfwJqwJx42b0/WgMbgWbOGmTfDMwEfoo8R+MUf3uOS1Hgeu/9JOA67/03kYPBL7ET4K3BhZqysnvv3IglWUtG/uC9X4clX8sFFGeqye57p130h977+djnW9tgwhP+OUaFgZu8939hVcjR75pvgE+wzz9JrOw+39p777tjn3P9vPfXYP0Qi3nv1wcXamqIvD/eA6oB/8G+a6JuAi5wzp0e+fd67IL4loQGmeL2NUbRBJ73/iPgc+wYu2q0qlwJvuSixFEB43YuVf1f4EIA7/087CDkUOdcw8jPDwPSnHPdgXcALZ+cT/t47edgU232XImjI9asdGWiYkx1+xijj4GjsLnY7wP/570/1XvfBDhHV6/iax/j8hFwlHOu/h4H6B2A4lgjc0mAfYzRv4HqQCVs6sYFzrmWkUqk+sDXAYSbMvbzvXNo9HsnclX3PaCYrvAm1n6+d450zlXHLlI865wrAfTGrsovCyDclLSf76DjnHMNvPdLvffvRx7XAvgh8ZGmll0+q1723q8GRmLVxkcAeO/XYtM673POdWDne2ddEPGmon2NUaTXVNou76/HsaqwWdjCDao4SjJKHCU551z9yBQbAHaZEvARUMg5d1bk3wuA39iZIGqMlQweCzTXSji5l4fX/tDI89o75xZgiYqukTnzEge5GKOFwC/YVLX7vfe9d9nM4d57NTKPoVy+d35l53vnUufcF9hUga7e+00JDDul5HKMlgG1vPcvYz2pGgCHAxd673XyG0N5/d6JJL4rAuuVBI+vPLx3qnrvhwKLgPFYIvYS7/3yBIadUvLwHVQp8ryznHOzgOOwzzqJoWzGJVqtsily+ykwFVupK/qYEVhCohZwBHCZ935NIuNOJbkdI+/99kgC6WBgBJYkP9V733/X50tyUOIoSTnnTotMp5kJlNnl/uiYfoedDLdxtvTuMixpFH2zTwAae+9v8d7/ksDQk14+XvujIj//Ept208F7/0cCQ08ZeRijn7ETrCMiPcD+d4VEpeixE4P3zrfADd779nrvxEcex6gidiKF934m0Mt7f523RRgkBvLx3jlyl83c4b1/PkEhp5w8jtHBwAmRn1+LrXx7hff+twSGnjJi8B20BLjRe3+x935F4iIv2PYxLm6XsYkaARzrnDvROXewc+7YyPdOj8hxtb534iAfY1TBOXcU1uO1u/c+Q59vyUuJoyTjnCvsnBsNPA08AUwDzon8LG2XqyZ/Ax9ifQ6GOFu+uhywHMB7P9vb8pWSQzF47VcAeO8/995/nODwU0I+x6gskWmD0SskCQ6/wIrhe2e+9/6TBIefEmIwRn9Gt6X3TuzEYFz+NxXae6++H3EQgzH6A2x8IlM9JMZi+B201Hu/MMHhF1g5GBcfqVYp7pwrBTYGwERgPjbl6YDI/dsD+BUKvBiM0YdAuchx9dJAfgmJGSWOkk9RbMnWht6WDH8TqOacS49+aDrn+gKvAmuwBmXlsDfuGuClQKIuGPTah5/GKJw0LuGnMQonjUv4aYzCT2MUTjkZlweAMdgUdZxzV2CNyocANbz3nwUSeerQGMn/aHnpJOCcqwes8rYa13rv/ZhdfpwGbPfeb3POOaAGNmXgbu/9D5HndwJKeu//TnTsyU6vffhpjMJJ4xJ+GqNw0riEn8Yo/DRG4ZSHcTkBuDM6LsCPwDlevSfjRmMke+O8elKFlnOuLJbBPQt4CHjMe78+8kZ1kdLAY7FmflW9938555yPDKpzrpCmDOSNXvvw0xiFk8Yl/DRG4aRxCT+NUfhpjMIpBuOS5jUdLa40RrI/mqoWbiWxuaTdI38/C6wDfeTNWwhr1DcNODv6M9AXXwzotQ8/jVE4aVzCT2MUThqX8NMYhZ/GKJzyOy5KSMSfxkj2SYmjkHG2VPvZzrkDvK129jTwOrAJqOuciy5L7SJfbsUiT90UvR/UnDQv9NqHn8YonDQu4acxCieNS/hpjMJPYxROGpfw0xhJbihxFALOVHLOfQB0AK4CRjnnDvLeb/LebwCmY436GoFleCMlgesAB9SL3h/Mb5Gc9NqHn8YonDQu4acxCieNS/hpjMJPYxROGpfw0xhJXilxFLDIm9ADpYFfvPfnYZ3oV2FZXwC89x9h5YFVnXNlnHMldikJ7OS975PYyJOfXvvw0xiFk8Yl/DRG4aRxCT+NUfhpjMJJ4xJ+GiPJDyWOAuKcS3fODQQGOufOxjrSbwfw3m8DbgbOiPws6hmgFPA+8GO0fNB7vzWhwSc5vfbhpzEKJ41L+GmMwknjEn4ao/DTGIWTxiX8NEYSC0ocBSDypvwPVgL4PfAgsBU41zlXB/5X+tcP6LPLU1tgWeEvgBre+18TGHaBoNc+/DRG4aRxCT+NUThpXMJPYxR+GqNw0riEn8ZIYiU96ABS1A5giPf+FQDnXE3gKOB+/r+9+wmxqgzjOP59MouodDYRhIUgLYxBJ4QKiVZGYNAfSITC0CQIwZ1CFNkiTEiKNv0hqGxlahT92SvSGEWFYoFSYRvbZOU0YEzgPC3uMUXO2My949ynme8HBu49c+55n3l/HBge3vseeANYEZ2d6z+ic1Mvzsyf6WxEtiozD/an7FnBua/PjGoyl/rMqCZzqc+M6jOjmsylPjPStHDFUX98A+yNiHnN+2HglszcBcyLiM3Z2Z1+EXC2uXnJzI+9eXvm3NdnRjWZS31mVJO51GdG9ZlRTeZSnxlpWtg46oPMPJOZY3l+k7F7gV+b1xuApRHxGbAb+BbOP+5QvXHu6zOjmsylPjOqyVzqM6P6zKgmc6nPjDRd/KpaHzWd3wRuBD5pDo8CzwCDwInMPAk+7nC6Off1mVFN5lKfGdVkLvWZUX1mVJO51GdG6pUrjvprHJgPnAKWNd3e54DxzPz83M2ry8K5r8+MajKX+syoJnOpz4zqM6OazKU+M1JPwoZif0XEXcCh5ufdzHy7zyXNGc59fWZUk7nUZ0Y1mUt9ZlSfGdVkLvWZkXph46jPImIRsA54JTPH+l3PXOLc12dGNZlLfWZUk7nUZ0b1mVFN5lKfGakXNo4kSZIkSZLUyj2OJEmSJEmS1MrGkSRJkiRJklrZOJIkSZIkSVIrG0eSJEmSJElqZeNIkiRJkiRJrWwcSZIkSZIkqZWNI0mSNOtExEBEbGpe3xQRH8zw+EMRsXomx5QkSbocbBxJkqTZaADYBJCZv2TmIzM8/hBg40iSJP3vRWb2uwZJkqRpFRHvAw8Cx4EfgKWZORgR64GHgHnAIPAycBWwDhgDVmfm7xGxBHgNuAE4AzyZmccmGGsN8DxwFhgBVgE/AtcAJ4EdwAng1ebYX8CGzDw+hXoOAIeBO4AFwBOZ+dV0zJUkSdKluOJIkiTNRk8DP2XmELD1ot8NAo/SacJsB85k5u3AF8DjzTlvAZszcwWwBXj9EmNtA+7LzOXAA5n5d3NsT2YOZeYe4BhwTzPONuDFKdYDcG1mrqSzkuqdyU+FJElS967sdwGSJEkzbH9mjgKjETECfNocPwosi4jrgJXAvog495mrL3G9YWBXROwFPpzgnIXAexFxK5DA/MnWc8F5uwEy82BELIiIgcw8PYm/V5IkqWs2jiRJ0lwzdsHr8Qvej9P53+gK4HSzWuk/ZeZTEXEncD9wOCLaPvcCnQbRwxGxGDgwhXr+HerioSdTnyRJUi/8qpokSZqNRoHru/lgZv4JnGj2LiI6lk90fkQsycwvM3MbcAq4uWX8hXT2OwJY301dwNpmvLuBkcwc6fI6kiRJk2bjSJIkzTqZ+RswHBHfATu7uMRjwMaIOAJ8T2ej7YnsjIijzVgHgSPAfuC2iDgcEWuBl4AdETFMZyPsbvwREYeAN4GNXV5DkiRpSnyqmiRJUnHNU9W2ZObX/a5FkiTNLa44kiRJkiRJUitXHEmSJE1CRDwLrLno8L7M3N6PeiRJkmaCjSNJkiRJkiS18qtqkiRJkiRJamXjSJIkSZIkSa1sHEmSJEmSJKmVjSNJkiRJkiS1+gfciIaqkhDq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p:cNvSpPr txBox="1"/>
          <p:nvPr/>
        </p:nvSpPr>
        <p:spPr>
          <a:xfrm>
            <a:off x="618989" y="2120900"/>
            <a:ext cx="7937500" cy="2862322"/>
          </a:xfrm>
          <a:prstGeom prst="rect">
            <a:avLst/>
          </a:prstGeom>
          <a:noFill/>
        </p:spPr>
        <p:txBody>
          <a:bodyPr wrap="square" rtlCol="0">
            <a:spAutoFit/>
          </a:bodyPr>
          <a:lstStyle/>
          <a:p>
            <a:r>
              <a:rPr lang="zh-CN" altLang="en-US" sz="2000" smtClean="0">
                <a:latin typeface="微软雅黑" pitchFamily="34" charset="-122"/>
                <a:ea typeface="微软雅黑" pitchFamily="34" charset="-122"/>
              </a:rPr>
              <a:t>数值</a:t>
            </a:r>
            <a:r>
              <a:rPr lang="zh-CN" altLang="en-US" sz="2000">
                <a:latin typeface="微软雅黑" pitchFamily="34" charset="-122"/>
                <a:ea typeface="微软雅黑" pitchFamily="34" charset="-122"/>
              </a:rPr>
              <a:t>分布在</a:t>
            </a:r>
            <a:r>
              <a:rPr lang="zh-CN" altLang="en-US" sz="2000" smtClean="0">
                <a:latin typeface="微软雅黑" pitchFamily="34" charset="-122"/>
                <a:ea typeface="微软雅黑" pitchFamily="34" charset="-122"/>
              </a:rPr>
              <a:t>（</a:t>
            </a:r>
            <a:r>
              <a:rPr lang="el-GR" altLang="zh-CN" sz="2000" smtClean="0">
                <a:latin typeface="微软雅黑" pitchFamily="34" charset="-122"/>
                <a:ea typeface="微软雅黑" pitchFamily="34" charset="-122"/>
              </a:rPr>
              <a:t>μ</a:t>
            </a:r>
            <a:r>
              <a:rPr lang="en-US" altLang="zh-CN" sz="2000" smtClean="0">
                <a:latin typeface="微软雅黑" pitchFamily="34" charset="-122"/>
                <a:ea typeface="微软雅黑" pitchFamily="34" charset="-122"/>
              </a:rPr>
              <a:t> -3 </a:t>
            </a:r>
            <a:r>
              <a:rPr lang="el-GR" altLang="zh-CN" sz="2000" smtClean="0">
                <a:latin typeface="微软雅黑" pitchFamily="34" charset="-122"/>
                <a:ea typeface="微软雅黑" pitchFamily="34" charset="-122"/>
              </a:rPr>
              <a:t>σ</a:t>
            </a:r>
            <a:r>
              <a:rPr lang="en-US" altLang="zh-CN" sz="2000" smtClean="0">
                <a:latin typeface="微软雅黑" pitchFamily="34" charset="-122"/>
                <a:ea typeface="微软雅黑" pitchFamily="34" charset="-122"/>
              </a:rPr>
              <a:t>,</a:t>
            </a:r>
            <a:r>
              <a:rPr lang="el-GR" altLang="zh-CN" sz="2000">
                <a:latin typeface="微软雅黑" pitchFamily="34" charset="-122"/>
                <a:ea typeface="微软雅黑" pitchFamily="34" charset="-122"/>
              </a:rPr>
              <a:t> μ</a:t>
            </a:r>
            <a:r>
              <a:rPr lang="en-US" altLang="zh-CN" sz="2000">
                <a:latin typeface="微软雅黑" pitchFamily="34" charset="-122"/>
                <a:ea typeface="微软雅黑" pitchFamily="34" charset="-122"/>
              </a:rPr>
              <a:t> </a:t>
            </a:r>
            <a:r>
              <a:rPr lang="en-US" altLang="zh-CN" sz="2000" smtClean="0">
                <a:latin typeface="微软雅黑" pitchFamily="34" charset="-122"/>
                <a:ea typeface="微软雅黑" pitchFamily="34" charset="-122"/>
              </a:rPr>
              <a:t>+3</a:t>
            </a:r>
            <a:r>
              <a:rPr lang="el-GR" altLang="zh-CN" sz="2000">
                <a:latin typeface="微软雅黑" pitchFamily="34" charset="-122"/>
                <a:ea typeface="微软雅黑" pitchFamily="34" charset="-122"/>
              </a:rPr>
              <a:t> σ </a:t>
            </a:r>
            <a:r>
              <a:rPr lang="zh-CN" altLang="en-US" sz="2000" smtClean="0">
                <a:latin typeface="微软雅黑" pitchFamily="34" charset="-122"/>
                <a:ea typeface="微软雅黑" pitchFamily="34" charset="-122"/>
              </a:rPr>
              <a:t>）</a:t>
            </a:r>
            <a:r>
              <a:rPr lang="zh-CN" altLang="en-US" sz="2000">
                <a:latin typeface="微软雅黑" pitchFamily="34" charset="-122"/>
                <a:ea typeface="微软雅黑" pitchFamily="34" charset="-122"/>
              </a:rPr>
              <a:t>之间的概率</a:t>
            </a:r>
            <a:r>
              <a:rPr lang="zh-CN" altLang="en-US" sz="2000" smtClean="0">
                <a:latin typeface="微软雅黑" pitchFamily="34" charset="-122"/>
                <a:ea typeface="微软雅黑" pitchFamily="34" charset="-122"/>
              </a:rPr>
              <a:t>为 </a:t>
            </a:r>
            <a:r>
              <a:rPr lang="en-US" altLang="zh-CN" sz="2000" smtClean="0">
                <a:latin typeface="微软雅黑" pitchFamily="34" charset="-122"/>
                <a:ea typeface="微软雅黑" pitchFamily="34" charset="-122"/>
              </a:rPr>
              <a:t>99.74%</a:t>
            </a:r>
            <a:r>
              <a:rPr lang="zh-CN" altLang="en-US" sz="2000" smtClean="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endParaRPr lang="en-US" altLang="zh-CN" sz="2000">
              <a:latin typeface="微软雅黑" pitchFamily="34" charset="-122"/>
              <a:ea typeface="微软雅黑" pitchFamily="34" charset="-122"/>
            </a:endParaRPr>
          </a:p>
          <a:p>
            <a:r>
              <a:rPr lang="zh-CN" altLang="en-US" sz="2000" smtClean="0">
                <a:latin typeface="微软雅黑" pitchFamily="34" charset="-122"/>
                <a:ea typeface="微软雅黑" pitchFamily="34" charset="-122"/>
              </a:rPr>
              <a:t>数据清洗</a:t>
            </a:r>
            <a:r>
              <a:rPr lang="zh-CN" altLang="en-US" sz="2000">
                <a:latin typeface="微软雅黑" pitchFamily="34" charset="-122"/>
                <a:ea typeface="微软雅黑" pitchFamily="34" charset="-122"/>
              </a:rPr>
              <a:t>步骤</a:t>
            </a:r>
            <a:r>
              <a:rPr lang="zh-CN" altLang="en-US" sz="2000" smtClean="0">
                <a:latin typeface="微软雅黑" pitchFamily="34" charset="-122"/>
                <a:ea typeface="微软雅黑" pitchFamily="34" charset="-122"/>
              </a:rPr>
              <a:t>如下</a:t>
            </a:r>
            <a:r>
              <a:rPr lang="zh-CN" altLang="en-US" sz="2000">
                <a:latin typeface="微软雅黑" pitchFamily="34" charset="-122"/>
                <a:ea typeface="微软雅黑" pitchFamily="34" charset="-122"/>
              </a:rPr>
              <a:t>：</a:t>
            </a:r>
          </a:p>
          <a:p>
            <a:r>
              <a:rPr lang="en-US" altLang="zh-CN" sz="2000">
                <a:latin typeface="微软雅黑" pitchFamily="34" charset="-122"/>
                <a:ea typeface="微软雅黑" pitchFamily="34" charset="-122"/>
              </a:rPr>
              <a:t>	</a:t>
            </a:r>
          </a:p>
          <a:p>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a:t>
            </a:r>
            <a:r>
              <a:rPr lang="zh-CN" altLang="en-US" sz="2000" smtClean="0">
                <a:latin typeface="微软雅黑" pitchFamily="34" charset="-122"/>
                <a:ea typeface="微软雅黑" pitchFamily="34" charset="-122"/>
              </a:rPr>
              <a:t>以 </a:t>
            </a:r>
            <a:r>
              <a:rPr lang="en-US" altLang="zh-CN" sz="2000" smtClean="0">
                <a:latin typeface="微软雅黑" pitchFamily="34" charset="-122"/>
                <a:ea typeface="微软雅黑" pitchFamily="34" charset="-122"/>
              </a:rPr>
              <a:t>loc-id </a:t>
            </a:r>
            <a:r>
              <a:rPr lang="zh-CN" altLang="en-US" sz="2000" smtClean="0">
                <a:latin typeface="微软雅黑" pitchFamily="34" charset="-122"/>
                <a:ea typeface="微软雅黑" pitchFamily="34" charset="-122"/>
              </a:rPr>
              <a:t>和星期</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小时为 </a:t>
            </a:r>
            <a:r>
              <a:rPr lang="en-US" altLang="zh-CN" sz="2000" smtClean="0">
                <a:latin typeface="微软雅黑" pitchFamily="34" charset="-122"/>
                <a:ea typeface="微软雅黑" pitchFamily="34" charset="-122"/>
              </a:rPr>
              <a:t>index </a:t>
            </a:r>
            <a:r>
              <a:rPr lang="zh-CN" altLang="en-US" sz="2000" smtClean="0">
                <a:latin typeface="微软雅黑" pitchFamily="34" charset="-122"/>
                <a:ea typeface="微软雅黑" pitchFamily="34" charset="-122"/>
              </a:rPr>
              <a:t>对</a:t>
            </a:r>
            <a:r>
              <a:rPr lang="zh-CN" altLang="en-US" sz="2000">
                <a:latin typeface="微软雅黑" pitchFamily="34" charset="-122"/>
                <a:ea typeface="微软雅黑" pitchFamily="34" charset="-122"/>
              </a:rPr>
              <a:t>数据进行分组</a:t>
            </a:r>
          </a:p>
          <a:p>
            <a:r>
              <a:rPr lang="en-US" altLang="zh-CN" sz="2000">
                <a:latin typeface="微软雅黑" pitchFamily="34" charset="-122"/>
                <a:ea typeface="微软雅黑" pitchFamily="34" charset="-122"/>
              </a:rPr>
              <a:t>	</a:t>
            </a:r>
          </a:p>
          <a:p>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）分别求出每组数据的</a:t>
            </a:r>
            <a:r>
              <a:rPr lang="zh-CN" altLang="en-US" sz="2000" smtClean="0">
                <a:latin typeface="微软雅黑" pitchFamily="34" charset="-122"/>
                <a:ea typeface="微软雅黑" pitchFamily="34" charset="-122"/>
              </a:rPr>
              <a:t>均值 </a:t>
            </a:r>
            <a:r>
              <a:rPr lang="el-GR" altLang="zh-CN" sz="2000" smtClean="0">
                <a:latin typeface="微软雅黑" pitchFamily="34" charset="-122"/>
                <a:ea typeface="微软雅黑" pitchFamily="34" charset="-122"/>
              </a:rPr>
              <a:t>μ</a:t>
            </a: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和标准差 </a:t>
            </a:r>
            <a:r>
              <a:rPr lang="el-GR" altLang="zh-CN" sz="2000" smtClean="0">
                <a:latin typeface="微软雅黑" pitchFamily="34" charset="-122"/>
                <a:ea typeface="微软雅黑" pitchFamily="34" charset="-122"/>
              </a:rPr>
              <a:t>σ</a:t>
            </a:r>
            <a:endParaRPr lang="en-US" altLang="zh-CN" sz="2000" smtClean="0">
              <a:latin typeface="微软雅黑" pitchFamily="34" charset="-122"/>
              <a:ea typeface="微软雅黑" pitchFamily="34" charset="-122"/>
            </a:endParaRPr>
          </a:p>
          <a:p>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3</a:t>
            </a:r>
            <a:r>
              <a:rPr lang="zh-CN" altLang="en-US" sz="2000">
                <a:latin typeface="微软雅黑" pitchFamily="34" charset="-122"/>
                <a:ea typeface="微软雅黑" pitchFamily="34" charset="-122"/>
              </a:rPr>
              <a:t>）将每组数据</a:t>
            </a:r>
            <a:r>
              <a:rPr lang="zh-CN" altLang="en-US" sz="2000" smtClean="0">
                <a:latin typeface="微软雅黑" pitchFamily="34" charset="-122"/>
                <a:ea typeface="微软雅黑" pitchFamily="34" charset="-122"/>
              </a:rPr>
              <a:t>中分布在</a:t>
            </a:r>
            <a:r>
              <a:rPr lang="zh-CN" altLang="en-US" sz="2000">
                <a:latin typeface="微软雅黑" pitchFamily="34" charset="-122"/>
                <a:ea typeface="微软雅黑" pitchFamily="34" charset="-122"/>
              </a:rPr>
              <a:t>（</a:t>
            </a:r>
            <a:r>
              <a:rPr lang="el-GR" altLang="zh-CN" sz="2000">
                <a:latin typeface="微软雅黑" pitchFamily="34" charset="-122"/>
                <a:ea typeface="微软雅黑" pitchFamily="34" charset="-122"/>
              </a:rPr>
              <a:t>μ</a:t>
            </a:r>
            <a:r>
              <a:rPr lang="en-US" altLang="zh-CN" sz="2000">
                <a:latin typeface="微软雅黑" pitchFamily="34" charset="-122"/>
                <a:ea typeface="微软雅黑" pitchFamily="34" charset="-122"/>
              </a:rPr>
              <a:t> -3 </a:t>
            </a:r>
            <a:r>
              <a:rPr lang="el-GR" altLang="zh-CN" sz="2000">
                <a:latin typeface="微软雅黑" pitchFamily="34" charset="-122"/>
                <a:ea typeface="微软雅黑" pitchFamily="34" charset="-122"/>
              </a:rPr>
              <a:t>σ</a:t>
            </a:r>
            <a:r>
              <a:rPr lang="en-US" altLang="zh-CN" sz="2000">
                <a:latin typeface="微软雅黑" pitchFamily="34" charset="-122"/>
                <a:ea typeface="微软雅黑" pitchFamily="34" charset="-122"/>
              </a:rPr>
              <a:t>,</a:t>
            </a:r>
            <a:r>
              <a:rPr lang="el-GR" altLang="zh-CN" sz="2000">
                <a:latin typeface="微软雅黑" pitchFamily="34" charset="-122"/>
                <a:ea typeface="微软雅黑" pitchFamily="34" charset="-122"/>
              </a:rPr>
              <a:t> μ</a:t>
            </a:r>
            <a:r>
              <a:rPr lang="en-US" altLang="zh-CN" sz="2000">
                <a:latin typeface="微软雅黑" pitchFamily="34" charset="-122"/>
                <a:ea typeface="微软雅黑" pitchFamily="34" charset="-122"/>
              </a:rPr>
              <a:t> +3</a:t>
            </a:r>
            <a:r>
              <a:rPr lang="el-GR" altLang="zh-CN" sz="2000">
                <a:latin typeface="微软雅黑" pitchFamily="34" charset="-122"/>
                <a:ea typeface="微软雅黑" pitchFamily="34" charset="-122"/>
              </a:rPr>
              <a:t> σ </a:t>
            </a:r>
            <a:r>
              <a:rPr lang="zh-CN" altLang="en-US" sz="2000">
                <a:latin typeface="微软雅黑" pitchFamily="34" charset="-122"/>
                <a:ea typeface="微软雅黑" pitchFamily="34" charset="-122"/>
              </a:rPr>
              <a:t>）</a:t>
            </a:r>
            <a:r>
              <a:rPr lang="zh-CN" altLang="en-US" sz="2000" smtClean="0">
                <a:latin typeface="微软雅黑" pitchFamily="34" charset="-122"/>
                <a:ea typeface="微软雅黑" pitchFamily="34" charset="-122"/>
              </a:rPr>
              <a:t>以外</a:t>
            </a:r>
            <a:r>
              <a:rPr lang="zh-CN" altLang="en-US" sz="2000">
                <a:latin typeface="微软雅黑" pitchFamily="34" charset="-122"/>
                <a:ea typeface="微软雅黑" pitchFamily="34" charset="-122"/>
              </a:rPr>
              <a:t>的</a:t>
            </a:r>
            <a:r>
              <a:rPr lang="zh-CN" altLang="en-US" sz="2000" smtClean="0">
                <a:latin typeface="微软雅黑" pitchFamily="34" charset="-122"/>
                <a:ea typeface="微软雅黑" pitchFamily="34" charset="-122"/>
              </a:rPr>
              <a:t>数据剔除</a:t>
            </a:r>
            <a:endParaRPr lang="zh-CN" altLang="en-US" sz="2000">
              <a:latin typeface="微软雅黑" pitchFamily="34" charset="-122"/>
              <a:ea typeface="微软雅黑" pitchFamily="34" charset="-122"/>
            </a:endParaRPr>
          </a:p>
        </p:txBody>
      </p:sp>
      <p:sp>
        <p:nvSpPr>
          <p:cNvPr id="6" name="TextBox 5"/>
          <p:cNvSpPr txBox="1"/>
          <p:nvPr/>
        </p:nvSpPr>
        <p:spPr>
          <a:xfrm>
            <a:off x="630767" y="1489045"/>
            <a:ext cx="5610225"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假设数据符合正态分布，根据 </a:t>
            </a:r>
            <a:r>
              <a:rPr lang="en-US" altLang="zh-CN" sz="2000" b="1" dirty="0" smtClean="0">
                <a:latin typeface="微软雅黑" pitchFamily="34" charset="-122"/>
                <a:ea typeface="微软雅黑" pitchFamily="34" charset="-122"/>
              </a:rPr>
              <a:t>3</a:t>
            </a:r>
            <a:r>
              <a:rPr lang="el-GR" altLang="zh-CN" sz="2000" b="1" dirty="0">
                <a:latin typeface="微软雅黑" pitchFamily="34" charset="-122"/>
                <a:ea typeface="微软雅黑" pitchFamily="34" charset="-122"/>
              </a:rPr>
              <a:t>σ</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原则 </a:t>
            </a:r>
            <a:r>
              <a:rPr lang="zh-CN" altLang="en-US" sz="2000" dirty="0" smtClean="0">
                <a:latin typeface="微软雅黑" pitchFamily="34" charset="-122"/>
                <a:ea typeface="微软雅黑" pitchFamily="34" charset="-122"/>
              </a:rPr>
              <a:t>可知</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18832"/>
            <a:ext cx="4673600" cy="241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45989" y="5501332"/>
            <a:ext cx="6223000" cy="461665"/>
          </a:xfrm>
          <a:prstGeom prst="rect">
            <a:avLst/>
          </a:prstGeom>
          <a:noFill/>
        </p:spPr>
        <p:txBody>
          <a:bodyPr wrap="square" rtlCol="0">
            <a:spAutoFit/>
          </a:bodyPr>
          <a:lstStyle/>
          <a:p>
            <a:r>
              <a:rPr lang="zh-CN" altLang="en-US" sz="2400" smtClean="0"/>
              <a:t>过滤了占训练记录数的 </a:t>
            </a:r>
            <a:r>
              <a:rPr lang="en-US" altLang="zh-CN" sz="2400" smtClean="0"/>
              <a:t>0.5% </a:t>
            </a:r>
            <a:r>
              <a:rPr lang="zh-CN" altLang="en-US" sz="2400" smtClean="0"/>
              <a:t>的异常记录</a:t>
            </a:r>
            <a:endParaRPr lang="zh-CN" altLang="en-US" sz="2400"/>
          </a:p>
        </p:txBody>
      </p:sp>
      <p:grpSp>
        <p:nvGrpSpPr>
          <p:cNvPr id="8" name="组合 7"/>
          <p:cNvGrpSpPr/>
          <p:nvPr/>
        </p:nvGrpSpPr>
        <p:grpSpPr>
          <a:xfrm>
            <a:off x="1426108" y="1416166"/>
            <a:ext cx="9186353" cy="3137514"/>
            <a:chOff x="1426108" y="1416166"/>
            <a:chExt cx="9186353" cy="3137514"/>
          </a:xfrm>
        </p:grpSpPr>
        <p:sp>
          <p:nvSpPr>
            <p:cNvPr id="17" name="椭圆 16"/>
            <p:cNvSpPr/>
            <p:nvPr/>
          </p:nvSpPr>
          <p:spPr>
            <a:xfrm>
              <a:off x="10175922" y="4110579"/>
              <a:ext cx="436539" cy="443101"/>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18" name="椭圆 17"/>
            <p:cNvSpPr/>
            <p:nvPr/>
          </p:nvSpPr>
          <p:spPr>
            <a:xfrm>
              <a:off x="7844713" y="3343210"/>
              <a:ext cx="436539" cy="443101"/>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19" name="椭圆 18"/>
            <p:cNvSpPr/>
            <p:nvPr/>
          </p:nvSpPr>
          <p:spPr>
            <a:xfrm>
              <a:off x="8338219" y="1671881"/>
              <a:ext cx="436539" cy="443101"/>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20" name="椭圆 19"/>
            <p:cNvSpPr/>
            <p:nvPr/>
          </p:nvSpPr>
          <p:spPr>
            <a:xfrm>
              <a:off x="6417208" y="3959311"/>
              <a:ext cx="436539" cy="443101"/>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sp>
          <p:nvSpPr>
            <p:cNvPr id="21" name="椭圆 20"/>
            <p:cNvSpPr/>
            <p:nvPr/>
          </p:nvSpPr>
          <p:spPr>
            <a:xfrm>
              <a:off x="1426108" y="1416166"/>
              <a:ext cx="436539" cy="443101"/>
            </a:xfrm>
            <a:prstGeom prst="ellipse">
              <a:avLst/>
            </a:prstGeom>
            <a:noFill/>
            <a:ln w="19050">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3C00"/>
                </a:solidFill>
              </a:endParaRPr>
            </a:p>
          </p:txBody>
        </p:sp>
      </p:grpSp>
    </p:spTree>
    <p:extLst>
      <p:ext uri="{BB962C8B-B14F-4D97-AF65-F5344CB8AC3E}">
        <p14:creationId xmlns:p14="http://schemas.microsoft.com/office/powerpoint/2010/main" val="290787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194"/>
                                        </p:tgtEl>
                                      </p:cBhvr>
                                    </p:animEffect>
                                    <p:set>
                                      <p:cBhvr>
                                        <p:cTn id="16" dur="1" fill="hold">
                                          <p:stCondLst>
                                            <p:cond delay="499"/>
                                          </p:stCondLst>
                                        </p:cTn>
                                        <p:tgtEl>
                                          <p:spTgt spid="819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theme/theme1.xml><?xml version="1.0" encoding="utf-8"?>
<a:theme xmlns:a="http://schemas.openxmlformats.org/drawingml/2006/main" name="模板页面">
  <a:themeElements>
    <a:clrScheme name="自定义 2">
      <a:dk1>
        <a:srgbClr val="000000"/>
      </a:dk1>
      <a:lt1>
        <a:srgbClr val="FFFFFF"/>
      </a:lt1>
      <a:dk2>
        <a:srgbClr val="010101"/>
      </a:dk2>
      <a:lt2>
        <a:srgbClr val="FFFFFF"/>
      </a:lt2>
      <a:accent1>
        <a:srgbClr val="FFC000"/>
      </a:accent1>
      <a:accent2>
        <a:srgbClr val="B2A32B"/>
      </a:accent2>
      <a:accent3>
        <a:srgbClr val="6EA8CC"/>
      </a:accent3>
      <a:accent4>
        <a:srgbClr val="BDE6FF"/>
      </a:accent4>
      <a:accent5>
        <a:srgbClr val="000000"/>
      </a:accent5>
      <a:accent6>
        <a:srgbClr val="FFE93D"/>
      </a:accent6>
      <a:hlink>
        <a:srgbClr val="0563C1"/>
      </a:hlink>
      <a:folHlink>
        <a:srgbClr val="954F72"/>
      </a:folHlink>
    </a:clrScheme>
    <a:fontScheme name="自定义 1">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65000"/>
          </a:schemeClr>
        </a:solidFill>
        <a:ln>
          <a:noFill/>
        </a:ln>
      </a:spPr>
      <a:bodyPr rtlCol="0" anchor="ctr"/>
      <a:lstStyle>
        <a:defPPr algn="ctr">
          <a:defRPr sz="2000" b="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5282</TotalTime>
  <Words>2056</Words>
  <Application>Microsoft Office PowerPoint</Application>
  <PresentationFormat>宽屏</PresentationFormat>
  <Paragraphs>266</Paragraphs>
  <Slides>23</Slides>
  <Notes>18</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23</vt:i4>
      </vt:variant>
    </vt:vector>
  </HeadingPairs>
  <TitlesOfParts>
    <vt:vector size="35" baseType="lpstr">
      <vt:lpstr>等线</vt:lpstr>
      <vt:lpstr>宋体</vt:lpstr>
      <vt:lpstr>微软雅黑</vt:lpstr>
      <vt:lpstr>Arial</vt:lpstr>
      <vt:lpstr>Calibri</vt:lpstr>
      <vt:lpstr>Century Gothic</vt:lpstr>
      <vt:lpstr>Segoe UI Light</vt:lpstr>
      <vt:lpstr>Wingdings</vt:lpstr>
      <vt:lpstr>模板页面</vt:lpstr>
      <vt:lpstr>OfficePLUS</vt:lpstr>
      <vt:lpstr>1_OfficePLUS</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但 家旺</cp:lastModifiedBy>
  <cp:revision>195</cp:revision>
  <dcterms:created xsi:type="dcterms:W3CDTF">2015-08-18T02:51:41Z</dcterms:created>
  <dcterms:modified xsi:type="dcterms:W3CDTF">2018-06-09T17:27:51Z</dcterms:modified>
  <cp:category/>
</cp:coreProperties>
</file>