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90" r:id="rId3"/>
    <p:sldId id="279" r:id="rId4"/>
    <p:sldId id="265" r:id="rId5"/>
    <p:sldId id="269" r:id="rId6"/>
    <p:sldId id="280" r:id="rId7"/>
    <p:sldId id="282" r:id="rId8"/>
    <p:sldId id="284" r:id="rId9"/>
    <p:sldId id="281" r:id="rId10"/>
    <p:sldId id="270" r:id="rId11"/>
    <p:sldId id="271" r:id="rId12"/>
    <p:sldId id="272" r:id="rId13"/>
    <p:sldId id="267" r:id="rId14"/>
    <p:sldId id="275" r:id="rId15"/>
    <p:sldId id="276" r:id="rId16"/>
    <p:sldId id="285" r:id="rId17"/>
    <p:sldId id="286" r:id="rId18"/>
    <p:sldId id="287" r:id="rId19"/>
    <p:sldId id="288" r:id="rId20"/>
    <p:sldId id="289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423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98E67-8C40-4D8F-B058-1EC0C71434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9EE9F-2876-4C15-B87F-AF3B62636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3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Logika</a:t>
            </a:r>
            <a:r>
              <a:rPr lang="en-US" dirty="0" smtClean="0"/>
              <a:t> domain?</a:t>
            </a:r>
          </a:p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persistensi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https://aiskahendra.wordpress.com/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EE9F-2876-4C15-B87F-AF3B626364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76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EE9F-2876-4C15-B87F-AF3B626364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5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35835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566" y="1358537"/>
            <a:ext cx="9101046" cy="45526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Pre-Generated Views</a:t>
            </a:r>
          </a:p>
          <a:p>
            <a:pPr lvl="0">
              <a:buFont typeface="+mj-lt"/>
              <a:buAutoNum type="arabicPeriod"/>
            </a:pPr>
            <a:r>
              <a:rPr lang="en-GB" dirty="0" smtClean="0"/>
              <a:t>Select EDMX to generate.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GB" dirty="0" smtClean="0"/>
              <a:t>Right-click on</a:t>
            </a:r>
            <a:r>
              <a:rPr lang="en-GB" dirty="0"/>
              <a:t> EDMX – Properties – </a:t>
            </a:r>
            <a:r>
              <a:rPr lang="en-GB" b="1" dirty="0"/>
              <a:t>Metadata </a:t>
            </a:r>
            <a:r>
              <a:rPr lang="en-GB" b="1" dirty="0" err="1"/>
              <a:t>Artifact</a:t>
            </a:r>
            <a:r>
              <a:rPr lang="en-GB" b="1" dirty="0"/>
              <a:t> Processing: Copy to Output Directory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GB" dirty="0" smtClean="0"/>
              <a:t>Right-click on project </a:t>
            </a:r>
            <a:r>
              <a:rPr lang="en-GB" dirty="0" err="1"/>
              <a:t>Confins.DataModel</a:t>
            </a:r>
            <a:r>
              <a:rPr lang="en-GB" dirty="0"/>
              <a:t> – Properties</a:t>
            </a:r>
            <a:endParaRPr lang="en-US" dirty="0"/>
          </a:p>
          <a:p>
            <a:pPr lvl="1">
              <a:buFont typeface="+mj-lt"/>
              <a:buAutoNum type="alphaLcPeriod"/>
            </a:pPr>
            <a:r>
              <a:rPr lang="en-GB" dirty="0" smtClean="0"/>
              <a:t>Tab </a:t>
            </a:r>
            <a:r>
              <a:rPr lang="en-GB" dirty="0"/>
              <a:t>Build – </a:t>
            </a:r>
            <a:r>
              <a:rPr lang="en-GB" dirty="0" err="1" smtClean="0"/>
              <a:t>PreBuild</a:t>
            </a:r>
            <a:endParaRPr lang="en-GB" dirty="0" smtClean="0"/>
          </a:p>
          <a:p>
            <a:pPr lvl="1">
              <a:buFont typeface="+mj-lt"/>
              <a:buAutoNum type="alphaLcPeriod"/>
            </a:pPr>
            <a:endParaRPr lang="en-GB" dirty="0"/>
          </a:p>
          <a:p>
            <a:pPr lvl="1">
              <a:buFont typeface="+mj-lt"/>
              <a:buAutoNum type="alphaLcPeriod"/>
            </a:pPr>
            <a:endParaRPr lang="en-GB" dirty="0" smtClean="0"/>
          </a:p>
          <a:p>
            <a:pPr lvl="1">
              <a:buFont typeface="+mj-lt"/>
              <a:buAutoNum type="alphaLcPeriod"/>
            </a:pPr>
            <a:endParaRPr lang="en-GB" dirty="0"/>
          </a:p>
          <a:p>
            <a:pPr lvl="1">
              <a:buFont typeface="+mj-lt"/>
              <a:buAutoNum type="alphaLcPeriod"/>
            </a:pPr>
            <a:r>
              <a:rPr lang="en-GB" dirty="0" smtClean="0"/>
              <a:t>Tab Build – Post Build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129" y="3498168"/>
            <a:ext cx="8339632" cy="1113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130" y="5064663"/>
            <a:ext cx="8339632" cy="9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389" y="592182"/>
            <a:ext cx="8915400" cy="5900057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 startAt="4"/>
            </a:pPr>
            <a:r>
              <a:rPr lang="en-GB" dirty="0" smtClean="0"/>
              <a:t>Build Project</a:t>
            </a:r>
          </a:p>
          <a:p>
            <a:pPr lvl="0">
              <a:buFont typeface="+mj-lt"/>
              <a:buAutoNum type="arabicPeriod" startAt="4"/>
            </a:pPr>
            <a:r>
              <a:rPr lang="en-GB" dirty="0" smtClean="0"/>
              <a:t>Right-Click on </a:t>
            </a:r>
            <a:r>
              <a:rPr lang="en-GB" dirty="0" err="1" smtClean="0"/>
              <a:t>Confins.DataModel</a:t>
            </a:r>
            <a:r>
              <a:rPr lang="en-GB" dirty="0" smtClean="0"/>
              <a:t> </a:t>
            </a:r>
            <a:r>
              <a:rPr lang="en-GB" dirty="0"/>
              <a:t>– Add Existing Item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Add this </a:t>
            </a:r>
            <a:r>
              <a:rPr lang="en-GB" dirty="0"/>
              <a:t>file </a:t>
            </a:r>
            <a:r>
              <a:rPr lang="en-GB" dirty="0" smtClean="0"/>
              <a:t>contained in folder </a:t>
            </a:r>
            <a:r>
              <a:rPr lang="en-GB" dirty="0" err="1"/>
              <a:t>Confins.DataModel</a:t>
            </a:r>
            <a:endParaRPr lang="en-US" dirty="0"/>
          </a:p>
          <a:p>
            <a:pPr lvl="1">
              <a:buFont typeface="+mj-lt"/>
              <a:buAutoNum type="alphaLcPeriod"/>
            </a:pPr>
            <a:r>
              <a:rPr lang="en-GB" dirty="0" err="1" smtClean="0"/>
              <a:t>MiscEntitiesSQL.csdl</a:t>
            </a:r>
            <a:endParaRPr lang="en-US" dirty="0"/>
          </a:p>
          <a:p>
            <a:pPr lvl="1">
              <a:buFont typeface="+mj-lt"/>
              <a:buAutoNum type="alphaLcPeriod"/>
            </a:pPr>
            <a:r>
              <a:rPr lang="en-GB" dirty="0" err="1" smtClean="0"/>
              <a:t>MiscEntitiesSQL.msl</a:t>
            </a:r>
            <a:endParaRPr lang="en-US" dirty="0"/>
          </a:p>
          <a:p>
            <a:pPr lvl="1">
              <a:buFont typeface="+mj-lt"/>
              <a:buAutoNum type="alphaLcPeriod"/>
            </a:pPr>
            <a:r>
              <a:rPr lang="en-GB" dirty="0" err="1" smtClean="0"/>
              <a:t>MiscEntitiesSQL.ssdl</a:t>
            </a:r>
            <a:endParaRPr lang="en-US" dirty="0"/>
          </a:p>
          <a:p>
            <a:pPr lvl="1">
              <a:buFont typeface="+mj-lt"/>
              <a:buAutoNum type="alphaLcPeriod"/>
            </a:pPr>
            <a:r>
              <a:rPr lang="en-GB" dirty="0" err="1" smtClean="0"/>
              <a:t>MiscEntitiesSQL.Views.cs</a:t>
            </a:r>
            <a:endParaRPr lang="en-GB" dirty="0" smtClean="0"/>
          </a:p>
          <a:p>
            <a:pPr>
              <a:buFont typeface="+mj-lt"/>
              <a:buAutoNum type="arabicPeriod" startAt="6"/>
            </a:pPr>
            <a:r>
              <a:rPr lang="en-US" dirty="0" smtClean="0"/>
              <a:t>Right-Click on this </a:t>
            </a:r>
            <a:r>
              <a:rPr lang="en-GB" dirty="0" smtClean="0"/>
              <a:t>file – </a:t>
            </a:r>
            <a:r>
              <a:rPr lang="en-GB" dirty="0"/>
              <a:t>Properties – </a:t>
            </a:r>
            <a:r>
              <a:rPr lang="en-GB" b="1" dirty="0"/>
              <a:t>Build Action: Embedded </a:t>
            </a:r>
            <a:r>
              <a:rPr lang="en-GB" b="1" dirty="0" smtClean="0"/>
              <a:t>Resource</a:t>
            </a:r>
          </a:p>
          <a:p>
            <a:pPr lvl="1">
              <a:buFont typeface="+mj-lt"/>
              <a:buAutoNum type="alphaLcPeriod"/>
            </a:pPr>
            <a:r>
              <a:rPr lang="en-GB" dirty="0" err="1" smtClean="0"/>
              <a:t>MiscEntitiesSQL.csdl</a:t>
            </a:r>
            <a:endParaRPr lang="en-US" dirty="0"/>
          </a:p>
          <a:p>
            <a:pPr lvl="1">
              <a:buFont typeface="+mj-lt"/>
              <a:buAutoNum type="alphaLcPeriod"/>
            </a:pPr>
            <a:r>
              <a:rPr lang="en-GB" dirty="0"/>
              <a:t> </a:t>
            </a:r>
            <a:r>
              <a:rPr lang="en-GB" dirty="0" err="1" smtClean="0"/>
              <a:t>MiscEntitiesSQL.msl</a:t>
            </a:r>
            <a:endParaRPr lang="en-US" dirty="0"/>
          </a:p>
          <a:p>
            <a:pPr lvl="1">
              <a:buFont typeface="+mj-lt"/>
              <a:buAutoNum type="alphaLcPeriod"/>
            </a:pPr>
            <a:r>
              <a:rPr lang="en-GB" dirty="0" err="1" smtClean="0"/>
              <a:t>MiscEntitiesSQL.ssdl</a:t>
            </a:r>
            <a:endParaRPr lang="en-US" dirty="0"/>
          </a:p>
          <a:p>
            <a:pPr>
              <a:buFont typeface="+mj-lt"/>
              <a:buAutoNum type="arabicPeriod" startAt="6"/>
            </a:pPr>
            <a:r>
              <a:rPr lang="en-US" dirty="0" smtClean="0"/>
              <a:t>Build Project</a:t>
            </a:r>
          </a:p>
          <a:p>
            <a:pPr>
              <a:buFont typeface="+mj-lt"/>
              <a:buAutoNum type="arabicPeriod" startAt="6"/>
            </a:pPr>
            <a:r>
              <a:rPr lang="en-US" dirty="0"/>
              <a:t>If it is successful, </a:t>
            </a:r>
            <a:r>
              <a:rPr lang="en-US" dirty="0" smtClean="0"/>
              <a:t>delete script generate from </a:t>
            </a:r>
            <a:r>
              <a:rPr lang="en-US" dirty="0" err="1" smtClean="0"/>
              <a:t>poco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POCO </a:t>
            </a:r>
            <a:r>
              <a:rPr lang="en-US" dirty="0"/>
              <a:t>(Plain Old CLR Object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9300"/>
            <a:ext cx="8769351" cy="35312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/>
              <a:t>is a simple object created in the Common Language Runtime (CLR) of the .NET Framework which is unencumbered by inheritance or </a:t>
            </a:r>
            <a:r>
              <a:rPr lang="en-US" sz="2000" dirty="0" smtClean="0"/>
              <a:t>attributes</a:t>
            </a:r>
          </a:p>
          <a:p>
            <a:pPr algn="just"/>
            <a:r>
              <a:rPr lang="en-US" sz="2000" dirty="0" smtClean="0"/>
              <a:t>Normally </a:t>
            </a:r>
            <a:r>
              <a:rPr lang="en-US" sz="2000" dirty="0"/>
              <a:t>when we use entity framework the entities are generated automatically for </a:t>
            </a:r>
            <a:r>
              <a:rPr lang="en-US" sz="2000" dirty="0" smtClean="0"/>
              <a:t>you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839" y="3457574"/>
            <a:ext cx="5252328" cy="318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452660"/>
            <a:ext cx="8911687" cy="1280890"/>
          </a:xfrm>
        </p:spPr>
        <p:txBody>
          <a:bodyPr/>
          <a:lstStyle/>
          <a:p>
            <a:r>
              <a:rPr lang="en-US" altLang="en-US" dirty="0" smtClean="0"/>
              <a:t>Using Transaction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9212" y="1733549"/>
            <a:ext cx="8915400" cy="413861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Business Interface</a:t>
            </a:r>
          </a:p>
          <a:p>
            <a:pPr marL="0" indent="0">
              <a:buNone/>
            </a:pPr>
            <a:r>
              <a:rPr lang="en-US" altLang="en-US" dirty="0" smtClean="0"/>
              <a:t>	The </a:t>
            </a:r>
            <a:r>
              <a:rPr lang="en-US" altLang="en-US" dirty="0"/>
              <a:t>business object can be created from local server or remote server, 	thus the business interface is as a contract that the caller can 	communicate with it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Business Logic</a:t>
            </a:r>
          </a:p>
          <a:p>
            <a:pPr marL="0" indent="0">
              <a:buNone/>
            </a:pPr>
            <a:r>
              <a:rPr lang="en-US" altLang="en-US" dirty="0" smtClean="0"/>
              <a:t>	Represents </a:t>
            </a:r>
            <a:r>
              <a:rPr lang="en-US" altLang="en-US" dirty="0"/>
              <a:t>as a business component that doing business logic or business </a:t>
            </a:r>
            <a:r>
              <a:rPr lang="en-US" altLang="en-US" dirty="0" smtClean="0"/>
              <a:t>	rule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72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346" y="319310"/>
            <a:ext cx="8911687" cy="1280890"/>
          </a:xfrm>
        </p:spPr>
        <p:txBody>
          <a:bodyPr/>
          <a:lstStyle/>
          <a:p>
            <a:r>
              <a:rPr lang="en-US" dirty="0" smtClean="0"/>
              <a:t>Function Name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46" y="1402667"/>
            <a:ext cx="5552381" cy="1847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346" y="3762143"/>
            <a:ext cx="7209524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Name(2)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81258"/>
            <a:ext cx="7352381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687" y="2595785"/>
            <a:ext cx="3064925" cy="128089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Exercise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60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506" y="595535"/>
            <a:ext cx="8911687" cy="1280890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Add,Edit,Delete</a:t>
            </a:r>
            <a:r>
              <a:rPr lang="en-US" dirty="0" smtClean="0"/>
              <a:t> Menu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42" y="1876425"/>
            <a:ext cx="10791013" cy="338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Button Add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5" y="2347854"/>
            <a:ext cx="10478727" cy="1306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3315" y="1720334"/>
            <a:ext cx="403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Save Database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42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Button Edit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7590" y="4920734"/>
            <a:ext cx="403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Save Database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90" y="1761053"/>
            <a:ext cx="9424175" cy="2980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90" y="5298717"/>
            <a:ext cx="10214870" cy="11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</a:t>
            </a:r>
            <a:r>
              <a:rPr lang="en-ID" dirty="0" smtClean="0"/>
              <a:t>verview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Multilang</a:t>
            </a:r>
            <a:endParaRPr lang="en-ID" dirty="0" smtClean="0"/>
          </a:p>
          <a:p>
            <a:r>
              <a:rPr lang="en-ID" dirty="0" err="1" smtClean="0"/>
              <a:t>Javascript</a:t>
            </a:r>
            <a:endParaRPr lang="en-ID" dirty="0" smtClean="0"/>
          </a:p>
          <a:p>
            <a:r>
              <a:rPr lang="en-ID" dirty="0" smtClean="0"/>
              <a:t>ADO.NET / EDMX</a:t>
            </a:r>
          </a:p>
          <a:p>
            <a:r>
              <a:rPr lang="en-ID" dirty="0" smtClean="0"/>
              <a:t>POCO</a:t>
            </a:r>
          </a:p>
          <a:p>
            <a:r>
              <a:rPr lang="en-ID" dirty="0" smtClean="0"/>
              <a:t>Transaction</a:t>
            </a:r>
          </a:p>
          <a:p>
            <a:r>
              <a:rPr lang="en-ID" dirty="0" err="1" smtClean="0"/>
              <a:t>Latihan</a:t>
            </a:r>
            <a:endParaRPr lang="en-ID" dirty="0" smtClean="0"/>
          </a:p>
          <a:p>
            <a:r>
              <a:rPr lang="en-ID" dirty="0" smtClean="0"/>
              <a:t>Test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91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Button Delete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0465" y="1720334"/>
            <a:ext cx="403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Empty Data in Database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65" y="2209701"/>
            <a:ext cx="10445657" cy="109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3476" y="3071812"/>
            <a:ext cx="242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Thank You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160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Multilang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2924" y="1905000"/>
            <a:ext cx="8718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use </a:t>
            </a:r>
            <a:r>
              <a:rPr lang="en-US" dirty="0" err="1" smtClean="0"/>
              <a:t>one,two</a:t>
            </a:r>
            <a:r>
              <a:rPr lang="en-US" dirty="0"/>
              <a:t>, or more, different languages in </a:t>
            </a:r>
            <a:r>
              <a:rPr lang="en-US" dirty="0" smtClean="0"/>
              <a:t>an a project and </a:t>
            </a:r>
            <a:r>
              <a:rPr lang="en-US" dirty="0"/>
              <a:t>you can use assemblies created from different languages within the same project.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2924" y="3043238"/>
            <a:ext cx="5622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Literal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ltl</a:t>
            </a:r>
            <a:r>
              <a:rPr lang="en-US" dirty="0" smtClean="0"/>
              <a:t>_ + </a:t>
            </a:r>
            <a:r>
              <a:rPr lang="en-US" dirty="0" err="1" smtClean="0"/>
              <a:t>TableName</a:t>
            </a:r>
            <a:r>
              <a:rPr lang="en-US" dirty="0" smtClean="0"/>
              <a:t>_ + </a:t>
            </a:r>
            <a:r>
              <a:rPr lang="en-US" dirty="0" err="1" smtClean="0"/>
              <a:t>ColumnName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ltl_Cust_CustName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30" y="4735474"/>
            <a:ext cx="7902427" cy="9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Name Server Control </a:t>
            </a:r>
            <a:r>
              <a:rPr lang="en-US" dirty="0"/>
              <a:t>Standardization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87598" y="1774826"/>
            <a:ext cx="8537576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Label (</a:t>
            </a:r>
            <a:r>
              <a:rPr lang="en-US" altLang="en-US" sz="2000" dirty="0" err="1" smtClean="0"/>
              <a:t>lbl</a:t>
            </a:r>
            <a:r>
              <a:rPr lang="en-US" altLang="en-US" sz="2000" dirty="0" smtClean="0"/>
              <a:t> + </a:t>
            </a:r>
            <a:r>
              <a:rPr lang="en-US" altLang="en-US" sz="2000" dirty="0" err="1" smtClean="0"/>
              <a:t>ColumnName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Literal (</a:t>
            </a:r>
            <a:r>
              <a:rPr lang="en-US" altLang="en-US" sz="2000" dirty="0" err="1" smtClean="0"/>
              <a:t>ltl</a:t>
            </a:r>
            <a:r>
              <a:rPr lang="en-US" altLang="en-US" sz="2000" dirty="0" smtClean="0"/>
              <a:t>_ + </a:t>
            </a:r>
            <a:r>
              <a:rPr lang="en-US" altLang="en-US" sz="2000" dirty="0" err="1" smtClean="0"/>
              <a:t>TableName</a:t>
            </a:r>
            <a:r>
              <a:rPr lang="en-US" altLang="en-US" sz="2000" dirty="0" smtClean="0"/>
              <a:t>_ + </a:t>
            </a:r>
            <a:r>
              <a:rPr lang="en-US" altLang="en-US" sz="2000" dirty="0" err="1" smtClean="0"/>
              <a:t>ColumnName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 err="1" smtClean="0"/>
              <a:t>TextBox</a:t>
            </a:r>
            <a:r>
              <a:rPr lang="en-US" altLang="en-US" sz="2000" dirty="0" smtClean="0"/>
              <a:t> (txt + </a:t>
            </a:r>
            <a:r>
              <a:rPr lang="en-US" altLang="en-US" sz="2000" dirty="0" err="1" smtClean="0"/>
              <a:t>ColumnName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Button (</a:t>
            </a:r>
            <a:r>
              <a:rPr lang="en-US" altLang="en-US" sz="2000" dirty="0" err="1" smtClean="0"/>
              <a:t>btn</a:t>
            </a:r>
            <a:r>
              <a:rPr lang="en-US" altLang="en-US" sz="2000" dirty="0" smtClean="0"/>
              <a:t> + </a:t>
            </a:r>
            <a:r>
              <a:rPr lang="en-US" altLang="en-US" sz="2000" dirty="0" err="1" smtClean="0"/>
              <a:t>ColumnName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 err="1" smtClean="0"/>
              <a:t>LinkButton</a:t>
            </a:r>
            <a:r>
              <a:rPr lang="en-US" altLang="en-US" sz="2000" dirty="0" smtClean="0"/>
              <a:t> (</a:t>
            </a:r>
            <a:r>
              <a:rPr lang="en-US" altLang="en-US" sz="2000" dirty="0" err="1" smtClean="0"/>
              <a:t>lb</a:t>
            </a:r>
            <a:r>
              <a:rPr lang="en-US" altLang="en-US" sz="2000" dirty="0" smtClean="0"/>
              <a:t> + </a:t>
            </a:r>
            <a:r>
              <a:rPr lang="en-US" altLang="en-US" sz="2000" dirty="0" err="1" smtClean="0"/>
              <a:t>ColumnName</a:t>
            </a:r>
            <a:r>
              <a:rPr lang="en-US" altLang="en-US" sz="2000" dirty="0" smtClean="0"/>
              <a:t>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25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Javascript</a:t>
            </a:r>
            <a:endParaRPr lang="en-US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9212" y="1633538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JavaScript is a lightweight interpreted programming language with rudimentary object-oriented capabilities.</a:t>
            </a:r>
          </a:p>
          <a:p>
            <a:r>
              <a:rPr lang="en-US" altLang="en-US" sz="2000" dirty="0"/>
              <a:t>Syntactically, the core JavaScript language resembles C, C++ and Java.</a:t>
            </a:r>
          </a:p>
        </p:txBody>
      </p:sp>
    </p:spTree>
    <p:extLst>
      <p:ext uri="{BB962C8B-B14F-4D97-AF65-F5344CB8AC3E}">
        <p14:creationId xmlns:p14="http://schemas.microsoft.com/office/powerpoint/2010/main" val="7496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/>
            </a:r>
            <a:br>
              <a:rPr lang="en-US" altLang="en-US" sz="4000"/>
            </a:br>
            <a:r>
              <a:rPr lang="en-US" altLang="en-US" sz="4000"/>
              <a:t>Adding JavaScript to HTML (Advice)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&lt;SCRIPT&gt; HTML tag containing the script source text</a:t>
            </a:r>
          </a:p>
          <a:p>
            <a:pPr>
              <a:lnSpc>
                <a:spcPct val="90000"/>
              </a:lnSpc>
            </a:pPr>
            <a:r>
              <a:rPr lang="en-US" altLang="en-US"/>
              <a:t>From an external file using the &lt;SCRIPT SRC="filename.js"&gt; HTML tag and attribute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From an external file using the &lt;SCRIPT ARCHIVE="" SRC=""&gt; HTML tag and attributes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5147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ADO.NET 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9212" y="1462088"/>
            <a:ext cx="8915400" cy="3777622"/>
          </a:xfrm>
        </p:spPr>
        <p:txBody>
          <a:bodyPr/>
          <a:lstStyle/>
          <a:p>
            <a:r>
              <a:rPr lang="en-US" altLang="en-US" dirty="0"/>
              <a:t>Is set of libraries included with the Microsoft .NET Framework that help you communicate with various data stores from .NET </a:t>
            </a:r>
            <a:r>
              <a:rPr lang="en-US" altLang="en-US" dirty="0" smtClean="0"/>
              <a:t>Applications.</a:t>
            </a:r>
          </a:p>
          <a:p>
            <a:r>
              <a:rPr lang="en-US" altLang="en-US" dirty="0"/>
              <a:t>Connected objects, these objects communicate directly with your database to manage the connection and transactions as well as to retrieve data from and submit changes to your database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55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Connection Object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2925" y="170497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Represents a connection to your data source</a:t>
            </a:r>
          </a:p>
          <a:p>
            <a:pPr lvl="1"/>
            <a:r>
              <a:rPr lang="en-US" altLang="en-US" sz="1800" dirty="0" err="1"/>
              <a:t>connectionString</a:t>
            </a:r>
            <a:r>
              <a:rPr lang="en-US" altLang="en-US" sz="1800" dirty="0"/>
              <a:t> = “Data </a:t>
            </a:r>
            <a:r>
              <a:rPr lang="en-US" altLang="en-US" sz="1800" dirty="0" smtClean="0"/>
              <a:t>Source=localhost; Database=</a:t>
            </a:r>
            <a:r>
              <a:rPr lang="en-US" altLang="en-US" sz="1800" dirty="0" err="1" smtClean="0"/>
              <a:t>TRAINING;User</a:t>
            </a:r>
            <a:r>
              <a:rPr lang="en-US" altLang="en-US" sz="1800" dirty="0" smtClean="0"/>
              <a:t> ID=</a:t>
            </a:r>
            <a:r>
              <a:rPr lang="en-US" altLang="en-US" sz="1800" dirty="0" err="1" smtClean="0"/>
              <a:t>sa;Password</a:t>
            </a:r>
            <a:r>
              <a:rPr lang="en-US" altLang="en-US" sz="1800" dirty="0" smtClean="0"/>
              <a:t>=</a:t>
            </a:r>
            <a:r>
              <a:rPr lang="en-US" altLang="en-US" sz="1800" dirty="0" err="1" smtClean="0"/>
              <a:t>sa</a:t>
            </a:r>
            <a:r>
              <a:rPr lang="en-US" altLang="en-US" sz="1800" dirty="0" smtClean="0"/>
              <a:t>“</a:t>
            </a:r>
            <a:endParaRPr lang="en-US" altLang="en-US" sz="1800" dirty="0"/>
          </a:p>
          <a:p>
            <a:pPr lvl="1"/>
            <a:r>
              <a:rPr lang="en-US" altLang="en-US" sz="1800" dirty="0"/>
              <a:t>Dim </a:t>
            </a:r>
            <a:r>
              <a:rPr lang="en-US" altLang="en-US" sz="1800" dirty="0" err="1"/>
              <a:t>conSQL</a:t>
            </a:r>
            <a:r>
              <a:rPr lang="en-US" altLang="en-US" sz="1800" dirty="0"/>
              <a:t> as New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SQLConnection</a:t>
            </a:r>
            <a:r>
              <a:rPr lang="en-US" altLang="en-US" sz="1800" dirty="0"/>
              <a:t>(</a:t>
            </a:r>
            <a:r>
              <a:rPr lang="en-US" altLang="en-US" sz="1800" dirty="0" err="1"/>
              <a:t>connectionString</a:t>
            </a:r>
            <a:r>
              <a:rPr lang="en-US" altLang="en-US" sz="1800" dirty="0"/>
              <a:t>)</a:t>
            </a:r>
          </a:p>
          <a:p>
            <a:pPr lvl="1"/>
            <a:r>
              <a:rPr lang="en-US" altLang="en-US" sz="1800" dirty="0" err="1"/>
              <a:t>conSQL.Open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19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0675"/>
            <a:ext cx="8915400" cy="3777622"/>
          </a:xfrm>
        </p:spPr>
        <p:txBody>
          <a:bodyPr/>
          <a:lstStyle/>
          <a:p>
            <a:r>
              <a:rPr lang="en-US" dirty="0"/>
              <a:t>The Entity Data Model (EDM) is a set of concepts that describe the structure of data, regardless of its stored form.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52" y="2454011"/>
            <a:ext cx="4035235" cy="32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1253</TotalTime>
  <Words>389</Words>
  <Application>Microsoft Office PowerPoint</Application>
  <PresentationFormat>Widescreen</PresentationFormat>
  <Paragraphs>92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Wingdings 3</vt:lpstr>
      <vt:lpstr>Wisp</vt:lpstr>
      <vt:lpstr>Standardization</vt:lpstr>
      <vt:lpstr>Overview</vt:lpstr>
      <vt:lpstr>Multilang</vt:lpstr>
      <vt:lpstr>Name Server Control Standardization</vt:lpstr>
      <vt:lpstr>Javascript</vt:lpstr>
      <vt:lpstr> Adding JavaScript to HTML (Advice)</vt:lpstr>
      <vt:lpstr>What is ADO.NET ?</vt:lpstr>
      <vt:lpstr>Connection Object</vt:lpstr>
      <vt:lpstr>Entity Data Model</vt:lpstr>
      <vt:lpstr>EDMX</vt:lpstr>
      <vt:lpstr>PowerPoint Presentation</vt:lpstr>
      <vt:lpstr>POCO (Plain Old CLR Object)</vt:lpstr>
      <vt:lpstr>Using Transaction</vt:lpstr>
      <vt:lpstr>Function Name</vt:lpstr>
      <vt:lpstr>Function Name(2)</vt:lpstr>
      <vt:lpstr>Exercise</vt:lpstr>
      <vt:lpstr>Create Add,Edit,Delete Menu</vt:lpstr>
      <vt:lpstr>Click Button Add</vt:lpstr>
      <vt:lpstr>Click Button Edit</vt:lpstr>
      <vt:lpstr>Click Button Delete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Standardization</dc:title>
  <dc:creator>Arinta Dwi Swastika</dc:creator>
  <cp:lastModifiedBy>Darren Teo</cp:lastModifiedBy>
  <cp:revision>28</cp:revision>
  <dcterms:created xsi:type="dcterms:W3CDTF">2017-02-18T15:21:48Z</dcterms:created>
  <dcterms:modified xsi:type="dcterms:W3CDTF">2019-09-13T16:07:53Z</dcterms:modified>
</cp:coreProperties>
</file>