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Kollektif Bold" charset="1" panose="020B0604020101010102"/>
      <p:regular r:id="rId25"/>
    </p:embeddedFont>
    <p:embeddedFont>
      <p:font typeface="Genty Sans" charset="1" panose="00000600000000000000"/>
      <p:regular r:id="rId26"/>
    </p:embeddedFont>
    <p:embeddedFont>
      <p:font typeface="Montserrat" charset="1" panose="00000500000000000000"/>
      <p:regular r:id="rId27"/>
    </p:embeddedFont>
    <p:embeddedFont>
      <p:font typeface="Montserrat Medium" charset="1" panose="000006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sp>
        <p:nvSpPr>
          <p:cNvPr name="Freeform 3" id="3"/>
          <p:cNvSpPr/>
          <p:nvPr/>
        </p:nvSpPr>
        <p:spPr>
          <a:xfrm flipH="false" flipV="false" rot="0">
            <a:off x="14090675" y="-2419848"/>
            <a:ext cx="6019079" cy="6019079"/>
          </a:xfrm>
          <a:custGeom>
            <a:avLst/>
            <a:gdLst/>
            <a:ahLst/>
            <a:cxnLst/>
            <a:rect r="r" b="b" t="t" l="l"/>
            <a:pathLst>
              <a:path h="6019079" w="6019079">
                <a:moveTo>
                  <a:pt x="0" y="0"/>
                </a:moveTo>
                <a:lnTo>
                  <a:pt x="6019078" y="0"/>
                </a:lnTo>
                <a:lnTo>
                  <a:pt x="6019078" y="6019079"/>
                </a:lnTo>
                <a:lnTo>
                  <a:pt x="0" y="60190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34608" y="6994864"/>
            <a:ext cx="6019079" cy="6019079"/>
          </a:xfrm>
          <a:custGeom>
            <a:avLst/>
            <a:gdLst/>
            <a:ahLst/>
            <a:cxnLst/>
            <a:rect r="r" b="b" t="t" l="l"/>
            <a:pathLst>
              <a:path h="6019079" w="6019079">
                <a:moveTo>
                  <a:pt x="0" y="0"/>
                </a:moveTo>
                <a:lnTo>
                  <a:pt x="6019079" y="0"/>
                </a:lnTo>
                <a:lnTo>
                  <a:pt x="6019079" y="6019079"/>
                </a:lnTo>
                <a:lnTo>
                  <a:pt x="0" y="60190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743045" y="1884551"/>
            <a:ext cx="3695714" cy="3907363"/>
          </a:xfrm>
          <a:custGeom>
            <a:avLst/>
            <a:gdLst/>
            <a:ahLst/>
            <a:cxnLst/>
            <a:rect r="r" b="b" t="t" l="l"/>
            <a:pathLst>
              <a:path h="3907363" w="3695714">
                <a:moveTo>
                  <a:pt x="0" y="0"/>
                </a:moveTo>
                <a:lnTo>
                  <a:pt x="3695715" y="0"/>
                </a:lnTo>
                <a:lnTo>
                  <a:pt x="3695715" y="3907363"/>
                </a:lnTo>
                <a:lnTo>
                  <a:pt x="0" y="3907363"/>
                </a:lnTo>
                <a:lnTo>
                  <a:pt x="0" y="0"/>
                </a:lnTo>
                <a:close/>
              </a:path>
            </a:pathLst>
          </a:custGeom>
          <a:blipFill>
            <a:blip r:embed="rId7"/>
            <a:stretch>
              <a:fillRect l="0" t="0" r="0" b="0"/>
            </a:stretch>
          </a:blipFill>
        </p:spPr>
      </p:sp>
      <p:sp>
        <p:nvSpPr>
          <p:cNvPr name="Freeform 6" id="6"/>
          <p:cNvSpPr/>
          <p:nvPr/>
        </p:nvSpPr>
        <p:spPr>
          <a:xfrm flipH="true" flipV="false" rot="-415066">
            <a:off x="302705" y="5809577"/>
            <a:ext cx="4001057" cy="3242524"/>
          </a:xfrm>
          <a:custGeom>
            <a:avLst/>
            <a:gdLst/>
            <a:ahLst/>
            <a:cxnLst/>
            <a:rect r="r" b="b" t="t" l="l"/>
            <a:pathLst>
              <a:path h="3242524" w="4001057">
                <a:moveTo>
                  <a:pt x="4001058" y="0"/>
                </a:moveTo>
                <a:lnTo>
                  <a:pt x="0" y="0"/>
                </a:lnTo>
                <a:lnTo>
                  <a:pt x="0" y="3242524"/>
                </a:lnTo>
                <a:lnTo>
                  <a:pt x="4001058" y="3242524"/>
                </a:lnTo>
                <a:lnTo>
                  <a:pt x="4001058" y="0"/>
                </a:lnTo>
                <a:close/>
              </a:path>
            </a:pathLst>
          </a:custGeom>
          <a:blipFill>
            <a:blip r:embed="rId8"/>
            <a:stretch>
              <a:fillRect l="0" t="0" r="0" b="0"/>
            </a:stretch>
          </a:blipFill>
        </p:spPr>
      </p:sp>
      <p:sp>
        <p:nvSpPr>
          <p:cNvPr name="Freeform 7" id="7"/>
          <p:cNvSpPr/>
          <p:nvPr/>
        </p:nvSpPr>
        <p:spPr>
          <a:xfrm flipH="false" flipV="false" rot="0">
            <a:off x="13971835" y="8438048"/>
            <a:ext cx="1568873" cy="1446305"/>
          </a:xfrm>
          <a:custGeom>
            <a:avLst/>
            <a:gdLst/>
            <a:ahLst/>
            <a:cxnLst/>
            <a:rect r="r" b="b" t="t" l="l"/>
            <a:pathLst>
              <a:path h="1446305" w="1568873">
                <a:moveTo>
                  <a:pt x="0" y="0"/>
                </a:moveTo>
                <a:lnTo>
                  <a:pt x="1568873" y="0"/>
                </a:lnTo>
                <a:lnTo>
                  <a:pt x="1568873" y="1446305"/>
                </a:lnTo>
                <a:lnTo>
                  <a:pt x="0" y="1446305"/>
                </a:lnTo>
                <a:lnTo>
                  <a:pt x="0" y="0"/>
                </a:lnTo>
                <a:close/>
              </a:path>
            </a:pathLst>
          </a:custGeom>
          <a:blipFill>
            <a:blip r:embed="rId9"/>
            <a:stretch>
              <a:fillRect l="0" t="0" r="0" b="0"/>
            </a:stretch>
          </a:blipFill>
        </p:spPr>
      </p:sp>
      <p:sp>
        <p:nvSpPr>
          <p:cNvPr name="Freeform 8" id="8"/>
          <p:cNvSpPr/>
          <p:nvPr/>
        </p:nvSpPr>
        <p:spPr>
          <a:xfrm flipH="false" flipV="false" rot="861678">
            <a:off x="2280559" y="163340"/>
            <a:ext cx="2232008" cy="3019627"/>
          </a:xfrm>
          <a:custGeom>
            <a:avLst/>
            <a:gdLst/>
            <a:ahLst/>
            <a:cxnLst/>
            <a:rect r="r" b="b" t="t" l="l"/>
            <a:pathLst>
              <a:path h="3019627" w="2232008">
                <a:moveTo>
                  <a:pt x="0" y="0"/>
                </a:moveTo>
                <a:lnTo>
                  <a:pt x="2232007" y="0"/>
                </a:lnTo>
                <a:lnTo>
                  <a:pt x="2232007" y="3019627"/>
                </a:lnTo>
                <a:lnTo>
                  <a:pt x="0" y="3019627"/>
                </a:lnTo>
                <a:lnTo>
                  <a:pt x="0" y="0"/>
                </a:lnTo>
                <a:close/>
              </a:path>
            </a:pathLst>
          </a:custGeom>
          <a:blipFill>
            <a:blip r:embed="rId10"/>
            <a:stretch>
              <a:fillRect l="0" t="0" r="0" b="0"/>
            </a:stretch>
          </a:blipFill>
        </p:spPr>
      </p:sp>
      <p:sp>
        <p:nvSpPr>
          <p:cNvPr name="Freeform 9" id="9"/>
          <p:cNvSpPr/>
          <p:nvPr/>
        </p:nvSpPr>
        <p:spPr>
          <a:xfrm flipH="false" flipV="false" rot="0">
            <a:off x="13125889" y="0"/>
            <a:ext cx="2163537" cy="2342124"/>
          </a:xfrm>
          <a:custGeom>
            <a:avLst/>
            <a:gdLst/>
            <a:ahLst/>
            <a:cxnLst/>
            <a:rect r="r" b="b" t="t" l="l"/>
            <a:pathLst>
              <a:path h="2342124" w="2163537">
                <a:moveTo>
                  <a:pt x="0" y="0"/>
                </a:moveTo>
                <a:lnTo>
                  <a:pt x="2163537" y="0"/>
                </a:lnTo>
                <a:lnTo>
                  <a:pt x="2163537" y="2342124"/>
                </a:lnTo>
                <a:lnTo>
                  <a:pt x="0" y="2342124"/>
                </a:lnTo>
                <a:lnTo>
                  <a:pt x="0" y="0"/>
                </a:lnTo>
                <a:close/>
              </a:path>
            </a:pathLst>
          </a:custGeom>
          <a:blipFill>
            <a:blip r:embed="rId11"/>
            <a:stretch>
              <a:fillRect l="0" t="0" r="0" b="0"/>
            </a:stretch>
          </a:blipFill>
        </p:spPr>
      </p:sp>
      <p:sp>
        <p:nvSpPr>
          <p:cNvPr name="Freeform 10" id="10"/>
          <p:cNvSpPr/>
          <p:nvPr/>
        </p:nvSpPr>
        <p:spPr>
          <a:xfrm flipH="false" flipV="false" rot="0">
            <a:off x="16386654" y="7714896"/>
            <a:ext cx="1427121" cy="1686406"/>
          </a:xfrm>
          <a:custGeom>
            <a:avLst/>
            <a:gdLst/>
            <a:ahLst/>
            <a:cxnLst/>
            <a:rect r="r" b="b" t="t" l="l"/>
            <a:pathLst>
              <a:path h="1686406" w="1427121">
                <a:moveTo>
                  <a:pt x="0" y="0"/>
                </a:moveTo>
                <a:lnTo>
                  <a:pt x="1427121" y="0"/>
                </a:lnTo>
                <a:lnTo>
                  <a:pt x="1427121" y="1686406"/>
                </a:lnTo>
                <a:lnTo>
                  <a:pt x="0" y="168640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true" rot="-2169176">
            <a:off x="979586" y="829950"/>
            <a:ext cx="1427121" cy="1686406"/>
          </a:xfrm>
          <a:custGeom>
            <a:avLst/>
            <a:gdLst/>
            <a:ahLst/>
            <a:cxnLst/>
            <a:rect r="r" b="b" t="t" l="l"/>
            <a:pathLst>
              <a:path h="1686406" w="1427121">
                <a:moveTo>
                  <a:pt x="1427121" y="1686406"/>
                </a:moveTo>
                <a:lnTo>
                  <a:pt x="0" y="1686406"/>
                </a:lnTo>
                <a:lnTo>
                  <a:pt x="0" y="0"/>
                </a:lnTo>
                <a:lnTo>
                  <a:pt x="1427121" y="0"/>
                </a:lnTo>
                <a:lnTo>
                  <a:pt x="1427121" y="1686406"/>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5452457" y="3403308"/>
            <a:ext cx="9109613" cy="1740192"/>
          </a:xfrm>
          <a:prstGeom prst="rect">
            <a:avLst/>
          </a:prstGeom>
        </p:spPr>
        <p:txBody>
          <a:bodyPr anchor="t" rtlCol="false" tIns="0" lIns="0" bIns="0" rIns="0">
            <a:spAutoFit/>
          </a:bodyPr>
          <a:lstStyle/>
          <a:p>
            <a:pPr algn="ctr">
              <a:lnSpc>
                <a:spcPts val="12781"/>
              </a:lnSpc>
            </a:pPr>
            <a:r>
              <a:rPr lang="en-US" sz="13743" b="true">
                <a:solidFill>
                  <a:srgbClr val="92B6C7"/>
                </a:solidFill>
                <a:latin typeface="Kollektif Bold"/>
                <a:ea typeface="Kollektif Bold"/>
                <a:cs typeface="Kollektif Bold"/>
                <a:sym typeface="Kollektif Bold"/>
              </a:rPr>
              <a:t>Prediction  </a:t>
            </a:r>
          </a:p>
        </p:txBody>
      </p:sp>
      <p:sp>
        <p:nvSpPr>
          <p:cNvPr name="TextBox 13" id="13"/>
          <p:cNvSpPr txBox="true"/>
          <p:nvPr/>
        </p:nvSpPr>
        <p:spPr>
          <a:xfrm rot="0">
            <a:off x="5452457" y="5828077"/>
            <a:ext cx="8273709" cy="2549941"/>
          </a:xfrm>
          <a:prstGeom prst="rect">
            <a:avLst/>
          </a:prstGeom>
        </p:spPr>
        <p:txBody>
          <a:bodyPr anchor="t" rtlCol="false" tIns="0" lIns="0" bIns="0" rIns="0">
            <a:spAutoFit/>
          </a:bodyPr>
          <a:lstStyle/>
          <a:p>
            <a:pPr algn="ctr">
              <a:lnSpc>
                <a:spcPts val="9627"/>
              </a:lnSpc>
            </a:pPr>
            <a:r>
              <a:rPr lang="en-US" sz="10352" b="true">
                <a:solidFill>
                  <a:srgbClr val="92B6C7"/>
                </a:solidFill>
                <a:latin typeface="Kollektif Bold"/>
                <a:ea typeface="Kollektif Bold"/>
                <a:cs typeface="Kollektif Bold"/>
                <a:sym typeface="Kollektif Bold"/>
              </a:rPr>
              <a:t>Using Neural Network</a:t>
            </a:r>
          </a:p>
        </p:txBody>
      </p:sp>
      <p:sp>
        <p:nvSpPr>
          <p:cNvPr name="TextBox 14" id="14"/>
          <p:cNvSpPr txBox="true"/>
          <p:nvPr/>
        </p:nvSpPr>
        <p:spPr>
          <a:xfrm rot="0">
            <a:off x="3590763" y="4758415"/>
            <a:ext cx="11165508" cy="1343965"/>
          </a:xfrm>
          <a:prstGeom prst="rect">
            <a:avLst/>
          </a:prstGeom>
        </p:spPr>
        <p:txBody>
          <a:bodyPr anchor="t" rtlCol="false" tIns="0" lIns="0" bIns="0" rIns="0">
            <a:spAutoFit/>
          </a:bodyPr>
          <a:lstStyle/>
          <a:p>
            <a:pPr algn="ctr">
              <a:lnSpc>
                <a:spcPts val="9838"/>
              </a:lnSpc>
            </a:pPr>
            <a:r>
              <a:rPr lang="en-US" sz="10578" b="true">
                <a:solidFill>
                  <a:srgbClr val="E8C4D8"/>
                </a:solidFill>
                <a:latin typeface="Kollektif Bold"/>
                <a:ea typeface="Kollektif Bold"/>
                <a:cs typeface="Kollektif Bold"/>
                <a:sym typeface="Kollektif Bold"/>
              </a:rPr>
              <a:t>of Breast Cancer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sp>
        <p:nvSpPr>
          <p:cNvPr name="Freeform 3" id="3"/>
          <p:cNvSpPr/>
          <p:nvPr/>
        </p:nvSpPr>
        <p:spPr>
          <a:xfrm flipH="true" flipV="false" rot="-7729443">
            <a:off x="-523174" y="4326862"/>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191463" y="8770572"/>
            <a:ext cx="30670926" cy="1923985"/>
            <a:chOff x="0" y="0"/>
            <a:chExt cx="8077939" cy="506728"/>
          </a:xfrm>
        </p:grpSpPr>
        <p:sp>
          <p:nvSpPr>
            <p:cNvPr name="Freeform 5" id="5"/>
            <p:cNvSpPr/>
            <p:nvPr/>
          </p:nvSpPr>
          <p:spPr>
            <a:xfrm flipH="false" flipV="false" rot="0">
              <a:off x="0" y="0"/>
              <a:ext cx="8077939" cy="506728"/>
            </a:xfrm>
            <a:custGeom>
              <a:avLst/>
              <a:gdLst/>
              <a:ahLst/>
              <a:cxnLst/>
              <a:rect r="r" b="b" t="t" l="l"/>
              <a:pathLst>
                <a:path h="506728" w="8077939">
                  <a:moveTo>
                    <a:pt x="4038970" y="0"/>
                  </a:moveTo>
                  <a:cubicBezTo>
                    <a:pt x="1808308" y="0"/>
                    <a:pt x="0" y="113435"/>
                    <a:pt x="0" y="253364"/>
                  </a:cubicBezTo>
                  <a:cubicBezTo>
                    <a:pt x="0" y="393293"/>
                    <a:pt x="1808308" y="506728"/>
                    <a:pt x="4038970" y="506728"/>
                  </a:cubicBezTo>
                  <a:cubicBezTo>
                    <a:pt x="6269631" y="506728"/>
                    <a:pt x="8077939" y="393293"/>
                    <a:pt x="8077939" y="253364"/>
                  </a:cubicBezTo>
                  <a:cubicBezTo>
                    <a:pt x="8077939" y="113435"/>
                    <a:pt x="6269631" y="0"/>
                    <a:pt x="4038970" y="0"/>
                  </a:cubicBezTo>
                  <a:close/>
                </a:path>
              </a:pathLst>
            </a:custGeom>
            <a:solidFill>
              <a:srgbClr val="FFD05B"/>
            </a:solidFill>
          </p:spPr>
        </p:sp>
        <p:sp>
          <p:nvSpPr>
            <p:cNvPr name="TextBox 6" id="6"/>
            <p:cNvSpPr txBox="true"/>
            <p:nvPr/>
          </p:nvSpPr>
          <p:spPr>
            <a:xfrm>
              <a:off x="757307" y="9406"/>
              <a:ext cx="6563326" cy="44981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true" flipV="false" rot="2267912">
            <a:off x="15941634" y="2033759"/>
            <a:ext cx="1603455" cy="883904"/>
          </a:xfrm>
          <a:custGeom>
            <a:avLst/>
            <a:gdLst/>
            <a:ahLst/>
            <a:cxnLst/>
            <a:rect r="r" b="b" t="t" l="l"/>
            <a:pathLst>
              <a:path h="883904" w="1603455">
                <a:moveTo>
                  <a:pt x="1603455" y="0"/>
                </a:moveTo>
                <a:lnTo>
                  <a:pt x="0" y="0"/>
                </a:lnTo>
                <a:lnTo>
                  <a:pt x="0" y="883904"/>
                </a:lnTo>
                <a:lnTo>
                  <a:pt x="1603455" y="883904"/>
                </a:lnTo>
                <a:lnTo>
                  <a:pt x="160345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095487" y="1609570"/>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011275" y="4786630"/>
            <a:ext cx="496050" cy="713741"/>
          </a:xfrm>
          <a:custGeom>
            <a:avLst/>
            <a:gdLst/>
            <a:ahLst/>
            <a:cxnLst/>
            <a:rect r="r" b="b" t="t" l="l"/>
            <a:pathLst>
              <a:path h="713741" w="496050">
                <a:moveTo>
                  <a:pt x="0" y="0"/>
                </a:moveTo>
                <a:lnTo>
                  <a:pt x="496050" y="0"/>
                </a:lnTo>
                <a:lnTo>
                  <a:pt x="496050" y="713740"/>
                </a:lnTo>
                <a:lnTo>
                  <a:pt x="0" y="713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557849" y="431366"/>
            <a:ext cx="3448401" cy="3620369"/>
          </a:xfrm>
          <a:custGeom>
            <a:avLst/>
            <a:gdLst/>
            <a:ahLst/>
            <a:cxnLst/>
            <a:rect r="r" b="b" t="t" l="l"/>
            <a:pathLst>
              <a:path h="3620369" w="3448401">
                <a:moveTo>
                  <a:pt x="0" y="0"/>
                </a:moveTo>
                <a:lnTo>
                  <a:pt x="3448401" y="0"/>
                </a:lnTo>
                <a:lnTo>
                  <a:pt x="3448401" y="3620369"/>
                </a:lnTo>
                <a:lnTo>
                  <a:pt x="0" y="3620369"/>
                </a:lnTo>
                <a:lnTo>
                  <a:pt x="0" y="0"/>
                </a:lnTo>
                <a:close/>
              </a:path>
            </a:pathLst>
          </a:custGeom>
          <a:blipFill>
            <a:blip r:embed="rId9"/>
            <a:stretch>
              <a:fillRect l="0" t="0" r="0" b="0"/>
            </a:stretch>
          </a:blipFill>
        </p:spPr>
      </p:sp>
      <p:sp>
        <p:nvSpPr>
          <p:cNvPr name="TextBox 11" id="11"/>
          <p:cNvSpPr txBox="true"/>
          <p:nvPr/>
        </p:nvSpPr>
        <p:spPr>
          <a:xfrm rot="0">
            <a:off x="2395541" y="1671166"/>
            <a:ext cx="11301799" cy="2089151"/>
          </a:xfrm>
          <a:prstGeom prst="rect">
            <a:avLst/>
          </a:prstGeom>
        </p:spPr>
        <p:txBody>
          <a:bodyPr anchor="t" rtlCol="false" tIns="0" lIns="0" bIns="0" rIns="0">
            <a:spAutoFit/>
          </a:bodyPr>
          <a:lstStyle/>
          <a:p>
            <a:pPr algn="l">
              <a:lnSpc>
                <a:spcPts val="8000"/>
              </a:lnSpc>
            </a:pPr>
            <a:r>
              <a:rPr lang="en-US" sz="8000">
                <a:solidFill>
                  <a:srgbClr val="211A40"/>
                </a:solidFill>
                <a:latin typeface="Genty Sans"/>
                <a:ea typeface="Genty Sans"/>
                <a:cs typeface="Genty Sans"/>
                <a:sym typeface="Genty Sans"/>
              </a:rPr>
              <a:t>Jumlah Hidden Layer dan Node</a:t>
            </a:r>
          </a:p>
        </p:txBody>
      </p:sp>
      <p:sp>
        <p:nvSpPr>
          <p:cNvPr name="TextBox 12" id="12"/>
          <p:cNvSpPr txBox="true"/>
          <p:nvPr/>
        </p:nvSpPr>
        <p:spPr>
          <a:xfrm rot="0">
            <a:off x="2033002" y="3693641"/>
            <a:ext cx="13080017" cy="5080053"/>
          </a:xfrm>
          <a:prstGeom prst="rect">
            <a:avLst/>
          </a:prstGeom>
        </p:spPr>
        <p:txBody>
          <a:bodyPr anchor="t" rtlCol="false" tIns="0" lIns="0" bIns="0" rIns="0">
            <a:spAutoFit/>
          </a:bodyPr>
          <a:lstStyle/>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Jumlah Hidden Layer: 3 hidden layers</a:t>
            </a:r>
          </a:p>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Jumlah Node per Hidden Layer:</a:t>
            </a:r>
          </a:p>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Layer 1: 128 node</a:t>
            </a:r>
          </a:p>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Layer 2: 64 node</a:t>
            </a:r>
          </a:p>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Layer 3: 32 node</a:t>
            </a:r>
          </a:p>
          <a:p>
            <a:pPr algn="just" marL="785315" indent="-392657" lvl="1">
              <a:lnSpc>
                <a:spcPts val="5092"/>
              </a:lnSpc>
              <a:spcBef>
                <a:spcPct val="0"/>
              </a:spcBef>
              <a:buFont typeface="Arial"/>
              <a:buChar char="•"/>
            </a:pPr>
            <a:r>
              <a:rPr lang="en-US" sz="3637">
                <a:solidFill>
                  <a:srgbClr val="211A40"/>
                </a:solidFill>
                <a:latin typeface="Genty Sans"/>
                <a:ea typeface="Genty Sans"/>
                <a:cs typeface="Genty Sans"/>
                <a:sym typeface="Genty Sans"/>
              </a:rPr>
              <a:t>Alasan Pemilihan: Struktur ini memungkinkan model untuk menangkap berbagai tingkat kompleksitas fitur dalam gambar tumor.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1028700" y="3222151"/>
            <a:ext cx="16230600" cy="4997826"/>
            <a:chOff x="0" y="0"/>
            <a:chExt cx="4274726" cy="1316300"/>
          </a:xfrm>
        </p:grpSpPr>
        <p:sp>
          <p:nvSpPr>
            <p:cNvPr name="Freeform 3" id="3"/>
            <p:cNvSpPr/>
            <p:nvPr/>
          </p:nvSpPr>
          <p:spPr>
            <a:xfrm flipH="false" flipV="false" rot="0">
              <a:off x="0" y="0"/>
              <a:ext cx="4274726" cy="1316300"/>
            </a:xfrm>
            <a:custGeom>
              <a:avLst/>
              <a:gdLst/>
              <a:ahLst/>
              <a:cxnLst/>
              <a:rect r="r" b="b" t="t" l="l"/>
              <a:pathLst>
                <a:path h="1316300" w="4274726">
                  <a:moveTo>
                    <a:pt x="24327" y="0"/>
                  </a:moveTo>
                  <a:lnTo>
                    <a:pt x="4250399" y="0"/>
                  </a:lnTo>
                  <a:cubicBezTo>
                    <a:pt x="4263834" y="0"/>
                    <a:pt x="4274726" y="10891"/>
                    <a:pt x="4274726" y="24327"/>
                  </a:cubicBezTo>
                  <a:lnTo>
                    <a:pt x="4274726" y="1291973"/>
                  </a:lnTo>
                  <a:cubicBezTo>
                    <a:pt x="4274726" y="1305408"/>
                    <a:pt x="4263834" y="1316300"/>
                    <a:pt x="4250399" y="1316300"/>
                  </a:cubicBezTo>
                  <a:lnTo>
                    <a:pt x="24327" y="1316300"/>
                  </a:lnTo>
                  <a:cubicBezTo>
                    <a:pt x="10891" y="1316300"/>
                    <a:pt x="0" y="1305408"/>
                    <a:pt x="0" y="1291973"/>
                  </a:cubicBezTo>
                  <a:lnTo>
                    <a:pt x="0" y="24327"/>
                  </a:lnTo>
                  <a:cubicBezTo>
                    <a:pt x="0" y="10891"/>
                    <a:pt x="10891" y="0"/>
                    <a:pt x="24327" y="0"/>
                  </a:cubicBezTo>
                  <a:close/>
                </a:path>
              </a:pathLst>
            </a:custGeom>
            <a:solidFill>
              <a:srgbClr val="5B6496"/>
            </a:solidFill>
          </p:spPr>
        </p:sp>
        <p:sp>
          <p:nvSpPr>
            <p:cNvPr name="TextBox 4" id="4"/>
            <p:cNvSpPr txBox="true"/>
            <p:nvPr/>
          </p:nvSpPr>
          <p:spPr>
            <a:xfrm>
              <a:off x="0" y="-38100"/>
              <a:ext cx="4274726" cy="13544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072167" y="2160490"/>
            <a:ext cx="14143666" cy="819150"/>
          </a:xfrm>
          <a:prstGeom prst="rect">
            <a:avLst/>
          </a:prstGeom>
        </p:spPr>
        <p:txBody>
          <a:bodyPr anchor="t" rtlCol="false" tIns="0" lIns="0" bIns="0" rIns="0">
            <a:spAutoFit/>
          </a:bodyPr>
          <a:lstStyle/>
          <a:p>
            <a:pPr algn="ctr">
              <a:lnSpc>
                <a:spcPts val="6000"/>
              </a:lnSpc>
            </a:pPr>
            <a:r>
              <a:rPr lang="en-US" sz="6000">
                <a:solidFill>
                  <a:srgbClr val="FFFFFF"/>
                </a:solidFill>
                <a:latin typeface="Genty Sans"/>
                <a:ea typeface="Genty Sans"/>
                <a:cs typeface="Genty Sans"/>
                <a:sym typeface="Genty Sans"/>
              </a:rPr>
              <a:t>Arsitektur Model</a:t>
            </a:r>
          </a:p>
        </p:txBody>
      </p:sp>
      <p:sp>
        <p:nvSpPr>
          <p:cNvPr name="Freeform 6" id="6"/>
          <p:cNvSpPr/>
          <p:nvPr/>
        </p:nvSpPr>
        <p:spPr>
          <a:xfrm flipH="false" flipV="false" rot="7757276">
            <a:off x="16750803" y="6822247"/>
            <a:ext cx="1513043" cy="2795461"/>
          </a:xfrm>
          <a:custGeom>
            <a:avLst/>
            <a:gdLst/>
            <a:ahLst/>
            <a:cxnLst/>
            <a:rect r="r" b="b" t="t" l="l"/>
            <a:pathLst>
              <a:path h="2795461" w="1513043">
                <a:moveTo>
                  <a:pt x="0" y="0"/>
                </a:moveTo>
                <a:lnTo>
                  <a:pt x="1513044" y="0"/>
                </a:lnTo>
                <a:lnTo>
                  <a:pt x="1513044" y="2795461"/>
                </a:lnTo>
                <a:lnTo>
                  <a:pt x="0" y="2795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302893" y="2522440"/>
            <a:ext cx="640110" cy="921021"/>
          </a:xfrm>
          <a:custGeom>
            <a:avLst/>
            <a:gdLst/>
            <a:ahLst/>
            <a:cxnLst/>
            <a:rect r="r" b="b" t="t" l="l"/>
            <a:pathLst>
              <a:path h="921021" w="640110">
                <a:moveTo>
                  <a:pt x="0" y="0"/>
                </a:moveTo>
                <a:lnTo>
                  <a:pt x="640110" y="0"/>
                </a:lnTo>
                <a:lnTo>
                  <a:pt x="640110" y="921021"/>
                </a:lnTo>
                <a:lnTo>
                  <a:pt x="0" y="921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7720675">
            <a:off x="-248304" y="1398648"/>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08645" y="7205534"/>
            <a:ext cx="640110" cy="921021"/>
          </a:xfrm>
          <a:custGeom>
            <a:avLst/>
            <a:gdLst/>
            <a:ahLst/>
            <a:cxnLst/>
            <a:rect r="r" b="b" t="t" l="l"/>
            <a:pathLst>
              <a:path h="921021" w="640110">
                <a:moveTo>
                  <a:pt x="0" y="0"/>
                </a:moveTo>
                <a:lnTo>
                  <a:pt x="640110" y="0"/>
                </a:lnTo>
                <a:lnTo>
                  <a:pt x="640110" y="921022"/>
                </a:lnTo>
                <a:lnTo>
                  <a:pt x="0" y="921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589126" y="4203324"/>
            <a:ext cx="12117317" cy="2823789"/>
          </a:xfrm>
          <a:prstGeom prst="rect">
            <a:avLst/>
          </a:prstGeom>
        </p:spPr>
        <p:txBody>
          <a:bodyPr anchor="t" rtlCol="false" tIns="0" lIns="0" bIns="0" rIns="0">
            <a:spAutoFit/>
          </a:bodyPr>
          <a:lstStyle/>
          <a:p>
            <a:pPr algn="just">
              <a:lnSpc>
                <a:spcPts val="3770"/>
              </a:lnSpc>
              <a:spcBef>
                <a:spcPct val="0"/>
              </a:spcBef>
            </a:pPr>
            <a:r>
              <a:rPr lang="en-US" b="true" sz="2692">
                <a:solidFill>
                  <a:srgbClr val="FFFFFF"/>
                </a:solidFill>
                <a:latin typeface="Genty Sans"/>
                <a:ea typeface="Genty Sans"/>
                <a:cs typeface="Genty Sans"/>
                <a:sym typeface="Genty Sans"/>
              </a:rPr>
              <a:t>Struktur Model yang Digunakan dalam Proyek Ini:</a:t>
            </a:r>
          </a:p>
          <a:p>
            <a:pPr algn="just">
              <a:lnSpc>
                <a:spcPts val="3770"/>
              </a:lnSpc>
              <a:spcBef>
                <a:spcPct val="0"/>
              </a:spcBef>
            </a:pPr>
            <a:r>
              <a:rPr lang="en-US" b="true" sz="2692">
                <a:solidFill>
                  <a:srgbClr val="FFFFFF"/>
                </a:solidFill>
                <a:latin typeface="Genty Sans"/>
                <a:ea typeface="Genty Sans"/>
                <a:cs typeface="Genty Sans"/>
                <a:sym typeface="Genty Sans"/>
              </a:rPr>
              <a:t>2 Convolutional Layers dengan ReLU activation.</a:t>
            </a:r>
          </a:p>
          <a:p>
            <a:pPr algn="just">
              <a:lnSpc>
                <a:spcPts val="3770"/>
              </a:lnSpc>
              <a:spcBef>
                <a:spcPct val="0"/>
              </a:spcBef>
            </a:pPr>
            <a:r>
              <a:rPr lang="en-US" b="true" sz="2692">
                <a:solidFill>
                  <a:srgbClr val="FFFFFF"/>
                </a:solidFill>
                <a:latin typeface="Genty Sans"/>
                <a:ea typeface="Genty Sans"/>
                <a:cs typeface="Genty Sans"/>
                <a:sym typeface="Genty Sans"/>
              </a:rPr>
              <a:t>MaxPooling Layers setelah setiap lapisan convolutional.</a:t>
            </a:r>
          </a:p>
          <a:p>
            <a:pPr algn="just">
              <a:lnSpc>
                <a:spcPts val="3770"/>
              </a:lnSpc>
              <a:spcBef>
                <a:spcPct val="0"/>
              </a:spcBef>
            </a:pPr>
            <a:r>
              <a:rPr lang="en-US" b="true" sz="2692">
                <a:solidFill>
                  <a:srgbClr val="FFFFFF"/>
                </a:solidFill>
                <a:latin typeface="Genty Sans"/>
                <a:ea typeface="Genty Sans"/>
                <a:cs typeface="Genty Sans"/>
                <a:sym typeface="Genty Sans"/>
              </a:rPr>
              <a:t>Flatten Layer untuk meratakan fitur sebelum masuk ke dense layer.</a:t>
            </a:r>
          </a:p>
          <a:p>
            <a:pPr algn="just">
              <a:lnSpc>
                <a:spcPts val="3770"/>
              </a:lnSpc>
              <a:spcBef>
                <a:spcPct val="0"/>
              </a:spcBef>
            </a:pPr>
            <a:r>
              <a:rPr lang="en-US" b="true" sz="2692">
                <a:solidFill>
                  <a:srgbClr val="FFFFFF"/>
                </a:solidFill>
                <a:latin typeface="Genty Sans"/>
                <a:ea typeface="Genty Sans"/>
                <a:cs typeface="Genty Sans"/>
                <a:sym typeface="Genty Sans"/>
              </a:rPr>
              <a:t>2 Dense Layers, dengan lapisan akhir memiliki 10 neuron untuk kelas CIFAR-10.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1028700" y="3222151"/>
            <a:ext cx="16230600" cy="4997826"/>
            <a:chOff x="0" y="0"/>
            <a:chExt cx="4274726" cy="1316300"/>
          </a:xfrm>
        </p:grpSpPr>
        <p:sp>
          <p:nvSpPr>
            <p:cNvPr name="Freeform 3" id="3"/>
            <p:cNvSpPr/>
            <p:nvPr/>
          </p:nvSpPr>
          <p:spPr>
            <a:xfrm flipH="false" flipV="false" rot="0">
              <a:off x="0" y="0"/>
              <a:ext cx="4274726" cy="1316300"/>
            </a:xfrm>
            <a:custGeom>
              <a:avLst/>
              <a:gdLst/>
              <a:ahLst/>
              <a:cxnLst/>
              <a:rect r="r" b="b" t="t" l="l"/>
              <a:pathLst>
                <a:path h="1316300" w="4274726">
                  <a:moveTo>
                    <a:pt x="24327" y="0"/>
                  </a:moveTo>
                  <a:lnTo>
                    <a:pt x="4250399" y="0"/>
                  </a:lnTo>
                  <a:cubicBezTo>
                    <a:pt x="4263834" y="0"/>
                    <a:pt x="4274726" y="10891"/>
                    <a:pt x="4274726" y="24327"/>
                  </a:cubicBezTo>
                  <a:lnTo>
                    <a:pt x="4274726" y="1291973"/>
                  </a:lnTo>
                  <a:cubicBezTo>
                    <a:pt x="4274726" y="1305408"/>
                    <a:pt x="4263834" y="1316300"/>
                    <a:pt x="4250399" y="1316300"/>
                  </a:cubicBezTo>
                  <a:lnTo>
                    <a:pt x="24327" y="1316300"/>
                  </a:lnTo>
                  <a:cubicBezTo>
                    <a:pt x="10891" y="1316300"/>
                    <a:pt x="0" y="1305408"/>
                    <a:pt x="0" y="1291973"/>
                  </a:cubicBezTo>
                  <a:lnTo>
                    <a:pt x="0" y="24327"/>
                  </a:lnTo>
                  <a:cubicBezTo>
                    <a:pt x="0" y="10891"/>
                    <a:pt x="10891" y="0"/>
                    <a:pt x="24327" y="0"/>
                  </a:cubicBezTo>
                  <a:close/>
                </a:path>
              </a:pathLst>
            </a:custGeom>
            <a:solidFill>
              <a:srgbClr val="5B6496"/>
            </a:solidFill>
          </p:spPr>
        </p:sp>
        <p:sp>
          <p:nvSpPr>
            <p:cNvPr name="TextBox 4" id="4"/>
            <p:cNvSpPr txBox="true"/>
            <p:nvPr/>
          </p:nvSpPr>
          <p:spPr>
            <a:xfrm>
              <a:off x="0" y="-38100"/>
              <a:ext cx="4274726" cy="13544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757276">
            <a:off x="16750803" y="6822247"/>
            <a:ext cx="1513043" cy="2795461"/>
          </a:xfrm>
          <a:custGeom>
            <a:avLst/>
            <a:gdLst/>
            <a:ahLst/>
            <a:cxnLst/>
            <a:rect r="r" b="b" t="t" l="l"/>
            <a:pathLst>
              <a:path h="2795461" w="1513043">
                <a:moveTo>
                  <a:pt x="0" y="0"/>
                </a:moveTo>
                <a:lnTo>
                  <a:pt x="1513044" y="0"/>
                </a:lnTo>
                <a:lnTo>
                  <a:pt x="1513044" y="2795461"/>
                </a:lnTo>
                <a:lnTo>
                  <a:pt x="0" y="2795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302893" y="2522440"/>
            <a:ext cx="640110" cy="921021"/>
          </a:xfrm>
          <a:custGeom>
            <a:avLst/>
            <a:gdLst/>
            <a:ahLst/>
            <a:cxnLst/>
            <a:rect r="r" b="b" t="t" l="l"/>
            <a:pathLst>
              <a:path h="921021" w="640110">
                <a:moveTo>
                  <a:pt x="0" y="0"/>
                </a:moveTo>
                <a:lnTo>
                  <a:pt x="640110" y="0"/>
                </a:lnTo>
                <a:lnTo>
                  <a:pt x="640110" y="921021"/>
                </a:lnTo>
                <a:lnTo>
                  <a:pt x="0" y="921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7720675">
            <a:off x="-248304" y="1398648"/>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08645" y="7205534"/>
            <a:ext cx="640110" cy="921021"/>
          </a:xfrm>
          <a:custGeom>
            <a:avLst/>
            <a:gdLst/>
            <a:ahLst/>
            <a:cxnLst/>
            <a:rect r="r" b="b" t="t" l="l"/>
            <a:pathLst>
              <a:path h="921021" w="640110">
                <a:moveTo>
                  <a:pt x="0" y="0"/>
                </a:moveTo>
                <a:lnTo>
                  <a:pt x="640110" y="0"/>
                </a:lnTo>
                <a:lnTo>
                  <a:pt x="640110" y="921022"/>
                </a:lnTo>
                <a:lnTo>
                  <a:pt x="0" y="921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48755" y="4354096"/>
            <a:ext cx="14867078" cy="2215146"/>
          </a:xfrm>
          <a:custGeom>
            <a:avLst/>
            <a:gdLst/>
            <a:ahLst/>
            <a:cxnLst/>
            <a:rect r="r" b="b" t="t" l="l"/>
            <a:pathLst>
              <a:path h="2215146" w="14867078">
                <a:moveTo>
                  <a:pt x="0" y="0"/>
                </a:moveTo>
                <a:lnTo>
                  <a:pt x="14867078" y="0"/>
                </a:lnTo>
                <a:lnTo>
                  <a:pt x="14867078" y="2215146"/>
                </a:lnTo>
                <a:lnTo>
                  <a:pt x="0" y="2215146"/>
                </a:lnTo>
                <a:lnTo>
                  <a:pt x="0" y="0"/>
                </a:lnTo>
                <a:close/>
              </a:path>
            </a:pathLst>
          </a:custGeom>
          <a:blipFill>
            <a:blip r:embed="rId6"/>
            <a:stretch>
              <a:fillRect l="0" t="-68627" r="0" b="0"/>
            </a:stretch>
          </a:blipFill>
        </p:spPr>
      </p:sp>
      <p:sp>
        <p:nvSpPr>
          <p:cNvPr name="TextBox 10" id="10"/>
          <p:cNvSpPr txBox="true"/>
          <p:nvPr/>
        </p:nvSpPr>
        <p:spPr>
          <a:xfrm rot="0">
            <a:off x="2072167" y="2160490"/>
            <a:ext cx="14143666" cy="819150"/>
          </a:xfrm>
          <a:prstGeom prst="rect">
            <a:avLst/>
          </a:prstGeom>
        </p:spPr>
        <p:txBody>
          <a:bodyPr anchor="t" rtlCol="false" tIns="0" lIns="0" bIns="0" rIns="0">
            <a:spAutoFit/>
          </a:bodyPr>
          <a:lstStyle/>
          <a:p>
            <a:pPr algn="ctr">
              <a:lnSpc>
                <a:spcPts val="6000"/>
              </a:lnSpc>
            </a:pPr>
            <a:r>
              <a:rPr lang="en-US" sz="6000">
                <a:solidFill>
                  <a:srgbClr val="FFFFFF"/>
                </a:solidFill>
                <a:latin typeface="Genty Sans"/>
                <a:ea typeface="Genty Sans"/>
                <a:cs typeface="Genty Sans"/>
                <a:sym typeface="Genty Sans"/>
              </a:rPr>
              <a:t>source code</a:t>
            </a:r>
          </a:p>
        </p:txBody>
      </p:sp>
      <p:sp>
        <p:nvSpPr>
          <p:cNvPr name="TextBox 11" id="11"/>
          <p:cNvSpPr txBox="true"/>
          <p:nvPr/>
        </p:nvSpPr>
        <p:spPr>
          <a:xfrm rot="0">
            <a:off x="1348755" y="3657803"/>
            <a:ext cx="9876002" cy="602671"/>
          </a:xfrm>
          <a:prstGeom prst="rect">
            <a:avLst/>
          </a:prstGeom>
        </p:spPr>
        <p:txBody>
          <a:bodyPr anchor="t" rtlCol="false" tIns="0" lIns="0" bIns="0" rIns="0">
            <a:spAutoFit/>
          </a:bodyPr>
          <a:lstStyle/>
          <a:p>
            <a:pPr algn="ctr">
              <a:lnSpc>
                <a:spcPts val="4911"/>
              </a:lnSpc>
              <a:spcBef>
                <a:spcPct val="0"/>
              </a:spcBef>
            </a:pPr>
            <a:r>
              <a:rPr lang="en-US" b="true" sz="3508">
                <a:solidFill>
                  <a:srgbClr val="FFFFFF"/>
                </a:solidFill>
                <a:latin typeface="Genty Sans"/>
                <a:ea typeface="Genty Sans"/>
                <a:cs typeface="Genty Sans"/>
                <a:sym typeface="Genty Sans"/>
              </a:rPr>
              <a:t>Langkah 1: Mengimpor library yang diperlukan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1640483" y="3222151"/>
            <a:ext cx="14982464" cy="5881513"/>
            <a:chOff x="0" y="0"/>
            <a:chExt cx="3945999" cy="1549041"/>
          </a:xfrm>
        </p:grpSpPr>
        <p:sp>
          <p:nvSpPr>
            <p:cNvPr name="Freeform 3" id="3"/>
            <p:cNvSpPr/>
            <p:nvPr/>
          </p:nvSpPr>
          <p:spPr>
            <a:xfrm flipH="false" flipV="false" rot="0">
              <a:off x="0" y="0"/>
              <a:ext cx="3945999" cy="1549041"/>
            </a:xfrm>
            <a:custGeom>
              <a:avLst/>
              <a:gdLst/>
              <a:ahLst/>
              <a:cxnLst/>
              <a:rect r="r" b="b" t="t" l="l"/>
              <a:pathLst>
                <a:path h="1549041" w="3945999">
                  <a:moveTo>
                    <a:pt x="26353" y="0"/>
                  </a:moveTo>
                  <a:lnTo>
                    <a:pt x="3919645" y="0"/>
                  </a:lnTo>
                  <a:cubicBezTo>
                    <a:pt x="3926635" y="0"/>
                    <a:pt x="3933338" y="2777"/>
                    <a:pt x="3938280" y="7719"/>
                  </a:cubicBezTo>
                  <a:cubicBezTo>
                    <a:pt x="3943222" y="12661"/>
                    <a:pt x="3945999" y="19364"/>
                    <a:pt x="3945999" y="26353"/>
                  </a:cubicBezTo>
                  <a:lnTo>
                    <a:pt x="3945999" y="1522687"/>
                  </a:lnTo>
                  <a:cubicBezTo>
                    <a:pt x="3945999" y="1529676"/>
                    <a:pt x="3943222" y="1536380"/>
                    <a:pt x="3938280" y="1541322"/>
                  </a:cubicBezTo>
                  <a:cubicBezTo>
                    <a:pt x="3933338" y="1546264"/>
                    <a:pt x="3926635" y="1549041"/>
                    <a:pt x="3919645" y="1549041"/>
                  </a:cubicBezTo>
                  <a:lnTo>
                    <a:pt x="26353" y="1549041"/>
                  </a:lnTo>
                  <a:cubicBezTo>
                    <a:pt x="11799" y="1549041"/>
                    <a:pt x="0" y="1537242"/>
                    <a:pt x="0" y="1522687"/>
                  </a:cubicBezTo>
                  <a:lnTo>
                    <a:pt x="0" y="26353"/>
                  </a:lnTo>
                  <a:cubicBezTo>
                    <a:pt x="0" y="19364"/>
                    <a:pt x="2777" y="12661"/>
                    <a:pt x="7719" y="7719"/>
                  </a:cubicBezTo>
                  <a:cubicBezTo>
                    <a:pt x="12661" y="2777"/>
                    <a:pt x="19364" y="0"/>
                    <a:pt x="26353" y="0"/>
                  </a:cubicBezTo>
                  <a:close/>
                </a:path>
              </a:pathLst>
            </a:custGeom>
            <a:solidFill>
              <a:srgbClr val="5B6496"/>
            </a:solidFill>
          </p:spPr>
        </p:sp>
        <p:sp>
          <p:nvSpPr>
            <p:cNvPr name="TextBox 4" id="4"/>
            <p:cNvSpPr txBox="true"/>
            <p:nvPr/>
          </p:nvSpPr>
          <p:spPr>
            <a:xfrm>
              <a:off x="0" y="-38100"/>
              <a:ext cx="3945999" cy="158714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757276">
            <a:off x="16750803" y="6822247"/>
            <a:ext cx="1513043" cy="2795461"/>
          </a:xfrm>
          <a:custGeom>
            <a:avLst/>
            <a:gdLst/>
            <a:ahLst/>
            <a:cxnLst/>
            <a:rect r="r" b="b" t="t" l="l"/>
            <a:pathLst>
              <a:path h="2795461" w="1513043">
                <a:moveTo>
                  <a:pt x="0" y="0"/>
                </a:moveTo>
                <a:lnTo>
                  <a:pt x="1513044" y="0"/>
                </a:lnTo>
                <a:lnTo>
                  <a:pt x="1513044" y="2795461"/>
                </a:lnTo>
                <a:lnTo>
                  <a:pt x="0" y="2795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302893" y="2522440"/>
            <a:ext cx="640110" cy="921021"/>
          </a:xfrm>
          <a:custGeom>
            <a:avLst/>
            <a:gdLst/>
            <a:ahLst/>
            <a:cxnLst/>
            <a:rect r="r" b="b" t="t" l="l"/>
            <a:pathLst>
              <a:path h="921021" w="640110">
                <a:moveTo>
                  <a:pt x="0" y="0"/>
                </a:moveTo>
                <a:lnTo>
                  <a:pt x="640110" y="0"/>
                </a:lnTo>
                <a:lnTo>
                  <a:pt x="640110" y="921021"/>
                </a:lnTo>
                <a:lnTo>
                  <a:pt x="0" y="921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7720675">
            <a:off x="-248304" y="1398648"/>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08645" y="7205534"/>
            <a:ext cx="640110" cy="921021"/>
          </a:xfrm>
          <a:custGeom>
            <a:avLst/>
            <a:gdLst/>
            <a:ahLst/>
            <a:cxnLst/>
            <a:rect r="r" b="b" t="t" l="l"/>
            <a:pathLst>
              <a:path h="921021" w="640110">
                <a:moveTo>
                  <a:pt x="0" y="0"/>
                </a:moveTo>
                <a:lnTo>
                  <a:pt x="640110" y="0"/>
                </a:lnTo>
                <a:lnTo>
                  <a:pt x="640110" y="921022"/>
                </a:lnTo>
                <a:lnTo>
                  <a:pt x="0" y="921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229959" y="4354096"/>
            <a:ext cx="13828082" cy="4269420"/>
          </a:xfrm>
          <a:custGeom>
            <a:avLst/>
            <a:gdLst/>
            <a:ahLst/>
            <a:cxnLst/>
            <a:rect r="r" b="b" t="t" l="l"/>
            <a:pathLst>
              <a:path h="4269420" w="13828082">
                <a:moveTo>
                  <a:pt x="0" y="0"/>
                </a:moveTo>
                <a:lnTo>
                  <a:pt x="13828082" y="0"/>
                </a:lnTo>
                <a:lnTo>
                  <a:pt x="13828082" y="4269420"/>
                </a:lnTo>
                <a:lnTo>
                  <a:pt x="0" y="4269420"/>
                </a:lnTo>
                <a:lnTo>
                  <a:pt x="0" y="0"/>
                </a:lnTo>
                <a:close/>
              </a:path>
            </a:pathLst>
          </a:custGeom>
          <a:blipFill>
            <a:blip r:embed="rId6"/>
            <a:stretch>
              <a:fillRect l="0" t="0" r="0" b="0"/>
            </a:stretch>
          </a:blipFill>
        </p:spPr>
      </p:sp>
      <p:sp>
        <p:nvSpPr>
          <p:cNvPr name="TextBox 10" id="10"/>
          <p:cNvSpPr txBox="true"/>
          <p:nvPr/>
        </p:nvSpPr>
        <p:spPr>
          <a:xfrm rot="0">
            <a:off x="2072167" y="2160490"/>
            <a:ext cx="14143666" cy="819150"/>
          </a:xfrm>
          <a:prstGeom prst="rect">
            <a:avLst/>
          </a:prstGeom>
        </p:spPr>
        <p:txBody>
          <a:bodyPr anchor="t" rtlCol="false" tIns="0" lIns="0" bIns="0" rIns="0">
            <a:spAutoFit/>
          </a:bodyPr>
          <a:lstStyle/>
          <a:p>
            <a:pPr algn="ctr">
              <a:lnSpc>
                <a:spcPts val="6000"/>
              </a:lnSpc>
            </a:pPr>
            <a:r>
              <a:rPr lang="en-US" sz="6000">
                <a:solidFill>
                  <a:srgbClr val="FFFFFF"/>
                </a:solidFill>
                <a:latin typeface="Genty Sans"/>
                <a:ea typeface="Genty Sans"/>
                <a:cs typeface="Genty Sans"/>
                <a:sym typeface="Genty Sans"/>
              </a:rPr>
              <a:t>source code</a:t>
            </a:r>
          </a:p>
        </p:txBody>
      </p:sp>
      <p:sp>
        <p:nvSpPr>
          <p:cNvPr name="TextBox 11" id="11"/>
          <p:cNvSpPr txBox="true"/>
          <p:nvPr/>
        </p:nvSpPr>
        <p:spPr>
          <a:xfrm rot="0">
            <a:off x="2481687" y="3657803"/>
            <a:ext cx="11653226" cy="602671"/>
          </a:xfrm>
          <a:prstGeom prst="rect">
            <a:avLst/>
          </a:prstGeom>
        </p:spPr>
        <p:txBody>
          <a:bodyPr anchor="t" rtlCol="false" tIns="0" lIns="0" bIns="0" rIns="0">
            <a:spAutoFit/>
          </a:bodyPr>
          <a:lstStyle/>
          <a:p>
            <a:pPr algn="ctr">
              <a:lnSpc>
                <a:spcPts val="4911"/>
              </a:lnSpc>
              <a:spcBef>
                <a:spcPct val="0"/>
              </a:spcBef>
            </a:pPr>
            <a:r>
              <a:rPr lang="en-US" sz="3508">
                <a:solidFill>
                  <a:srgbClr val="FFFFFF"/>
                </a:solidFill>
                <a:latin typeface="Genty Sans"/>
                <a:ea typeface="Genty Sans"/>
                <a:cs typeface="Genty Sans"/>
                <a:sym typeface="Genty Sans"/>
              </a:rPr>
              <a:t>Langkah 2: Memuat dan Menyiapkan Dataset CIFAR-10</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1640483" y="1975926"/>
            <a:ext cx="14982464" cy="7127738"/>
            <a:chOff x="0" y="0"/>
            <a:chExt cx="3945999" cy="1877264"/>
          </a:xfrm>
        </p:grpSpPr>
        <p:sp>
          <p:nvSpPr>
            <p:cNvPr name="Freeform 3" id="3"/>
            <p:cNvSpPr/>
            <p:nvPr/>
          </p:nvSpPr>
          <p:spPr>
            <a:xfrm flipH="false" flipV="false" rot="0">
              <a:off x="0" y="0"/>
              <a:ext cx="3945999" cy="1877264"/>
            </a:xfrm>
            <a:custGeom>
              <a:avLst/>
              <a:gdLst/>
              <a:ahLst/>
              <a:cxnLst/>
              <a:rect r="r" b="b" t="t" l="l"/>
              <a:pathLst>
                <a:path h="1877264" w="3945999">
                  <a:moveTo>
                    <a:pt x="26353" y="0"/>
                  </a:moveTo>
                  <a:lnTo>
                    <a:pt x="3919645" y="0"/>
                  </a:lnTo>
                  <a:cubicBezTo>
                    <a:pt x="3926635" y="0"/>
                    <a:pt x="3933338" y="2777"/>
                    <a:pt x="3938280" y="7719"/>
                  </a:cubicBezTo>
                  <a:cubicBezTo>
                    <a:pt x="3943222" y="12661"/>
                    <a:pt x="3945999" y="19364"/>
                    <a:pt x="3945999" y="26353"/>
                  </a:cubicBezTo>
                  <a:lnTo>
                    <a:pt x="3945999" y="1850911"/>
                  </a:lnTo>
                  <a:cubicBezTo>
                    <a:pt x="3945999" y="1865466"/>
                    <a:pt x="3934200" y="1877264"/>
                    <a:pt x="3919645" y="1877264"/>
                  </a:cubicBezTo>
                  <a:lnTo>
                    <a:pt x="26353" y="1877264"/>
                  </a:lnTo>
                  <a:cubicBezTo>
                    <a:pt x="19364" y="1877264"/>
                    <a:pt x="12661" y="1874488"/>
                    <a:pt x="7719" y="1869546"/>
                  </a:cubicBezTo>
                  <a:cubicBezTo>
                    <a:pt x="2777" y="1864604"/>
                    <a:pt x="0" y="1857901"/>
                    <a:pt x="0" y="1850911"/>
                  </a:cubicBezTo>
                  <a:lnTo>
                    <a:pt x="0" y="26353"/>
                  </a:lnTo>
                  <a:cubicBezTo>
                    <a:pt x="0" y="19364"/>
                    <a:pt x="2777" y="12661"/>
                    <a:pt x="7719" y="7719"/>
                  </a:cubicBezTo>
                  <a:cubicBezTo>
                    <a:pt x="12661" y="2777"/>
                    <a:pt x="19364" y="0"/>
                    <a:pt x="26353" y="0"/>
                  </a:cubicBezTo>
                  <a:close/>
                </a:path>
              </a:pathLst>
            </a:custGeom>
            <a:solidFill>
              <a:srgbClr val="5B6496"/>
            </a:solidFill>
          </p:spPr>
        </p:sp>
        <p:sp>
          <p:nvSpPr>
            <p:cNvPr name="TextBox 4" id="4"/>
            <p:cNvSpPr txBox="true"/>
            <p:nvPr/>
          </p:nvSpPr>
          <p:spPr>
            <a:xfrm>
              <a:off x="0" y="-38100"/>
              <a:ext cx="3945999" cy="191536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757276">
            <a:off x="16750803" y="6822247"/>
            <a:ext cx="1513043" cy="2795461"/>
          </a:xfrm>
          <a:custGeom>
            <a:avLst/>
            <a:gdLst/>
            <a:ahLst/>
            <a:cxnLst/>
            <a:rect r="r" b="b" t="t" l="l"/>
            <a:pathLst>
              <a:path h="2795461" w="1513043">
                <a:moveTo>
                  <a:pt x="0" y="0"/>
                </a:moveTo>
                <a:lnTo>
                  <a:pt x="1513044" y="0"/>
                </a:lnTo>
                <a:lnTo>
                  <a:pt x="1513044" y="2795461"/>
                </a:lnTo>
                <a:lnTo>
                  <a:pt x="0" y="2795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302893" y="2522440"/>
            <a:ext cx="640110" cy="921021"/>
          </a:xfrm>
          <a:custGeom>
            <a:avLst/>
            <a:gdLst/>
            <a:ahLst/>
            <a:cxnLst/>
            <a:rect r="r" b="b" t="t" l="l"/>
            <a:pathLst>
              <a:path h="921021" w="640110">
                <a:moveTo>
                  <a:pt x="0" y="0"/>
                </a:moveTo>
                <a:lnTo>
                  <a:pt x="640110" y="0"/>
                </a:lnTo>
                <a:lnTo>
                  <a:pt x="640110" y="921021"/>
                </a:lnTo>
                <a:lnTo>
                  <a:pt x="0" y="921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7720675">
            <a:off x="-248304" y="1398648"/>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08645" y="7205534"/>
            <a:ext cx="640110" cy="921021"/>
          </a:xfrm>
          <a:custGeom>
            <a:avLst/>
            <a:gdLst/>
            <a:ahLst/>
            <a:cxnLst/>
            <a:rect r="r" b="b" t="t" l="l"/>
            <a:pathLst>
              <a:path h="921021" w="640110">
                <a:moveTo>
                  <a:pt x="0" y="0"/>
                </a:moveTo>
                <a:lnTo>
                  <a:pt x="640110" y="0"/>
                </a:lnTo>
                <a:lnTo>
                  <a:pt x="640110" y="921022"/>
                </a:lnTo>
                <a:lnTo>
                  <a:pt x="0" y="921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336621" y="2796379"/>
            <a:ext cx="8621989" cy="6016530"/>
          </a:xfrm>
          <a:custGeom>
            <a:avLst/>
            <a:gdLst/>
            <a:ahLst/>
            <a:cxnLst/>
            <a:rect r="r" b="b" t="t" l="l"/>
            <a:pathLst>
              <a:path h="6016530" w="8621989">
                <a:moveTo>
                  <a:pt x="0" y="0"/>
                </a:moveTo>
                <a:lnTo>
                  <a:pt x="8621989" y="0"/>
                </a:lnTo>
                <a:lnTo>
                  <a:pt x="8621989" y="6016530"/>
                </a:lnTo>
                <a:lnTo>
                  <a:pt x="0" y="6016530"/>
                </a:lnTo>
                <a:lnTo>
                  <a:pt x="0" y="0"/>
                </a:lnTo>
                <a:close/>
              </a:path>
            </a:pathLst>
          </a:custGeom>
          <a:blipFill>
            <a:blip r:embed="rId6"/>
            <a:stretch>
              <a:fillRect l="0" t="-5709" r="0" b="-5709"/>
            </a:stretch>
          </a:blipFill>
        </p:spPr>
      </p:sp>
      <p:sp>
        <p:nvSpPr>
          <p:cNvPr name="TextBox 10" id="10"/>
          <p:cNvSpPr txBox="true"/>
          <p:nvPr/>
        </p:nvSpPr>
        <p:spPr>
          <a:xfrm rot="0">
            <a:off x="1802810" y="823630"/>
            <a:ext cx="14143666" cy="819150"/>
          </a:xfrm>
          <a:prstGeom prst="rect">
            <a:avLst/>
          </a:prstGeom>
        </p:spPr>
        <p:txBody>
          <a:bodyPr anchor="t" rtlCol="false" tIns="0" lIns="0" bIns="0" rIns="0">
            <a:spAutoFit/>
          </a:bodyPr>
          <a:lstStyle/>
          <a:p>
            <a:pPr algn="ctr">
              <a:lnSpc>
                <a:spcPts val="6000"/>
              </a:lnSpc>
            </a:pPr>
            <a:r>
              <a:rPr lang="en-US" sz="6000">
                <a:solidFill>
                  <a:srgbClr val="FFFFFF"/>
                </a:solidFill>
                <a:latin typeface="Genty Sans"/>
                <a:ea typeface="Genty Sans"/>
                <a:cs typeface="Genty Sans"/>
                <a:sym typeface="Genty Sans"/>
              </a:rPr>
              <a:t>source code</a:t>
            </a:r>
          </a:p>
        </p:txBody>
      </p:sp>
      <p:sp>
        <p:nvSpPr>
          <p:cNvPr name="TextBox 11" id="11"/>
          <p:cNvSpPr txBox="true"/>
          <p:nvPr/>
        </p:nvSpPr>
        <p:spPr>
          <a:xfrm rot="0">
            <a:off x="3161123" y="2093030"/>
            <a:ext cx="9977133" cy="602671"/>
          </a:xfrm>
          <a:prstGeom prst="rect">
            <a:avLst/>
          </a:prstGeom>
        </p:spPr>
        <p:txBody>
          <a:bodyPr anchor="t" rtlCol="false" tIns="0" lIns="0" bIns="0" rIns="0">
            <a:spAutoFit/>
          </a:bodyPr>
          <a:lstStyle/>
          <a:p>
            <a:pPr algn="ctr">
              <a:lnSpc>
                <a:spcPts val="4911"/>
              </a:lnSpc>
              <a:spcBef>
                <a:spcPct val="0"/>
              </a:spcBef>
            </a:pPr>
            <a:r>
              <a:rPr lang="en-US" sz="3508">
                <a:solidFill>
                  <a:srgbClr val="FFFFFF"/>
                </a:solidFill>
                <a:latin typeface="Genty Sans"/>
                <a:ea typeface="Genty Sans"/>
                <a:cs typeface="Genty Sans"/>
                <a:sym typeface="Genty Sans"/>
              </a:rPr>
              <a:t>Langkah 3: Membangun Model Neural Network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1640483" y="1642780"/>
            <a:ext cx="14982464" cy="8047793"/>
            <a:chOff x="0" y="0"/>
            <a:chExt cx="3945999" cy="2119583"/>
          </a:xfrm>
        </p:grpSpPr>
        <p:sp>
          <p:nvSpPr>
            <p:cNvPr name="Freeform 3" id="3"/>
            <p:cNvSpPr/>
            <p:nvPr/>
          </p:nvSpPr>
          <p:spPr>
            <a:xfrm flipH="false" flipV="false" rot="0">
              <a:off x="0" y="0"/>
              <a:ext cx="3945999" cy="2119583"/>
            </a:xfrm>
            <a:custGeom>
              <a:avLst/>
              <a:gdLst/>
              <a:ahLst/>
              <a:cxnLst/>
              <a:rect r="r" b="b" t="t" l="l"/>
              <a:pathLst>
                <a:path h="2119583" w="3945999">
                  <a:moveTo>
                    <a:pt x="26353" y="0"/>
                  </a:moveTo>
                  <a:lnTo>
                    <a:pt x="3919645" y="0"/>
                  </a:lnTo>
                  <a:cubicBezTo>
                    <a:pt x="3926635" y="0"/>
                    <a:pt x="3933338" y="2777"/>
                    <a:pt x="3938280" y="7719"/>
                  </a:cubicBezTo>
                  <a:cubicBezTo>
                    <a:pt x="3943222" y="12661"/>
                    <a:pt x="3945999" y="19364"/>
                    <a:pt x="3945999" y="26353"/>
                  </a:cubicBezTo>
                  <a:lnTo>
                    <a:pt x="3945999" y="2093230"/>
                  </a:lnTo>
                  <a:cubicBezTo>
                    <a:pt x="3945999" y="2100219"/>
                    <a:pt x="3943222" y="2106923"/>
                    <a:pt x="3938280" y="2111865"/>
                  </a:cubicBezTo>
                  <a:cubicBezTo>
                    <a:pt x="3933338" y="2116807"/>
                    <a:pt x="3926635" y="2119583"/>
                    <a:pt x="3919645" y="2119583"/>
                  </a:cubicBezTo>
                  <a:lnTo>
                    <a:pt x="26353" y="2119583"/>
                  </a:lnTo>
                  <a:cubicBezTo>
                    <a:pt x="11799" y="2119583"/>
                    <a:pt x="0" y="2107785"/>
                    <a:pt x="0" y="2093230"/>
                  </a:cubicBezTo>
                  <a:lnTo>
                    <a:pt x="0" y="26353"/>
                  </a:lnTo>
                  <a:cubicBezTo>
                    <a:pt x="0" y="19364"/>
                    <a:pt x="2777" y="12661"/>
                    <a:pt x="7719" y="7719"/>
                  </a:cubicBezTo>
                  <a:cubicBezTo>
                    <a:pt x="12661" y="2777"/>
                    <a:pt x="19364" y="0"/>
                    <a:pt x="26353" y="0"/>
                  </a:cubicBezTo>
                  <a:close/>
                </a:path>
              </a:pathLst>
            </a:custGeom>
            <a:solidFill>
              <a:srgbClr val="5B6496"/>
            </a:solidFill>
          </p:spPr>
        </p:sp>
        <p:sp>
          <p:nvSpPr>
            <p:cNvPr name="TextBox 4" id="4"/>
            <p:cNvSpPr txBox="true"/>
            <p:nvPr/>
          </p:nvSpPr>
          <p:spPr>
            <a:xfrm>
              <a:off x="0" y="-38100"/>
              <a:ext cx="3945999" cy="215768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757276">
            <a:off x="16750803" y="6822247"/>
            <a:ext cx="1513043" cy="2795461"/>
          </a:xfrm>
          <a:custGeom>
            <a:avLst/>
            <a:gdLst/>
            <a:ahLst/>
            <a:cxnLst/>
            <a:rect r="r" b="b" t="t" l="l"/>
            <a:pathLst>
              <a:path h="2795461" w="1513043">
                <a:moveTo>
                  <a:pt x="0" y="0"/>
                </a:moveTo>
                <a:lnTo>
                  <a:pt x="1513044" y="0"/>
                </a:lnTo>
                <a:lnTo>
                  <a:pt x="1513044" y="2795461"/>
                </a:lnTo>
                <a:lnTo>
                  <a:pt x="0" y="2795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302893" y="2522440"/>
            <a:ext cx="640110" cy="921021"/>
          </a:xfrm>
          <a:custGeom>
            <a:avLst/>
            <a:gdLst/>
            <a:ahLst/>
            <a:cxnLst/>
            <a:rect r="r" b="b" t="t" l="l"/>
            <a:pathLst>
              <a:path h="921021" w="640110">
                <a:moveTo>
                  <a:pt x="0" y="0"/>
                </a:moveTo>
                <a:lnTo>
                  <a:pt x="640110" y="0"/>
                </a:lnTo>
                <a:lnTo>
                  <a:pt x="640110" y="921021"/>
                </a:lnTo>
                <a:lnTo>
                  <a:pt x="0" y="921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7720675">
            <a:off x="-248304" y="1398648"/>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08645" y="7205534"/>
            <a:ext cx="640110" cy="921021"/>
          </a:xfrm>
          <a:custGeom>
            <a:avLst/>
            <a:gdLst/>
            <a:ahLst/>
            <a:cxnLst/>
            <a:rect r="r" b="b" t="t" l="l"/>
            <a:pathLst>
              <a:path h="921021" w="640110">
                <a:moveTo>
                  <a:pt x="0" y="0"/>
                </a:moveTo>
                <a:lnTo>
                  <a:pt x="640110" y="0"/>
                </a:lnTo>
                <a:lnTo>
                  <a:pt x="640110" y="921022"/>
                </a:lnTo>
                <a:lnTo>
                  <a:pt x="0" y="921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672852" y="2790366"/>
            <a:ext cx="11301259" cy="5143605"/>
          </a:xfrm>
          <a:custGeom>
            <a:avLst/>
            <a:gdLst/>
            <a:ahLst/>
            <a:cxnLst/>
            <a:rect r="r" b="b" t="t" l="l"/>
            <a:pathLst>
              <a:path h="5143605" w="11301259">
                <a:moveTo>
                  <a:pt x="0" y="0"/>
                </a:moveTo>
                <a:lnTo>
                  <a:pt x="11301259" y="0"/>
                </a:lnTo>
                <a:lnTo>
                  <a:pt x="11301259" y="5143605"/>
                </a:lnTo>
                <a:lnTo>
                  <a:pt x="0" y="5143605"/>
                </a:lnTo>
                <a:lnTo>
                  <a:pt x="0" y="0"/>
                </a:lnTo>
                <a:close/>
              </a:path>
            </a:pathLst>
          </a:custGeom>
          <a:blipFill>
            <a:blip r:embed="rId6"/>
            <a:stretch>
              <a:fillRect l="0" t="-12054" r="0" b="0"/>
            </a:stretch>
          </a:blipFill>
        </p:spPr>
      </p:sp>
      <p:sp>
        <p:nvSpPr>
          <p:cNvPr name="TextBox 10" id="10"/>
          <p:cNvSpPr txBox="true"/>
          <p:nvPr/>
        </p:nvSpPr>
        <p:spPr>
          <a:xfrm rot="0">
            <a:off x="1802810" y="823630"/>
            <a:ext cx="14143666" cy="819150"/>
          </a:xfrm>
          <a:prstGeom prst="rect">
            <a:avLst/>
          </a:prstGeom>
        </p:spPr>
        <p:txBody>
          <a:bodyPr anchor="t" rtlCol="false" tIns="0" lIns="0" bIns="0" rIns="0">
            <a:spAutoFit/>
          </a:bodyPr>
          <a:lstStyle/>
          <a:p>
            <a:pPr algn="ctr">
              <a:lnSpc>
                <a:spcPts val="6000"/>
              </a:lnSpc>
            </a:pPr>
            <a:r>
              <a:rPr lang="en-US" sz="6000">
                <a:solidFill>
                  <a:srgbClr val="FFFFFF"/>
                </a:solidFill>
                <a:latin typeface="Genty Sans"/>
                <a:ea typeface="Genty Sans"/>
                <a:cs typeface="Genty Sans"/>
                <a:sym typeface="Genty Sans"/>
              </a:rPr>
              <a:t>source code</a:t>
            </a:r>
          </a:p>
        </p:txBody>
      </p:sp>
      <p:sp>
        <p:nvSpPr>
          <p:cNvPr name="TextBox 11" id="11"/>
          <p:cNvSpPr txBox="true"/>
          <p:nvPr/>
        </p:nvSpPr>
        <p:spPr>
          <a:xfrm rot="0">
            <a:off x="6409199" y="1636491"/>
            <a:ext cx="5445033" cy="602671"/>
          </a:xfrm>
          <a:prstGeom prst="rect">
            <a:avLst/>
          </a:prstGeom>
        </p:spPr>
        <p:txBody>
          <a:bodyPr anchor="t" rtlCol="false" tIns="0" lIns="0" bIns="0" rIns="0">
            <a:spAutoFit/>
          </a:bodyPr>
          <a:lstStyle/>
          <a:p>
            <a:pPr algn="ctr">
              <a:lnSpc>
                <a:spcPts val="4911"/>
              </a:lnSpc>
              <a:spcBef>
                <a:spcPct val="0"/>
              </a:spcBef>
            </a:pPr>
            <a:r>
              <a:rPr lang="en-US" sz="3508">
                <a:solidFill>
                  <a:srgbClr val="FFFFFF"/>
                </a:solidFill>
                <a:latin typeface="Genty Sans"/>
                <a:ea typeface="Genty Sans"/>
                <a:cs typeface="Genty Sans"/>
                <a:sym typeface="Genty Sans"/>
              </a:rPr>
              <a:t>Langkah 4: Melatih Model</a:t>
            </a:r>
          </a:p>
        </p:txBody>
      </p:sp>
      <p:sp>
        <p:nvSpPr>
          <p:cNvPr name="TextBox 12" id="12"/>
          <p:cNvSpPr txBox="true"/>
          <p:nvPr/>
        </p:nvSpPr>
        <p:spPr>
          <a:xfrm rot="0">
            <a:off x="1640483" y="8428024"/>
            <a:ext cx="14982464" cy="798830"/>
          </a:xfrm>
          <a:prstGeom prst="rect">
            <a:avLst/>
          </a:prstGeom>
        </p:spPr>
        <p:txBody>
          <a:bodyPr anchor="t" rtlCol="false" tIns="0" lIns="0" bIns="0" rIns="0">
            <a:spAutoFit/>
          </a:bodyPr>
          <a:lstStyle/>
          <a:p>
            <a:pPr algn="ctr">
              <a:lnSpc>
                <a:spcPts val="3219"/>
              </a:lnSpc>
              <a:spcBef>
                <a:spcPct val="0"/>
              </a:spcBef>
            </a:pPr>
            <a:r>
              <a:rPr lang="en-US" b="true" sz="2299">
                <a:solidFill>
                  <a:srgbClr val="FFFFFF"/>
                </a:solidFill>
                <a:latin typeface="Genty Sans"/>
                <a:ea typeface="Genty Sans"/>
                <a:cs typeface="Genty Sans"/>
                <a:sym typeface="Genty Sans"/>
              </a:rPr>
              <a:t>Model dilatih selama 10 epoch dengan ukuran batch 64, menggunakan sparse_categorical_crossentropy sebagai loss function karena ini adalah masalah klasifikasi multi-kelas.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1640483" y="1642780"/>
            <a:ext cx="14982464" cy="8047793"/>
            <a:chOff x="0" y="0"/>
            <a:chExt cx="3945999" cy="2119583"/>
          </a:xfrm>
        </p:grpSpPr>
        <p:sp>
          <p:nvSpPr>
            <p:cNvPr name="Freeform 3" id="3"/>
            <p:cNvSpPr/>
            <p:nvPr/>
          </p:nvSpPr>
          <p:spPr>
            <a:xfrm flipH="false" flipV="false" rot="0">
              <a:off x="0" y="0"/>
              <a:ext cx="3945999" cy="2119583"/>
            </a:xfrm>
            <a:custGeom>
              <a:avLst/>
              <a:gdLst/>
              <a:ahLst/>
              <a:cxnLst/>
              <a:rect r="r" b="b" t="t" l="l"/>
              <a:pathLst>
                <a:path h="2119583" w="3945999">
                  <a:moveTo>
                    <a:pt x="26353" y="0"/>
                  </a:moveTo>
                  <a:lnTo>
                    <a:pt x="3919645" y="0"/>
                  </a:lnTo>
                  <a:cubicBezTo>
                    <a:pt x="3926635" y="0"/>
                    <a:pt x="3933338" y="2777"/>
                    <a:pt x="3938280" y="7719"/>
                  </a:cubicBezTo>
                  <a:cubicBezTo>
                    <a:pt x="3943222" y="12661"/>
                    <a:pt x="3945999" y="19364"/>
                    <a:pt x="3945999" y="26353"/>
                  </a:cubicBezTo>
                  <a:lnTo>
                    <a:pt x="3945999" y="2093230"/>
                  </a:lnTo>
                  <a:cubicBezTo>
                    <a:pt x="3945999" y="2100219"/>
                    <a:pt x="3943222" y="2106923"/>
                    <a:pt x="3938280" y="2111865"/>
                  </a:cubicBezTo>
                  <a:cubicBezTo>
                    <a:pt x="3933338" y="2116807"/>
                    <a:pt x="3926635" y="2119583"/>
                    <a:pt x="3919645" y="2119583"/>
                  </a:cubicBezTo>
                  <a:lnTo>
                    <a:pt x="26353" y="2119583"/>
                  </a:lnTo>
                  <a:cubicBezTo>
                    <a:pt x="11799" y="2119583"/>
                    <a:pt x="0" y="2107785"/>
                    <a:pt x="0" y="2093230"/>
                  </a:cubicBezTo>
                  <a:lnTo>
                    <a:pt x="0" y="26353"/>
                  </a:lnTo>
                  <a:cubicBezTo>
                    <a:pt x="0" y="19364"/>
                    <a:pt x="2777" y="12661"/>
                    <a:pt x="7719" y="7719"/>
                  </a:cubicBezTo>
                  <a:cubicBezTo>
                    <a:pt x="12661" y="2777"/>
                    <a:pt x="19364" y="0"/>
                    <a:pt x="26353" y="0"/>
                  </a:cubicBezTo>
                  <a:close/>
                </a:path>
              </a:pathLst>
            </a:custGeom>
            <a:solidFill>
              <a:srgbClr val="5B6496"/>
            </a:solidFill>
          </p:spPr>
        </p:sp>
        <p:sp>
          <p:nvSpPr>
            <p:cNvPr name="TextBox 4" id="4"/>
            <p:cNvSpPr txBox="true"/>
            <p:nvPr/>
          </p:nvSpPr>
          <p:spPr>
            <a:xfrm>
              <a:off x="0" y="-38100"/>
              <a:ext cx="3945999" cy="215768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757276">
            <a:off x="16750803" y="6822247"/>
            <a:ext cx="1513043" cy="2795461"/>
          </a:xfrm>
          <a:custGeom>
            <a:avLst/>
            <a:gdLst/>
            <a:ahLst/>
            <a:cxnLst/>
            <a:rect r="r" b="b" t="t" l="l"/>
            <a:pathLst>
              <a:path h="2795461" w="1513043">
                <a:moveTo>
                  <a:pt x="0" y="0"/>
                </a:moveTo>
                <a:lnTo>
                  <a:pt x="1513044" y="0"/>
                </a:lnTo>
                <a:lnTo>
                  <a:pt x="1513044" y="2795461"/>
                </a:lnTo>
                <a:lnTo>
                  <a:pt x="0" y="2795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302893" y="2522440"/>
            <a:ext cx="640110" cy="921021"/>
          </a:xfrm>
          <a:custGeom>
            <a:avLst/>
            <a:gdLst/>
            <a:ahLst/>
            <a:cxnLst/>
            <a:rect r="r" b="b" t="t" l="l"/>
            <a:pathLst>
              <a:path h="921021" w="640110">
                <a:moveTo>
                  <a:pt x="0" y="0"/>
                </a:moveTo>
                <a:lnTo>
                  <a:pt x="640110" y="0"/>
                </a:lnTo>
                <a:lnTo>
                  <a:pt x="640110" y="921021"/>
                </a:lnTo>
                <a:lnTo>
                  <a:pt x="0" y="921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7720675">
            <a:off x="-248304" y="1398648"/>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08645" y="7205534"/>
            <a:ext cx="640110" cy="921021"/>
          </a:xfrm>
          <a:custGeom>
            <a:avLst/>
            <a:gdLst/>
            <a:ahLst/>
            <a:cxnLst/>
            <a:rect r="r" b="b" t="t" l="l"/>
            <a:pathLst>
              <a:path h="921021" w="640110">
                <a:moveTo>
                  <a:pt x="0" y="0"/>
                </a:moveTo>
                <a:lnTo>
                  <a:pt x="640110" y="0"/>
                </a:lnTo>
                <a:lnTo>
                  <a:pt x="640110" y="921022"/>
                </a:lnTo>
                <a:lnTo>
                  <a:pt x="0" y="921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72167" y="3443461"/>
            <a:ext cx="7017126" cy="5438273"/>
          </a:xfrm>
          <a:custGeom>
            <a:avLst/>
            <a:gdLst/>
            <a:ahLst/>
            <a:cxnLst/>
            <a:rect r="r" b="b" t="t" l="l"/>
            <a:pathLst>
              <a:path h="5438273" w="7017126">
                <a:moveTo>
                  <a:pt x="0" y="0"/>
                </a:moveTo>
                <a:lnTo>
                  <a:pt x="7017126" y="0"/>
                </a:lnTo>
                <a:lnTo>
                  <a:pt x="7017126" y="5438273"/>
                </a:lnTo>
                <a:lnTo>
                  <a:pt x="0" y="5438273"/>
                </a:lnTo>
                <a:lnTo>
                  <a:pt x="0" y="0"/>
                </a:lnTo>
                <a:close/>
              </a:path>
            </a:pathLst>
          </a:custGeom>
          <a:blipFill>
            <a:blip r:embed="rId6"/>
            <a:stretch>
              <a:fillRect l="0" t="0" r="0" b="0"/>
            </a:stretch>
          </a:blipFill>
        </p:spPr>
      </p:sp>
      <p:sp>
        <p:nvSpPr>
          <p:cNvPr name="Freeform 10" id="10"/>
          <p:cNvSpPr/>
          <p:nvPr/>
        </p:nvSpPr>
        <p:spPr>
          <a:xfrm flipH="false" flipV="false" rot="0">
            <a:off x="9255551" y="3443461"/>
            <a:ext cx="7047342" cy="5435684"/>
          </a:xfrm>
          <a:custGeom>
            <a:avLst/>
            <a:gdLst/>
            <a:ahLst/>
            <a:cxnLst/>
            <a:rect r="r" b="b" t="t" l="l"/>
            <a:pathLst>
              <a:path h="5435684" w="7047342">
                <a:moveTo>
                  <a:pt x="0" y="0"/>
                </a:moveTo>
                <a:lnTo>
                  <a:pt x="7047342" y="0"/>
                </a:lnTo>
                <a:lnTo>
                  <a:pt x="7047342" y="5435684"/>
                </a:lnTo>
                <a:lnTo>
                  <a:pt x="0" y="5435684"/>
                </a:lnTo>
                <a:lnTo>
                  <a:pt x="0" y="0"/>
                </a:lnTo>
                <a:close/>
              </a:path>
            </a:pathLst>
          </a:custGeom>
          <a:blipFill>
            <a:blip r:embed="rId7"/>
            <a:stretch>
              <a:fillRect l="0" t="0" r="0" b="0"/>
            </a:stretch>
          </a:blipFill>
        </p:spPr>
      </p:sp>
      <p:sp>
        <p:nvSpPr>
          <p:cNvPr name="TextBox 11" id="11"/>
          <p:cNvSpPr txBox="true"/>
          <p:nvPr/>
        </p:nvSpPr>
        <p:spPr>
          <a:xfrm rot="0">
            <a:off x="1802810" y="823630"/>
            <a:ext cx="14143666" cy="819150"/>
          </a:xfrm>
          <a:prstGeom prst="rect">
            <a:avLst/>
          </a:prstGeom>
        </p:spPr>
        <p:txBody>
          <a:bodyPr anchor="t" rtlCol="false" tIns="0" lIns="0" bIns="0" rIns="0">
            <a:spAutoFit/>
          </a:bodyPr>
          <a:lstStyle/>
          <a:p>
            <a:pPr algn="ctr">
              <a:lnSpc>
                <a:spcPts val="6000"/>
              </a:lnSpc>
            </a:pPr>
            <a:r>
              <a:rPr lang="en-US" sz="6000">
                <a:solidFill>
                  <a:srgbClr val="FFFFFF"/>
                </a:solidFill>
                <a:latin typeface="Genty Sans"/>
                <a:ea typeface="Genty Sans"/>
                <a:cs typeface="Genty Sans"/>
                <a:sym typeface="Genty Sans"/>
              </a:rPr>
              <a:t>source code</a:t>
            </a:r>
          </a:p>
        </p:txBody>
      </p:sp>
      <p:sp>
        <p:nvSpPr>
          <p:cNvPr name="TextBox 12" id="12"/>
          <p:cNvSpPr txBox="true"/>
          <p:nvPr/>
        </p:nvSpPr>
        <p:spPr>
          <a:xfrm rot="0">
            <a:off x="5644459" y="1636491"/>
            <a:ext cx="6974512" cy="602671"/>
          </a:xfrm>
          <a:prstGeom prst="rect">
            <a:avLst/>
          </a:prstGeom>
        </p:spPr>
        <p:txBody>
          <a:bodyPr anchor="t" rtlCol="false" tIns="0" lIns="0" bIns="0" rIns="0">
            <a:spAutoFit/>
          </a:bodyPr>
          <a:lstStyle/>
          <a:p>
            <a:pPr algn="ctr">
              <a:lnSpc>
                <a:spcPts val="4911"/>
              </a:lnSpc>
              <a:spcBef>
                <a:spcPct val="0"/>
              </a:spcBef>
            </a:pPr>
            <a:r>
              <a:rPr lang="en-US" sz="3508">
                <a:solidFill>
                  <a:srgbClr val="FFFFFF"/>
                </a:solidFill>
                <a:latin typeface="Genty Sans"/>
                <a:ea typeface="Genty Sans"/>
                <a:cs typeface="Genty Sans"/>
                <a:sym typeface="Genty Sans"/>
              </a:rPr>
              <a:t>Plotting Kurva Loss dan Akurasi:</a:t>
            </a:r>
          </a:p>
        </p:txBody>
      </p:sp>
      <p:sp>
        <p:nvSpPr>
          <p:cNvPr name="TextBox 13" id="13"/>
          <p:cNvSpPr txBox="true"/>
          <p:nvPr/>
        </p:nvSpPr>
        <p:spPr>
          <a:xfrm rot="0">
            <a:off x="3803551" y="2094450"/>
            <a:ext cx="10767958" cy="798830"/>
          </a:xfrm>
          <a:prstGeom prst="rect">
            <a:avLst/>
          </a:prstGeom>
        </p:spPr>
        <p:txBody>
          <a:bodyPr anchor="t" rtlCol="false" tIns="0" lIns="0" bIns="0" rIns="0">
            <a:spAutoFit/>
          </a:bodyPr>
          <a:lstStyle/>
          <a:p>
            <a:pPr algn="ctr">
              <a:lnSpc>
                <a:spcPts val="3219"/>
              </a:lnSpc>
              <a:spcBef>
                <a:spcPct val="0"/>
              </a:spcBef>
            </a:pPr>
            <a:r>
              <a:rPr lang="en-US" sz="2299">
                <a:solidFill>
                  <a:srgbClr val="FFFFFF"/>
                </a:solidFill>
                <a:latin typeface="Genty Sans"/>
                <a:ea typeface="Genty Sans"/>
                <a:cs typeface="Genty Sans"/>
                <a:sym typeface="Genty Sans"/>
              </a:rPr>
              <a:t>Setelah pelatihan, kita memplot kurva loss dan akurasi untuk memantau proses pelatihan dan validasi.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6191463" y="9149574"/>
            <a:ext cx="30670926" cy="1544983"/>
            <a:chOff x="0" y="0"/>
            <a:chExt cx="8077939" cy="406909"/>
          </a:xfrm>
        </p:grpSpPr>
        <p:sp>
          <p:nvSpPr>
            <p:cNvPr name="Freeform 3" id="3"/>
            <p:cNvSpPr/>
            <p:nvPr/>
          </p:nvSpPr>
          <p:spPr>
            <a:xfrm flipH="false" flipV="false" rot="0">
              <a:off x="0" y="0"/>
              <a:ext cx="8077939" cy="406909"/>
            </a:xfrm>
            <a:custGeom>
              <a:avLst/>
              <a:gdLst/>
              <a:ahLst/>
              <a:cxnLst/>
              <a:rect r="r" b="b" t="t" l="l"/>
              <a:pathLst>
                <a:path h="406909" w="8077939">
                  <a:moveTo>
                    <a:pt x="4038970" y="0"/>
                  </a:moveTo>
                  <a:cubicBezTo>
                    <a:pt x="1808308" y="0"/>
                    <a:pt x="0" y="91090"/>
                    <a:pt x="0" y="203454"/>
                  </a:cubicBezTo>
                  <a:cubicBezTo>
                    <a:pt x="0" y="315819"/>
                    <a:pt x="1808308" y="406909"/>
                    <a:pt x="4038970" y="406909"/>
                  </a:cubicBezTo>
                  <a:cubicBezTo>
                    <a:pt x="6269631" y="406909"/>
                    <a:pt x="8077939" y="315819"/>
                    <a:pt x="8077939" y="203454"/>
                  </a:cubicBezTo>
                  <a:cubicBezTo>
                    <a:pt x="8077939" y="91090"/>
                    <a:pt x="6269631" y="0"/>
                    <a:pt x="4038970" y="0"/>
                  </a:cubicBezTo>
                  <a:close/>
                </a:path>
              </a:pathLst>
            </a:custGeom>
            <a:solidFill>
              <a:srgbClr val="FFD05B"/>
            </a:solidFill>
          </p:spPr>
        </p:sp>
        <p:sp>
          <p:nvSpPr>
            <p:cNvPr name="TextBox 4" id="4"/>
            <p:cNvSpPr txBox="true"/>
            <p:nvPr/>
          </p:nvSpPr>
          <p:spPr>
            <a:xfrm>
              <a:off x="757307" y="48"/>
              <a:ext cx="6563326" cy="36871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34369" y="833863"/>
            <a:ext cx="713456" cy="1026555"/>
          </a:xfrm>
          <a:custGeom>
            <a:avLst/>
            <a:gdLst/>
            <a:ahLst/>
            <a:cxnLst/>
            <a:rect r="r" b="b" t="t" l="l"/>
            <a:pathLst>
              <a:path h="1026555" w="713456">
                <a:moveTo>
                  <a:pt x="0" y="0"/>
                </a:moveTo>
                <a:lnTo>
                  <a:pt x="713456" y="0"/>
                </a:lnTo>
                <a:lnTo>
                  <a:pt x="713456" y="1026556"/>
                </a:lnTo>
                <a:lnTo>
                  <a:pt x="0" y="1026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9650179">
            <a:off x="16540632" y="1091428"/>
            <a:ext cx="2789991" cy="1537983"/>
          </a:xfrm>
          <a:custGeom>
            <a:avLst/>
            <a:gdLst/>
            <a:ahLst/>
            <a:cxnLst/>
            <a:rect r="r" b="b" t="t" l="l"/>
            <a:pathLst>
              <a:path h="1537983" w="2789991">
                <a:moveTo>
                  <a:pt x="2789991" y="0"/>
                </a:moveTo>
                <a:lnTo>
                  <a:pt x="0" y="0"/>
                </a:lnTo>
                <a:lnTo>
                  <a:pt x="0" y="1537982"/>
                </a:lnTo>
                <a:lnTo>
                  <a:pt x="2789991" y="1537982"/>
                </a:lnTo>
                <a:lnTo>
                  <a:pt x="278999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914046">
            <a:off x="1101095" y="2328980"/>
            <a:ext cx="980004" cy="1810631"/>
          </a:xfrm>
          <a:custGeom>
            <a:avLst/>
            <a:gdLst/>
            <a:ahLst/>
            <a:cxnLst/>
            <a:rect r="r" b="b" t="t" l="l"/>
            <a:pathLst>
              <a:path h="1810631" w="980004">
                <a:moveTo>
                  <a:pt x="0" y="0"/>
                </a:moveTo>
                <a:lnTo>
                  <a:pt x="980004" y="0"/>
                </a:lnTo>
                <a:lnTo>
                  <a:pt x="980004" y="1810630"/>
                </a:lnTo>
                <a:lnTo>
                  <a:pt x="0" y="18106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179825" y="6544325"/>
            <a:ext cx="411271" cy="591757"/>
          </a:xfrm>
          <a:custGeom>
            <a:avLst/>
            <a:gdLst/>
            <a:ahLst/>
            <a:cxnLst/>
            <a:rect r="r" b="b" t="t" l="l"/>
            <a:pathLst>
              <a:path h="591757" w="411271">
                <a:moveTo>
                  <a:pt x="0" y="0"/>
                </a:moveTo>
                <a:lnTo>
                  <a:pt x="411272" y="0"/>
                </a:lnTo>
                <a:lnTo>
                  <a:pt x="411272" y="591757"/>
                </a:lnTo>
                <a:lnTo>
                  <a:pt x="0" y="591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971802" y="3752850"/>
            <a:ext cx="10797570" cy="4186135"/>
          </a:xfrm>
          <a:custGeom>
            <a:avLst/>
            <a:gdLst/>
            <a:ahLst/>
            <a:cxnLst/>
            <a:rect r="r" b="b" t="t" l="l"/>
            <a:pathLst>
              <a:path h="4186135" w="10797570">
                <a:moveTo>
                  <a:pt x="0" y="0"/>
                </a:moveTo>
                <a:lnTo>
                  <a:pt x="10797569" y="0"/>
                </a:lnTo>
                <a:lnTo>
                  <a:pt x="10797569" y="4186135"/>
                </a:lnTo>
                <a:lnTo>
                  <a:pt x="0" y="4186135"/>
                </a:lnTo>
                <a:lnTo>
                  <a:pt x="0" y="0"/>
                </a:lnTo>
                <a:close/>
              </a:path>
            </a:pathLst>
          </a:custGeom>
          <a:blipFill>
            <a:blip r:embed="rId8"/>
            <a:stretch>
              <a:fillRect l="0" t="0" r="0" b="0"/>
            </a:stretch>
          </a:blipFill>
        </p:spPr>
      </p:sp>
      <p:sp>
        <p:nvSpPr>
          <p:cNvPr name="TextBox 10" id="10"/>
          <p:cNvSpPr txBox="true"/>
          <p:nvPr/>
        </p:nvSpPr>
        <p:spPr>
          <a:xfrm rot="0">
            <a:off x="2907518" y="780918"/>
            <a:ext cx="14170513" cy="1079501"/>
          </a:xfrm>
          <a:prstGeom prst="rect">
            <a:avLst/>
          </a:prstGeom>
        </p:spPr>
        <p:txBody>
          <a:bodyPr anchor="t" rtlCol="false" tIns="0" lIns="0" bIns="0" rIns="0">
            <a:spAutoFit/>
          </a:bodyPr>
          <a:lstStyle/>
          <a:p>
            <a:pPr algn="l">
              <a:lnSpc>
                <a:spcPts val="8000"/>
              </a:lnSpc>
            </a:pPr>
            <a:r>
              <a:rPr lang="en-US" sz="8000">
                <a:solidFill>
                  <a:srgbClr val="FFFFFF"/>
                </a:solidFill>
                <a:latin typeface="Genty Sans"/>
                <a:ea typeface="Genty Sans"/>
                <a:cs typeface="Genty Sans"/>
                <a:sym typeface="Genty Sans"/>
              </a:rPr>
              <a:t>Evaluasi dan Prediksi</a:t>
            </a:r>
          </a:p>
        </p:txBody>
      </p:sp>
      <p:sp>
        <p:nvSpPr>
          <p:cNvPr name="TextBox 11" id="11"/>
          <p:cNvSpPr txBox="true"/>
          <p:nvPr/>
        </p:nvSpPr>
        <p:spPr>
          <a:xfrm rot="0">
            <a:off x="3262844" y="2054763"/>
            <a:ext cx="11762312" cy="9899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Genty Sans"/>
                <a:ea typeface="Genty Sans"/>
                <a:cs typeface="Genty Sans"/>
                <a:sym typeface="Genty Sans"/>
              </a:rPr>
              <a:t>Setelah pelatihan, kita mengevaluasi model pada data uji untuk mengukur akurasinya. Kemudian kita melakukan prediksi pada data uji dan menggunakan classification_report untuk mendapatkan metrik seperti precision, recall, dan F1-score.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6191463" y="9149574"/>
            <a:ext cx="30670926" cy="1544983"/>
            <a:chOff x="0" y="0"/>
            <a:chExt cx="8077939" cy="406909"/>
          </a:xfrm>
        </p:grpSpPr>
        <p:sp>
          <p:nvSpPr>
            <p:cNvPr name="Freeform 3" id="3"/>
            <p:cNvSpPr/>
            <p:nvPr/>
          </p:nvSpPr>
          <p:spPr>
            <a:xfrm flipH="false" flipV="false" rot="0">
              <a:off x="0" y="0"/>
              <a:ext cx="8077939" cy="406909"/>
            </a:xfrm>
            <a:custGeom>
              <a:avLst/>
              <a:gdLst/>
              <a:ahLst/>
              <a:cxnLst/>
              <a:rect r="r" b="b" t="t" l="l"/>
              <a:pathLst>
                <a:path h="406909" w="8077939">
                  <a:moveTo>
                    <a:pt x="4038970" y="0"/>
                  </a:moveTo>
                  <a:cubicBezTo>
                    <a:pt x="1808308" y="0"/>
                    <a:pt x="0" y="91090"/>
                    <a:pt x="0" y="203454"/>
                  </a:cubicBezTo>
                  <a:cubicBezTo>
                    <a:pt x="0" y="315819"/>
                    <a:pt x="1808308" y="406909"/>
                    <a:pt x="4038970" y="406909"/>
                  </a:cubicBezTo>
                  <a:cubicBezTo>
                    <a:pt x="6269631" y="406909"/>
                    <a:pt x="8077939" y="315819"/>
                    <a:pt x="8077939" y="203454"/>
                  </a:cubicBezTo>
                  <a:cubicBezTo>
                    <a:pt x="8077939" y="91090"/>
                    <a:pt x="6269631" y="0"/>
                    <a:pt x="4038970" y="0"/>
                  </a:cubicBezTo>
                  <a:close/>
                </a:path>
              </a:pathLst>
            </a:custGeom>
            <a:solidFill>
              <a:srgbClr val="FFD05B"/>
            </a:solidFill>
          </p:spPr>
        </p:sp>
        <p:sp>
          <p:nvSpPr>
            <p:cNvPr name="TextBox 4" id="4"/>
            <p:cNvSpPr txBox="true"/>
            <p:nvPr/>
          </p:nvSpPr>
          <p:spPr>
            <a:xfrm>
              <a:off x="757307" y="48"/>
              <a:ext cx="6563326" cy="36871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34369" y="833863"/>
            <a:ext cx="713456" cy="1026555"/>
          </a:xfrm>
          <a:custGeom>
            <a:avLst/>
            <a:gdLst/>
            <a:ahLst/>
            <a:cxnLst/>
            <a:rect r="r" b="b" t="t" l="l"/>
            <a:pathLst>
              <a:path h="1026555" w="713456">
                <a:moveTo>
                  <a:pt x="0" y="0"/>
                </a:moveTo>
                <a:lnTo>
                  <a:pt x="713456" y="0"/>
                </a:lnTo>
                <a:lnTo>
                  <a:pt x="713456" y="1026556"/>
                </a:lnTo>
                <a:lnTo>
                  <a:pt x="0" y="1026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9650179">
            <a:off x="16540632" y="1091428"/>
            <a:ext cx="2789991" cy="1537983"/>
          </a:xfrm>
          <a:custGeom>
            <a:avLst/>
            <a:gdLst/>
            <a:ahLst/>
            <a:cxnLst/>
            <a:rect r="r" b="b" t="t" l="l"/>
            <a:pathLst>
              <a:path h="1537983" w="2789991">
                <a:moveTo>
                  <a:pt x="2789991" y="0"/>
                </a:moveTo>
                <a:lnTo>
                  <a:pt x="0" y="0"/>
                </a:lnTo>
                <a:lnTo>
                  <a:pt x="0" y="1537982"/>
                </a:lnTo>
                <a:lnTo>
                  <a:pt x="2789991" y="1537982"/>
                </a:lnTo>
                <a:lnTo>
                  <a:pt x="278999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914046">
            <a:off x="1101095" y="2328980"/>
            <a:ext cx="980004" cy="1810631"/>
          </a:xfrm>
          <a:custGeom>
            <a:avLst/>
            <a:gdLst/>
            <a:ahLst/>
            <a:cxnLst/>
            <a:rect r="r" b="b" t="t" l="l"/>
            <a:pathLst>
              <a:path h="1810631" w="980004">
                <a:moveTo>
                  <a:pt x="0" y="0"/>
                </a:moveTo>
                <a:lnTo>
                  <a:pt x="980004" y="0"/>
                </a:lnTo>
                <a:lnTo>
                  <a:pt x="980004" y="1810630"/>
                </a:lnTo>
                <a:lnTo>
                  <a:pt x="0" y="18106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179825" y="6544325"/>
            <a:ext cx="411271" cy="591757"/>
          </a:xfrm>
          <a:custGeom>
            <a:avLst/>
            <a:gdLst/>
            <a:ahLst/>
            <a:cxnLst/>
            <a:rect r="r" b="b" t="t" l="l"/>
            <a:pathLst>
              <a:path h="591757" w="411271">
                <a:moveTo>
                  <a:pt x="0" y="0"/>
                </a:moveTo>
                <a:lnTo>
                  <a:pt x="411272" y="0"/>
                </a:lnTo>
                <a:lnTo>
                  <a:pt x="411272" y="591757"/>
                </a:lnTo>
                <a:lnTo>
                  <a:pt x="0" y="5917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971802" y="3752850"/>
            <a:ext cx="10797570" cy="4186135"/>
          </a:xfrm>
          <a:custGeom>
            <a:avLst/>
            <a:gdLst/>
            <a:ahLst/>
            <a:cxnLst/>
            <a:rect r="r" b="b" t="t" l="l"/>
            <a:pathLst>
              <a:path h="4186135" w="10797570">
                <a:moveTo>
                  <a:pt x="0" y="0"/>
                </a:moveTo>
                <a:lnTo>
                  <a:pt x="10797569" y="0"/>
                </a:lnTo>
                <a:lnTo>
                  <a:pt x="10797569" y="4186135"/>
                </a:lnTo>
                <a:lnTo>
                  <a:pt x="0" y="4186135"/>
                </a:lnTo>
                <a:lnTo>
                  <a:pt x="0" y="0"/>
                </a:lnTo>
                <a:close/>
              </a:path>
            </a:pathLst>
          </a:custGeom>
          <a:blipFill>
            <a:blip r:embed="rId8"/>
            <a:stretch>
              <a:fillRect l="0" t="0" r="0" b="0"/>
            </a:stretch>
          </a:blipFill>
        </p:spPr>
      </p:sp>
      <p:sp>
        <p:nvSpPr>
          <p:cNvPr name="TextBox 10" id="10"/>
          <p:cNvSpPr txBox="true"/>
          <p:nvPr/>
        </p:nvSpPr>
        <p:spPr>
          <a:xfrm rot="0">
            <a:off x="2907518" y="780918"/>
            <a:ext cx="14170513" cy="1079501"/>
          </a:xfrm>
          <a:prstGeom prst="rect">
            <a:avLst/>
          </a:prstGeom>
        </p:spPr>
        <p:txBody>
          <a:bodyPr anchor="t" rtlCol="false" tIns="0" lIns="0" bIns="0" rIns="0">
            <a:spAutoFit/>
          </a:bodyPr>
          <a:lstStyle/>
          <a:p>
            <a:pPr algn="l">
              <a:lnSpc>
                <a:spcPts val="8000"/>
              </a:lnSpc>
            </a:pPr>
            <a:r>
              <a:rPr lang="en-US" sz="8000">
                <a:solidFill>
                  <a:srgbClr val="FFFFFF"/>
                </a:solidFill>
                <a:latin typeface="Genty Sans"/>
                <a:ea typeface="Genty Sans"/>
                <a:cs typeface="Genty Sans"/>
                <a:sym typeface="Genty Sans"/>
              </a:rPr>
              <a:t>Jumlah Total Bobot (Weight)</a:t>
            </a:r>
          </a:p>
        </p:txBody>
      </p:sp>
      <p:sp>
        <p:nvSpPr>
          <p:cNvPr name="TextBox 11" id="11"/>
          <p:cNvSpPr txBox="true"/>
          <p:nvPr/>
        </p:nvSpPr>
        <p:spPr>
          <a:xfrm rot="0">
            <a:off x="3262844" y="2054763"/>
            <a:ext cx="11762312" cy="1323340"/>
          </a:xfrm>
          <a:prstGeom prst="rect">
            <a:avLst/>
          </a:prstGeom>
        </p:spPr>
        <p:txBody>
          <a:bodyPr anchor="t" rtlCol="false" tIns="0" lIns="0" bIns="0" rIns="0">
            <a:spAutoFit/>
          </a:bodyPr>
          <a:lstStyle/>
          <a:p>
            <a:pPr algn="ctr" marL="410209" indent="-205105" lvl="1">
              <a:lnSpc>
                <a:spcPts val="2659"/>
              </a:lnSpc>
              <a:buFont typeface="Arial"/>
              <a:buChar char="•"/>
            </a:pPr>
            <a:r>
              <a:rPr lang="en-US" sz="1899">
                <a:solidFill>
                  <a:srgbClr val="FFFFFF"/>
                </a:solidFill>
                <a:latin typeface="Genty Sans"/>
                <a:ea typeface="Genty Sans"/>
                <a:cs typeface="Genty Sans"/>
                <a:sym typeface="Genty Sans"/>
              </a:rPr>
              <a:t>Jumlah Total Bobot: 10,000+ bobot (tergantung pada arsitektur model).</a:t>
            </a:r>
          </a:p>
          <a:p>
            <a:pPr algn="ctr" marL="410209" indent="-205105" lvl="1">
              <a:lnSpc>
                <a:spcPts val="2659"/>
              </a:lnSpc>
              <a:buFont typeface="Arial"/>
              <a:buChar char="•"/>
            </a:pPr>
            <a:r>
              <a:rPr lang="en-US" sz="1899">
                <a:solidFill>
                  <a:srgbClr val="FFFFFF"/>
                </a:solidFill>
                <a:latin typeface="Genty Sans"/>
                <a:ea typeface="Genty Sans"/>
                <a:cs typeface="Genty Sans"/>
                <a:sym typeface="Genty Sans"/>
              </a:rPr>
              <a:t>Penjelasan: Bobot adalah parameter yang dipelajari oleh model selama pelatihan untuk mengoptimalkan prediksi. Jumlah bobot ini bergantung pada jumlah layer dan node dalam model.</a:t>
            </a:r>
          </a:p>
          <a:p>
            <a:pPr algn="ctr">
              <a:lnSpc>
                <a:spcPts val="265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11A40"/>
        </a:solidFill>
      </p:bgPr>
    </p:bg>
    <p:spTree>
      <p:nvGrpSpPr>
        <p:cNvPr id="1" name=""/>
        <p:cNvGrpSpPr/>
        <p:nvPr/>
      </p:nvGrpSpPr>
      <p:grpSpPr>
        <a:xfrm>
          <a:off x="0" y="0"/>
          <a:ext cx="0" cy="0"/>
          <a:chOff x="0" y="0"/>
          <a:chExt cx="0" cy="0"/>
        </a:xfrm>
      </p:grpSpPr>
      <p:grpSp>
        <p:nvGrpSpPr>
          <p:cNvPr name="Group 2" id="2"/>
          <p:cNvGrpSpPr/>
          <p:nvPr/>
        </p:nvGrpSpPr>
        <p:grpSpPr>
          <a:xfrm rot="0">
            <a:off x="-6191463" y="9149574"/>
            <a:ext cx="30670926" cy="1544983"/>
            <a:chOff x="0" y="0"/>
            <a:chExt cx="8077939" cy="406909"/>
          </a:xfrm>
        </p:grpSpPr>
        <p:sp>
          <p:nvSpPr>
            <p:cNvPr name="Freeform 3" id="3"/>
            <p:cNvSpPr/>
            <p:nvPr/>
          </p:nvSpPr>
          <p:spPr>
            <a:xfrm flipH="false" flipV="false" rot="0">
              <a:off x="0" y="0"/>
              <a:ext cx="8077939" cy="406909"/>
            </a:xfrm>
            <a:custGeom>
              <a:avLst/>
              <a:gdLst/>
              <a:ahLst/>
              <a:cxnLst/>
              <a:rect r="r" b="b" t="t" l="l"/>
              <a:pathLst>
                <a:path h="406909" w="8077939">
                  <a:moveTo>
                    <a:pt x="4038970" y="0"/>
                  </a:moveTo>
                  <a:cubicBezTo>
                    <a:pt x="1808308" y="0"/>
                    <a:pt x="0" y="91090"/>
                    <a:pt x="0" y="203454"/>
                  </a:cubicBezTo>
                  <a:cubicBezTo>
                    <a:pt x="0" y="315819"/>
                    <a:pt x="1808308" y="406909"/>
                    <a:pt x="4038970" y="406909"/>
                  </a:cubicBezTo>
                  <a:cubicBezTo>
                    <a:pt x="6269631" y="406909"/>
                    <a:pt x="8077939" y="315819"/>
                    <a:pt x="8077939" y="203454"/>
                  </a:cubicBezTo>
                  <a:cubicBezTo>
                    <a:pt x="8077939" y="91090"/>
                    <a:pt x="6269631" y="0"/>
                    <a:pt x="4038970" y="0"/>
                  </a:cubicBezTo>
                  <a:close/>
                </a:path>
              </a:pathLst>
            </a:custGeom>
            <a:solidFill>
              <a:srgbClr val="FFD05B"/>
            </a:solidFill>
          </p:spPr>
        </p:sp>
        <p:sp>
          <p:nvSpPr>
            <p:cNvPr name="TextBox 4" id="4"/>
            <p:cNvSpPr txBox="true"/>
            <p:nvPr/>
          </p:nvSpPr>
          <p:spPr>
            <a:xfrm>
              <a:off x="757307" y="48"/>
              <a:ext cx="6563326" cy="36871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0184589">
            <a:off x="16390964" y="1580566"/>
            <a:ext cx="2789991" cy="1537983"/>
          </a:xfrm>
          <a:custGeom>
            <a:avLst/>
            <a:gdLst/>
            <a:ahLst/>
            <a:cxnLst/>
            <a:rect r="r" b="b" t="t" l="l"/>
            <a:pathLst>
              <a:path h="1537983" w="2789991">
                <a:moveTo>
                  <a:pt x="0" y="0"/>
                </a:moveTo>
                <a:lnTo>
                  <a:pt x="2789991" y="0"/>
                </a:lnTo>
                <a:lnTo>
                  <a:pt x="2789991" y="1537982"/>
                </a:lnTo>
                <a:lnTo>
                  <a:pt x="0" y="15379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459561" y="1951094"/>
            <a:ext cx="14143666" cy="930275"/>
          </a:xfrm>
          <a:prstGeom prst="rect">
            <a:avLst/>
          </a:prstGeom>
        </p:spPr>
        <p:txBody>
          <a:bodyPr anchor="t" rtlCol="false" tIns="0" lIns="0" bIns="0" rIns="0">
            <a:spAutoFit/>
          </a:bodyPr>
          <a:lstStyle/>
          <a:p>
            <a:pPr algn="ctr">
              <a:lnSpc>
                <a:spcPts val="6999"/>
              </a:lnSpc>
            </a:pPr>
            <a:r>
              <a:rPr lang="en-US" sz="6999">
                <a:solidFill>
                  <a:srgbClr val="FFFFFF"/>
                </a:solidFill>
                <a:latin typeface="Genty Sans"/>
                <a:ea typeface="Genty Sans"/>
                <a:cs typeface="Genty Sans"/>
                <a:sym typeface="Genty Sans"/>
              </a:rPr>
              <a:t>Link Github</a:t>
            </a:r>
          </a:p>
        </p:txBody>
      </p:sp>
      <p:sp>
        <p:nvSpPr>
          <p:cNvPr name="Freeform 7" id="7"/>
          <p:cNvSpPr/>
          <p:nvPr/>
        </p:nvSpPr>
        <p:spPr>
          <a:xfrm flipH="false" flipV="false" rot="0">
            <a:off x="1826133" y="2349557"/>
            <a:ext cx="492069" cy="708013"/>
          </a:xfrm>
          <a:custGeom>
            <a:avLst/>
            <a:gdLst/>
            <a:ahLst/>
            <a:cxnLst/>
            <a:rect r="r" b="b" t="t" l="l"/>
            <a:pathLst>
              <a:path h="708013" w="492069">
                <a:moveTo>
                  <a:pt x="0" y="0"/>
                </a:moveTo>
                <a:lnTo>
                  <a:pt x="492069" y="0"/>
                </a:lnTo>
                <a:lnTo>
                  <a:pt x="492069" y="708013"/>
                </a:lnTo>
                <a:lnTo>
                  <a:pt x="0" y="7080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781973" y="1951094"/>
            <a:ext cx="14143666" cy="930275"/>
          </a:xfrm>
          <a:prstGeom prst="rect">
            <a:avLst/>
          </a:prstGeom>
        </p:spPr>
        <p:txBody>
          <a:bodyPr anchor="t" rtlCol="false" tIns="0" lIns="0" bIns="0" rIns="0">
            <a:spAutoFit/>
          </a:bodyPr>
          <a:lstStyle/>
          <a:p>
            <a:pPr algn="ctr">
              <a:lnSpc>
                <a:spcPts val="6999"/>
              </a:lnSpc>
            </a:pPr>
            <a:r>
              <a:rPr lang="en-US" sz="6999">
                <a:solidFill>
                  <a:srgbClr val="FFFFFF"/>
                </a:solidFill>
                <a:latin typeface="Genty Sans"/>
                <a:ea typeface="Genty Sans"/>
                <a:cs typeface="Genty Sans"/>
                <a:sym typeface="Genty Sans"/>
              </a:rPr>
              <a:t>Link Google collab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grpSp>
        <p:nvGrpSpPr>
          <p:cNvPr name="Group 3" id="3"/>
          <p:cNvGrpSpPr/>
          <p:nvPr/>
        </p:nvGrpSpPr>
        <p:grpSpPr>
          <a:xfrm rot="0">
            <a:off x="-6191463" y="8311814"/>
            <a:ext cx="30670926" cy="2382742"/>
            <a:chOff x="0" y="0"/>
            <a:chExt cx="8077939" cy="627553"/>
          </a:xfrm>
        </p:grpSpPr>
        <p:sp>
          <p:nvSpPr>
            <p:cNvPr name="Freeform 4" id="4"/>
            <p:cNvSpPr/>
            <p:nvPr/>
          </p:nvSpPr>
          <p:spPr>
            <a:xfrm flipH="false" flipV="false" rot="0">
              <a:off x="0" y="0"/>
              <a:ext cx="8077939" cy="627553"/>
            </a:xfrm>
            <a:custGeom>
              <a:avLst/>
              <a:gdLst/>
              <a:ahLst/>
              <a:cxnLst/>
              <a:rect r="r" b="b" t="t" l="l"/>
              <a:pathLst>
                <a:path h="627553" w="8077939">
                  <a:moveTo>
                    <a:pt x="4038970" y="0"/>
                  </a:moveTo>
                  <a:cubicBezTo>
                    <a:pt x="1808308" y="0"/>
                    <a:pt x="0" y="140483"/>
                    <a:pt x="0" y="313777"/>
                  </a:cubicBezTo>
                  <a:cubicBezTo>
                    <a:pt x="0" y="487071"/>
                    <a:pt x="1808308" y="627553"/>
                    <a:pt x="4038970" y="627553"/>
                  </a:cubicBezTo>
                  <a:cubicBezTo>
                    <a:pt x="6269631" y="627553"/>
                    <a:pt x="8077939" y="487071"/>
                    <a:pt x="8077939" y="313777"/>
                  </a:cubicBezTo>
                  <a:cubicBezTo>
                    <a:pt x="8077939" y="140483"/>
                    <a:pt x="6269631" y="0"/>
                    <a:pt x="4038970" y="0"/>
                  </a:cubicBezTo>
                  <a:close/>
                </a:path>
              </a:pathLst>
            </a:custGeom>
            <a:solidFill>
              <a:srgbClr val="FFD05B"/>
            </a:solidFill>
          </p:spPr>
        </p:sp>
        <p:sp>
          <p:nvSpPr>
            <p:cNvPr name="TextBox 5" id="5"/>
            <p:cNvSpPr txBox="true"/>
            <p:nvPr/>
          </p:nvSpPr>
          <p:spPr>
            <a:xfrm>
              <a:off x="757307" y="20733"/>
              <a:ext cx="6563326" cy="54798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6958316" y="4646239"/>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5269829">
            <a:off x="16803762" y="1362229"/>
            <a:ext cx="1513043" cy="2795461"/>
          </a:xfrm>
          <a:custGeom>
            <a:avLst/>
            <a:gdLst/>
            <a:ahLst/>
            <a:cxnLst/>
            <a:rect r="r" b="b" t="t" l="l"/>
            <a:pathLst>
              <a:path h="2795461" w="1513043">
                <a:moveTo>
                  <a:pt x="1513044" y="0"/>
                </a:moveTo>
                <a:lnTo>
                  <a:pt x="0" y="0"/>
                </a:lnTo>
                <a:lnTo>
                  <a:pt x="0" y="2795461"/>
                </a:lnTo>
                <a:lnTo>
                  <a:pt x="1513044" y="2795461"/>
                </a:lnTo>
                <a:lnTo>
                  <a:pt x="151304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792456" y="3208368"/>
            <a:ext cx="465555" cy="669864"/>
          </a:xfrm>
          <a:custGeom>
            <a:avLst/>
            <a:gdLst/>
            <a:ahLst/>
            <a:cxnLst/>
            <a:rect r="r" b="b" t="t" l="l"/>
            <a:pathLst>
              <a:path h="669864" w="465555">
                <a:moveTo>
                  <a:pt x="0" y="0"/>
                </a:moveTo>
                <a:lnTo>
                  <a:pt x="465555" y="0"/>
                </a:lnTo>
                <a:lnTo>
                  <a:pt x="465555" y="669864"/>
                </a:lnTo>
                <a:lnTo>
                  <a:pt x="0" y="66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4190808" y="3869635"/>
            <a:ext cx="8726560" cy="1209675"/>
          </a:xfrm>
          <a:prstGeom prst="rect">
            <a:avLst/>
          </a:prstGeom>
        </p:spPr>
        <p:txBody>
          <a:bodyPr anchor="t" rtlCol="false" tIns="0" lIns="0" bIns="0" rIns="0">
            <a:spAutoFit/>
          </a:bodyPr>
          <a:lstStyle/>
          <a:p>
            <a:pPr algn="l">
              <a:lnSpc>
                <a:spcPts val="9000"/>
              </a:lnSpc>
            </a:pPr>
            <a:r>
              <a:rPr lang="en-US" sz="9000">
                <a:solidFill>
                  <a:srgbClr val="211A40"/>
                </a:solidFill>
                <a:latin typeface="Genty Sans"/>
                <a:ea typeface="Genty Sans"/>
                <a:cs typeface="Genty Sans"/>
                <a:sym typeface="Genty Sans"/>
              </a:rPr>
              <a:t>Iwani Khairina</a:t>
            </a:r>
          </a:p>
        </p:txBody>
      </p:sp>
      <p:sp>
        <p:nvSpPr>
          <p:cNvPr name="TextBox 10" id="10"/>
          <p:cNvSpPr txBox="true"/>
          <p:nvPr/>
        </p:nvSpPr>
        <p:spPr>
          <a:xfrm rot="0">
            <a:off x="4190808" y="4988505"/>
            <a:ext cx="8726560" cy="1209675"/>
          </a:xfrm>
          <a:prstGeom prst="rect">
            <a:avLst/>
          </a:prstGeom>
        </p:spPr>
        <p:txBody>
          <a:bodyPr anchor="t" rtlCol="false" tIns="0" lIns="0" bIns="0" rIns="0">
            <a:spAutoFit/>
          </a:bodyPr>
          <a:lstStyle/>
          <a:p>
            <a:pPr algn="l">
              <a:lnSpc>
                <a:spcPts val="9000"/>
              </a:lnSpc>
            </a:pPr>
            <a:r>
              <a:rPr lang="en-US" sz="9000">
                <a:solidFill>
                  <a:srgbClr val="211A40"/>
                </a:solidFill>
                <a:latin typeface="Genty Sans"/>
                <a:ea typeface="Genty Sans"/>
                <a:cs typeface="Genty Sans"/>
                <a:sym typeface="Genty Sans"/>
              </a:rPr>
              <a:t>2208107010078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grpSp>
        <p:nvGrpSpPr>
          <p:cNvPr name="Group 3" id="3"/>
          <p:cNvGrpSpPr/>
          <p:nvPr/>
        </p:nvGrpSpPr>
        <p:grpSpPr>
          <a:xfrm rot="0">
            <a:off x="-6191463" y="8311814"/>
            <a:ext cx="30670926" cy="2382742"/>
            <a:chOff x="0" y="0"/>
            <a:chExt cx="8077939" cy="627553"/>
          </a:xfrm>
        </p:grpSpPr>
        <p:sp>
          <p:nvSpPr>
            <p:cNvPr name="Freeform 4" id="4"/>
            <p:cNvSpPr/>
            <p:nvPr/>
          </p:nvSpPr>
          <p:spPr>
            <a:xfrm flipH="false" flipV="false" rot="0">
              <a:off x="0" y="0"/>
              <a:ext cx="8077939" cy="627553"/>
            </a:xfrm>
            <a:custGeom>
              <a:avLst/>
              <a:gdLst/>
              <a:ahLst/>
              <a:cxnLst/>
              <a:rect r="r" b="b" t="t" l="l"/>
              <a:pathLst>
                <a:path h="627553" w="8077939">
                  <a:moveTo>
                    <a:pt x="4038970" y="0"/>
                  </a:moveTo>
                  <a:cubicBezTo>
                    <a:pt x="1808308" y="0"/>
                    <a:pt x="0" y="140483"/>
                    <a:pt x="0" y="313777"/>
                  </a:cubicBezTo>
                  <a:cubicBezTo>
                    <a:pt x="0" y="487071"/>
                    <a:pt x="1808308" y="627553"/>
                    <a:pt x="4038970" y="627553"/>
                  </a:cubicBezTo>
                  <a:cubicBezTo>
                    <a:pt x="6269631" y="627553"/>
                    <a:pt x="8077939" y="487071"/>
                    <a:pt x="8077939" y="313777"/>
                  </a:cubicBezTo>
                  <a:cubicBezTo>
                    <a:pt x="8077939" y="140483"/>
                    <a:pt x="6269631" y="0"/>
                    <a:pt x="4038970" y="0"/>
                  </a:cubicBezTo>
                  <a:close/>
                </a:path>
              </a:pathLst>
            </a:custGeom>
            <a:solidFill>
              <a:srgbClr val="FFD05B"/>
            </a:solidFill>
          </p:spPr>
        </p:sp>
        <p:sp>
          <p:nvSpPr>
            <p:cNvPr name="TextBox 5" id="5"/>
            <p:cNvSpPr txBox="true"/>
            <p:nvPr/>
          </p:nvSpPr>
          <p:spPr>
            <a:xfrm>
              <a:off x="757307" y="20733"/>
              <a:ext cx="6563326" cy="54798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6958316" y="4646239"/>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5269829">
            <a:off x="16803762" y="1362229"/>
            <a:ext cx="1513043" cy="2795461"/>
          </a:xfrm>
          <a:custGeom>
            <a:avLst/>
            <a:gdLst/>
            <a:ahLst/>
            <a:cxnLst/>
            <a:rect r="r" b="b" t="t" l="l"/>
            <a:pathLst>
              <a:path h="2795461" w="1513043">
                <a:moveTo>
                  <a:pt x="1513044" y="0"/>
                </a:moveTo>
                <a:lnTo>
                  <a:pt x="0" y="0"/>
                </a:lnTo>
                <a:lnTo>
                  <a:pt x="0" y="2795461"/>
                </a:lnTo>
                <a:lnTo>
                  <a:pt x="1513044" y="2795461"/>
                </a:lnTo>
                <a:lnTo>
                  <a:pt x="151304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792456" y="3208368"/>
            <a:ext cx="465555" cy="669864"/>
          </a:xfrm>
          <a:custGeom>
            <a:avLst/>
            <a:gdLst/>
            <a:ahLst/>
            <a:cxnLst/>
            <a:rect r="r" b="b" t="t" l="l"/>
            <a:pathLst>
              <a:path h="669864" w="465555">
                <a:moveTo>
                  <a:pt x="0" y="0"/>
                </a:moveTo>
                <a:lnTo>
                  <a:pt x="465555" y="0"/>
                </a:lnTo>
                <a:lnTo>
                  <a:pt x="465555" y="669864"/>
                </a:lnTo>
                <a:lnTo>
                  <a:pt x="0" y="66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811651" y="1762125"/>
            <a:ext cx="8726560" cy="1209675"/>
          </a:xfrm>
          <a:prstGeom prst="rect">
            <a:avLst/>
          </a:prstGeom>
        </p:spPr>
        <p:txBody>
          <a:bodyPr anchor="t" rtlCol="false" tIns="0" lIns="0" bIns="0" rIns="0">
            <a:spAutoFit/>
          </a:bodyPr>
          <a:lstStyle/>
          <a:p>
            <a:pPr algn="l">
              <a:lnSpc>
                <a:spcPts val="9000"/>
              </a:lnSpc>
            </a:pPr>
            <a:r>
              <a:rPr lang="en-US" sz="9000">
                <a:solidFill>
                  <a:srgbClr val="211A40"/>
                </a:solidFill>
                <a:latin typeface="Genty Sans"/>
                <a:ea typeface="Genty Sans"/>
                <a:cs typeface="Genty Sans"/>
                <a:sym typeface="Genty Sans"/>
              </a:rPr>
              <a:t>Latar Belakang</a:t>
            </a:r>
          </a:p>
        </p:txBody>
      </p:sp>
      <p:sp>
        <p:nvSpPr>
          <p:cNvPr name="TextBox 10" id="10"/>
          <p:cNvSpPr txBox="true"/>
          <p:nvPr/>
        </p:nvSpPr>
        <p:spPr>
          <a:xfrm rot="0">
            <a:off x="1811651" y="3540277"/>
            <a:ext cx="10996534" cy="3952875"/>
          </a:xfrm>
          <a:prstGeom prst="rect">
            <a:avLst/>
          </a:prstGeom>
        </p:spPr>
        <p:txBody>
          <a:bodyPr anchor="t" rtlCol="false" tIns="0" lIns="0" bIns="0" rIns="0">
            <a:spAutoFit/>
          </a:bodyPr>
          <a:lstStyle/>
          <a:p>
            <a:pPr algn="l">
              <a:lnSpc>
                <a:spcPts val="3900"/>
              </a:lnSpc>
              <a:spcBef>
                <a:spcPct val="0"/>
              </a:spcBef>
            </a:pPr>
            <a:r>
              <a:rPr lang="en-US" sz="3000">
                <a:solidFill>
                  <a:srgbClr val="211A40"/>
                </a:solidFill>
                <a:latin typeface="Montserrat"/>
                <a:ea typeface="Montserrat"/>
                <a:cs typeface="Montserrat"/>
                <a:sym typeface="Montserrat"/>
              </a:rPr>
              <a:t>Pentingnya Deteksi Dini Kanker Payudara</a:t>
            </a:r>
          </a:p>
          <a:p>
            <a:pPr algn="l">
              <a:lnSpc>
                <a:spcPts val="3900"/>
              </a:lnSpc>
              <a:spcBef>
                <a:spcPct val="0"/>
              </a:spcBef>
            </a:pPr>
            <a:r>
              <a:rPr lang="en-US" sz="3000">
                <a:solidFill>
                  <a:srgbClr val="211A40"/>
                </a:solidFill>
                <a:latin typeface="Montserrat"/>
                <a:ea typeface="Montserrat"/>
                <a:cs typeface="Montserrat"/>
                <a:sym typeface="Montserrat"/>
              </a:rPr>
              <a:t>Kanker payudara adalah salah satu jenis kanker yang paling umum di seluruh dunia. Deteksi dini sangat penting untuk meningkatkan peluang kesembuhan dan mengurangi risiko kematian. Dengan teknologi yang semakin canggih, sistem berbasis kecerdasan buatan dapat membantu dokter dalam mendiagnosis lebih cepat dan akurat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sp>
        <p:nvSpPr>
          <p:cNvPr name="TextBox 3" id="3"/>
          <p:cNvSpPr txBox="true"/>
          <p:nvPr/>
        </p:nvSpPr>
        <p:spPr>
          <a:xfrm rot="0">
            <a:off x="625179" y="1162050"/>
            <a:ext cx="17925001" cy="1079501"/>
          </a:xfrm>
          <a:prstGeom prst="rect">
            <a:avLst/>
          </a:prstGeom>
        </p:spPr>
        <p:txBody>
          <a:bodyPr anchor="t" rtlCol="false" tIns="0" lIns="0" bIns="0" rIns="0">
            <a:spAutoFit/>
          </a:bodyPr>
          <a:lstStyle/>
          <a:p>
            <a:pPr algn="l">
              <a:lnSpc>
                <a:spcPts val="8000"/>
              </a:lnSpc>
            </a:pPr>
            <a:r>
              <a:rPr lang="en-US" sz="8000">
                <a:solidFill>
                  <a:srgbClr val="211A40"/>
                </a:solidFill>
                <a:latin typeface="Genty Sans"/>
                <a:ea typeface="Genty Sans"/>
                <a:cs typeface="Genty Sans"/>
                <a:sym typeface="Genty Sans"/>
              </a:rPr>
              <a:t>Neural Network dan Penerapannya</a:t>
            </a:r>
          </a:p>
        </p:txBody>
      </p:sp>
      <p:sp>
        <p:nvSpPr>
          <p:cNvPr name="Freeform 4" id="4"/>
          <p:cNvSpPr/>
          <p:nvPr/>
        </p:nvSpPr>
        <p:spPr>
          <a:xfrm flipH="true" flipV="false" rot="5269829">
            <a:off x="17793659" y="1344639"/>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191463" y="8770572"/>
            <a:ext cx="30670926" cy="1923985"/>
            <a:chOff x="0" y="0"/>
            <a:chExt cx="8077939" cy="506728"/>
          </a:xfrm>
        </p:grpSpPr>
        <p:sp>
          <p:nvSpPr>
            <p:cNvPr name="Freeform 6" id="6"/>
            <p:cNvSpPr/>
            <p:nvPr/>
          </p:nvSpPr>
          <p:spPr>
            <a:xfrm flipH="false" flipV="false" rot="0">
              <a:off x="0" y="0"/>
              <a:ext cx="8077939" cy="506728"/>
            </a:xfrm>
            <a:custGeom>
              <a:avLst/>
              <a:gdLst/>
              <a:ahLst/>
              <a:cxnLst/>
              <a:rect r="r" b="b" t="t" l="l"/>
              <a:pathLst>
                <a:path h="506728" w="8077939">
                  <a:moveTo>
                    <a:pt x="4038970" y="0"/>
                  </a:moveTo>
                  <a:cubicBezTo>
                    <a:pt x="1808308" y="0"/>
                    <a:pt x="0" y="113435"/>
                    <a:pt x="0" y="253364"/>
                  </a:cubicBezTo>
                  <a:cubicBezTo>
                    <a:pt x="0" y="393293"/>
                    <a:pt x="1808308" y="506728"/>
                    <a:pt x="4038970" y="506728"/>
                  </a:cubicBezTo>
                  <a:cubicBezTo>
                    <a:pt x="6269631" y="506728"/>
                    <a:pt x="8077939" y="393293"/>
                    <a:pt x="8077939" y="253364"/>
                  </a:cubicBezTo>
                  <a:cubicBezTo>
                    <a:pt x="8077939" y="113435"/>
                    <a:pt x="6269631" y="0"/>
                    <a:pt x="4038970" y="0"/>
                  </a:cubicBezTo>
                  <a:close/>
                </a:path>
              </a:pathLst>
            </a:custGeom>
            <a:solidFill>
              <a:srgbClr val="FFD05B"/>
            </a:solidFill>
          </p:spPr>
        </p:sp>
        <p:sp>
          <p:nvSpPr>
            <p:cNvPr name="TextBox 7" id="7"/>
            <p:cNvSpPr txBox="true"/>
            <p:nvPr/>
          </p:nvSpPr>
          <p:spPr>
            <a:xfrm>
              <a:off x="757307" y="9406"/>
              <a:ext cx="6563326" cy="44981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625179" y="518564"/>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9650179">
            <a:off x="-769816" y="1973378"/>
            <a:ext cx="2789991" cy="1537983"/>
          </a:xfrm>
          <a:custGeom>
            <a:avLst/>
            <a:gdLst/>
            <a:ahLst/>
            <a:cxnLst/>
            <a:rect r="r" b="b" t="t" l="l"/>
            <a:pathLst>
              <a:path h="1537983" w="2789991">
                <a:moveTo>
                  <a:pt x="2789991" y="0"/>
                </a:moveTo>
                <a:lnTo>
                  <a:pt x="0" y="0"/>
                </a:lnTo>
                <a:lnTo>
                  <a:pt x="0" y="1537983"/>
                </a:lnTo>
                <a:lnTo>
                  <a:pt x="2789991" y="1537983"/>
                </a:lnTo>
                <a:lnTo>
                  <a:pt x="278999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9587680" y="3221495"/>
            <a:ext cx="7925792" cy="3844009"/>
          </a:xfrm>
          <a:custGeom>
            <a:avLst/>
            <a:gdLst/>
            <a:ahLst/>
            <a:cxnLst/>
            <a:rect r="r" b="b" t="t" l="l"/>
            <a:pathLst>
              <a:path h="3844009" w="7925792">
                <a:moveTo>
                  <a:pt x="0" y="0"/>
                </a:moveTo>
                <a:lnTo>
                  <a:pt x="7925792" y="0"/>
                </a:lnTo>
                <a:lnTo>
                  <a:pt x="7925792" y="3844010"/>
                </a:lnTo>
                <a:lnTo>
                  <a:pt x="0" y="3844010"/>
                </a:lnTo>
                <a:lnTo>
                  <a:pt x="0" y="0"/>
                </a:lnTo>
                <a:close/>
              </a:path>
            </a:pathLst>
          </a:custGeom>
          <a:blipFill>
            <a:blip r:embed="rId9"/>
            <a:stretch>
              <a:fillRect l="0" t="0" r="0" b="0"/>
            </a:stretch>
          </a:blipFill>
        </p:spPr>
      </p:sp>
      <p:sp>
        <p:nvSpPr>
          <p:cNvPr name="TextBox 11" id="11"/>
          <p:cNvSpPr txBox="true"/>
          <p:nvPr/>
        </p:nvSpPr>
        <p:spPr>
          <a:xfrm rot="0">
            <a:off x="767578" y="3513279"/>
            <a:ext cx="8820102" cy="5438775"/>
          </a:xfrm>
          <a:prstGeom prst="rect">
            <a:avLst/>
          </a:prstGeom>
        </p:spPr>
        <p:txBody>
          <a:bodyPr anchor="t" rtlCol="false" tIns="0" lIns="0" bIns="0" rIns="0">
            <a:spAutoFit/>
          </a:bodyPr>
          <a:lstStyle/>
          <a:p>
            <a:pPr algn="l">
              <a:lnSpc>
                <a:spcPts val="3900"/>
              </a:lnSpc>
            </a:pPr>
            <a:r>
              <a:rPr lang="en-US" sz="3000" b="true">
                <a:solidFill>
                  <a:srgbClr val="211A40"/>
                </a:solidFill>
                <a:latin typeface="Montserrat Medium"/>
                <a:ea typeface="Montserrat Medium"/>
                <a:cs typeface="Montserrat Medium"/>
                <a:sym typeface="Montserrat Medium"/>
              </a:rPr>
              <a:t>Neural network adalah model kecerdasan buatan yang meniru cara kerja otak manusia.</a:t>
            </a:r>
          </a:p>
          <a:p>
            <a:pPr algn="l">
              <a:lnSpc>
                <a:spcPts val="3900"/>
              </a:lnSpc>
            </a:pPr>
            <a:r>
              <a:rPr lang="en-US" sz="3000" b="true">
                <a:solidFill>
                  <a:srgbClr val="211A40"/>
                </a:solidFill>
                <a:latin typeface="Montserrat Medium"/>
                <a:ea typeface="Montserrat Medium"/>
                <a:cs typeface="Montserrat Medium"/>
                <a:sym typeface="Montserrat Medium"/>
              </a:rPr>
              <a:t>Dalam bidang klasifikasi gambar, neural network (terutama Convolutional Neural Networks/CNN) digunakan untuk mengenali pola visual dari gambar.</a:t>
            </a:r>
          </a:p>
          <a:p>
            <a:pPr algn="l">
              <a:lnSpc>
                <a:spcPts val="3900"/>
              </a:lnSpc>
            </a:pPr>
            <a:r>
              <a:rPr lang="en-US" sz="3000" b="true">
                <a:solidFill>
                  <a:srgbClr val="211A40"/>
                </a:solidFill>
                <a:latin typeface="Montserrat Medium"/>
                <a:ea typeface="Montserrat Medium"/>
                <a:cs typeface="Montserrat Medium"/>
                <a:sym typeface="Montserrat Medium"/>
              </a:rPr>
              <a:t>CNN efektif untuk mendeteksi fitur dalam gambar, seperti perbedaan tekstur atau bentuk, yang sangat relevan untuk mendiagnosis kanker payudara.</a:t>
            </a:r>
          </a:p>
          <a:p>
            <a:pPr algn="l">
              <a:lnSpc>
                <a:spcPts val="39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sp>
        <p:nvSpPr>
          <p:cNvPr name="TextBox 3" id="3"/>
          <p:cNvSpPr txBox="true"/>
          <p:nvPr/>
        </p:nvSpPr>
        <p:spPr>
          <a:xfrm rot="0">
            <a:off x="702355" y="1885175"/>
            <a:ext cx="9028702" cy="3455998"/>
          </a:xfrm>
          <a:prstGeom prst="rect">
            <a:avLst/>
          </a:prstGeom>
        </p:spPr>
        <p:txBody>
          <a:bodyPr anchor="t" rtlCol="false" tIns="0" lIns="0" bIns="0" rIns="0">
            <a:spAutoFit/>
          </a:bodyPr>
          <a:lstStyle/>
          <a:p>
            <a:pPr algn="l">
              <a:lnSpc>
                <a:spcPts val="6751"/>
              </a:lnSpc>
            </a:pPr>
            <a:r>
              <a:rPr lang="en-US" sz="6751">
                <a:solidFill>
                  <a:srgbClr val="211A40"/>
                </a:solidFill>
                <a:latin typeface="Genty Sans"/>
                <a:ea typeface="Genty Sans"/>
                <a:cs typeface="Genty Sans"/>
                <a:sym typeface="Genty Sans"/>
              </a:rPr>
              <a:t>Statistik terkait kanker payudara untuk meningkatkan kesadaran.</a:t>
            </a:r>
          </a:p>
        </p:txBody>
      </p:sp>
      <p:sp>
        <p:nvSpPr>
          <p:cNvPr name="Freeform 4" id="4"/>
          <p:cNvSpPr/>
          <p:nvPr/>
        </p:nvSpPr>
        <p:spPr>
          <a:xfrm flipH="true" flipV="false" rot="5269829">
            <a:off x="17793659" y="1344639"/>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191463" y="8770572"/>
            <a:ext cx="30670926" cy="1923985"/>
            <a:chOff x="0" y="0"/>
            <a:chExt cx="8077939" cy="506728"/>
          </a:xfrm>
        </p:grpSpPr>
        <p:sp>
          <p:nvSpPr>
            <p:cNvPr name="Freeform 6" id="6"/>
            <p:cNvSpPr/>
            <p:nvPr/>
          </p:nvSpPr>
          <p:spPr>
            <a:xfrm flipH="false" flipV="false" rot="0">
              <a:off x="0" y="0"/>
              <a:ext cx="8077939" cy="506728"/>
            </a:xfrm>
            <a:custGeom>
              <a:avLst/>
              <a:gdLst/>
              <a:ahLst/>
              <a:cxnLst/>
              <a:rect r="r" b="b" t="t" l="l"/>
              <a:pathLst>
                <a:path h="506728" w="8077939">
                  <a:moveTo>
                    <a:pt x="4038970" y="0"/>
                  </a:moveTo>
                  <a:cubicBezTo>
                    <a:pt x="1808308" y="0"/>
                    <a:pt x="0" y="113435"/>
                    <a:pt x="0" y="253364"/>
                  </a:cubicBezTo>
                  <a:cubicBezTo>
                    <a:pt x="0" y="393293"/>
                    <a:pt x="1808308" y="506728"/>
                    <a:pt x="4038970" y="506728"/>
                  </a:cubicBezTo>
                  <a:cubicBezTo>
                    <a:pt x="6269631" y="506728"/>
                    <a:pt x="8077939" y="393293"/>
                    <a:pt x="8077939" y="253364"/>
                  </a:cubicBezTo>
                  <a:cubicBezTo>
                    <a:pt x="8077939" y="113435"/>
                    <a:pt x="6269631" y="0"/>
                    <a:pt x="4038970" y="0"/>
                  </a:cubicBezTo>
                  <a:close/>
                </a:path>
              </a:pathLst>
            </a:custGeom>
            <a:solidFill>
              <a:srgbClr val="FFD05B"/>
            </a:solidFill>
          </p:spPr>
        </p:sp>
        <p:sp>
          <p:nvSpPr>
            <p:cNvPr name="TextBox 7" id="7"/>
            <p:cNvSpPr txBox="true"/>
            <p:nvPr/>
          </p:nvSpPr>
          <p:spPr>
            <a:xfrm>
              <a:off x="757307" y="9406"/>
              <a:ext cx="6563326" cy="44981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625179" y="518564"/>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9650179">
            <a:off x="-167848" y="7304999"/>
            <a:ext cx="2789991" cy="1537983"/>
          </a:xfrm>
          <a:custGeom>
            <a:avLst/>
            <a:gdLst/>
            <a:ahLst/>
            <a:cxnLst/>
            <a:rect r="r" b="b" t="t" l="l"/>
            <a:pathLst>
              <a:path h="1537983" w="2789991">
                <a:moveTo>
                  <a:pt x="2789991" y="0"/>
                </a:moveTo>
                <a:lnTo>
                  <a:pt x="0" y="0"/>
                </a:lnTo>
                <a:lnTo>
                  <a:pt x="0" y="1537983"/>
                </a:lnTo>
                <a:lnTo>
                  <a:pt x="2789991" y="1537983"/>
                </a:lnTo>
                <a:lnTo>
                  <a:pt x="278999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9865545" y="1122660"/>
            <a:ext cx="7393755" cy="8609904"/>
          </a:xfrm>
          <a:custGeom>
            <a:avLst/>
            <a:gdLst/>
            <a:ahLst/>
            <a:cxnLst/>
            <a:rect r="r" b="b" t="t" l="l"/>
            <a:pathLst>
              <a:path h="8609904" w="7393755">
                <a:moveTo>
                  <a:pt x="0" y="0"/>
                </a:moveTo>
                <a:lnTo>
                  <a:pt x="7393755" y="0"/>
                </a:lnTo>
                <a:lnTo>
                  <a:pt x="7393755" y="8609904"/>
                </a:lnTo>
                <a:lnTo>
                  <a:pt x="0" y="8609904"/>
                </a:lnTo>
                <a:lnTo>
                  <a:pt x="0" y="0"/>
                </a:lnTo>
                <a:close/>
              </a:path>
            </a:pathLst>
          </a:custGeom>
          <a:blipFill>
            <a:blip r:embed="rId9"/>
            <a:stretch>
              <a:fillRect l="0" t="-23" r="0" b="-23"/>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sp>
        <p:nvSpPr>
          <p:cNvPr name="Freeform 3" id="3"/>
          <p:cNvSpPr/>
          <p:nvPr/>
        </p:nvSpPr>
        <p:spPr>
          <a:xfrm flipH="true" flipV="false" rot="-7729443">
            <a:off x="-523174" y="4326862"/>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191463" y="8770572"/>
            <a:ext cx="30670926" cy="1923985"/>
            <a:chOff x="0" y="0"/>
            <a:chExt cx="8077939" cy="506728"/>
          </a:xfrm>
        </p:grpSpPr>
        <p:sp>
          <p:nvSpPr>
            <p:cNvPr name="Freeform 5" id="5"/>
            <p:cNvSpPr/>
            <p:nvPr/>
          </p:nvSpPr>
          <p:spPr>
            <a:xfrm flipH="false" flipV="false" rot="0">
              <a:off x="0" y="0"/>
              <a:ext cx="8077939" cy="506728"/>
            </a:xfrm>
            <a:custGeom>
              <a:avLst/>
              <a:gdLst/>
              <a:ahLst/>
              <a:cxnLst/>
              <a:rect r="r" b="b" t="t" l="l"/>
              <a:pathLst>
                <a:path h="506728" w="8077939">
                  <a:moveTo>
                    <a:pt x="4038970" y="0"/>
                  </a:moveTo>
                  <a:cubicBezTo>
                    <a:pt x="1808308" y="0"/>
                    <a:pt x="0" y="113435"/>
                    <a:pt x="0" y="253364"/>
                  </a:cubicBezTo>
                  <a:cubicBezTo>
                    <a:pt x="0" y="393293"/>
                    <a:pt x="1808308" y="506728"/>
                    <a:pt x="4038970" y="506728"/>
                  </a:cubicBezTo>
                  <a:cubicBezTo>
                    <a:pt x="6269631" y="506728"/>
                    <a:pt x="8077939" y="393293"/>
                    <a:pt x="8077939" y="253364"/>
                  </a:cubicBezTo>
                  <a:cubicBezTo>
                    <a:pt x="8077939" y="113435"/>
                    <a:pt x="6269631" y="0"/>
                    <a:pt x="4038970" y="0"/>
                  </a:cubicBezTo>
                  <a:close/>
                </a:path>
              </a:pathLst>
            </a:custGeom>
            <a:solidFill>
              <a:srgbClr val="FFD05B"/>
            </a:solidFill>
          </p:spPr>
        </p:sp>
        <p:sp>
          <p:nvSpPr>
            <p:cNvPr name="TextBox 6" id="6"/>
            <p:cNvSpPr txBox="true"/>
            <p:nvPr/>
          </p:nvSpPr>
          <p:spPr>
            <a:xfrm>
              <a:off x="757307" y="9406"/>
              <a:ext cx="6563326" cy="44981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true" flipV="false" rot="2267912">
            <a:off x="15941634" y="2033759"/>
            <a:ext cx="1603455" cy="883904"/>
          </a:xfrm>
          <a:custGeom>
            <a:avLst/>
            <a:gdLst/>
            <a:ahLst/>
            <a:cxnLst/>
            <a:rect r="r" b="b" t="t" l="l"/>
            <a:pathLst>
              <a:path h="883904" w="1603455">
                <a:moveTo>
                  <a:pt x="1603455" y="0"/>
                </a:moveTo>
                <a:lnTo>
                  <a:pt x="0" y="0"/>
                </a:lnTo>
                <a:lnTo>
                  <a:pt x="0" y="883904"/>
                </a:lnTo>
                <a:lnTo>
                  <a:pt x="1603455" y="883904"/>
                </a:lnTo>
                <a:lnTo>
                  <a:pt x="160345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095487" y="1609570"/>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011275" y="4786630"/>
            <a:ext cx="496050" cy="713741"/>
          </a:xfrm>
          <a:custGeom>
            <a:avLst/>
            <a:gdLst/>
            <a:ahLst/>
            <a:cxnLst/>
            <a:rect r="r" b="b" t="t" l="l"/>
            <a:pathLst>
              <a:path h="713741" w="496050">
                <a:moveTo>
                  <a:pt x="0" y="0"/>
                </a:moveTo>
                <a:lnTo>
                  <a:pt x="496050" y="0"/>
                </a:lnTo>
                <a:lnTo>
                  <a:pt x="496050" y="713740"/>
                </a:lnTo>
                <a:lnTo>
                  <a:pt x="0" y="713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557849" y="431366"/>
            <a:ext cx="3448401" cy="3620369"/>
          </a:xfrm>
          <a:custGeom>
            <a:avLst/>
            <a:gdLst/>
            <a:ahLst/>
            <a:cxnLst/>
            <a:rect r="r" b="b" t="t" l="l"/>
            <a:pathLst>
              <a:path h="3620369" w="3448401">
                <a:moveTo>
                  <a:pt x="0" y="0"/>
                </a:moveTo>
                <a:lnTo>
                  <a:pt x="3448401" y="0"/>
                </a:lnTo>
                <a:lnTo>
                  <a:pt x="3448401" y="3620369"/>
                </a:lnTo>
                <a:lnTo>
                  <a:pt x="0" y="3620369"/>
                </a:lnTo>
                <a:lnTo>
                  <a:pt x="0" y="0"/>
                </a:lnTo>
                <a:close/>
              </a:path>
            </a:pathLst>
          </a:custGeom>
          <a:blipFill>
            <a:blip r:embed="rId9"/>
            <a:stretch>
              <a:fillRect l="0" t="0" r="0" b="0"/>
            </a:stretch>
          </a:blipFill>
        </p:spPr>
      </p:sp>
      <p:sp>
        <p:nvSpPr>
          <p:cNvPr name="TextBox 11" id="11"/>
          <p:cNvSpPr txBox="true"/>
          <p:nvPr/>
        </p:nvSpPr>
        <p:spPr>
          <a:xfrm rot="0">
            <a:off x="2395541" y="2175991"/>
            <a:ext cx="7925662" cy="1079501"/>
          </a:xfrm>
          <a:prstGeom prst="rect">
            <a:avLst/>
          </a:prstGeom>
        </p:spPr>
        <p:txBody>
          <a:bodyPr anchor="t" rtlCol="false" tIns="0" lIns="0" bIns="0" rIns="0">
            <a:spAutoFit/>
          </a:bodyPr>
          <a:lstStyle/>
          <a:p>
            <a:pPr algn="l">
              <a:lnSpc>
                <a:spcPts val="8000"/>
              </a:lnSpc>
            </a:pPr>
            <a:r>
              <a:rPr lang="en-US" sz="8000">
                <a:solidFill>
                  <a:srgbClr val="211A40"/>
                </a:solidFill>
                <a:latin typeface="Genty Sans"/>
                <a:ea typeface="Genty Sans"/>
                <a:cs typeface="Genty Sans"/>
                <a:sym typeface="Genty Sans"/>
              </a:rPr>
              <a:t>Dataset</a:t>
            </a:r>
          </a:p>
        </p:txBody>
      </p:sp>
      <p:sp>
        <p:nvSpPr>
          <p:cNvPr name="TextBox 12" id="12"/>
          <p:cNvSpPr txBox="true"/>
          <p:nvPr/>
        </p:nvSpPr>
        <p:spPr>
          <a:xfrm rot="0">
            <a:off x="1882245" y="3413578"/>
            <a:ext cx="14523511" cy="3776682"/>
          </a:xfrm>
          <a:prstGeom prst="rect">
            <a:avLst/>
          </a:prstGeom>
        </p:spPr>
        <p:txBody>
          <a:bodyPr anchor="t" rtlCol="false" tIns="0" lIns="0" bIns="0" rIns="0">
            <a:spAutoFit/>
          </a:bodyPr>
          <a:lstStyle/>
          <a:p>
            <a:pPr algn="just">
              <a:lnSpc>
                <a:spcPts val="4982"/>
              </a:lnSpc>
              <a:spcBef>
                <a:spcPct val="0"/>
              </a:spcBef>
            </a:pPr>
            <a:r>
              <a:rPr lang="en-US" sz="3832">
                <a:solidFill>
                  <a:srgbClr val="211A40"/>
                </a:solidFill>
                <a:latin typeface="Montserrat"/>
                <a:ea typeface="Montserrat"/>
                <a:cs typeface="Montserrat"/>
                <a:sym typeface="Montserrat"/>
              </a:rPr>
              <a:t>Penggunaan Dataset CIFAR-10</a:t>
            </a:r>
          </a:p>
          <a:p>
            <a:pPr algn="just">
              <a:lnSpc>
                <a:spcPts val="4982"/>
              </a:lnSpc>
              <a:spcBef>
                <a:spcPct val="0"/>
              </a:spcBef>
            </a:pPr>
            <a:r>
              <a:rPr lang="en-US" sz="3832">
                <a:solidFill>
                  <a:srgbClr val="211A40"/>
                </a:solidFill>
                <a:latin typeface="Montserrat"/>
                <a:ea typeface="Montserrat"/>
                <a:cs typeface="Montserrat"/>
                <a:sym typeface="Montserrat"/>
              </a:rPr>
              <a:t>CIFAR-10 sering digunakan sebagai benchmark untuk menguji performa model machine learning, termasuk neural network. Dalam proyek ini, dataset CIFAR-10 digunakan untuk melatih CNN (Convolutional Neural Network)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sp>
        <p:nvSpPr>
          <p:cNvPr name="Freeform 3" id="3"/>
          <p:cNvSpPr/>
          <p:nvPr/>
        </p:nvSpPr>
        <p:spPr>
          <a:xfrm flipH="true" flipV="false" rot="-7729443">
            <a:off x="-523174" y="4326862"/>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191463" y="8770572"/>
            <a:ext cx="30670926" cy="1923985"/>
            <a:chOff x="0" y="0"/>
            <a:chExt cx="8077939" cy="506728"/>
          </a:xfrm>
        </p:grpSpPr>
        <p:sp>
          <p:nvSpPr>
            <p:cNvPr name="Freeform 5" id="5"/>
            <p:cNvSpPr/>
            <p:nvPr/>
          </p:nvSpPr>
          <p:spPr>
            <a:xfrm flipH="false" flipV="false" rot="0">
              <a:off x="0" y="0"/>
              <a:ext cx="8077939" cy="506728"/>
            </a:xfrm>
            <a:custGeom>
              <a:avLst/>
              <a:gdLst/>
              <a:ahLst/>
              <a:cxnLst/>
              <a:rect r="r" b="b" t="t" l="l"/>
              <a:pathLst>
                <a:path h="506728" w="8077939">
                  <a:moveTo>
                    <a:pt x="4038970" y="0"/>
                  </a:moveTo>
                  <a:cubicBezTo>
                    <a:pt x="1808308" y="0"/>
                    <a:pt x="0" y="113435"/>
                    <a:pt x="0" y="253364"/>
                  </a:cubicBezTo>
                  <a:cubicBezTo>
                    <a:pt x="0" y="393293"/>
                    <a:pt x="1808308" y="506728"/>
                    <a:pt x="4038970" y="506728"/>
                  </a:cubicBezTo>
                  <a:cubicBezTo>
                    <a:pt x="6269631" y="506728"/>
                    <a:pt x="8077939" y="393293"/>
                    <a:pt x="8077939" y="253364"/>
                  </a:cubicBezTo>
                  <a:cubicBezTo>
                    <a:pt x="8077939" y="113435"/>
                    <a:pt x="6269631" y="0"/>
                    <a:pt x="4038970" y="0"/>
                  </a:cubicBezTo>
                  <a:close/>
                </a:path>
              </a:pathLst>
            </a:custGeom>
            <a:solidFill>
              <a:srgbClr val="FFD05B"/>
            </a:solidFill>
          </p:spPr>
        </p:sp>
        <p:sp>
          <p:nvSpPr>
            <p:cNvPr name="TextBox 6" id="6"/>
            <p:cNvSpPr txBox="true"/>
            <p:nvPr/>
          </p:nvSpPr>
          <p:spPr>
            <a:xfrm>
              <a:off x="757307" y="9406"/>
              <a:ext cx="6563326" cy="44981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true" flipV="false" rot="2267912">
            <a:off x="15941634" y="2033759"/>
            <a:ext cx="1603455" cy="883904"/>
          </a:xfrm>
          <a:custGeom>
            <a:avLst/>
            <a:gdLst/>
            <a:ahLst/>
            <a:cxnLst/>
            <a:rect r="r" b="b" t="t" l="l"/>
            <a:pathLst>
              <a:path h="883904" w="1603455">
                <a:moveTo>
                  <a:pt x="1603455" y="0"/>
                </a:moveTo>
                <a:lnTo>
                  <a:pt x="0" y="0"/>
                </a:lnTo>
                <a:lnTo>
                  <a:pt x="0" y="883904"/>
                </a:lnTo>
                <a:lnTo>
                  <a:pt x="1603455" y="883904"/>
                </a:lnTo>
                <a:lnTo>
                  <a:pt x="160345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095487" y="1609570"/>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011275" y="4786630"/>
            <a:ext cx="496050" cy="713741"/>
          </a:xfrm>
          <a:custGeom>
            <a:avLst/>
            <a:gdLst/>
            <a:ahLst/>
            <a:cxnLst/>
            <a:rect r="r" b="b" t="t" l="l"/>
            <a:pathLst>
              <a:path h="713741" w="496050">
                <a:moveTo>
                  <a:pt x="0" y="0"/>
                </a:moveTo>
                <a:lnTo>
                  <a:pt x="496050" y="0"/>
                </a:lnTo>
                <a:lnTo>
                  <a:pt x="496050" y="713740"/>
                </a:lnTo>
                <a:lnTo>
                  <a:pt x="0" y="713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557849" y="431366"/>
            <a:ext cx="3448401" cy="3620369"/>
          </a:xfrm>
          <a:custGeom>
            <a:avLst/>
            <a:gdLst/>
            <a:ahLst/>
            <a:cxnLst/>
            <a:rect r="r" b="b" t="t" l="l"/>
            <a:pathLst>
              <a:path h="3620369" w="3448401">
                <a:moveTo>
                  <a:pt x="0" y="0"/>
                </a:moveTo>
                <a:lnTo>
                  <a:pt x="3448401" y="0"/>
                </a:lnTo>
                <a:lnTo>
                  <a:pt x="3448401" y="3620369"/>
                </a:lnTo>
                <a:lnTo>
                  <a:pt x="0" y="3620369"/>
                </a:lnTo>
                <a:lnTo>
                  <a:pt x="0" y="0"/>
                </a:lnTo>
                <a:close/>
              </a:path>
            </a:pathLst>
          </a:custGeom>
          <a:blipFill>
            <a:blip r:embed="rId9"/>
            <a:stretch>
              <a:fillRect l="0" t="0" r="0" b="0"/>
            </a:stretch>
          </a:blipFill>
        </p:spPr>
      </p:sp>
      <p:sp>
        <p:nvSpPr>
          <p:cNvPr name="TextBox 11" id="11"/>
          <p:cNvSpPr txBox="true"/>
          <p:nvPr/>
        </p:nvSpPr>
        <p:spPr>
          <a:xfrm rot="0">
            <a:off x="2395541" y="2175991"/>
            <a:ext cx="7925662" cy="1079501"/>
          </a:xfrm>
          <a:prstGeom prst="rect">
            <a:avLst/>
          </a:prstGeom>
        </p:spPr>
        <p:txBody>
          <a:bodyPr anchor="t" rtlCol="false" tIns="0" lIns="0" bIns="0" rIns="0">
            <a:spAutoFit/>
          </a:bodyPr>
          <a:lstStyle/>
          <a:p>
            <a:pPr algn="l">
              <a:lnSpc>
                <a:spcPts val="8000"/>
              </a:lnSpc>
            </a:pPr>
            <a:r>
              <a:rPr lang="en-US" sz="8000">
                <a:solidFill>
                  <a:srgbClr val="211A40"/>
                </a:solidFill>
                <a:latin typeface="Genty Sans"/>
                <a:ea typeface="Genty Sans"/>
                <a:cs typeface="Genty Sans"/>
                <a:sym typeface="Genty Sans"/>
              </a:rPr>
              <a:t>Dataset</a:t>
            </a:r>
          </a:p>
        </p:txBody>
      </p:sp>
      <p:sp>
        <p:nvSpPr>
          <p:cNvPr name="TextBox 12" id="12"/>
          <p:cNvSpPr txBox="true"/>
          <p:nvPr/>
        </p:nvSpPr>
        <p:spPr>
          <a:xfrm rot="0">
            <a:off x="2395541" y="3789450"/>
            <a:ext cx="13080017" cy="3803611"/>
          </a:xfrm>
          <a:prstGeom prst="rect">
            <a:avLst/>
          </a:prstGeom>
        </p:spPr>
        <p:txBody>
          <a:bodyPr anchor="t" rtlCol="false" tIns="0" lIns="0" bIns="0" rIns="0">
            <a:spAutoFit/>
          </a:bodyPr>
          <a:lstStyle/>
          <a:p>
            <a:pPr algn="just">
              <a:lnSpc>
                <a:spcPts val="5092"/>
              </a:lnSpc>
              <a:spcBef>
                <a:spcPct val="0"/>
              </a:spcBef>
            </a:pPr>
            <a:r>
              <a:rPr lang="en-US" b="true" sz="3637">
                <a:solidFill>
                  <a:srgbClr val="211A40"/>
                </a:solidFill>
                <a:latin typeface="Genty Sans"/>
                <a:ea typeface="Genty Sans"/>
                <a:cs typeface="Genty Sans"/>
                <a:sym typeface="Genty Sans"/>
              </a:rPr>
              <a:t>Jumlah Fitur dan Label</a:t>
            </a:r>
          </a:p>
          <a:p>
            <a:pPr algn="just">
              <a:lnSpc>
                <a:spcPts val="5092"/>
              </a:lnSpc>
              <a:spcBef>
                <a:spcPct val="0"/>
              </a:spcBef>
            </a:pPr>
            <a:r>
              <a:rPr lang="en-US" b="true" sz="3637">
                <a:solidFill>
                  <a:srgbClr val="211A40"/>
                </a:solidFill>
                <a:latin typeface="Genty Sans"/>
                <a:ea typeface="Genty Sans"/>
                <a:cs typeface="Genty Sans"/>
                <a:sym typeface="Genty Sans"/>
              </a:rPr>
              <a:t>Jumlah Fitur: 30 fitur (misalnya, radius, tekstur, perimeter, area, dll., dari gambar tumor).</a:t>
            </a:r>
          </a:p>
          <a:p>
            <a:pPr algn="just">
              <a:lnSpc>
                <a:spcPts val="5092"/>
              </a:lnSpc>
              <a:spcBef>
                <a:spcPct val="0"/>
              </a:spcBef>
            </a:pPr>
            <a:r>
              <a:rPr lang="en-US" b="true" sz="3637">
                <a:solidFill>
                  <a:srgbClr val="211A40"/>
                </a:solidFill>
                <a:latin typeface="Genty Sans"/>
                <a:ea typeface="Genty Sans"/>
                <a:cs typeface="Genty Sans"/>
                <a:sym typeface="Genty Sans"/>
              </a:rPr>
              <a:t>Jumlah Label: 2 label:</a:t>
            </a:r>
          </a:p>
          <a:p>
            <a:pPr algn="just">
              <a:lnSpc>
                <a:spcPts val="5092"/>
              </a:lnSpc>
              <a:spcBef>
                <a:spcPct val="0"/>
              </a:spcBef>
            </a:pPr>
            <a:r>
              <a:rPr lang="en-US" b="true" sz="3637">
                <a:solidFill>
                  <a:srgbClr val="211A40"/>
                </a:solidFill>
                <a:latin typeface="Genty Sans"/>
                <a:ea typeface="Genty Sans"/>
                <a:cs typeface="Genty Sans"/>
                <a:sym typeface="Genty Sans"/>
              </a:rPr>
              <a:t>0: Benign (Jinak)</a:t>
            </a:r>
          </a:p>
          <a:p>
            <a:pPr algn="just">
              <a:lnSpc>
                <a:spcPts val="5092"/>
              </a:lnSpc>
              <a:spcBef>
                <a:spcPct val="0"/>
              </a:spcBef>
            </a:pPr>
            <a:r>
              <a:rPr lang="en-US" b="true" sz="3637">
                <a:solidFill>
                  <a:srgbClr val="211A40"/>
                </a:solidFill>
                <a:latin typeface="Genty Sans"/>
                <a:ea typeface="Genty Sans"/>
                <a:cs typeface="Genty Sans"/>
                <a:sym typeface="Genty Sans"/>
              </a:rPr>
              <a:t>1: Malignant (Ganas)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sp>
        <p:nvSpPr>
          <p:cNvPr name="Freeform 3" id="3"/>
          <p:cNvSpPr/>
          <p:nvPr/>
        </p:nvSpPr>
        <p:spPr>
          <a:xfrm flipH="true" flipV="false" rot="-7729443">
            <a:off x="-523174" y="4326862"/>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191463" y="8770572"/>
            <a:ext cx="30670926" cy="1923985"/>
            <a:chOff x="0" y="0"/>
            <a:chExt cx="8077939" cy="506728"/>
          </a:xfrm>
        </p:grpSpPr>
        <p:sp>
          <p:nvSpPr>
            <p:cNvPr name="Freeform 5" id="5"/>
            <p:cNvSpPr/>
            <p:nvPr/>
          </p:nvSpPr>
          <p:spPr>
            <a:xfrm flipH="false" flipV="false" rot="0">
              <a:off x="0" y="0"/>
              <a:ext cx="8077939" cy="506728"/>
            </a:xfrm>
            <a:custGeom>
              <a:avLst/>
              <a:gdLst/>
              <a:ahLst/>
              <a:cxnLst/>
              <a:rect r="r" b="b" t="t" l="l"/>
              <a:pathLst>
                <a:path h="506728" w="8077939">
                  <a:moveTo>
                    <a:pt x="4038970" y="0"/>
                  </a:moveTo>
                  <a:cubicBezTo>
                    <a:pt x="1808308" y="0"/>
                    <a:pt x="0" y="113435"/>
                    <a:pt x="0" y="253364"/>
                  </a:cubicBezTo>
                  <a:cubicBezTo>
                    <a:pt x="0" y="393293"/>
                    <a:pt x="1808308" y="506728"/>
                    <a:pt x="4038970" y="506728"/>
                  </a:cubicBezTo>
                  <a:cubicBezTo>
                    <a:pt x="6269631" y="506728"/>
                    <a:pt x="8077939" y="393293"/>
                    <a:pt x="8077939" y="253364"/>
                  </a:cubicBezTo>
                  <a:cubicBezTo>
                    <a:pt x="8077939" y="113435"/>
                    <a:pt x="6269631" y="0"/>
                    <a:pt x="4038970" y="0"/>
                  </a:cubicBezTo>
                  <a:close/>
                </a:path>
              </a:pathLst>
            </a:custGeom>
            <a:solidFill>
              <a:srgbClr val="FFD05B"/>
            </a:solidFill>
          </p:spPr>
        </p:sp>
        <p:sp>
          <p:nvSpPr>
            <p:cNvPr name="TextBox 6" id="6"/>
            <p:cNvSpPr txBox="true"/>
            <p:nvPr/>
          </p:nvSpPr>
          <p:spPr>
            <a:xfrm>
              <a:off x="757307" y="9406"/>
              <a:ext cx="6563326" cy="44981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true" flipV="false" rot="2267912">
            <a:off x="15941634" y="2033759"/>
            <a:ext cx="1603455" cy="883904"/>
          </a:xfrm>
          <a:custGeom>
            <a:avLst/>
            <a:gdLst/>
            <a:ahLst/>
            <a:cxnLst/>
            <a:rect r="r" b="b" t="t" l="l"/>
            <a:pathLst>
              <a:path h="883904" w="1603455">
                <a:moveTo>
                  <a:pt x="1603455" y="0"/>
                </a:moveTo>
                <a:lnTo>
                  <a:pt x="0" y="0"/>
                </a:lnTo>
                <a:lnTo>
                  <a:pt x="0" y="883904"/>
                </a:lnTo>
                <a:lnTo>
                  <a:pt x="1603455" y="883904"/>
                </a:lnTo>
                <a:lnTo>
                  <a:pt x="160345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095487" y="1609570"/>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011275" y="4786630"/>
            <a:ext cx="496050" cy="713741"/>
          </a:xfrm>
          <a:custGeom>
            <a:avLst/>
            <a:gdLst/>
            <a:ahLst/>
            <a:cxnLst/>
            <a:rect r="r" b="b" t="t" l="l"/>
            <a:pathLst>
              <a:path h="713741" w="496050">
                <a:moveTo>
                  <a:pt x="0" y="0"/>
                </a:moveTo>
                <a:lnTo>
                  <a:pt x="496050" y="0"/>
                </a:lnTo>
                <a:lnTo>
                  <a:pt x="496050" y="713740"/>
                </a:lnTo>
                <a:lnTo>
                  <a:pt x="0" y="713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557849" y="431366"/>
            <a:ext cx="3448401" cy="3620369"/>
          </a:xfrm>
          <a:custGeom>
            <a:avLst/>
            <a:gdLst/>
            <a:ahLst/>
            <a:cxnLst/>
            <a:rect r="r" b="b" t="t" l="l"/>
            <a:pathLst>
              <a:path h="3620369" w="3448401">
                <a:moveTo>
                  <a:pt x="0" y="0"/>
                </a:moveTo>
                <a:lnTo>
                  <a:pt x="3448401" y="0"/>
                </a:lnTo>
                <a:lnTo>
                  <a:pt x="3448401" y="3620369"/>
                </a:lnTo>
                <a:lnTo>
                  <a:pt x="0" y="3620369"/>
                </a:lnTo>
                <a:lnTo>
                  <a:pt x="0" y="0"/>
                </a:lnTo>
                <a:close/>
              </a:path>
            </a:pathLst>
          </a:custGeom>
          <a:blipFill>
            <a:blip r:embed="rId9"/>
            <a:stretch>
              <a:fillRect l="0" t="0" r="0" b="0"/>
            </a:stretch>
          </a:blipFill>
        </p:spPr>
      </p:sp>
      <p:sp>
        <p:nvSpPr>
          <p:cNvPr name="TextBox 11" id="11"/>
          <p:cNvSpPr txBox="true"/>
          <p:nvPr/>
        </p:nvSpPr>
        <p:spPr>
          <a:xfrm rot="0">
            <a:off x="2395541" y="1671166"/>
            <a:ext cx="7925662" cy="2089151"/>
          </a:xfrm>
          <a:prstGeom prst="rect">
            <a:avLst/>
          </a:prstGeom>
        </p:spPr>
        <p:txBody>
          <a:bodyPr anchor="t" rtlCol="false" tIns="0" lIns="0" bIns="0" rIns="0">
            <a:spAutoFit/>
          </a:bodyPr>
          <a:lstStyle/>
          <a:p>
            <a:pPr algn="l">
              <a:lnSpc>
                <a:spcPts val="8000"/>
              </a:lnSpc>
            </a:pPr>
            <a:r>
              <a:rPr lang="en-US" sz="8000">
                <a:solidFill>
                  <a:srgbClr val="211A40"/>
                </a:solidFill>
                <a:latin typeface="Genty Sans"/>
                <a:ea typeface="Genty Sans"/>
                <a:cs typeface="Genty Sans"/>
                <a:sym typeface="Genty Sans"/>
              </a:rPr>
              <a:t>Jenis Optimisasi</a:t>
            </a:r>
          </a:p>
        </p:txBody>
      </p:sp>
      <p:sp>
        <p:nvSpPr>
          <p:cNvPr name="TextBox 12" id="12"/>
          <p:cNvSpPr txBox="true"/>
          <p:nvPr/>
        </p:nvSpPr>
        <p:spPr>
          <a:xfrm rot="0">
            <a:off x="2395541" y="3789450"/>
            <a:ext cx="13080017" cy="3803611"/>
          </a:xfrm>
          <a:prstGeom prst="rect">
            <a:avLst/>
          </a:prstGeom>
        </p:spPr>
        <p:txBody>
          <a:bodyPr anchor="t" rtlCol="false" tIns="0" lIns="0" bIns="0" rIns="0">
            <a:spAutoFit/>
          </a:bodyPr>
          <a:lstStyle/>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Optimisasi: Adam (Adaptive Moment Estimation)</a:t>
            </a:r>
          </a:p>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Alasan Pemilihan: Adam adalah algoritma optimisasi yang sangat efisien dan cepat, cocok untuk dataset besar dan model yang kompleks. Mampu menangani pembelajaran dengan tingkat laju yang berbeda.</a:t>
            </a:r>
          </a:p>
          <a:p>
            <a:pPr algn="just">
              <a:lnSpc>
                <a:spcPts val="5092"/>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1201" b="-41024"/>
            </a:stretch>
          </a:blipFill>
        </p:spPr>
      </p:sp>
      <p:sp>
        <p:nvSpPr>
          <p:cNvPr name="Freeform 3" id="3"/>
          <p:cNvSpPr/>
          <p:nvPr/>
        </p:nvSpPr>
        <p:spPr>
          <a:xfrm flipH="true" flipV="false" rot="-7729443">
            <a:off x="-523174" y="4326862"/>
            <a:ext cx="1513043" cy="2795461"/>
          </a:xfrm>
          <a:custGeom>
            <a:avLst/>
            <a:gdLst/>
            <a:ahLst/>
            <a:cxnLst/>
            <a:rect r="r" b="b" t="t" l="l"/>
            <a:pathLst>
              <a:path h="2795461" w="1513043">
                <a:moveTo>
                  <a:pt x="1513043" y="0"/>
                </a:moveTo>
                <a:lnTo>
                  <a:pt x="0" y="0"/>
                </a:lnTo>
                <a:lnTo>
                  <a:pt x="0" y="2795461"/>
                </a:lnTo>
                <a:lnTo>
                  <a:pt x="1513043" y="2795461"/>
                </a:lnTo>
                <a:lnTo>
                  <a:pt x="151304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191463" y="8770572"/>
            <a:ext cx="30670926" cy="1923985"/>
            <a:chOff x="0" y="0"/>
            <a:chExt cx="8077939" cy="506728"/>
          </a:xfrm>
        </p:grpSpPr>
        <p:sp>
          <p:nvSpPr>
            <p:cNvPr name="Freeform 5" id="5"/>
            <p:cNvSpPr/>
            <p:nvPr/>
          </p:nvSpPr>
          <p:spPr>
            <a:xfrm flipH="false" flipV="false" rot="0">
              <a:off x="0" y="0"/>
              <a:ext cx="8077939" cy="506728"/>
            </a:xfrm>
            <a:custGeom>
              <a:avLst/>
              <a:gdLst/>
              <a:ahLst/>
              <a:cxnLst/>
              <a:rect r="r" b="b" t="t" l="l"/>
              <a:pathLst>
                <a:path h="506728" w="8077939">
                  <a:moveTo>
                    <a:pt x="4038970" y="0"/>
                  </a:moveTo>
                  <a:cubicBezTo>
                    <a:pt x="1808308" y="0"/>
                    <a:pt x="0" y="113435"/>
                    <a:pt x="0" y="253364"/>
                  </a:cubicBezTo>
                  <a:cubicBezTo>
                    <a:pt x="0" y="393293"/>
                    <a:pt x="1808308" y="506728"/>
                    <a:pt x="4038970" y="506728"/>
                  </a:cubicBezTo>
                  <a:cubicBezTo>
                    <a:pt x="6269631" y="506728"/>
                    <a:pt x="8077939" y="393293"/>
                    <a:pt x="8077939" y="253364"/>
                  </a:cubicBezTo>
                  <a:cubicBezTo>
                    <a:pt x="8077939" y="113435"/>
                    <a:pt x="6269631" y="0"/>
                    <a:pt x="4038970" y="0"/>
                  </a:cubicBezTo>
                  <a:close/>
                </a:path>
              </a:pathLst>
            </a:custGeom>
            <a:solidFill>
              <a:srgbClr val="FFD05B"/>
            </a:solidFill>
          </p:spPr>
        </p:sp>
        <p:sp>
          <p:nvSpPr>
            <p:cNvPr name="TextBox 6" id="6"/>
            <p:cNvSpPr txBox="true"/>
            <p:nvPr/>
          </p:nvSpPr>
          <p:spPr>
            <a:xfrm>
              <a:off x="757307" y="9406"/>
              <a:ext cx="6563326" cy="449817"/>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true" flipV="false" rot="2267912">
            <a:off x="15941634" y="2033759"/>
            <a:ext cx="1603455" cy="883904"/>
          </a:xfrm>
          <a:custGeom>
            <a:avLst/>
            <a:gdLst/>
            <a:ahLst/>
            <a:cxnLst/>
            <a:rect r="r" b="b" t="t" l="l"/>
            <a:pathLst>
              <a:path h="883904" w="1603455">
                <a:moveTo>
                  <a:pt x="1603455" y="0"/>
                </a:moveTo>
                <a:lnTo>
                  <a:pt x="0" y="0"/>
                </a:lnTo>
                <a:lnTo>
                  <a:pt x="0" y="883904"/>
                </a:lnTo>
                <a:lnTo>
                  <a:pt x="1603455" y="883904"/>
                </a:lnTo>
                <a:lnTo>
                  <a:pt x="160345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095487" y="1609570"/>
            <a:ext cx="601968" cy="866141"/>
          </a:xfrm>
          <a:custGeom>
            <a:avLst/>
            <a:gdLst/>
            <a:ahLst/>
            <a:cxnLst/>
            <a:rect r="r" b="b" t="t" l="l"/>
            <a:pathLst>
              <a:path h="866141" w="601968">
                <a:moveTo>
                  <a:pt x="0" y="0"/>
                </a:moveTo>
                <a:lnTo>
                  <a:pt x="601968" y="0"/>
                </a:lnTo>
                <a:lnTo>
                  <a:pt x="601968" y="866141"/>
                </a:lnTo>
                <a:lnTo>
                  <a:pt x="0" y="866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7011275" y="4786630"/>
            <a:ext cx="496050" cy="713741"/>
          </a:xfrm>
          <a:custGeom>
            <a:avLst/>
            <a:gdLst/>
            <a:ahLst/>
            <a:cxnLst/>
            <a:rect r="r" b="b" t="t" l="l"/>
            <a:pathLst>
              <a:path h="713741" w="496050">
                <a:moveTo>
                  <a:pt x="0" y="0"/>
                </a:moveTo>
                <a:lnTo>
                  <a:pt x="496050" y="0"/>
                </a:lnTo>
                <a:lnTo>
                  <a:pt x="496050" y="713740"/>
                </a:lnTo>
                <a:lnTo>
                  <a:pt x="0" y="713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557849" y="431366"/>
            <a:ext cx="3448401" cy="3620369"/>
          </a:xfrm>
          <a:custGeom>
            <a:avLst/>
            <a:gdLst/>
            <a:ahLst/>
            <a:cxnLst/>
            <a:rect r="r" b="b" t="t" l="l"/>
            <a:pathLst>
              <a:path h="3620369" w="3448401">
                <a:moveTo>
                  <a:pt x="0" y="0"/>
                </a:moveTo>
                <a:lnTo>
                  <a:pt x="3448401" y="0"/>
                </a:lnTo>
                <a:lnTo>
                  <a:pt x="3448401" y="3620369"/>
                </a:lnTo>
                <a:lnTo>
                  <a:pt x="0" y="3620369"/>
                </a:lnTo>
                <a:lnTo>
                  <a:pt x="0" y="0"/>
                </a:lnTo>
                <a:close/>
              </a:path>
            </a:pathLst>
          </a:custGeom>
          <a:blipFill>
            <a:blip r:embed="rId9"/>
            <a:stretch>
              <a:fillRect l="0" t="0" r="0" b="0"/>
            </a:stretch>
          </a:blipFill>
        </p:spPr>
      </p:sp>
      <p:sp>
        <p:nvSpPr>
          <p:cNvPr name="TextBox 11" id="11"/>
          <p:cNvSpPr txBox="true"/>
          <p:nvPr/>
        </p:nvSpPr>
        <p:spPr>
          <a:xfrm rot="0">
            <a:off x="2395541" y="1166341"/>
            <a:ext cx="7925662" cy="3098801"/>
          </a:xfrm>
          <a:prstGeom prst="rect">
            <a:avLst/>
          </a:prstGeom>
        </p:spPr>
        <p:txBody>
          <a:bodyPr anchor="t" rtlCol="false" tIns="0" lIns="0" bIns="0" rIns="0">
            <a:spAutoFit/>
          </a:bodyPr>
          <a:lstStyle/>
          <a:p>
            <a:pPr algn="l">
              <a:lnSpc>
                <a:spcPts val="8000"/>
              </a:lnSpc>
            </a:pPr>
            <a:r>
              <a:rPr lang="en-US" sz="8000">
                <a:solidFill>
                  <a:srgbClr val="211A40"/>
                </a:solidFill>
                <a:latin typeface="Genty Sans"/>
                <a:ea typeface="Genty Sans"/>
                <a:cs typeface="Genty Sans"/>
                <a:sym typeface="Genty Sans"/>
              </a:rPr>
              <a:t>Jenis Fungsi Aktivasi yang Digunakan</a:t>
            </a:r>
          </a:p>
        </p:txBody>
      </p:sp>
      <p:sp>
        <p:nvSpPr>
          <p:cNvPr name="TextBox 12" id="12"/>
          <p:cNvSpPr txBox="true"/>
          <p:nvPr/>
        </p:nvSpPr>
        <p:spPr>
          <a:xfrm rot="0">
            <a:off x="2033002" y="4198466"/>
            <a:ext cx="13080017" cy="5080053"/>
          </a:xfrm>
          <a:prstGeom prst="rect">
            <a:avLst/>
          </a:prstGeom>
        </p:spPr>
        <p:txBody>
          <a:bodyPr anchor="t" rtlCol="false" tIns="0" lIns="0" bIns="0" rIns="0">
            <a:spAutoFit/>
          </a:bodyPr>
          <a:lstStyle/>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Fungsi Aktivasi: ReLU (Rectified Linear Unit) untuk hidden layers, Sigmoid untuk output layer.</a:t>
            </a:r>
          </a:p>
          <a:p>
            <a:pPr algn="just" marL="785315" indent="-392657" lvl="1">
              <a:lnSpc>
                <a:spcPts val="5092"/>
              </a:lnSpc>
              <a:buFont typeface="Arial"/>
              <a:buChar char="•"/>
            </a:pPr>
            <a:r>
              <a:rPr lang="en-US" sz="3637">
                <a:solidFill>
                  <a:srgbClr val="211A40"/>
                </a:solidFill>
                <a:latin typeface="Genty Sans"/>
                <a:ea typeface="Genty Sans"/>
                <a:cs typeface="Genty Sans"/>
                <a:sym typeface="Genty Sans"/>
              </a:rPr>
              <a:t>Alasan Pemilihan:</a:t>
            </a:r>
          </a:p>
          <a:p>
            <a:pPr algn="just" marL="1570629" indent="-523543" lvl="2">
              <a:lnSpc>
                <a:spcPts val="5092"/>
              </a:lnSpc>
              <a:buFont typeface="Arial"/>
              <a:buChar char="⚬"/>
            </a:pPr>
            <a:r>
              <a:rPr lang="en-US" sz="3637">
                <a:solidFill>
                  <a:srgbClr val="211A40"/>
                </a:solidFill>
                <a:latin typeface="Genty Sans"/>
                <a:ea typeface="Genty Sans"/>
                <a:cs typeface="Genty Sans"/>
                <a:sym typeface="Genty Sans"/>
              </a:rPr>
              <a:t>ReLU: Mempercepat konvergensi model dengan mengatasi masalah gradien yang hilang.</a:t>
            </a:r>
          </a:p>
          <a:p>
            <a:pPr algn="just" marL="1570629" indent="-523543" lvl="2">
              <a:lnSpc>
                <a:spcPts val="5092"/>
              </a:lnSpc>
              <a:buFont typeface="Arial"/>
              <a:buChar char="⚬"/>
            </a:pPr>
            <a:r>
              <a:rPr lang="en-US" sz="3637">
                <a:solidFill>
                  <a:srgbClr val="211A40"/>
                </a:solidFill>
                <a:latin typeface="Genty Sans"/>
                <a:ea typeface="Genty Sans"/>
                <a:cs typeface="Genty Sans"/>
                <a:sym typeface="Genty Sans"/>
              </a:rPr>
              <a:t>Sigmoid: Menghasilkan probabilitas untuk klasifikasi biner (benign atau malignant).</a:t>
            </a:r>
          </a:p>
          <a:p>
            <a:pPr algn="just">
              <a:lnSpc>
                <a:spcPts val="5092"/>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DAGY2irawhQ</dc:identifier>
  <dcterms:modified xsi:type="dcterms:W3CDTF">2011-08-01T06:04:30Z</dcterms:modified>
  <cp:revision>1</cp:revision>
  <dc:title>Iwanikhairina_2208107010078</dc:title>
</cp:coreProperties>
</file>