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49"/>
  </p:notesMasterIdLst>
  <p:handoutMasterIdLst>
    <p:handoutMasterId r:id="rId50"/>
  </p:handoutMasterIdLst>
  <p:sldIdLst>
    <p:sldId id="256" r:id="rId3"/>
    <p:sldId id="257" r:id="rId4"/>
    <p:sldId id="319" r:id="rId5"/>
    <p:sldId id="343" r:id="rId6"/>
    <p:sldId id="344" r:id="rId7"/>
    <p:sldId id="325" r:id="rId8"/>
    <p:sldId id="326" r:id="rId9"/>
    <p:sldId id="322" r:id="rId10"/>
    <p:sldId id="323" r:id="rId11"/>
    <p:sldId id="384" r:id="rId12"/>
    <p:sldId id="392" r:id="rId13"/>
    <p:sldId id="359" r:id="rId14"/>
    <p:sldId id="360" r:id="rId15"/>
    <p:sldId id="361" r:id="rId16"/>
    <p:sldId id="356" r:id="rId17"/>
    <p:sldId id="387" r:id="rId18"/>
    <p:sldId id="350" r:id="rId19"/>
    <p:sldId id="363" r:id="rId20"/>
    <p:sldId id="378" r:id="rId21"/>
    <p:sldId id="395" r:id="rId22"/>
    <p:sldId id="388" r:id="rId23"/>
    <p:sldId id="352" r:id="rId24"/>
    <p:sldId id="353" r:id="rId25"/>
    <p:sldId id="354" r:id="rId26"/>
    <p:sldId id="355" r:id="rId27"/>
    <p:sldId id="357" r:id="rId28"/>
    <p:sldId id="381" r:id="rId29"/>
    <p:sldId id="389" r:id="rId30"/>
    <p:sldId id="390" r:id="rId31"/>
    <p:sldId id="362" r:id="rId32"/>
    <p:sldId id="345" r:id="rId33"/>
    <p:sldId id="364" r:id="rId34"/>
    <p:sldId id="365" r:id="rId35"/>
    <p:sldId id="394" r:id="rId36"/>
    <p:sldId id="396" r:id="rId37"/>
    <p:sldId id="366" r:id="rId38"/>
    <p:sldId id="380" r:id="rId39"/>
    <p:sldId id="367" r:id="rId40"/>
    <p:sldId id="376" r:id="rId41"/>
    <p:sldId id="370" r:id="rId42"/>
    <p:sldId id="375" r:id="rId43"/>
    <p:sldId id="373" r:id="rId44"/>
    <p:sldId id="377" r:id="rId45"/>
    <p:sldId id="339" r:id="rId46"/>
    <p:sldId id="296" r:id="rId47"/>
    <p:sldId id="297" r:id="rId4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B7DE41F-B508-4839-A9F1-DB0FEBB4124B}">
          <p14:sldIdLst>
            <p14:sldId id="256"/>
            <p14:sldId id="257"/>
          </p14:sldIdLst>
        </p14:section>
        <p14:section name="Recursion" id="{007059E7-4410-4237-989A-305AD850C99F}">
          <p14:sldIdLst>
            <p14:sldId id="319"/>
            <p14:sldId id="343"/>
            <p14:sldId id="344"/>
            <p14:sldId id="325"/>
            <p14:sldId id="326"/>
            <p14:sldId id="322"/>
            <p14:sldId id="323"/>
            <p14:sldId id="384"/>
            <p14:sldId id="392"/>
            <p14:sldId id="359"/>
            <p14:sldId id="360"/>
          </p14:sldIdLst>
        </p14:section>
        <p14:section name="Recursion: Exercises" id="{9399B75F-9B22-4A15-9F05-9D1FB66F535C}">
          <p14:sldIdLst>
            <p14:sldId id="361"/>
            <p14:sldId id="356"/>
            <p14:sldId id="387"/>
            <p14:sldId id="350"/>
            <p14:sldId id="363"/>
            <p14:sldId id="378"/>
            <p14:sldId id="395"/>
            <p14:sldId id="388"/>
          </p14:sldIdLst>
        </p14:section>
        <p14:section name="Arrays" id="{1ACC9E75-294E-4706-A2C0-1D793A28B042}">
          <p14:sldIdLst>
            <p14:sldId id="352"/>
            <p14:sldId id="353"/>
            <p14:sldId id="354"/>
            <p14:sldId id="355"/>
            <p14:sldId id="357"/>
            <p14:sldId id="381"/>
            <p14:sldId id="389"/>
            <p14:sldId id="390"/>
          </p14:sldIdLst>
        </p14:section>
        <p14:section name="Tail Recursion" id="{8675BEAF-E540-44E3-B5A4-42876B01C9D7}">
          <p14:sldIdLst>
            <p14:sldId id="362"/>
            <p14:sldId id="345"/>
            <p14:sldId id="364"/>
            <p14:sldId id="365"/>
            <p14:sldId id="394"/>
            <p14:sldId id="396"/>
          </p14:sldIdLst>
        </p14:section>
        <p14:section name="Tuples" id="{1556E1E6-3B60-4848-A933-11DB915B4D8A}">
          <p14:sldIdLst>
            <p14:sldId id="366"/>
            <p14:sldId id="380"/>
            <p14:sldId id="367"/>
            <p14:sldId id="376"/>
            <p14:sldId id="370"/>
            <p14:sldId id="375"/>
            <p14:sldId id="373"/>
            <p14:sldId id="377"/>
          </p14:sldIdLst>
        </p14:section>
        <p14:section name="End Section" id="{1ED8C0E4-4C9D-4A80-891C-371C4B672A74}">
          <p14:sldIdLst>
            <p14:sldId id="339"/>
            <p14:sldId id="296"/>
            <p14:sldId id="2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DEC893F-27D9-13E5-5284-DB591E08F2CD}" name="Martin Chaov" initials="MC" userId="ab06d56f74e407a5" providerId="Windows Live"/>
  <p188:author id="{5BD534A6-1888-67B7-95DA-7DABF9FC827D}" name="EVELINA-PC" initials="EP" userId="EVELINA-PC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5000"/>
    <a:srgbClr val="32737E"/>
    <a:srgbClr val="4193A1"/>
    <a:srgbClr val="38808C"/>
    <a:srgbClr val="000000"/>
    <a:srgbClr val="A3ABBC"/>
    <a:srgbClr val="6999A3"/>
    <a:srgbClr val="5E919B"/>
    <a:srgbClr val="A6C4E2"/>
    <a:srgbClr val="2F6B7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BDFA33-1F37-4B97-AA6C-415CCB7AFA90}" v="5" dt="2022-12-06T10:26:47.698"/>
    <p1510:client id="{C5C75CBE-4178-4FFA-9125-F1F981B2DE40}" v="53" dt="2022-05-04T21:31:16.4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33" autoAdjust="0"/>
  </p:normalViewPr>
  <p:slideViewPr>
    <p:cSldViewPr>
      <p:cViewPr varScale="1">
        <p:scale>
          <a:sx n="68" d="100"/>
          <a:sy n="68" d="100"/>
        </p:scale>
        <p:origin x="96" y="33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handoutMaster" Target="handoutMasters/handout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microsoft.com/office/2015/10/relationships/revisionInfo" Target="revisionInfo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Relationship Id="rId57" Type="http://schemas.microsoft.com/office/2018/10/relationships/authors" Target="author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Chaov" userId="ab06d56f74e407a5" providerId="Windows Live" clId="Web-{5DBDFA33-1F37-4B97-AA6C-415CCB7AFA90}"/>
    <pc:docChg chg="mod">
      <pc:chgData name="Martin Chaov" userId="ab06d56f74e407a5" providerId="Windows Live" clId="Web-{5DBDFA33-1F37-4B97-AA6C-415CCB7AFA90}" dt="2022-12-06T10:26:47.698" v="4"/>
      <pc:docMkLst>
        <pc:docMk/>
      </pc:docMkLst>
      <pc:sldChg chg="addCm">
        <pc:chgData name="Martin Chaov" userId="ab06d56f74e407a5" providerId="Windows Live" clId="Web-{5DBDFA33-1F37-4B97-AA6C-415CCB7AFA90}" dt="2022-12-06T10:24:56.303" v="3"/>
        <pc:sldMkLst>
          <pc:docMk/>
          <pc:sldMk cId="392160174" sldId="257"/>
        </pc:sldMkLst>
      </pc:sldChg>
      <pc:sldChg chg="addCm">
        <pc:chgData name="Martin Chaov" userId="ab06d56f74e407a5" providerId="Windows Live" clId="Web-{5DBDFA33-1F37-4B97-AA6C-415CCB7AFA90}" dt="2022-12-06T10:19:31.088" v="1"/>
        <pc:sldMkLst>
          <pc:docMk/>
          <pc:sldMk cId="3000590460" sldId="322"/>
        </pc:sldMkLst>
      </pc:sldChg>
      <pc:sldChg chg="addCm">
        <pc:chgData name="Martin Chaov" userId="ab06d56f74e407a5" providerId="Windows Live" clId="Web-{5DBDFA33-1F37-4B97-AA6C-415CCB7AFA90}" dt="2022-12-06T10:26:47.698" v="4"/>
        <pc:sldMkLst>
          <pc:docMk/>
          <pc:sldMk cId="2716958790" sldId="386"/>
        </pc:sldMkLst>
      </pc:sldChg>
      <pc:sldChg chg="addCm">
        <pc:chgData name="Martin Chaov" userId="ab06d56f74e407a5" providerId="Windows Live" clId="Web-{5DBDFA33-1F37-4B97-AA6C-415CCB7AFA90}" dt="2022-12-06T10:23:09.987" v="2"/>
        <pc:sldMkLst>
          <pc:docMk/>
          <pc:sldMk cId="1830167052" sldId="39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25-Jan-2023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0412"/>
            <a:ext cx="6381328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381328" y="8890412"/>
            <a:ext cx="47508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25-Jan-2023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612D86A-A35B-4C1A-BB1B-94DF748901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70332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7EA483A-EF53-4E05-B4A1-BB57D6BB7BD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927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7DC0528-5046-4CB8-BED7-F301A207475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76410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5C8FD972-A481-4873-9046-7B59196746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4" cy="252000"/>
          </a:xfrm>
        </p:spPr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945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E563761E-B608-4EA1-8A3B-9656307467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4" cy="252000"/>
          </a:xfrm>
        </p:spPr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423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26268" y="6781800"/>
            <a:ext cx="12215093" cy="180611"/>
          </a:xfrm>
          <a:prstGeom prst="rect">
            <a:avLst/>
          </a:prstGeom>
          <a:solidFill>
            <a:srgbClr val="50A9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1" name="Company Web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73270" y="6189708"/>
            <a:ext cx="2950749" cy="351497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rgbClr val="38808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0" name="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73270" y="5807428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rgbClr val="32737E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pic>
        <p:nvPicPr>
          <p:cNvPr id="11" name="Picture Logo SoftUni" descr="SoftUni logo">
            <a:extLst>
              <a:ext uri="{FF2B5EF4-FFF2-40B4-BE49-F238E27FC236}">
                <a16:creationId xmlns:a16="http://schemas.microsoft.com/office/drawing/2014/main" id="{0DFB9743-7B88-4712-8A60-AD79FDAB60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999" y="5958860"/>
            <a:ext cx="1812856" cy="627064"/>
          </a:xfrm>
          <a:prstGeom prst="rect">
            <a:avLst/>
          </a:prstGeom>
        </p:spPr>
      </p:pic>
      <p:pic>
        <p:nvPicPr>
          <p:cNvPr id="8" name="Picture Logo Software University">
            <a:extLst>
              <a:ext uri="{FF2B5EF4-FFF2-40B4-BE49-F238E27FC236}">
                <a16:creationId xmlns:a16="http://schemas.microsoft.com/office/drawing/2014/main" id="{38F8E1A2-DB16-475C-A4E6-0345065D3E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73965" y="6010242"/>
            <a:ext cx="1859441" cy="524301"/>
          </a:xfrm>
          <a:prstGeom prst="rect">
            <a:avLst/>
          </a:prstGeom>
        </p:spPr>
      </p:pic>
      <p:pic>
        <p:nvPicPr>
          <p:cNvPr id="20" name="Picture Logo SoftUni Svetlina" descr="A picture containing circuit, drawing&#10;&#10;Description automatically generated">
            <a:extLst>
              <a:ext uri="{FF2B5EF4-FFF2-40B4-BE49-F238E27FC236}">
                <a16:creationId xmlns:a16="http://schemas.microsoft.com/office/drawing/2014/main" id="{1E6AE6B1-34A6-9141-8CDD-1A493A0F7EF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79" y="5995518"/>
            <a:ext cx="1669830" cy="553748"/>
          </a:xfrm>
          <a:prstGeom prst="rect">
            <a:avLst/>
          </a:prstGeom>
          <a:noFill/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61572" y="5432479"/>
            <a:ext cx="370464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rgbClr val="32737E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61572" y="4940540"/>
            <a:ext cx="370464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rgbClr val="2F6B75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423817" y="2710067"/>
            <a:ext cx="5437955" cy="2087085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1572" y="1308887"/>
            <a:ext cx="10962447" cy="121728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rgbClr val="2F6B75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1572" y="254857"/>
            <a:ext cx="10962447" cy="953212"/>
          </a:xfrm>
          <a:ln>
            <a:noFill/>
          </a:ln>
        </p:spPr>
        <p:txBody>
          <a:bodyPr>
            <a:normAutofit/>
          </a:bodyPr>
          <a:lstStyle>
            <a:lvl1pPr algn="ctr">
              <a:defRPr sz="5400">
                <a:solidFill>
                  <a:srgbClr val="38808C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7975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">
            <a:extLst>
              <a:ext uri="{FF2B5EF4-FFF2-40B4-BE49-F238E27FC236}">
                <a16:creationId xmlns:a16="http://schemas.microsoft.com/office/drawing/2014/main" id="{276F95FD-F5E4-4941-B628-46A2031FAE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Bottom"/>
          <p:cNvSpPr/>
          <p:nvPr/>
        </p:nvSpPr>
        <p:spPr>
          <a:xfrm>
            <a:off x="1" y="6237312"/>
            <a:ext cx="12188825" cy="620691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38428" y="1195930"/>
            <a:ext cx="5760044" cy="4929410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352" y="1195930"/>
            <a:ext cx="5760044" cy="4929410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Oval Bottom"/>
          <p:cNvSpPr/>
          <p:nvPr/>
        </p:nvSpPr>
        <p:spPr>
          <a:xfrm>
            <a:off x="5160306" y="4816202"/>
            <a:ext cx="1868214" cy="1868701"/>
          </a:xfrm>
          <a:prstGeom prst="ellipse">
            <a:avLst/>
          </a:prstGeom>
          <a:solidFill>
            <a:srgbClr val="4193A1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Uni Svetlina Down">
            <a:extLst>
              <a:ext uri="{FF2B5EF4-FFF2-40B4-BE49-F238E27FC236}">
                <a16:creationId xmlns:a16="http://schemas.microsoft.com/office/drawing/2014/main" id="{F0DB679B-864B-DE4C-8CE8-CCCA66F0C9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71893" y="5110630"/>
            <a:ext cx="1060087" cy="1250664"/>
          </a:xfrm>
          <a:prstGeom prst="rect">
            <a:avLst/>
          </a:prstGeom>
        </p:spPr>
      </p:pic>
      <p:pic>
        <p:nvPicPr>
          <p:cNvPr id="3" name="Logo SoftUni Svetlina">
            <a:extLst>
              <a:ext uri="{FF2B5EF4-FFF2-40B4-BE49-F238E27FC236}">
                <a16:creationId xmlns:a16="http://schemas.microsoft.com/office/drawing/2014/main" id="{912DE2F3-D132-445C-A9AD-F9E1168E1B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63587" y="198529"/>
            <a:ext cx="1935481" cy="687096"/>
          </a:xfrm>
          <a:prstGeom prst="rect">
            <a:avLst/>
          </a:prstGeom>
          <a:noFill/>
        </p:spPr>
      </p:pic>
      <p:sp>
        <p:nvSpPr>
          <p:cNvPr id="13" name="Rectangle Top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8" name="Logo SoftUni Svetlina">
            <a:extLst>
              <a:ext uri="{FF2B5EF4-FFF2-40B4-BE49-F238E27FC236}">
                <a16:creationId xmlns:a16="http://schemas.microsoft.com/office/drawing/2014/main" id="{17685F87-8495-4C56-8C0B-FFC13CD664C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9023" y="198529"/>
            <a:ext cx="1935481" cy="687096"/>
          </a:xfrm>
          <a:prstGeom prst="rect">
            <a:avLst/>
          </a:prstGeom>
          <a:noFill/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5" y="100750"/>
            <a:ext cx="9792489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79393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9969" y="6444000"/>
            <a:ext cx="36731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7812" y="1353867"/>
            <a:ext cx="7424300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88825" cy="136518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3624" cy="1095376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6" y="100750"/>
            <a:ext cx="979248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Logo SoftUni Svetlina">
            <a:extLst>
              <a:ext uri="{FF2B5EF4-FFF2-40B4-BE49-F238E27FC236}">
                <a16:creationId xmlns:a16="http://schemas.microsoft.com/office/drawing/2014/main" id="{1D0DF03B-A878-4127-9C21-2751496425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9023" y="198529"/>
            <a:ext cx="1935481" cy="6870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58425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2000" cy="487230"/>
          </a:xfrm>
          <a:prstGeom prst="rect">
            <a:avLst/>
          </a:prstGeom>
          <a:solidFill>
            <a:srgbClr val="3880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0971" y="6454759"/>
            <a:ext cx="11966883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399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Logo SoftUni Svetlina" descr="A picture containing circuit, drawing&#10;&#10;Description automatically generated">
            <a:extLst>
              <a:ext uri="{FF2B5EF4-FFF2-40B4-BE49-F238E27FC236}">
                <a16:creationId xmlns:a16="http://schemas.microsoft.com/office/drawing/2014/main" id="{D39F69C8-AC8D-4DD2-BDDC-0C2189974C5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128" y="198529"/>
            <a:ext cx="2071940" cy="687096"/>
          </a:xfrm>
          <a:prstGeom prst="rect">
            <a:avLst/>
          </a:prstGeom>
          <a:noFill/>
        </p:spPr>
      </p:pic>
      <p:sp>
        <p:nvSpPr>
          <p:cNvPr id="37" name="Title 8">
            <a:extLst>
              <a:ext uri="{FF2B5EF4-FFF2-40B4-BE49-F238E27FC236}">
                <a16:creationId xmlns:a16="http://schemas.microsoft.com/office/drawing/2014/main" id="{2E2609AE-35F4-489D-975E-CF0D197508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8430" y="2420888"/>
            <a:ext cx="9426502" cy="1573630"/>
          </a:xfrm>
        </p:spPr>
        <p:txBody>
          <a:bodyPr vert="horz" wrap="none" lIns="0" tIns="0" rIns="0" bIns="0" rtlCol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kumimoji="0" lang="en-US" sz="13800" i="0" u="none" strike="noStrike" cap="none" spc="0" normalizeH="0" baseline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defRPr>
            </a:lvl1pPr>
          </a:lstStyle>
          <a:p>
            <a:pPr marL="0" marR="0" lvl="0" indent="0" defTabSz="913852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tabLst/>
            </a:pPr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7601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9969" y="6507000"/>
            <a:ext cx="36731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370" y="1186308"/>
            <a:ext cx="9182402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 sz="2799"/>
            </a:lvl2pPr>
            <a:lvl3pPr>
              <a:buClr>
                <a:schemeClr val="tx1"/>
              </a:buClr>
              <a:defRPr/>
            </a:lvl3pPr>
          </a:lstStyle>
          <a:p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810603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Logo SoftUni Svetlina">
            <a:extLst>
              <a:ext uri="{FF2B5EF4-FFF2-40B4-BE49-F238E27FC236}">
                <a16:creationId xmlns:a16="http://schemas.microsoft.com/office/drawing/2014/main" id="{BEBA2AEF-336F-4FB2-B20E-2AF89A0A92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9023" y="198529"/>
            <a:ext cx="1935481" cy="687096"/>
          </a:xfrm>
          <a:prstGeom prst="rect">
            <a:avLst/>
          </a:prstGeom>
          <a:noFill/>
        </p:spPr>
      </p:pic>
      <p:pic>
        <p:nvPicPr>
          <p:cNvPr id="4" name="Picture Logo SoftUni" descr="SoftUni logo">
            <a:extLst>
              <a:ext uri="{FF2B5EF4-FFF2-40B4-BE49-F238E27FC236}">
                <a16:creationId xmlns:a16="http://schemas.microsoft.com/office/drawing/2014/main" id="{395A5610-F911-4C31-BF1F-F30F8766C34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692" y="4998779"/>
            <a:ext cx="1812856" cy="627064"/>
          </a:xfrm>
          <a:prstGeom prst="rect">
            <a:avLst/>
          </a:prstGeom>
        </p:spPr>
      </p:pic>
      <p:pic>
        <p:nvPicPr>
          <p:cNvPr id="5" name="Picture Logo Software University">
            <a:extLst>
              <a:ext uri="{FF2B5EF4-FFF2-40B4-BE49-F238E27FC236}">
                <a16:creationId xmlns:a16="http://schemas.microsoft.com/office/drawing/2014/main" id="{47E8798E-CBA9-48CD-B796-F9FD377DBC0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848065" y="3709833"/>
            <a:ext cx="1859441" cy="524301"/>
          </a:xfrm>
          <a:prstGeom prst="rect">
            <a:avLst/>
          </a:prstGeom>
        </p:spPr>
      </p:pic>
      <p:pic>
        <p:nvPicPr>
          <p:cNvPr id="6" name="Picture Logo SoftUni Svetlina" descr="A picture containing circuit, drawing&#10;&#10;Description automatically generated">
            <a:extLst>
              <a:ext uri="{FF2B5EF4-FFF2-40B4-BE49-F238E27FC236}">
                <a16:creationId xmlns:a16="http://schemas.microsoft.com/office/drawing/2014/main" id="{91AB9272-2857-4CA2-9C75-7B9766ABBB3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820" y="2344010"/>
            <a:ext cx="1818966" cy="6032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7640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Center Icon">
            <a:extLst>
              <a:ext uri="{FF2B5EF4-FFF2-40B4-BE49-F238E27FC236}">
                <a16:creationId xmlns:a16="http://schemas.microsoft.com/office/drawing/2014/main" id="{13B9A8FE-2718-4F2C-98D4-CBF86AD69D58}"/>
              </a:ext>
            </a:extLst>
          </p:cNvPr>
          <p:cNvSpPr>
            <a:spLocks noChangeAspect="1"/>
          </p:cNvSpPr>
          <p:nvPr userDrawn="1"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rgbClr val="327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398" b="0" i="0" u="none" strike="noStrike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8" name="Slide Subtitle">
            <a:extLst>
              <a:ext uri="{FF2B5EF4-FFF2-40B4-BE49-F238E27FC236}">
                <a16:creationId xmlns:a16="http://schemas.microsoft.com/office/drawing/2014/main" id="{588387B4-E99E-4145-9D1D-F17CA5190D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589240"/>
            <a:ext cx="10958928" cy="7317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rgbClr val="38808C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8A28C56F-AE84-49D0-9AD1-1F0CEEABF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4949" y="4725143"/>
            <a:ext cx="10958928" cy="780383"/>
          </a:xfrm>
        </p:spPr>
        <p:txBody>
          <a:bodyPr vert="horz" lIns="108000" tIns="36000" rIns="108000" bIns="36000" rtlCol="0" anchor="ctr">
            <a:noAutofit/>
          </a:bodyPr>
          <a:lstStyle>
            <a:lvl1pPr algn="ctr">
              <a:defRPr lang="en-US" sz="5396" baseline="0">
                <a:solidFill>
                  <a:srgbClr val="32737E"/>
                </a:solidFill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650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53483657-164E-4EE9-9349-4B90232162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353" y="1196124"/>
            <a:ext cx="11815018" cy="5561125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88825" cy="1095376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8" name="Logo SoftUni Svetlina">
            <a:extLst>
              <a:ext uri="{FF2B5EF4-FFF2-40B4-BE49-F238E27FC236}">
                <a16:creationId xmlns:a16="http://schemas.microsoft.com/office/drawing/2014/main" id="{C6F8B0C1-9F2E-4CA9-96DD-943ADD51AF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9023" y="198529"/>
            <a:ext cx="1935481" cy="687096"/>
          </a:xfrm>
          <a:prstGeom prst="rect">
            <a:avLst/>
          </a:prstGeom>
          <a:noFill/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5" y="100750"/>
            <a:ext cx="9792489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42170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DAA8D59D-1A6A-4E36-A5A9-A826220EB6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Rectangle Top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4" y="1314451"/>
            <a:ext cx="11817789" cy="5354910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2" name="Logo SoftUni Svetlina">
            <a:extLst>
              <a:ext uri="{FF2B5EF4-FFF2-40B4-BE49-F238E27FC236}">
                <a16:creationId xmlns:a16="http://schemas.microsoft.com/office/drawing/2014/main" id="{7B304674-314D-44C4-B485-DB6489C613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9023" y="198529"/>
            <a:ext cx="1935481" cy="687096"/>
          </a:xfrm>
          <a:prstGeom prst="rect">
            <a:avLst/>
          </a:prstGeom>
          <a:noFill/>
        </p:spPr>
      </p:pic>
      <p:sp>
        <p:nvSpPr>
          <p:cNvPr id="12" name="Slide Title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5" y="100750"/>
            <a:ext cx="9792489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B2F20B-6337-43C3-848D-CE00EE31D05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22564" y="1476081"/>
            <a:ext cx="1444877" cy="193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31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E63AB395-E294-42D2-A1ED-1AF3AC4FD9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Logo SoftUni Svetlina" descr="A picture containing circuit, drawing&#10;&#10;Description automatically generated">
            <a:extLst>
              <a:ext uri="{FF2B5EF4-FFF2-40B4-BE49-F238E27FC236}">
                <a16:creationId xmlns:a16="http://schemas.microsoft.com/office/drawing/2014/main" id="{F52BAB8F-28D4-574C-8744-6F571747FB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249" y="198529"/>
            <a:ext cx="2071940" cy="687096"/>
          </a:xfrm>
          <a:prstGeom prst="rect">
            <a:avLst/>
          </a:prstGeom>
          <a:noFill/>
        </p:spPr>
      </p:pic>
      <p:sp>
        <p:nvSpPr>
          <p:cNvPr id="12" name="Slide Title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8" y="100750"/>
            <a:ext cx="8542210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02543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D4434E56-9456-4A3D-97F3-767CE09E2D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45941" y="1121144"/>
            <a:ext cx="10146172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Logo SoftUni Svetlina" descr="A picture containing circuit, drawing&#10;&#10;Description automatically generated">
            <a:extLst>
              <a:ext uri="{FF2B5EF4-FFF2-40B4-BE49-F238E27FC236}">
                <a16:creationId xmlns:a16="http://schemas.microsoft.com/office/drawing/2014/main" id="{7DC8090C-C6A7-452B-BE79-A76C05E16F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249" y="198529"/>
            <a:ext cx="2071940" cy="687096"/>
          </a:xfrm>
          <a:prstGeom prst="rect">
            <a:avLst/>
          </a:prstGeom>
          <a:noFill/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8" y="100750"/>
            <a:ext cx="8542210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73550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">
            <a:extLst>
              <a:ext uri="{FF2B5EF4-FFF2-40B4-BE49-F238E27FC236}">
                <a16:creationId xmlns:a16="http://schemas.microsoft.com/office/drawing/2014/main" id="{E6043572-A453-48C4-AFDD-4E8F4E6B75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Slide Title">
            <a:extLst>
              <a:ext uri="{FF2B5EF4-FFF2-40B4-BE49-F238E27FC236}">
                <a16:creationId xmlns:a16="http://schemas.microsoft.com/office/drawing/2014/main" id="{FE590B68-01A2-42BB-903F-30E375DCA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876" y="100750"/>
            <a:ext cx="11896724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30236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Body Text">
            <a:extLst>
              <a:ext uri="{FF2B5EF4-FFF2-40B4-BE49-F238E27FC236}">
                <a16:creationId xmlns:a16="http://schemas.microsoft.com/office/drawing/2014/main" id="{E94B23AF-AD8E-4C4B-B0B9-6ED11884755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353" y="1196124"/>
            <a:ext cx="11815018" cy="5561125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77701FD-BBA7-4B98-A506-DE2237A22B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Logo SoftUni Svetlina">
            <a:extLst>
              <a:ext uri="{FF2B5EF4-FFF2-40B4-BE49-F238E27FC236}">
                <a16:creationId xmlns:a16="http://schemas.microsoft.com/office/drawing/2014/main" id="{AE15D517-C47B-4222-96EA-8525F345F0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9023" y="198529"/>
            <a:ext cx="1935481" cy="687096"/>
          </a:xfrm>
          <a:prstGeom prst="rect">
            <a:avLst/>
          </a:prstGeom>
          <a:noFill/>
        </p:spPr>
      </p:pic>
      <p:sp>
        <p:nvSpPr>
          <p:cNvPr id="2" name="Slide Title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5" y="100750"/>
            <a:ext cx="9792489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6" name="Text Placeholder 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2" y="1988840"/>
            <a:ext cx="10958580" cy="168121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marL="0" indent="0">
              <a:buNone/>
              <a:defRPr lang="en-US" sz="2800" b="1" noProof="1">
                <a:latin typeface="Consolas" pitchFamily="49" charset="0"/>
                <a:cs typeface="Consolas" pitchFamily="49" charset="0"/>
              </a:defRPr>
            </a:lvl1pPr>
          </a:lstStyle>
          <a:p>
            <a:pPr marL="0" lvl="0" indent="-457200" defTabSz="914400" eaLnBrk="0" latin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noProof="1"/>
              <a:t>Source code box</a:t>
            </a:r>
          </a:p>
          <a:p>
            <a:pPr marL="0" lvl="0" indent="-457200" defTabSz="914400" eaLnBrk="0" latin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noProof="1"/>
              <a:t>…</a:t>
            </a:r>
          </a:p>
          <a:p>
            <a:pPr marL="0" lvl="0" indent="-457200" defTabSz="914400" eaLnBrk="0" latin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noProof="1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3404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0784" y="1091472"/>
            <a:ext cx="3551604" cy="3552529"/>
          </a:xfrm>
          <a:prstGeom prst="ellipse">
            <a:avLst/>
          </a:prstGeom>
          <a:solidFill>
            <a:srgbClr val="3880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4832547" y="3338387"/>
            <a:ext cx="6878490" cy="768084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latinLnBrk="0">
              <a:buNone/>
              <a:defRPr lang="en-US" sz="3998" b="0" baseline="0" noProof="0" dirty="0">
                <a:solidFill>
                  <a:srgbClr val="38808C"/>
                </a:solidFill>
                <a:cs typeface="Arial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4832547" y="1471048"/>
            <a:ext cx="6878490" cy="175433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marL="0" indent="0" algn="ctr" latinLnBrk="0">
              <a:buNone/>
              <a:defRPr lang="en-US" altLang="ko-KR" sz="5396" baseline="0" noProof="0" dirty="0">
                <a:solidFill>
                  <a:srgbClr val="32737E"/>
                </a:solidFill>
                <a:ea typeface="+mn-ea"/>
                <a:cs typeface="Arial" pitchFamily="34" charset="0"/>
              </a:defRPr>
            </a:lvl1pPr>
          </a:lstStyle>
          <a:p>
            <a:pPr lvl="0" algn="ctr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01353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 descr="SoftUni Background">
            <a:extLst>
              <a:ext uri="{FF2B5EF4-FFF2-40B4-BE49-F238E27FC236}">
                <a16:creationId xmlns:a16="http://schemas.microsoft.com/office/drawing/2014/main" id="{BDFD63EF-6D60-464A-A2CB-CAF22A2423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53051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11801748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GB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9766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3" r:id="rId2"/>
    <p:sldLayoutId id="2147483676" r:id="rId3"/>
    <p:sldLayoutId id="2147483672" r:id="rId4"/>
    <p:sldLayoutId id="2147483674" r:id="rId5"/>
    <p:sldLayoutId id="2147483675" r:id="rId6"/>
    <p:sldLayoutId id="2147483677" r:id="rId7"/>
    <p:sldLayoutId id="2147483679" r:id="rId8"/>
    <p:sldLayoutId id="2147483688" r:id="rId9"/>
    <p:sldLayoutId id="2147483678" r:id="rId10"/>
    <p:sldLayoutId id="2147483690" r:id="rId11"/>
    <p:sldLayoutId id="2147483689" r:id="rId12"/>
    <p:sldLayoutId id="2147483691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hangingPunct="1">
        <a:spcBef>
          <a:spcPct val="0"/>
        </a:spcBef>
        <a:buNone/>
        <a:defRPr sz="3998" b="1" kern="1200">
          <a:solidFill>
            <a:srgbClr val="38808C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9625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4975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152650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535#1" TargetMode="Externa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535#2" TargetMode="Externa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3535#2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judge.softuni.org/Contests/Practice/Index/3535#3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535#4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535#9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kangax.github.io/compat-table/es6/#test-proper_tail_calls_(tail_call_optimisation)" TargetMode="Externa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rickbutton.github.io/record-tuple-playground/#eyJjb250ZW50IjoiaW1wb3J0IHsgUmVjb3JkLCBUdXBsZSB9IGZyb20gXCJAYmxvb21iZXJnL3JlY29yZC10dXBsZS1wb2x5ZmlsbFwiO1xuY29uc3QgbG9nID0gY29uc29sZS5sb2c7XG5cbmNvbnN0IHJlY29yZCA9ICN7IHByb3A6IDEgfTtcbmNvbnN0IHR1cGxlID0gI1sxLCAyLCAzXTtcblxubG9nKFwiaXNSZWNvcmRcIiwgUmVjb3JkLmlzUmVjb3JkKHJlY29yZCkpO1xubG9nKFwiaXNSZWNvcmRcIiwgUmVjb3JkLmlzUmVjb3JkKHsgcHJvcDogMSB9KSk7XG5cbi8vIFNpbXBsZSBFcXVhbGl0eVxubG9nKFwic2ltcGxlXCIsXG4gICAgI3sgYTogMSB9ID09PSAjeyBhOjEgfSxcbiAgICAjWzFdID09PSAjWzFdKTtcblxuLy8gTmVzdGVkIEVxdWFsaXR5XG5sb2coXCJuZXN0ZWRcIiwgI3sgYTogI3sgYjogMTIzIH19ID09PSAjeyBhOiAjeyBiOiAxMjMgfX0pO1xuXG4vLyBPcmRlciBJbmRlcGVuZGVudFxubG9nKFwiIW9yZGVyXCIsICN7IGE6IDEsIGI6IDIgfSA9PT0gI3sgYjogMiwgYTogMX0pO1xuXG4vLyAtMCwgKzBcbmxvZyhcIi0wID09PSArMFwiLCAtMCA9PT0gKzApO1xubG9nKFwiI1stMF0gPT09ICNbKzBdXCIsICNbLTBdID09PSAjWyswXSk7XG5cbi8vIE5hTlxubG9nKFwiTmFOID09PSBOYU5cIiwgTmFOID09PSBOYU4pO1xubG9nKFwiI1tOYU5dID09PSAjW05hTl1cIiwgI1tOYU5dID09PSAjW05hTl0pO1xuIiwic3ludGF4IjoiaGFzaCIsImRvbU1vZGUiOmZhbHNlfQ==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535#0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r>
              <a:rPr lang="en-US" sz="3550" dirty="0">
                <a:ea typeface="+mn-lt"/>
                <a:cs typeface="+mn-lt"/>
              </a:rPr>
              <a:t>Recursion, Tail Recursion, Arrays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Recursive Functions</a:t>
            </a:r>
            <a:endParaRPr lang="bg-BG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3420" y="6176228"/>
            <a:ext cx="1841560" cy="363329"/>
          </a:xfrm>
        </p:spPr>
        <p:txBody>
          <a:bodyPr/>
          <a:lstStyle/>
          <a:p>
            <a:r>
              <a:rPr lang="en-US" sz="1799" dirty="0">
                <a:hlinkClick r:id="rId3"/>
              </a:rPr>
              <a:t>https://softuni.bg</a:t>
            </a:r>
            <a:endParaRPr lang="en-US" sz="1799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20"/>
          </p:nvPr>
        </p:nvSpPr>
        <p:spPr>
          <a:xfrm>
            <a:off x="552937" y="5335930"/>
            <a:ext cx="2979920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21804" y="4931531"/>
            <a:ext cx="3704648" cy="524815"/>
          </a:xfrm>
        </p:spPr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8673270" y="5801048"/>
            <a:ext cx="2950749" cy="395548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pic>
        <p:nvPicPr>
          <p:cNvPr id="9" name="Картина 5">
            <a:extLst>
              <a:ext uri="{FF2B5EF4-FFF2-40B4-BE49-F238E27FC236}">
                <a16:creationId xmlns:a16="http://schemas.microsoft.com/office/drawing/2014/main" id="{D9613B6A-77BC-442F-93B0-43319E06C9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921" y="2124479"/>
            <a:ext cx="6212982" cy="29778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34157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7FB759-0E1D-3E05-4C93-814B607874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Write a </a:t>
            </a:r>
            <a:r>
              <a:rPr lang="en-GB" b="1" dirty="0">
                <a:solidFill>
                  <a:schemeClr val="bg1"/>
                </a:solidFill>
              </a:rPr>
              <a:t>recursive</a:t>
            </a:r>
            <a:r>
              <a:rPr lang="en-GB" dirty="0"/>
              <a:t> </a:t>
            </a:r>
            <a:r>
              <a:rPr lang="en-GB" b="1" dirty="0">
                <a:solidFill>
                  <a:schemeClr val="bg1"/>
                </a:solidFill>
              </a:rPr>
              <a:t>function</a:t>
            </a:r>
            <a:r>
              <a:rPr lang="en-GB" dirty="0"/>
              <a:t> which return given </a:t>
            </a:r>
            <a:r>
              <a:rPr lang="en-GB" b="1" dirty="0">
                <a:solidFill>
                  <a:schemeClr val="bg1"/>
                </a:solidFill>
              </a:rPr>
              <a:t>string</a:t>
            </a:r>
            <a:r>
              <a:rPr lang="en-GB" dirty="0"/>
              <a:t> </a:t>
            </a:r>
            <a:r>
              <a:rPr lang="en-GB" b="1" dirty="0">
                <a:solidFill>
                  <a:schemeClr val="bg1"/>
                </a:solidFill>
              </a:rPr>
              <a:t>n</a:t>
            </a:r>
            <a:r>
              <a:rPr lang="en-GB" dirty="0"/>
              <a:t> </a:t>
            </a:r>
            <a:r>
              <a:rPr lang="en-GB" b="1" dirty="0">
                <a:solidFill>
                  <a:schemeClr val="bg1"/>
                </a:solidFill>
              </a:rPr>
              <a:t>times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DC6FB1-A37B-C0A1-4C8F-DF7E5C0490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CBC502B-B2A4-FFF5-3942-7BB6CC5BA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Repeat String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701A09-85C2-718C-854C-E0F9A7ABD4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3772" y="2054583"/>
            <a:ext cx="10958580" cy="362328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function repeatString(</a:t>
            </a:r>
            <a:r>
              <a:rPr lang="en-US" dirty="0">
                <a:solidFill>
                  <a:schemeClr val="bg1"/>
                </a:solidFill>
              </a:rPr>
              <a:t>str</a:t>
            </a:r>
            <a:r>
              <a:rPr lang="en-US" dirty="0"/>
              <a:t>, </a:t>
            </a:r>
            <a:r>
              <a:rPr lang="en-US" dirty="0">
                <a:solidFill>
                  <a:schemeClr val="bg1"/>
                </a:solidFill>
              </a:rPr>
              <a:t>count</a:t>
            </a:r>
            <a:r>
              <a:rPr lang="en-US" dirty="0"/>
              <a:t>) {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  if (</a:t>
            </a:r>
            <a:r>
              <a:rPr lang="en-US" dirty="0">
                <a:solidFill>
                  <a:schemeClr val="bg1"/>
                </a:solidFill>
              </a:rPr>
              <a:t>count</a:t>
            </a:r>
            <a:r>
              <a:rPr lang="en-US" dirty="0"/>
              <a:t> == 1) {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    return </a:t>
            </a:r>
            <a:r>
              <a:rPr lang="en-US" dirty="0">
                <a:solidFill>
                  <a:schemeClr val="bg1"/>
                </a:solidFill>
              </a:rPr>
              <a:t>str</a:t>
            </a:r>
            <a:r>
              <a:rPr lang="en-US" dirty="0"/>
              <a:t>;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  } else {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    return str.</a:t>
            </a:r>
            <a:r>
              <a:rPr lang="en-US" dirty="0">
                <a:solidFill>
                  <a:schemeClr val="bg1"/>
                </a:solidFill>
              </a:rPr>
              <a:t>concat</a:t>
            </a:r>
            <a:r>
              <a:rPr lang="en-US" dirty="0"/>
              <a:t>(</a:t>
            </a:r>
            <a:r>
              <a:rPr lang="en-US" dirty="0">
                <a:solidFill>
                  <a:schemeClr val="bg1"/>
                </a:solidFill>
              </a:rPr>
              <a:t>repeatString</a:t>
            </a:r>
            <a:r>
              <a:rPr lang="en-US" dirty="0"/>
              <a:t>(</a:t>
            </a:r>
            <a:r>
              <a:rPr lang="en-US" dirty="0">
                <a:solidFill>
                  <a:schemeClr val="bg1"/>
                </a:solidFill>
              </a:rPr>
              <a:t>str</a:t>
            </a:r>
            <a:r>
              <a:rPr lang="en-US" dirty="0"/>
              <a:t>, </a:t>
            </a:r>
            <a:r>
              <a:rPr lang="en-US" dirty="0">
                <a:solidFill>
                  <a:schemeClr val="bg1"/>
                </a:solidFill>
              </a:rPr>
              <a:t>count - 1</a:t>
            </a:r>
            <a:r>
              <a:rPr lang="en-US" dirty="0"/>
              <a:t>)); }}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console.log(repeatString("</a:t>
            </a:r>
            <a:r>
              <a:rPr lang="en-US" dirty="0">
                <a:solidFill>
                  <a:schemeClr val="bg1"/>
                </a:solidFill>
              </a:rPr>
              <a:t>ho</a:t>
            </a:r>
            <a:r>
              <a:rPr lang="en-US" dirty="0"/>
              <a:t>", </a:t>
            </a:r>
            <a:r>
              <a:rPr lang="en-US" dirty="0">
                <a:solidFill>
                  <a:schemeClr val="bg1"/>
                </a:solidFill>
              </a:rPr>
              <a:t>3</a:t>
            </a:r>
            <a:r>
              <a:rPr lang="en-US" dirty="0"/>
              <a:t>)); </a:t>
            </a:r>
            <a:r>
              <a:rPr lang="en-US" dirty="0">
                <a:solidFill>
                  <a:schemeClr val="accent2"/>
                </a:solidFill>
                <a:sym typeface="Wingdings" panose="05000000000000000000" pitchFamily="2" charset="2"/>
              </a:rPr>
              <a:t>// hohoho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1C92023C-FC15-270B-A962-EC3A5BA44142}"/>
              </a:ext>
            </a:extLst>
          </p:cNvPr>
          <p:cNvSpPr txBox="1"/>
          <p:nvPr/>
        </p:nvSpPr>
        <p:spPr>
          <a:xfrm>
            <a:off x="799891" y="6178464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here: </a:t>
            </a:r>
            <a:r>
              <a:rPr lang="en-US" sz="1999" dirty="0">
                <a:hlinkClick r:id="rId2"/>
              </a:rPr>
              <a:t>https://judge.softuni.org/Contests/Practice/Index/3535#1</a:t>
            </a:r>
            <a:endParaRPr lang="en-US" sz="1999" dirty="0"/>
          </a:p>
        </p:txBody>
      </p:sp>
    </p:spTree>
    <p:extLst>
      <p:ext uri="{BB962C8B-B14F-4D97-AF65-F5344CB8AC3E}">
        <p14:creationId xmlns:p14="http://schemas.microsoft.com/office/powerpoint/2010/main" val="100590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87932BC-AB0E-EBFE-0B7C-DDB13D2450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</a:t>
            </a:r>
            <a:r>
              <a:rPr lang="en-US" b="1" dirty="0">
                <a:solidFill>
                  <a:schemeClr val="bg1"/>
                </a:solidFill>
              </a:rPr>
              <a:t>recursive function </a:t>
            </a:r>
            <a:r>
              <a:rPr lang="en-US" dirty="0"/>
              <a:t>which </a:t>
            </a:r>
            <a:r>
              <a:rPr lang="en-US" b="1" dirty="0">
                <a:solidFill>
                  <a:schemeClr val="bg1"/>
                </a:solidFill>
              </a:rPr>
              <a:t>reverses given string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6DFA31-F826-7BA7-0D2F-D27A99C4F0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71FAEB-741F-2C79-3CFD-95475EA46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AU" dirty="0"/>
              <a:t>String Reversal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84127-51F7-E7D4-6CC2-6141681E5A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2715" y="1988840"/>
            <a:ext cx="11642656" cy="3753317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function </a:t>
            </a:r>
            <a:r>
              <a:rPr lang="en-US" dirty="0">
                <a:solidFill>
                  <a:schemeClr val="bg1"/>
                </a:solidFill>
              </a:rPr>
              <a:t>stringRev</a:t>
            </a:r>
            <a:r>
              <a:rPr lang="en-US" dirty="0"/>
              <a:t>(text)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    if (</a:t>
            </a:r>
            <a:r>
              <a:rPr lang="en-US" dirty="0">
                <a:solidFill>
                  <a:schemeClr val="bg1"/>
                </a:solidFill>
              </a:rPr>
              <a:t>text.length == 1</a:t>
            </a:r>
            <a:r>
              <a:rPr lang="en-US" dirty="0"/>
              <a:t>) { return text;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    } else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     return </a:t>
            </a:r>
            <a:r>
              <a:rPr lang="en-US" dirty="0">
                <a:solidFill>
                  <a:schemeClr val="bg1"/>
                </a:solidFill>
              </a:rPr>
              <a:t>text.slice(-1)</a:t>
            </a:r>
            <a:r>
              <a:rPr lang="en-US" dirty="0"/>
              <a:t> + </a:t>
            </a:r>
            <a:r>
              <a:rPr lang="en-US" dirty="0">
                <a:solidFill>
                  <a:schemeClr val="bg1"/>
                </a:solidFill>
              </a:rPr>
              <a:t>stringRev</a:t>
            </a:r>
            <a:r>
              <a:rPr lang="en-US" dirty="0"/>
              <a:t>(</a:t>
            </a:r>
            <a:r>
              <a:rPr lang="en-US" dirty="0">
                <a:solidFill>
                  <a:schemeClr val="bg1"/>
                </a:solidFill>
              </a:rPr>
              <a:t>text.slice(0, -1)</a:t>
            </a:r>
            <a:r>
              <a:rPr lang="en-US" dirty="0"/>
              <a:t>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    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}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stringRev("</a:t>
            </a:r>
            <a:r>
              <a:rPr lang="en-US" dirty="0">
                <a:solidFill>
                  <a:schemeClr val="bg1"/>
                </a:solidFill>
              </a:rPr>
              <a:t>SoftUni</a:t>
            </a:r>
            <a:r>
              <a:rPr lang="en-US" dirty="0"/>
              <a:t>"); </a:t>
            </a:r>
            <a:r>
              <a:rPr lang="en-US" dirty="0">
                <a:solidFill>
                  <a:schemeClr val="accent2"/>
                </a:solidFill>
              </a:rPr>
              <a:t>// inUtfoS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EFB5E54F-C3EE-7A43-8410-F5C92CC5EC92}"/>
              </a:ext>
            </a:extLst>
          </p:cNvPr>
          <p:cNvSpPr txBox="1"/>
          <p:nvPr/>
        </p:nvSpPr>
        <p:spPr>
          <a:xfrm>
            <a:off x="1048915" y="6315096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here: </a:t>
            </a:r>
            <a:r>
              <a:rPr lang="en-US" sz="1999" dirty="0">
                <a:hlinkClick r:id="rId2"/>
              </a:rPr>
              <a:t>https://judge.softuni.org/Contests/Practice/Index/3535#2</a:t>
            </a:r>
            <a:endParaRPr lang="en-US" sz="1999" dirty="0"/>
          </a:p>
        </p:txBody>
      </p:sp>
    </p:spTree>
    <p:extLst>
      <p:ext uri="{BB962C8B-B14F-4D97-AF65-F5344CB8AC3E}">
        <p14:creationId xmlns:p14="http://schemas.microsoft.com/office/powerpoint/2010/main" val="185194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0E905D0E-7F8D-1094-ED60-B4E6B43ED2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A35EA836-D140-61D5-127A-CEABEA5C4A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Infinite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loop</a:t>
            </a:r>
            <a:r>
              <a:rPr lang="en-US" dirty="0"/>
              <a:t> will </a:t>
            </a:r>
            <a:r>
              <a:rPr lang="en-US" b="1" dirty="0">
                <a:solidFill>
                  <a:schemeClr val="bg1"/>
                </a:solidFill>
              </a:rPr>
              <a:t>halt</a:t>
            </a:r>
            <a:r>
              <a:rPr lang="en-US" dirty="0"/>
              <a:t> your </a:t>
            </a:r>
            <a:r>
              <a:rPr lang="en-US" b="1" dirty="0">
                <a:solidFill>
                  <a:schemeClr val="bg1"/>
                </a:solidFill>
              </a:rPr>
              <a:t>program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lnSpc>
                <a:spcPct val="125000"/>
              </a:lnSpc>
            </a:pPr>
            <a:endParaRPr lang="en-US" sz="4800" dirty="0"/>
          </a:p>
          <a:p>
            <a:r>
              <a:rPr lang="en-US" dirty="0"/>
              <a:t>Can </a:t>
            </a:r>
            <a:r>
              <a:rPr lang="en-US" b="1" dirty="0">
                <a:solidFill>
                  <a:schemeClr val="bg1"/>
                </a:solidFill>
              </a:rPr>
              <a:t>prevent</a:t>
            </a:r>
            <a:r>
              <a:rPr lang="en-US" dirty="0"/>
              <a:t> them by </a:t>
            </a:r>
            <a:r>
              <a:rPr lang="en-US" b="1" dirty="0">
                <a:solidFill>
                  <a:schemeClr val="bg1"/>
                </a:solidFill>
              </a:rPr>
              <a:t>always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adding</a:t>
            </a:r>
            <a:r>
              <a:rPr lang="en-US" dirty="0"/>
              <a:t> a </a:t>
            </a:r>
            <a:r>
              <a:rPr lang="en-US" b="1" dirty="0">
                <a:solidFill>
                  <a:schemeClr val="bg1"/>
                </a:solidFill>
              </a:rPr>
              <a:t>stopping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condition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DB0A357-AF2D-E99D-490E-19D876996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effectLst/>
                <a:latin typeface="-apple-system"/>
              </a:rPr>
              <a:t>Infinite Loops</a:t>
            </a:r>
            <a:endParaRPr lang="bg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44155C44-AFF0-23ED-FF20-E12C8A96F39D}"/>
              </a:ext>
            </a:extLst>
          </p:cNvPr>
          <p:cNvSpPr txBox="1">
            <a:spLocks/>
          </p:cNvSpPr>
          <p:nvPr/>
        </p:nvSpPr>
        <p:spPr>
          <a:xfrm>
            <a:off x="639301" y="1990144"/>
            <a:ext cx="5472607" cy="26930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91440" rIns="144000" bIns="9144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while</a:t>
            </a:r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 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true</a:t>
            </a:r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)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{</a:t>
            </a:r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 </a:t>
            </a:r>
          </a:p>
          <a:p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   console.log('Infinity');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1400" b="1" noProof="1">
              <a:latin typeface="Consolas" panose="020B0609020204030204" pitchFamily="49" charset="0"/>
              <a:sym typeface="Wingdings" pitchFamily="2" charset="2"/>
            </a:endParaRP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for</a:t>
            </a:r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 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i = 0;;</a:t>
            </a:r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)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{</a:t>
            </a:r>
          </a:p>
          <a:p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   console.log('Infinity '); 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84F7E7-FF9A-DD1A-CB02-8B2F9835AAA3}"/>
              </a:ext>
            </a:extLst>
          </p:cNvPr>
          <p:cNvSpPr txBox="1">
            <a:spLocks/>
          </p:cNvSpPr>
          <p:nvPr/>
        </p:nvSpPr>
        <p:spPr>
          <a:xfrm>
            <a:off x="6560856" y="2708920"/>
            <a:ext cx="4932249" cy="37010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91440" rIns="144000" bIns="9144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x = 0;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1200" b="1" dirty="0">
              <a:solidFill>
                <a:schemeClr val="bg1"/>
              </a:solidFill>
              <a:latin typeface="Consolas" panose="020B0609020204030204" pitchFamily="49" charset="0"/>
              <a:sym typeface="Wingdings" pitchFamily="2" charset="2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while</a:t>
            </a:r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 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x &lt; 3</a:t>
            </a:r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)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{</a:t>
            </a:r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 </a:t>
            </a:r>
          </a:p>
          <a:p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   console.log(x); x++; 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}</a:t>
            </a:r>
          </a:p>
          <a:p>
            <a:endParaRPr lang="en-US" sz="2400" b="1" dirty="0">
              <a:solidFill>
                <a:schemeClr val="bg1"/>
              </a:solidFill>
              <a:latin typeface="Consolas" panose="020B0609020204030204" pitchFamily="49" charset="0"/>
              <a:sym typeface="Wingdings" pitchFamily="2" charset="2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1200" b="1" dirty="0">
              <a:latin typeface="Consolas" panose="020B0609020204030204" pitchFamily="49" charset="0"/>
              <a:sym typeface="Wingdings" pitchFamily="2" charset="2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for</a:t>
            </a:r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(x = 0;</a:t>
            </a:r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x &lt; 3; x++) { </a:t>
            </a:r>
          </a:p>
          <a:p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   console.log(x); 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}</a:t>
            </a:r>
            <a:endParaRPr lang="en-US" sz="100" b="1" dirty="0">
              <a:solidFill>
                <a:schemeClr val="bg1"/>
              </a:solidFill>
              <a:latin typeface="Consolas" panose="020B0609020204030204" pitchFamily="49" charset="0"/>
              <a:sym typeface="Wingdings" pitchFamily="2" charset="2"/>
            </a:endParaRPr>
          </a:p>
        </p:txBody>
      </p:sp>
      <p:pic>
        <p:nvPicPr>
          <p:cNvPr id="4105" name="Picture 9" descr="Three ways to make an infinite loop | by Christian Clausen | Level Up Coding">
            <a:extLst>
              <a:ext uri="{FF2B5EF4-FFF2-40B4-BE49-F238E27FC236}">
                <a16:creationId xmlns:a16="http://schemas.microsoft.com/office/drawing/2014/main" id="{8FE8AAF5-4FB1-18BC-A2F8-8C39EFB52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588" y="1276078"/>
            <a:ext cx="3597118" cy="122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ounded Rectangular Callout 5">
            <a:extLst>
              <a:ext uri="{FF2B5EF4-FFF2-40B4-BE49-F238E27FC236}">
                <a16:creationId xmlns:a16="http://schemas.microsoft.com/office/drawing/2014/main" id="{FF0E8044-EB58-E887-49AA-6512F62BAE5C}"/>
              </a:ext>
            </a:extLst>
          </p:cNvPr>
          <p:cNvSpPr/>
          <p:nvPr/>
        </p:nvSpPr>
        <p:spPr bwMode="auto">
          <a:xfrm>
            <a:off x="9585949" y="4346155"/>
            <a:ext cx="1599169" cy="782094"/>
          </a:xfrm>
          <a:prstGeom prst="wedgeRoundRectCallout">
            <a:avLst>
              <a:gd name="adj1" fmla="val -91604"/>
              <a:gd name="adj2" fmla="val -1206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Bottom </a:t>
            </a:r>
            <a:r>
              <a:rPr lang="en-US" sz="2400" b="1" dirty="0">
                <a:solidFill>
                  <a:schemeClr val="bg2"/>
                </a:solidFill>
              </a:rPr>
              <a:t>of recursion</a:t>
            </a:r>
            <a:endParaRPr lang="en-US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Rounded Rectangular Callout 5">
            <a:extLst>
              <a:ext uri="{FF2B5EF4-FFF2-40B4-BE49-F238E27FC236}">
                <a16:creationId xmlns:a16="http://schemas.microsoft.com/office/drawing/2014/main" id="{34DD1528-C0B0-5B6F-8B06-5AEB7A67DB5B}"/>
              </a:ext>
            </a:extLst>
          </p:cNvPr>
          <p:cNvSpPr/>
          <p:nvPr/>
        </p:nvSpPr>
        <p:spPr bwMode="auto">
          <a:xfrm>
            <a:off x="9585948" y="4344309"/>
            <a:ext cx="1599169" cy="782094"/>
          </a:xfrm>
          <a:prstGeom prst="wedgeRoundRectCallout">
            <a:avLst>
              <a:gd name="adj1" fmla="val -76156"/>
              <a:gd name="adj2" fmla="val 528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Bottom </a:t>
            </a:r>
            <a:r>
              <a:rPr lang="en-US" sz="2400" b="1" dirty="0">
                <a:solidFill>
                  <a:schemeClr val="bg2"/>
                </a:solidFill>
              </a:rPr>
              <a:t>of recursion</a:t>
            </a:r>
            <a:endParaRPr lang="en-US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Правоъгълник 25">
            <a:extLst>
              <a:ext uri="{FF2B5EF4-FFF2-40B4-BE49-F238E27FC236}">
                <a16:creationId xmlns:a16="http://schemas.microsoft.com/office/drawing/2014/main" id="{883408F5-CA17-7580-5BB0-C429E6EA67FD}"/>
              </a:ext>
            </a:extLst>
          </p:cNvPr>
          <p:cNvSpPr/>
          <p:nvPr/>
        </p:nvSpPr>
        <p:spPr bwMode="auto">
          <a:xfrm>
            <a:off x="7639259" y="3460805"/>
            <a:ext cx="1296144" cy="400243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Правоъгълник 29">
            <a:extLst>
              <a:ext uri="{FF2B5EF4-FFF2-40B4-BE49-F238E27FC236}">
                <a16:creationId xmlns:a16="http://schemas.microsoft.com/office/drawing/2014/main" id="{DF831797-4FB0-D34C-54EF-AA57A4FE8679}"/>
              </a:ext>
            </a:extLst>
          </p:cNvPr>
          <p:cNvSpPr/>
          <p:nvPr/>
        </p:nvSpPr>
        <p:spPr bwMode="auto">
          <a:xfrm>
            <a:off x="8671706" y="5234609"/>
            <a:ext cx="936104" cy="288032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1" name="Картина 30">
            <a:extLst>
              <a:ext uri="{FF2B5EF4-FFF2-40B4-BE49-F238E27FC236}">
                <a16:creationId xmlns:a16="http://schemas.microsoft.com/office/drawing/2014/main" id="{30D55092-0C8A-6BDE-6EC5-FA77BD3DD3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0836" y="5661876"/>
            <a:ext cx="723457" cy="1043123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47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4" grpId="0" animBg="1"/>
      <p:bldP spid="28" grpId="0" animBg="1"/>
      <p:bldP spid="26" grpId="0" animBg="1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691CAA31-9B82-77EC-4F0C-B5151A909D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689ED3BB-DF27-4E18-9690-891DF69BF8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Recursion</a:t>
            </a:r>
            <a:r>
              <a:rPr lang="en-US" dirty="0"/>
              <a:t> also presents the </a:t>
            </a:r>
            <a:r>
              <a:rPr lang="en-US" b="1" dirty="0">
                <a:solidFill>
                  <a:schemeClr val="bg1"/>
                </a:solidFill>
              </a:rPr>
              <a:t>same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danger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800" dirty="0"/>
          </a:p>
          <a:p>
            <a:r>
              <a:rPr lang="en-US" dirty="0"/>
              <a:t>Without a </a:t>
            </a:r>
            <a:r>
              <a:rPr lang="en-US" b="1" dirty="0">
                <a:solidFill>
                  <a:schemeClr val="bg1"/>
                </a:solidFill>
              </a:rPr>
              <a:t>stopping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condition</a:t>
            </a:r>
            <a:r>
              <a:rPr lang="en-US" dirty="0"/>
              <a:t>,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run()</a:t>
            </a:r>
            <a:r>
              <a:rPr lang="en-US" dirty="0"/>
              <a:t> will </a:t>
            </a:r>
            <a:r>
              <a:rPr lang="en-US" b="1" dirty="0">
                <a:solidFill>
                  <a:schemeClr val="bg1"/>
                </a:solidFill>
              </a:rPr>
              <a:t>forever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call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itself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AB211DF5-6C72-0F92-FCAA-FBAB57F6E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Infinite Recursion</a:t>
            </a:r>
            <a:endParaRPr lang="bg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F9095B00-DE09-52FF-943D-BF5C2EF70DE3}"/>
              </a:ext>
            </a:extLst>
          </p:cNvPr>
          <p:cNvSpPr txBox="1">
            <a:spLocks/>
          </p:cNvSpPr>
          <p:nvPr/>
        </p:nvSpPr>
        <p:spPr>
          <a:xfrm>
            <a:off x="639301" y="1947461"/>
            <a:ext cx="5455111" cy="29623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91440" rIns="144000" bIns="9144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1" dirty="0">
                <a:latin typeface="Consolas" panose="020B0609020204030204" pitchFamily="49" charset="0"/>
                <a:sym typeface="Wingdings" pitchFamily="2" charset="2"/>
              </a:rPr>
              <a:t>function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run()</a:t>
            </a:r>
            <a:r>
              <a:rPr lang="en-US" sz="2600" b="1" dirty="0">
                <a:latin typeface="Consolas" panose="020B0609020204030204" pitchFamily="49" charset="0"/>
                <a:sym typeface="Wingdings" pitchFamily="2" charset="2"/>
              </a:rPr>
              <a:t> {</a:t>
            </a:r>
          </a:p>
          <a:p>
            <a:r>
              <a:rPr lang="en-US" sz="2600" b="1" dirty="0">
                <a:latin typeface="Consolas" panose="020B0609020204030204" pitchFamily="49" charset="0"/>
                <a:sym typeface="Wingdings" pitchFamily="2" charset="2"/>
              </a:rPr>
              <a:t>  console.log('running');</a:t>
            </a:r>
          </a:p>
          <a:p>
            <a:r>
              <a:rPr lang="en-US" sz="2600" b="1" dirty="0">
                <a:latin typeface="Consolas" panose="020B0609020204030204" pitchFamily="49" charset="0"/>
                <a:sym typeface="Wingdings" pitchFamily="2" charset="2"/>
              </a:rPr>
              <a:t> 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run()</a:t>
            </a:r>
            <a:r>
              <a:rPr lang="en-US" sz="2600" b="1" dirty="0">
                <a:latin typeface="Consolas" panose="020B0609020204030204" pitchFamily="49" charset="0"/>
                <a:sym typeface="Wingdings" pitchFamily="2" charset="2"/>
              </a:rPr>
              <a:t>;</a:t>
            </a:r>
          </a:p>
          <a:p>
            <a:r>
              <a:rPr lang="en-US" sz="2600" b="1" dirty="0">
                <a:latin typeface="Consolas" panose="020B0609020204030204" pitchFamily="49" charset="0"/>
                <a:sym typeface="Wingdings" pitchFamily="2" charset="2"/>
              </a:rPr>
              <a:t>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1200" b="1" dirty="0">
              <a:latin typeface="Consolas" panose="020B0609020204030204" pitchFamily="49" charset="0"/>
              <a:sym typeface="Wingdings" pitchFamily="2" charset="2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run();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600" b="1" dirty="0">
                <a:solidFill>
                  <a:schemeClr val="accent2"/>
                </a:solidFill>
                <a:latin typeface="Consolas" panose="020B0609020204030204" pitchFamily="49" charset="0"/>
                <a:sym typeface="Wingdings" pitchFamily="2" charset="2"/>
              </a:rPr>
              <a:t>// running, running, ...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0161CA16-DCB0-8DA1-83C2-2804FDF6D226}"/>
              </a:ext>
            </a:extLst>
          </p:cNvPr>
          <p:cNvSpPr txBox="1">
            <a:spLocks/>
          </p:cNvSpPr>
          <p:nvPr/>
        </p:nvSpPr>
        <p:spPr>
          <a:xfrm>
            <a:off x="6454452" y="3789040"/>
            <a:ext cx="4956652" cy="28084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91440" rIns="144000" bIns="9144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1" dirty="0">
                <a:latin typeface="Consolas" panose="020B0609020204030204" pitchFamily="49" charset="0"/>
                <a:sym typeface="Wingdings" pitchFamily="2" charset="2"/>
              </a:rPr>
              <a:t>function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run</a:t>
            </a:r>
            <a:r>
              <a:rPr lang="en-US" sz="2600" b="1" dirty="0">
                <a:latin typeface="Consolas" panose="020B0609020204030204" pitchFamily="49" charset="0"/>
                <a:sym typeface="Wingdings" pitchFamily="2" charset="2"/>
              </a:rPr>
              <a:t>(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x</a:t>
            </a:r>
            <a:r>
              <a:rPr lang="en-US" sz="2600" b="1" dirty="0">
                <a:latin typeface="Consolas" panose="020B0609020204030204" pitchFamily="49" charset="0"/>
                <a:sym typeface="Wingdings" pitchFamily="2" charset="2"/>
              </a:rPr>
              <a:t>) {</a:t>
            </a:r>
          </a:p>
          <a:p>
            <a:r>
              <a:rPr lang="en-US" sz="2600" b="1" dirty="0">
                <a:latin typeface="Consolas" panose="020B0609020204030204" pitchFamily="49" charset="0"/>
                <a:sym typeface="Wingdings" pitchFamily="2" charset="2"/>
              </a:rPr>
              <a:t> 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if</a:t>
            </a:r>
            <a:r>
              <a:rPr lang="en-US" sz="2600" b="1" dirty="0">
                <a:latin typeface="Consolas" panose="020B0609020204030204" pitchFamily="49" charset="0"/>
                <a:sym typeface="Wingdings" pitchFamily="2" charset="2"/>
              </a:rPr>
              <a:t>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(x === 3)</a:t>
            </a:r>
            <a:r>
              <a:rPr lang="en-US" sz="2600" b="1" dirty="0">
                <a:latin typeface="Consolas" panose="020B0609020204030204" pitchFamily="49" charset="0"/>
                <a:sym typeface="Wingdings" pitchFamily="2" charset="2"/>
              </a:rPr>
              <a:t>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return</a:t>
            </a:r>
            <a:r>
              <a:rPr lang="en-US" sz="2600" b="1" dirty="0">
                <a:latin typeface="Consolas" panose="020B0609020204030204" pitchFamily="49" charset="0"/>
                <a:sym typeface="Wingdings" pitchFamily="2" charset="2"/>
              </a:rPr>
              <a:t>;</a:t>
            </a:r>
          </a:p>
          <a:p>
            <a:r>
              <a:rPr lang="en-US" sz="2600" b="1" dirty="0">
                <a:latin typeface="Consolas" panose="020B0609020204030204" pitchFamily="49" charset="0"/>
                <a:sym typeface="Wingdings" pitchFamily="2" charset="2"/>
              </a:rPr>
              <a:t>  console.log('running');</a:t>
            </a:r>
          </a:p>
          <a:p>
            <a:r>
              <a:rPr lang="en-US" sz="2600" b="1" dirty="0">
                <a:latin typeface="Consolas" panose="020B0609020204030204" pitchFamily="49" charset="0"/>
                <a:sym typeface="Wingdings" pitchFamily="2" charset="2"/>
              </a:rPr>
              <a:t> 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run</a:t>
            </a:r>
            <a:r>
              <a:rPr lang="en-US" sz="2600" b="1" dirty="0">
                <a:latin typeface="Consolas" panose="020B0609020204030204" pitchFamily="49" charset="0"/>
                <a:sym typeface="Wingdings" pitchFamily="2" charset="2"/>
              </a:rPr>
              <a:t>(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x + 1</a:t>
            </a:r>
            <a:r>
              <a:rPr lang="en-US" sz="2600" b="1" dirty="0">
                <a:latin typeface="Consolas" panose="020B0609020204030204" pitchFamily="49" charset="0"/>
                <a:sym typeface="Wingdings" pitchFamily="2" charset="2"/>
              </a:rPr>
              <a:t>);</a:t>
            </a:r>
          </a:p>
          <a:p>
            <a:r>
              <a:rPr lang="en-US" sz="2600" b="1" dirty="0">
                <a:latin typeface="Consolas" panose="020B0609020204030204" pitchFamily="49" charset="0"/>
                <a:sym typeface="Wingdings" pitchFamily="2" charset="2"/>
              </a:rPr>
              <a:t>}</a:t>
            </a:r>
          </a:p>
          <a:p>
            <a:endParaRPr lang="en-US" sz="1200" b="1" dirty="0">
              <a:latin typeface="Consolas" panose="020B0609020204030204" pitchFamily="49" charset="0"/>
              <a:sym typeface="Wingdings" pitchFamily="2" charset="2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run</a:t>
            </a:r>
            <a:r>
              <a:rPr lang="en-US" sz="2600" b="1" dirty="0">
                <a:latin typeface="Consolas" panose="020B0609020204030204" pitchFamily="49" charset="0"/>
                <a:sym typeface="Wingdings" pitchFamily="2" charset="2"/>
              </a:rPr>
              <a:t>(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0</a:t>
            </a:r>
            <a:r>
              <a:rPr lang="en-US" sz="2600" b="1" dirty="0">
                <a:latin typeface="Consolas" panose="020B0609020204030204" pitchFamily="49" charset="0"/>
                <a:sym typeface="Wingdings" pitchFamily="2" charset="2"/>
              </a:rPr>
              <a:t>);</a:t>
            </a:r>
            <a:endParaRPr lang="en-US" sz="2600" b="1" dirty="0">
              <a:solidFill>
                <a:schemeClr val="accent2"/>
              </a:solidFill>
              <a:latin typeface="Consolas" panose="020B0609020204030204" pitchFamily="49" charset="0"/>
              <a:sym typeface="Wingdings" pitchFamily="2" charset="2"/>
            </a:endParaRPr>
          </a:p>
        </p:txBody>
      </p:sp>
      <p:pic>
        <p:nvPicPr>
          <p:cNvPr id="5127" name="Picture 7" descr="Keenformatics: How To Solve JSON infinite recursion Stackoverflow (with  Spring and Jackson annotations)">
            <a:extLst>
              <a:ext uri="{FF2B5EF4-FFF2-40B4-BE49-F238E27FC236}">
                <a16:creationId xmlns:a16="http://schemas.microsoft.com/office/drawing/2014/main" id="{3A1BCDF9-0937-A27B-20F4-E66AA0B0C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3185" y="1363948"/>
            <a:ext cx="3120323" cy="212182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ular Callout 5">
            <a:extLst>
              <a:ext uri="{FF2B5EF4-FFF2-40B4-BE49-F238E27FC236}">
                <a16:creationId xmlns:a16="http://schemas.microsoft.com/office/drawing/2014/main" id="{B195829A-6909-4F8C-2A92-C47DC3BDCD3A}"/>
              </a:ext>
            </a:extLst>
          </p:cNvPr>
          <p:cNvSpPr/>
          <p:nvPr/>
        </p:nvSpPr>
        <p:spPr bwMode="auto">
          <a:xfrm>
            <a:off x="10026068" y="3454734"/>
            <a:ext cx="1726962" cy="864096"/>
          </a:xfrm>
          <a:prstGeom prst="wedgeRoundRectCallout">
            <a:avLst>
              <a:gd name="adj1" fmla="val -59852"/>
              <a:gd name="adj2" fmla="val 514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Bottom </a:t>
            </a:r>
            <a:r>
              <a:rPr lang="en-US" sz="2400" b="1" dirty="0">
                <a:solidFill>
                  <a:schemeClr val="bg2"/>
                </a:solidFill>
              </a:rPr>
              <a:t>of recursion</a:t>
            </a:r>
            <a:endParaRPr lang="en-US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Картина 11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9116097A-DACD-DE3C-E874-0B2E9B3C2D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18" y="5433134"/>
            <a:ext cx="1339368" cy="92725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677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>
            <a:extLst>
              <a:ext uri="{FF2B5EF4-FFF2-40B4-BE49-F238E27FC236}">
                <a16:creationId xmlns:a16="http://schemas.microsoft.com/office/drawing/2014/main" id="{ABD77120-3A69-0285-D085-C161F43C78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73942791-3503-5555-1700-1A12670B5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F04287-BEB7-4CB6-B0C2-F1E3369F7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00" y="764704"/>
            <a:ext cx="5520160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79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>
            <a:extLst>
              <a:ext uri="{FF2B5EF4-FFF2-40B4-BE49-F238E27FC236}">
                <a16:creationId xmlns:a16="http://schemas.microsoft.com/office/drawing/2014/main" id="{2DCC3365-A62D-E87A-4120-357966F921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4"/>
            <a:ext cx="11815018" cy="5561125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Create a </a:t>
            </a:r>
            <a:r>
              <a:rPr lang="en-US" b="1" dirty="0"/>
              <a:t>function</a:t>
            </a:r>
            <a:r>
              <a:rPr lang="en-US" dirty="0"/>
              <a:t> that takes the </a:t>
            </a:r>
            <a:r>
              <a:rPr lang="en-US" b="1" dirty="0"/>
              <a:t>number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n </a:t>
            </a:r>
            <a:r>
              <a:rPr lang="en-US" dirty="0"/>
              <a:t>as a </a:t>
            </a:r>
            <a:r>
              <a:rPr lang="en-US" b="1" dirty="0">
                <a:solidFill>
                  <a:schemeClr val="bg1"/>
                </a:solidFill>
              </a:rPr>
              <a:t>parameter</a:t>
            </a:r>
            <a:r>
              <a:rPr lang="en-US" dirty="0"/>
              <a:t> and </a:t>
            </a:r>
            <a:r>
              <a:rPr lang="en-US" b="1" dirty="0"/>
              <a:t>returns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factorials </a:t>
            </a:r>
            <a:r>
              <a:rPr lang="en-US" dirty="0"/>
              <a:t>as the result (5! = 5*4*3*2*1)</a:t>
            </a:r>
            <a:endParaRPr lang="bg-BG" dirty="0"/>
          </a:p>
        </p:txBody>
      </p:sp>
      <p:sp>
        <p:nvSpPr>
          <p:cNvPr id="3" name="Контейнер за номер на слайда 2">
            <a:extLst>
              <a:ext uri="{FF2B5EF4-FFF2-40B4-BE49-F238E27FC236}">
                <a16:creationId xmlns:a16="http://schemas.microsoft.com/office/drawing/2014/main" id="{294A3AE8-CB92-C92D-87DD-E2908B04BA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081D32C2-D9D7-7E43-99DB-C4D660448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US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Factorial</a:t>
            </a:r>
            <a:r>
              <a:rPr lang="en-US" dirty="0"/>
              <a:t> </a:t>
            </a:r>
            <a:endParaRPr lang="bg-BG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C82D5AC-B544-43D7-8FF3-5E78E7A24D38}"/>
              </a:ext>
            </a:extLst>
          </p:cNvPr>
          <p:cNvSpPr txBox="1">
            <a:spLocks/>
          </p:cNvSpPr>
          <p:nvPr/>
        </p:nvSpPr>
        <p:spPr>
          <a:xfrm>
            <a:off x="6210414" y="2532486"/>
            <a:ext cx="5544616" cy="38164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91440" rIns="144000" bIns="9144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function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factorial</a:t>
            </a:r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(number) {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 if (</a:t>
            </a:r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number == 0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)</a:t>
            </a:r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{</a:t>
            </a:r>
          </a:p>
          <a:p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    return 1;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 }</a:t>
            </a:r>
          </a:p>
          <a:p>
            <a:endParaRPr lang="en-US" sz="1000" b="1" dirty="0">
              <a:solidFill>
                <a:schemeClr val="bg1"/>
              </a:solidFill>
              <a:latin typeface="Consolas" panose="020B0609020204030204" pitchFamily="49" charset="0"/>
              <a:sym typeface="Wingdings" pitchFamily="2" charset="2"/>
            </a:endParaRPr>
          </a:p>
          <a:p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 return (number *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    factorial</a:t>
            </a:r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number - 1</a:t>
            </a:r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));</a:t>
            </a:r>
          </a:p>
          <a:p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}</a:t>
            </a:r>
          </a:p>
          <a:p>
            <a:endParaRPr lang="en-US" sz="1000" b="1" dirty="0">
              <a:latin typeface="Consolas" panose="020B0609020204030204" pitchFamily="49" charset="0"/>
              <a:sym typeface="Wingdings" pitchFamily="2" charset="2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factorial</a:t>
            </a:r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(5); </a:t>
            </a:r>
          </a:p>
          <a:p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  <a:sym typeface="Wingdings" pitchFamily="2" charset="2"/>
              </a:rPr>
              <a:t>// 120</a:t>
            </a:r>
          </a:p>
        </p:txBody>
      </p:sp>
      <p:sp>
        <p:nvSpPr>
          <p:cNvPr id="24" name="Текстов контейнер 2">
            <a:extLst>
              <a:ext uri="{FF2B5EF4-FFF2-40B4-BE49-F238E27FC236}">
                <a16:creationId xmlns:a16="http://schemas.microsoft.com/office/drawing/2014/main" id="{45CBBEEC-51AA-C901-A10E-FDCF7A6C81FC}"/>
              </a:ext>
            </a:extLst>
          </p:cNvPr>
          <p:cNvSpPr txBox="1">
            <a:spLocks/>
          </p:cNvSpPr>
          <p:nvPr/>
        </p:nvSpPr>
        <p:spPr>
          <a:xfrm>
            <a:off x="349844" y="1512294"/>
            <a:ext cx="11815018" cy="556112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195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497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265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3600" dirty="0"/>
              <a:t> </a:t>
            </a:r>
            <a:endParaRPr lang="bg-BG" sz="3600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9AB88EDA-4FC4-FDC3-8FA8-5DF41F1E05B7}"/>
              </a:ext>
            </a:extLst>
          </p:cNvPr>
          <p:cNvSpPr txBox="1">
            <a:spLocks/>
          </p:cNvSpPr>
          <p:nvPr/>
        </p:nvSpPr>
        <p:spPr>
          <a:xfrm>
            <a:off x="415457" y="2533015"/>
            <a:ext cx="5544616" cy="406265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91440" rIns="144000" bIns="9144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function factorial(n) {</a:t>
            </a:r>
          </a:p>
          <a:p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  let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product</a:t>
            </a:r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 = 1;</a:t>
            </a:r>
          </a:p>
          <a:p>
            <a:endParaRPr lang="en-US" sz="1000" b="1" dirty="0">
              <a:latin typeface="Consolas" panose="020B0609020204030204" pitchFamily="49" charset="0"/>
              <a:sym typeface="Wingdings" pitchFamily="2" charset="2"/>
            </a:endParaRPr>
          </a:p>
          <a:p>
            <a:endParaRPr lang="en-US" sz="300" b="1" dirty="0">
              <a:latin typeface="Consolas" panose="020B0609020204030204" pitchFamily="49" charset="0"/>
              <a:sym typeface="Wingdings" pitchFamily="2" charset="2"/>
            </a:endParaRPr>
          </a:p>
          <a:p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for</a:t>
            </a:r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 (let i = n; i &gt; 0; i--)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{</a:t>
            </a:r>
          </a:p>
          <a:p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product</a:t>
            </a:r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product</a:t>
            </a:r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 *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;</a:t>
            </a:r>
          </a:p>
          <a:p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}</a:t>
            </a:r>
          </a:p>
          <a:p>
            <a:endParaRPr lang="en-US" sz="1000" b="1" noProof="1">
              <a:solidFill>
                <a:schemeClr val="bg1"/>
              </a:solidFill>
              <a:latin typeface="Consolas" panose="020B0609020204030204" pitchFamily="49" charset="0"/>
              <a:sym typeface="Wingdings" pitchFamily="2" charset="2"/>
            </a:endParaRPr>
          </a:p>
          <a:p>
            <a:endParaRPr lang="en-US" sz="300" b="1" dirty="0">
              <a:latin typeface="Consolas" panose="020B0609020204030204" pitchFamily="49" charset="0"/>
              <a:sym typeface="Wingdings" pitchFamily="2" charset="2"/>
            </a:endParaRPr>
          </a:p>
          <a:p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  return product;</a:t>
            </a:r>
          </a:p>
          <a:p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}</a:t>
            </a:r>
          </a:p>
          <a:p>
            <a:endParaRPr lang="en-US" sz="1000" b="1" dirty="0">
              <a:latin typeface="Consolas" panose="020B0609020204030204" pitchFamily="49" charset="0"/>
              <a:sym typeface="Wingdings" pitchFamily="2" charset="2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factorial</a:t>
            </a:r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(5); </a:t>
            </a:r>
          </a:p>
          <a:p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  <a:sym typeface="Wingdings" pitchFamily="2" charset="2"/>
              </a:rPr>
              <a:t>// 120</a:t>
            </a:r>
          </a:p>
        </p:txBody>
      </p:sp>
      <p:sp>
        <p:nvSpPr>
          <p:cNvPr id="37" name="Rounded Rectangular Callout 5">
            <a:extLst>
              <a:ext uri="{FF2B5EF4-FFF2-40B4-BE49-F238E27FC236}">
                <a16:creationId xmlns:a16="http://schemas.microsoft.com/office/drawing/2014/main" id="{32123EBF-1CF6-C2EA-98A3-88736B60200D}"/>
              </a:ext>
            </a:extLst>
          </p:cNvPr>
          <p:cNvSpPr/>
          <p:nvPr/>
        </p:nvSpPr>
        <p:spPr bwMode="auto">
          <a:xfrm>
            <a:off x="3934172" y="4311848"/>
            <a:ext cx="1656184" cy="917352"/>
          </a:xfrm>
          <a:prstGeom prst="wedgeRoundRectCallout">
            <a:avLst>
              <a:gd name="adj1" fmla="val -84416"/>
              <a:gd name="adj2" fmla="val -5882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Iterative </a:t>
            </a:r>
            <a:r>
              <a:rPr lang="en-US" sz="2400" b="1" dirty="0">
                <a:solidFill>
                  <a:schemeClr val="bg2"/>
                </a:solidFill>
              </a:rPr>
              <a:t>approach</a:t>
            </a:r>
          </a:p>
        </p:txBody>
      </p:sp>
      <p:sp>
        <p:nvSpPr>
          <p:cNvPr id="38" name="Rounded Rectangular Callout 5">
            <a:extLst>
              <a:ext uri="{FF2B5EF4-FFF2-40B4-BE49-F238E27FC236}">
                <a16:creationId xmlns:a16="http://schemas.microsoft.com/office/drawing/2014/main" id="{BB9DC548-9CA0-2F2A-DF0F-3EDBA4AA34C2}"/>
              </a:ext>
            </a:extLst>
          </p:cNvPr>
          <p:cNvSpPr/>
          <p:nvPr/>
        </p:nvSpPr>
        <p:spPr bwMode="auto">
          <a:xfrm>
            <a:off x="9910836" y="3429000"/>
            <a:ext cx="1701575" cy="937495"/>
          </a:xfrm>
          <a:prstGeom prst="wedgeRoundRectCallout">
            <a:avLst>
              <a:gd name="adj1" fmla="val -78248"/>
              <a:gd name="adj2" fmla="val 717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Recursive </a:t>
            </a:r>
            <a:r>
              <a:rPr lang="en-US" sz="2400" b="1" dirty="0">
                <a:solidFill>
                  <a:schemeClr val="bg2"/>
                </a:solidFill>
              </a:rPr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108419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 animBg="1"/>
      <p:bldP spid="21" grpId="0" animBg="1"/>
      <p:bldP spid="37" grpId="0" animBg="1"/>
      <p:bldP spid="3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081D32C2-D9D7-7E43-99DB-C4D660448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US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Factorial</a:t>
            </a:r>
            <a:r>
              <a:rPr lang="en-US" dirty="0"/>
              <a:t> </a:t>
            </a:r>
            <a:endParaRPr lang="bg-BG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Текстов контейнер 2">
            <a:extLst>
              <a:ext uri="{FF2B5EF4-FFF2-40B4-BE49-F238E27FC236}">
                <a16:creationId xmlns:a16="http://schemas.microsoft.com/office/drawing/2014/main" id="{45CBBEEC-51AA-C901-A10E-FDCF7A6C81FC}"/>
              </a:ext>
            </a:extLst>
          </p:cNvPr>
          <p:cNvSpPr txBox="1">
            <a:spLocks/>
          </p:cNvSpPr>
          <p:nvPr/>
        </p:nvSpPr>
        <p:spPr>
          <a:xfrm>
            <a:off x="373807" y="1569028"/>
            <a:ext cx="11815018" cy="556112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195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497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265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3600" dirty="0"/>
              <a:t> </a:t>
            </a:r>
            <a:endParaRPr lang="bg-BG" sz="3600" dirty="0"/>
          </a:p>
        </p:txBody>
      </p:sp>
      <p:sp>
        <p:nvSpPr>
          <p:cNvPr id="25" name="Правоъгълник 24">
            <a:extLst>
              <a:ext uri="{FF2B5EF4-FFF2-40B4-BE49-F238E27FC236}">
                <a16:creationId xmlns:a16="http://schemas.microsoft.com/office/drawing/2014/main" id="{D8145123-1D84-B349-0774-091A71503E2C}"/>
              </a:ext>
            </a:extLst>
          </p:cNvPr>
          <p:cNvSpPr/>
          <p:nvPr/>
        </p:nvSpPr>
        <p:spPr bwMode="auto">
          <a:xfrm>
            <a:off x="2517606" y="3279918"/>
            <a:ext cx="3531438" cy="64807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3*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factorial(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Правоъгълник 25">
            <a:extLst>
              <a:ext uri="{FF2B5EF4-FFF2-40B4-BE49-F238E27FC236}">
                <a16:creationId xmlns:a16="http://schemas.microsoft.com/office/drawing/2014/main" id="{5D43450D-5F74-6D2B-460A-0115FBD47D38}"/>
              </a:ext>
            </a:extLst>
          </p:cNvPr>
          <p:cNvSpPr/>
          <p:nvPr/>
        </p:nvSpPr>
        <p:spPr bwMode="auto">
          <a:xfrm>
            <a:off x="2518384" y="4010541"/>
            <a:ext cx="3531439" cy="64807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4*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factorial(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Правоъгълник 26">
            <a:extLst>
              <a:ext uri="{FF2B5EF4-FFF2-40B4-BE49-F238E27FC236}">
                <a16:creationId xmlns:a16="http://schemas.microsoft.com/office/drawing/2014/main" id="{F6844A48-34E2-CB16-3AAF-2064F48DBB38}"/>
              </a:ext>
            </a:extLst>
          </p:cNvPr>
          <p:cNvSpPr/>
          <p:nvPr/>
        </p:nvSpPr>
        <p:spPr bwMode="auto">
          <a:xfrm>
            <a:off x="2517606" y="4741164"/>
            <a:ext cx="3531439" cy="64807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5*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factorial(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Правоъгълник 27">
            <a:extLst>
              <a:ext uri="{FF2B5EF4-FFF2-40B4-BE49-F238E27FC236}">
                <a16:creationId xmlns:a16="http://schemas.microsoft.com/office/drawing/2014/main" id="{1275A4EE-4F58-41F8-E0B8-0272ED6ECAF3}"/>
              </a:ext>
            </a:extLst>
          </p:cNvPr>
          <p:cNvSpPr/>
          <p:nvPr/>
        </p:nvSpPr>
        <p:spPr bwMode="auto">
          <a:xfrm>
            <a:off x="2517607" y="5496520"/>
            <a:ext cx="3531439" cy="64807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factorial(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9" name="Право съединение 28">
            <a:extLst>
              <a:ext uri="{FF2B5EF4-FFF2-40B4-BE49-F238E27FC236}">
                <a16:creationId xmlns:a16="http://schemas.microsoft.com/office/drawing/2014/main" id="{4EFA7630-09DE-E8FA-0543-2E39DE71F429}"/>
              </a:ext>
            </a:extLst>
          </p:cNvPr>
          <p:cNvCxnSpPr>
            <a:cxnSpLocks/>
          </p:cNvCxnSpPr>
          <p:nvPr/>
        </p:nvCxnSpPr>
        <p:spPr>
          <a:xfrm>
            <a:off x="2138642" y="1730749"/>
            <a:ext cx="0" cy="45785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Право съединение 29">
            <a:extLst>
              <a:ext uri="{FF2B5EF4-FFF2-40B4-BE49-F238E27FC236}">
                <a16:creationId xmlns:a16="http://schemas.microsoft.com/office/drawing/2014/main" id="{4F08C9DE-7C5C-A545-EDC0-DC4912BDB4D1}"/>
              </a:ext>
            </a:extLst>
          </p:cNvPr>
          <p:cNvCxnSpPr>
            <a:cxnSpLocks/>
          </p:cNvCxnSpPr>
          <p:nvPr/>
        </p:nvCxnSpPr>
        <p:spPr>
          <a:xfrm>
            <a:off x="6387115" y="1730749"/>
            <a:ext cx="0" cy="45785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Право съединение 30">
            <a:extLst>
              <a:ext uri="{FF2B5EF4-FFF2-40B4-BE49-F238E27FC236}">
                <a16:creationId xmlns:a16="http://schemas.microsoft.com/office/drawing/2014/main" id="{3ACAE40E-F800-D8F0-494F-22B464A2F577}"/>
              </a:ext>
            </a:extLst>
          </p:cNvPr>
          <p:cNvCxnSpPr>
            <a:cxnSpLocks/>
          </p:cNvCxnSpPr>
          <p:nvPr/>
        </p:nvCxnSpPr>
        <p:spPr>
          <a:xfrm>
            <a:off x="2138642" y="6309320"/>
            <a:ext cx="424847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Правоъгълник 31">
            <a:extLst>
              <a:ext uri="{FF2B5EF4-FFF2-40B4-BE49-F238E27FC236}">
                <a16:creationId xmlns:a16="http://schemas.microsoft.com/office/drawing/2014/main" id="{D40D2CFC-81D7-D091-0277-9A549BD76E1B}"/>
              </a:ext>
            </a:extLst>
          </p:cNvPr>
          <p:cNvSpPr/>
          <p:nvPr/>
        </p:nvSpPr>
        <p:spPr bwMode="auto">
          <a:xfrm rot="16200000">
            <a:off x="-545180" y="3715421"/>
            <a:ext cx="4152008" cy="581127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Global Execution Context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Текстово поле 34">
            <a:extLst>
              <a:ext uri="{FF2B5EF4-FFF2-40B4-BE49-F238E27FC236}">
                <a16:creationId xmlns:a16="http://schemas.microsoft.com/office/drawing/2014/main" id="{887858AD-ED0B-2D1E-756B-9C69BB79D135}"/>
              </a:ext>
            </a:extLst>
          </p:cNvPr>
          <p:cNvSpPr txBox="1"/>
          <p:nvPr/>
        </p:nvSpPr>
        <p:spPr>
          <a:xfrm>
            <a:off x="3330198" y="1154685"/>
            <a:ext cx="2431192" cy="7327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Call Stack</a:t>
            </a:r>
            <a:endParaRPr lang="bg-BG" sz="3200" b="1" dirty="0"/>
          </a:p>
        </p:txBody>
      </p:sp>
      <p:sp>
        <p:nvSpPr>
          <p:cNvPr id="19" name="Правоъгълник 18">
            <a:extLst>
              <a:ext uri="{FF2B5EF4-FFF2-40B4-BE49-F238E27FC236}">
                <a16:creationId xmlns:a16="http://schemas.microsoft.com/office/drawing/2014/main" id="{4FD3621A-C43E-9DE7-DB09-A1021303B012}"/>
              </a:ext>
            </a:extLst>
          </p:cNvPr>
          <p:cNvSpPr/>
          <p:nvPr/>
        </p:nvSpPr>
        <p:spPr bwMode="auto">
          <a:xfrm>
            <a:off x="2517606" y="2549295"/>
            <a:ext cx="3531439" cy="64807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2*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factorial(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Правоъгълник 35">
            <a:extLst>
              <a:ext uri="{FF2B5EF4-FFF2-40B4-BE49-F238E27FC236}">
                <a16:creationId xmlns:a16="http://schemas.microsoft.com/office/drawing/2014/main" id="{025FC298-2A51-101C-7E44-8AD29894823E}"/>
              </a:ext>
            </a:extLst>
          </p:cNvPr>
          <p:cNvSpPr/>
          <p:nvPr/>
        </p:nvSpPr>
        <p:spPr bwMode="auto">
          <a:xfrm>
            <a:off x="2533163" y="1813277"/>
            <a:ext cx="3531439" cy="64807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1*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factorial(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Правоъгълник 36">
            <a:extLst>
              <a:ext uri="{FF2B5EF4-FFF2-40B4-BE49-F238E27FC236}">
                <a16:creationId xmlns:a16="http://schemas.microsoft.com/office/drawing/2014/main" id="{3CD948ED-10D1-16F3-3D10-40092209AF77}"/>
              </a:ext>
            </a:extLst>
          </p:cNvPr>
          <p:cNvSpPr/>
          <p:nvPr/>
        </p:nvSpPr>
        <p:spPr bwMode="auto">
          <a:xfrm>
            <a:off x="2517605" y="5503491"/>
            <a:ext cx="3531439" cy="64807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120</a:t>
            </a:r>
            <a:endParaRPr lang="bg-BG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Правоъгълник 37">
            <a:extLst>
              <a:ext uri="{FF2B5EF4-FFF2-40B4-BE49-F238E27FC236}">
                <a16:creationId xmlns:a16="http://schemas.microsoft.com/office/drawing/2014/main" id="{1D3CA35C-6FC8-5CD7-93CB-D385CC8EE7CA}"/>
              </a:ext>
            </a:extLst>
          </p:cNvPr>
          <p:cNvSpPr/>
          <p:nvPr/>
        </p:nvSpPr>
        <p:spPr bwMode="auto">
          <a:xfrm>
            <a:off x="2517605" y="2543900"/>
            <a:ext cx="3531439" cy="64807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*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</a:t>
            </a:r>
            <a:endParaRPr lang="bg-BG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Правоъгълник 38">
            <a:extLst>
              <a:ext uri="{FF2B5EF4-FFF2-40B4-BE49-F238E27FC236}">
                <a16:creationId xmlns:a16="http://schemas.microsoft.com/office/drawing/2014/main" id="{DE8F7FAD-1CBF-6BDC-6463-5E48931B8574}"/>
              </a:ext>
            </a:extLst>
          </p:cNvPr>
          <p:cNvSpPr/>
          <p:nvPr/>
        </p:nvSpPr>
        <p:spPr bwMode="auto">
          <a:xfrm>
            <a:off x="2517605" y="3286889"/>
            <a:ext cx="3531439" cy="64807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*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bg-BG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Правоъгълник 39">
            <a:extLst>
              <a:ext uri="{FF2B5EF4-FFF2-40B4-BE49-F238E27FC236}">
                <a16:creationId xmlns:a16="http://schemas.microsoft.com/office/drawing/2014/main" id="{0415A8E7-9E09-B3E8-CBBC-CFEA016F3283}"/>
              </a:ext>
            </a:extLst>
          </p:cNvPr>
          <p:cNvSpPr/>
          <p:nvPr/>
        </p:nvSpPr>
        <p:spPr bwMode="auto">
          <a:xfrm>
            <a:off x="2533163" y="1820770"/>
            <a:ext cx="3531439" cy="64807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*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</a:t>
            </a:r>
            <a:endParaRPr lang="bg-BG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Правоъгълник 40">
            <a:extLst>
              <a:ext uri="{FF2B5EF4-FFF2-40B4-BE49-F238E27FC236}">
                <a16:creationId xmlns:a16="http://schemas.microsoft.com/office/drawing/2014/main" id="{20E750BA-F30D-DFA9-DCE6-548821F93D82}"/>
              </a:ext>
            </a:extLst>
          </p:cNvPr>
          <p:cNvSpPr/>
          <p:nvPr/>
        </p:nvSpPr>
        <p:spPr bwMode="auto">
          <a:xfrm>
            <a:off x="2537389" y="4005146"/>
            <a:ext cx="3531439" cy="64807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*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6</a:t>
            </a:r>
            <a:endParaRPr lang="bg-BG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Правоъгълник 41">
            <a:extLst>
              <a:ext uri="{FF2B5EF4-FFF2-40B4-BE49-F238E27FC236}">
                <a16:creationId xmlns:a16="http://schemas.microsoft.com/office/drawing/2014/main" id="{C92806AB-6F1A-8097-E9C2-2605052F0E08}"/>
              </a:ext>
            </a:extLst>
          </p:cNvPr>
          <p:cNvSpPr/>
          <p:nvPr/>
        </p:nvSpPr>
        <p:spPr bwMode="auto">
          <a:xfrm>
            <a:off x="2517605" y="4748135"/>
            <a:ext cx="3531439" cy="64807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*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24</a:t>
            </a:r>
            <a:endParaRPr lang="bg-BG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2" name="Picture 4" descr="Lesson Video: Factorials | Nagwa">
            <a:extLst>
              <a:ext uri="{FF2B5EF4-FFF2-40B4-BE49-F238E27FC236}">
                <a16:creationId xmlns:a16="http://schemas.microsoft.com/office/drawing/2014/main" id="{725C3D9C-8642-A317-F2BF-A2AF3DD8B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892" y="2282813"/>
            <a:ext cx="5322477" cy="2993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7">
            <a:extLst>
              <a:ext uri="{FF2B5EF4-FFF2-40B4-BE49-F238E27FC236}">
                <a16:creationId xmlns:a16="http://schemas.microsoft.com/office/drawing/2014/main" id="{C8337670-2DF4-6B73-D7AA-0C0DB0F2C818}"/>
              </a:ext>
            </a:extLst>
          </p:cNvPr>
          <p:cNvSpPr txBox="1"/>
          <p:nvPr/>
        </p:nvSpPr>
        <p:spPr>
          <a:xfrm>
            <a:off x="773453" y="6462874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here: </a:t>
            </a:r>
            <a:r>
              <a:rPr lang="en-US" sz="1999" dirty="0">
                <a:hlinkClick r:id="rId3"/>
              </a:rPr>
              <a:t>https://judge.softuni.org/Contests/Practice/Index/3535#2</a:t>
            </a:r>
            <a:endParaRPr lang="en-US" sz="1999" dirty="0"/>
          </a:p>
        </p:txBody>
      </p:sp>
    </p:spTree>
    <p:extLst>
      <p:ext uri="{BB962C8B-B14F-4D97-AF65-F5344CB8AC3E}">
        <p14:creationId xmlns:p14="http://schemas.microsoft.com/office/powerpoint/2010/main" val="184329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1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5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500"/>
                            </p:stCondLst>
                            <p:childTnLst>
                              <p:par>
                                <p:cTn id="52" presetID="1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000"/>
                            </p:stCondLst>
                            <p:childTnLst>
                              <p:par>
                                <p:cTn id="57" presetID="1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500"/>
                            </p:stCondLst>
                            <p:childTnLst>
                              <p:par>
                                <p:cTn id="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9500"/>
                            </p:stCondLst>
                            <p:childTnLst>
                              <p:par>
                                <p:cTn id="68" presetID="1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0"/>
                            </p:stCondLst>
                            <p:childTnLst>
                              <p:par>
                                <p:cTn id="73" presetID="1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500"/>
                            </p:stCondLst>
                            <p:childTnLst>
                              <p:par>
                                <p:cTn id="7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1500"/>
                            </p:stCondLst>
                            <p:childTnLst>
                              <p:par>
                                <p:cTn id="84" presetID="1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8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2000"/>
                            </p:stCondLst>
                            <p:childTnLst>
                              <p:par>
                                <p:cTn id="89" presetID="1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2500"/>
                            </p:stCondLst>
                            <p:childTnLst>
                              <p:par>
                                <p:cTn id="9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3500"/>
                            </p:stCondLst>
                            <p:childTnLst>
                              <p:par>
                                <p:cTn id="100" presetID="1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0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4000"/>
                            </p:stCondLst>
                            <p:childTnLst>
                              <p:par>
                                <p:cTn id="105" presetID="1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0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4500"/>
                            </p:stCondLst>
                            <p:childTnLst>
                              <p:par>
                                <p:cTn id="1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5500"/>
                            </p:stCondLst>
                            <p:childTnLst>
                              <p:par>
                                <p:cTn id="116" presetID="1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6000"/>
                            </p:stCondLst>
                            <p:childTnLst>
                              <p:par>
                                <p:cTn id="121" presetID="1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6500"/>
                            </p:stCondLst>
                            <p:childTnLst>
                              <p:par>
                                <p:cTn id="1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19" grpId="0" animBg="1"/>
      <p:bldP spid="19" grpId="1" animBg="1"/>
      <p:bldP spid="36" grpId="0" animBg="1"/>
      <p:bldP spid="36" grpId="1" animBg="1"/>
      <p:bldP spid="37" grpId="0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F4F870D0-9F35-74C6-4163-828865B0A4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C2D61A4B-A179-F4D7-CE69-7A5B0CC8BF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6623" y="1231306"/>
            <a:ext cx="11815018" cy="5561125"/>
          </a:xfrm>
        </p:spPr>
        <p:txBody>
          <a:bodyPr/>
          <a:lstStyle/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that takes the </a:t>
            </a:r>
            <a:r>
              <a:rPr lang="en-US" b="1" dirty="0">
                <a:solidFill>
                  <a:schemeClr val="bg1"/>
                </a:solidFill>
              </a:rPr>
              <a:t>number</a:t>
            </a:r>
            <a:r>
              <a:rPr lang="en-US" dirty="0"/>
              <a:t> </a:t>
            </a:r>
            <a:r>
              <a:rPr lang="en-US" b="1" dirty="0">
                <a:latin typeface="Consolas" panose="020B0609020204030204" pitchFamily="49" charset="0"/>
              </a:rPr>
              <a:t>n</a:t>
            </a:r>
            <a:r>
              <a:rPr lang="en-US" dirty="0"/>
              <a:t> as a </a:t>
            </a:r>
            <a:r>
              <a:rPr lang="en-US" b="1" dirty="0">
                <a:solidFill>
                  <a:schemeClr val="bg1"/>
                </a:solidFill>
              </a:rPr>
              <a:t>parameter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the </a:t>
            </a:r>
            <a:r>
              <a:rPr lang="en-US" b="1" dirty="0">
                <a:latin typeface="Consolas" panose="020B0609020204030204" pitchFamily="49" charset="0"/>
              </a:rPr>
              <a:t>n</a:t>
            </a:r>
            <a:r>
              <a:rPr lang="en-US" sz="3200" b="1" dirty="0">
                <a:latin typeface="Consolas" panose="020B0609020204030204" pitchFamily="49" charset="0"/>
              </a:rPr>
              <a:t>th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number</a:t>
            </a:r>
            <a:r>
              <a:rPr lang="en-US" dirty="0"/>
              <a:t> in the </a:t>
            </a:r>
            <a:r>
              <a:rPr lang="en-US" b="1" dirty="0">
                <a:solidFill>
                  <a:schemeClr val="bg1"/>
                </a:solidFill>
              </a:rPr>
              <a:t>Fibonacci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sequence</a:t>
            </a:r>
          </a:p>
          <a:p>
            <a:pPr lvl="1"/>
            <a:r>
              <a:rPr lang="en-US" dirty="0"/>
              <a:t>The Fibonacci sequence </a:t>
            </a:r>
            <a:r>
              <a:rPr lang="en-US" b="1" dirty="0">
                <a:solidFill>
                  <a:schemeClr val="bg1"/>
                </a:solidFill>
              </a:rPr>
              <a:t>starts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1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Each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subsequent</a:t>
            </a:r>
            <a:r>
              <a:rPr lang="en-US" dirty="0"/>
              <a:t>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number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equal</a:t>
            </a:r>
            <a:r>
              <a:rPr lang="en-US" dirty="0"/>
              <a:t> to the 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of the </a:t>
            </a:r>
            <a:r>
              <a:rPr lang="en-US" b="1" dirty="0">
                <a:solidFill>
                  <a:schemeClr val="bg1"/>
                </a:solidFill>
              </a:rPr>
              <a:t>previous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two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2ACC0DA8-8E8E-C2D3-8FB2-40BA45DB4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Fibonacci Sequence </a:t>
            </a:r>
            <a:endParaRPr lang="bg-BG" dirty="0"/>
          </a:p>
        </p:txBody>
      </p:sp>
      <p:sp>
        <p:nvSpPr>
          <p:cNvPr id="5" name="Правоъгълник: със заоблени ъгли 4">
            <a:extLst>
              <a:ext uri="{FF2B5EF4-FFF2-40B4-BE49-F238E27FC236}">
                <a16:creationId xmlns:a16="http://schemas.microsoft.com/office/drawing/2014/main" id="{CE14E050-19FE-B834-5069-586347E4AD49}"/>
              </a:ext>
            </a:extLst>
          </p:cNvPr>
          <p:cNvSpPr/>
          <p:nvPr/>
        </p:nvSpPr>
        <p:spPr bwMode="auto">
          <a:xfrm>
            <a:off x="1152452" y="5410670"/>
            <a:ext cx="3024336" cy="648072"/>
          </a:xfrm>
          <a:prstGeom prst="roundRect">
            <a:avLst/>
          </a:prstGeom>
          <a:solidFill>
            <a:srgbClr val="4193A1"/>
          </a:solidFill>
          <a:ln>
            <a:solidFill>
              <a:srgbClr val="38808C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chemeClr val="bg2"/>
                </a:solidFill>
              </a:rPr>
              <a:t>Fn = Fn-1 + Fn-2</a:t>
            </a:r>
            <a:endParaRPr lang="en-US" sz="32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Правоъгълник: със заоблени ъгли 6">
            <a:extLst>
              <a:ext uri="{FF2B5EF4-FFF2-40B4-BE49-F238E27FC236}">
                <a16:creationId xmlns:a16="http://schemas.microsoft.com/office/drawing/2014/main" id="{00AAE1D8-1AE2-3713-8492-430311409B24}"/>
              </a:ext>
            </a:extLst>
          </p:cNvPr>
          <p:cNvSpPr/>
          <p:nvPr/>
        </p:nvSpPr>
        <p:spPr bwMode="auto">
          <a:xfrm>
            <a:off x="8241366" y="3391546"/>
            <a:ext cx="1224136" cy="43204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fib(4)</a:t>
            </a:r>
            <a:endParaRPr lang="bg-BG" sz="2800" b="1" dirty="0">
              <a:solidFill>
                <a:schemeClr val="tx1"/>
              </a:solidFill>
            </a:endParaRPr>
          </a:p>
        </p:txBody>
      </p:sp>
      <p:sp>
        <p:nvSpPr>
          <p:cNvPr id="8" name="Правоъгълник: със заоблени ъгли 7">
            <a:extLst>
              <a:ext uri="{FF2B5EF4-FFF2-40B4-BE49-F238E27FC236}">
                <a16:creationId xmlns:a16="http://schemas.microsoft.com/office/drawing/2014/main" id="{64D2A82C-0E8C-B796-3629-CDB055EA729B}"/>
              </a:ext>
            </a:extLst>
          </p:cNvPr>
          <p:cNvSpPr/>
          <p:nvPr/>
        </p:nvSpPr>
        <p:spPr bwMode="auto">
          <a:xfrm>
            <a:off x="6861668" y="4003614"/>
            <a:ext cx="1224136" cy="43204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fib(3)</a:t>
            </a:r>
            <a:endParaRPr lang="bg-BG" sz="2800" b="1" dirty="0">
              <a:solidFill>
                <a:schemeClr val="tx1"/>
              </a:solidFill>
            </a:endParaRPr>
          </a:p>
        </p:txBody>
      </p:sp>
      <p:sp>
        <p:nvSpPr>
          <p:cNvPr id="9" name="Правоъгълник: със заоблени ъгли 8">
            <a:extLst>
              <a:ext uri="{FF2B5EF4-FFF2-40B4-BE49-F238E27FC236}">
                <a16:creationId xmlns:a16="http://schemas.microsoft.com/office/drawing/2014/main" id="{E59061B5-A03D-3F2C-7D67-A59F0D1E9E35}"/>
              </a:ext>
            </a:extLst>
          </p:cNvPr>
          <p:cNvSpPr/>
          <p:nvPr/>
        </p:nvSpPr>
        <p:spPr bwMode="auto">
          <a:xfrm>
            <a:off x="9628500" y="4003614"/>
            <a:ext cx="1224136" cy="43204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fib(2)</a:t>
            </a:r>
            <a:endParaRPr lang="bg-BG" sz="2800" b="1" dirty="0">
              <a:solidFill>
                <a:schemeClr val="tx1"/>
              </a:solidFill>
            </a:endParaRPr>
          </a:p>
        </p:txBody>
      </p:sp>
      <p:sp>
        <p:nvSpPr>
          <p:cNvPr id="10" name="Правоъгълник: със заоблени ъгли 9">
            <a:extLst>
              <a:ext uri="{FF2B5EF4-FFF2-40B4-BE49-F238E27FC236}">
                <a16:creationId xmlns:a16="http://schemas.microsoft.com/office/drawing/2014/main" id="{C18E1B3B-E71F-FD79-B32A-7A69AE02B445}"/>
              </a:ext>
            </a:extLst>
          </p:cNvPr>
          <p:cNvSpPr/>
          <p:nvPr/>
        </p:nvSpPr>
        <p:spPr bwMode="auto">
          <a:xfrm>
            <a:off x="6078389" y="4721355"/>
            <a:ext cx="1224136" cy="43204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fib(2)</a:t>
            </a:r>
            <a:endParaRPr lang="bg-BG" sz="2800" b="1" dirty="0">
              <a:solidFill>
                <a:schemeClr val="tx1"/>
              </a:solidFill>
            </a:endParaRPr>
          </a:p>
        </p:txBody>
      </p:sp>
      <p:sp>
        <p:nvSpPr>
          <p:cNvPr id="11" name="Правоъгълник: със заоблени ъгли 10">
            <a:extLst>
              <a:ext uri="{FF2B5EF4-FFF2-40B4-BE49-F238E27FC236}">
                <a16:creationId xmlns:a16="http://schemas.microsoft.com/office/drawing/2014/main" id="{A662636B-BDFA-00BE-88EC-C7F782FD7260}"/>
              </a:ext>
            </a:extLst>
          </p:cNvPr>
          <p:cNvSpPr/>
          <p:nvPr/>
        </p:nvSpPr>
        <p:spPr bwMode="auto">
          <a:xfrm>
            <a:off x="7555150" y="4711091"/>
            <a:ext cx="1224136" cy="43204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fib(1)</a:t>
            </a:r>
            <a:endParaRPr lang="bg-BG" sz="2800" b="1" dirty="0">
              <a:solidFill>
                <a:schemeClr val="tx1"/>
              </a:solidFill>
            </a:endParaRPr>
          </a:p>
        </p:txBody>
      </p:sp>
      <p:sp>
        <p:nvSpPr>
          <p:cNvPr id="12" name="Правоъгълник: със заоблени ъгли 11">
            <a:extLst>
              <a:ext uri="{FF2B5EF4-FFF2-40B4-BE49-F238E27FC236}">
                <a16:creationId xmlns:a16="http://schemas.microsoft.com/office/drawing/2014/main" id="{DF30F183-A7CF-AF98-E0EF-E0763889AFA6}"/>
              </a:ext>
            </a:extLst>
          </p:cNvPr>
          <p:cNvSpPr/>
          <p:nvPr/>
        </p:nvSpPr>
        <p:spPr bwMode="auto">
          <a:xfrm>
            <a:off x="8981106" y="4711091"/>
            <a:ext cx="1224136" cy="43204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fib(1)</a:t>
            </a:r>
            <a:endParaRPr lang="bg-BG" sz="2800" b="1" dirty="0">
              <a:solidFill>
                <a:schemeClr val="tx1"/>
              </a:solidFill>
            </a:endParaRPr>
          </a:p>
        </p:txBody>
      </p:sp>
      <p:sp>
        <p:nvSpPr>
          <p:cNvPr id="13" name="Правоъгълник: със заоблени ъгли 12">
            <a:extLst>
              <a:ext uri="{FF2B5EF4-FFF2-40B4-BE49-F238E27FC236}">
                <a16:creationId xmlns:a16="http://schemas.microsoft.com/office/drawing/2014/main" id="{5BEF3F67-6696-7604-C683-B0CDA6338822}"/>
              </a:ext>
            </a:extLst>
          </p:cNvPr>
          <p:cNvSpPr/>
          <p:nvPr/>
        </p:nvSpPr>
        <p:spPr bwMode="auto">
          <a:xfrm>
            <a:off x="10528894" y="4735641"/>
            <a:ext cx="1224136" cy="43204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fib(0)</a:t>
            </a:r>
            <a:endParaRPr lang="bg-BG" sz="2800" b="1" dirty="0">
              <a:solidFill>
                <a:schemeClr val="tx1"/>
              </a:solidFill>
            </a:endParaRPr>
          </a:p>
        </p:txBody>
      </p:sp>
      <p:sp>
        <p:nvSpPr>
          <p:cNvPr id="14" name="Правоъгълник: със заоблени ъгли 13">
            <a:extLst>
              <a:ext uri="{FF2B5EF4-FFF2-40B4-BE49-F238E27FC236}">
                <a16:creationId xmlns:a16="http://schemas.microsoft.com/office/drawing/2014/main" id="{1356C14F-C6F0-0220-1BCC-0BA23A06528F}"/>
              </a:ext>
            </a:extLst>
          </p:cNvPr>
          <p:cNvSpPr/>
          <p:nvPr/>
        </p:nvSpPr>
        <p:spPr bwMode="auto">
          <a:xfrm>
            <a:off x="5307041" y="5626694"/>
            <a:ext cx="1224136" cy="43204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fib(1)</a:t>
            </a:r>
            <a:endParaRPr lang="bg-BG" sz="2800" b="1" dirty="0">
              <a:solidFill>
                <a:schemeClr val="tx1"/>
              </a:solidFill>
            </a:endParaRPr>
          </a:p>
        </p:txBody>
      </p:sp>
      <p:sp>
        <p:nvSpPr>
          <p:cNvPr id="15" name="Правоъгълник: със заоблени ъгли 14">
            <a:extLst>
              <a:ext uri="{FF2B5EF4-FFF2-40B4-BE49-F238E27FC236}">
                <a16:creationId xmlns:a16="http://schemas.microsoft.com/office/drawing/2014/main" id="{1E8E7525-8C3F-F5B8-ED86-BFB74D7A9B0C}"/>
              </a:ext>
            </a:extLst>
          </p:cNvPr>
          <p:cNvSpPr/>
          <p:nvPr/>
        </p:nvSpPr>
        <p:spPr bwMode="auto">
          <a:xfrm>
            <a:off x="6861668" y="5626694"/>
            <a:ext cx="1224136" cy="43204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fib(0)</a:t>
            </a:r>
            <a:endParaRPr lang="bg-BG" sz="2800" b="1" dirty="0">
              <a:solidFill>
                <a:schemeClr val="tx1"/>
              </a:solidFill>
            </a:endParaRPr>
          </a:p>
        </p:txBody>
      </p:sp>
      <p:cxnSp>
        <p:nvCxnSpPr>
          <p:cNvPr id="17" name="Съединител &quot;права стрелка&quot; 16">
            <a:extLst>
              <a:ext uri="{FF2B5EF4-FFF2-40B4-BE49-F238E27FC236}">
                <a16:creationId xmlns:a16="http://schemas.microsoft.com/office/drawing/2014/main" id="{3EFE493A-97CE-76EC-F50C-8C51B55B88E9}"/>
              </a:ext>
            </a:extLst>
          </p:cNvPr>
          <p:cNvCxnSpPr>
            <a:stCxn id="7" idx="1"/>
            <a:endCxn id="8" idx="0"/>
          </p:cNvCxnSpPr>
          <p:nvPr/>
        </p:nvCxnSpPr>
        <p:spPr>
          <a:xfrm flipH="1">
            <a:off x="7473736" y="3607570"/>
            <a:ext cx="767630" cy="3960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Съединител &quot;права стрелка&quot; 17">
            <a:extLst>
              <a:ext uri="{FF2B5EF4-FFF2-40B4-BE49-F238E27FC236}">
                <a16:creationId xmlns:a16="http://schemas.microsoft.com/office/drawing/2014/main" id="{ACE2748F-7C86-5DFA-3A55-FA8BB1ED6D66}"/>
              </a:ext>
            </a:extLst>
          </p:cNvPr>
          <p:cNvCxnSpPr>
            <a:cxnSpLocks/>
            <a:stCxn id="7" idx="3"/>
            <a:endCxn id="9" idx="0"/>
          </p:cNvCxnSpPr>
          <p:nvPr/>
        </p:nvCxnSpPr>
        <p:spPr>
          <a:xfrm>
            <a:off x="9465502" y="3607570"/>
            <a:ext cx="775066" cy="3960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Съединител &quot;права стрелка&quot; 20">
            <a:extLst>
              <a:ext uri="{FF2B5EF4-FFF2-40B4-BE49-F238E27FC236}">
                <a16:creationId xmlns:a16="http://schemas.microsoft.com/office/drawing/2014/main" id="{938ACD33-49FA-20A6-7DD3-421A144FDB76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10240568" y="4435662"/>
            <a:ext cx="900394" cy="2999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Съединител &quot;права стрелка&quot; 23">
            <a:extLst>
              <a:ext uri="{FF2B5EF4-FFF2-40B4-BE49-F238E27FC236}">
                <a16:creationId xmlns:a16="http://schemas.microsoft.com/office/drawing/2014/main" id="{C3140ACA-0360-D5D6-B65D-C58E1E259158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9628500" y="4435662"/>
            <a:ext cx="612068" cy="295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Съединител &quot;права стрелка&quot; 26">
            <a:extLst>
              <a:ext uri="{FF2B5EF4-FFF2-40B4-BE49-F238E27FC236}">
                <a16:creationId xmlns:a16="http://schemas.microsoft.com/office/drawing/2014/main" id="{022B6FE0-1C17-294C-BF2A-A436EEA6D2C2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6690457" y="4467098"/>
            <a:ext cx="787656" cy="2542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Съединител &quot;права стрелка&quot; 28">
            <a:extLst>
              <a:ext uri="{FF2B5EF4-FFF2-40B4-BE49-F238E27FC236}">
                <a16:creationId xmlns:a16="http://schemas.microsoft.com/office/drawing/2014/main" id="{8624B24E-F98B-7030-9181-10C8F744AF1D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473736" y="4467098"/>
            <a:ext cx="693482" cy="2439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Съединител &quot;права стрелка&quot; 31">
            <a:extLst>
              <a:ext uri="{FF2B5EF4-FFF2-40B4-BE49-F238E27FC236}">
                <a16:creationId xmlns:a16="http://schemas.microsoft.com/office/drawing/2014/main" id="{D4D68CF8-3E50-D81E-7AB6-7F040542039F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5919109" y="5167689"/>
            <a:ext cx="771348" cy="4590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Съединител &quot;права стрелка&quot; 33">
            <a:extLst>
              <a:ext uri="{FF2B5EF4-FFF2-40B4-BE49-F238E27FC236}">
                <a16:creationId xmlns:a16="http://schemas.microsoft.com/office/drawing/2014/main" id="{A91AAB1D-39CD-12D9-576E-AA60D1FB95C8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>
            <a:off x="6690457" y="5153403"/>
            <a:ext cx="783279" cy="4732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Текстово поле 37">
            <a:extLst>
              <a:ext uri="{FF2B5EF4-FFF2-40B4-BE49-F238E27FC236}">
                <a16:creationId xmlns:a16="http://schemas.microsoft.com/office/drawing/2014/main" id="{36C1DFCE-D807-8031-EEEE-671CC174BFEF}"/>
              </a:ext>
            </a:extLst>
          </p:cNvPr>
          <p:cNvSpPr txBox="1"/>
          <p:nvPr/>
        </p:nvSpPr>
        <p:spPr>
          <a:xfrm>
            <a:off x="7857551" y="2544615"/>
            <a:ext cx="3894128" cy="6683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Example</a:t>
            </a:r>
            <a:r>
              <a:rPr lang="en-US" sz="2800" b="1" dirty="0"/>
              <a:t>: F</a:t>
            </a:r>
            <a:r>
              <a:rPr lang="en-US" sz="2000" b="1" dirty="0"/>
              <a:t>4</a:t>
            </a:r>
            <a:endParaRPr lang="bg-BG" sz="2800" b="1" dirty="0"/>
          </a:p>
        </p:txBody>
      </p:sp>
    </p:spTree>
    <p:extLst>
      <p:ext uri="{BB962C8B-B14F-4D97-AF65-F5344CB8AC3E}">
        <p14:creationId xmlns:p14="http://schemas.microsoft.com/office/powerpoint/2010/main" val="14665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0"/>
                            </p:stCondLst>
                            <p:childTnLst>
                              <p:par>
                                <p:cTn id="7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0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03D252-A5AB-4BE3-B2A2-E5E82665FE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E7E881-2944-4E76-AC57-54B9C5246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Fibonacci Sequence 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6D91BD3-E6D8-4551-B3D9-F4C57F788ADE}"/>
              </a:ext>
            </a:extLst>
          </p:cNvPr>
          <p:cNvSpPr txBox="1">
            <a:spLocks/>
          </p:cNvSpPr>
          <p:nvPr/>
        </p:nvSpPr>
        <p:spPr>
          <a:xfrm>
            <a:off x="464259" y="1268760"/>
            <a:ext cx="4887568" cy="31393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91440" rIns="144000" bIns="9144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const fibonacci = n =&gt;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{</a:t>
            </a:r>
          </a:p>
          <a:p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  if 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n &lt;= 1</a:t>
            </a:r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) {</a:t>
            </a:r>
          </a:p>
          <a:p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    return n;</a:t>
            </a:r>
          </a:p>
          <a:p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  }</a:t>
            </a:r>
          </a:p>
          <a:p>
            <a:endParaRPr lang="en-US" sz="2400" b="1" noProof="1">
              <a:latin typeface="Consolas" panose="020B0609020204030204" pitchFamily="49" charset="0"/>
              <a:sym typeface="Wingdings" pitchFamily="2" charset="2"/>
            </a:endParaRPr>
          </a:p>
          <a:p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  return fibonacci(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n - 1</a:t>
            </a:r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) +</a:t>
            </a:r>
          </a:p>
          <a:p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         fibonacci(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n - 2</a:t>
            </a:r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);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}</a:t>
            </a:r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;</a:t>
            </a:r>
          </a:p>
        </p:txBody>
      </p:sp>
      <p:sp>
        <p:nvSpPr>
          <p:cNvPr id="6" name="AutoShape 2" descr="The Fibonacci Sequence Is Everywhere—Even the Troubled Stock Market |  Science| Smithsonian Magazine">
            <a:extLst>
              <a:ext uri="{FF2B5EF4-FFF2-40B4-BE49-F238E27FC236}">
                <a16:creationId xmlns:a16="http://schemas.microsoft.com/office/drawing/2014/main" id="{17B605A1-3AE7-7030-9BC5-FE4B4B7B81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 dirty="0"/>
          </a:p>
        </p:txBody>
      </p:sp>
      <p:sp>
        <p:nvSpPr>
          <p:cNvPr id="7" name="AutoShape 4" descr="The Fibonacci Sequence Is Everywhere—Even the Troubled Stock Market |  Science| Smithsonian Magazine">
            <a:extLst>
              <a:ext uri="{FF2B5EF4-FFF2-40B4-BE49-F238E27FC236}">
                <a16:creationId xmlns:a16="http://schemas.microsoft.com/office/drawing/2014/main" id="{A0117148-9D24-B81A-199F-14B1F7B0B3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4413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 dirty="0"/>
          </a:p>
        </p:txBody>
      </p:sp>
      <p:pic>
        <p:nvPicPr>
          <p:cNvPr id="1036" name="Picture 12" descr="Fibonacci Sequence using LMC | 101 Computing">
            <a:extLst>
              <a:ext uri="{FF2B5EF4-FFF2-40B4-BE49-F238E27FC236}">
                <a16:creationId xmlns:a16="http://schemas.microsoft.com/office/drawing/2014/main" id="{08C0FBD0-E702-FA14-34E7-FF220E550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485" y="1323537"/>
            <a:ext cx="4887567" cy="305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The Fibonacci Sequence - Shalom Education">
            <a:extLst>
              <a:ext uri="{FF2B5EF4-FFF2-40B4-BE49-F238E27FC236}">
                <a16:creationId xmlns:a16="http://schemas.microsoft.com/office/drawing/2014/main" id="{1C7E9762-8D08-018C-5ECA-69A984FBB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468" y="4601339"/>
            <a:ext cx="6373091" cy="184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7">
            <a:extLst>
              <a:ext uri="{FF2B5EF4-FFF2-40B4-BE49-F238E27FC236}">
                <a16:creationId xmlns:a16="http://schemas.microsoft.com/office/drawing/2014/main" id="{E3AC7887-8053-EF40-016C-8C2498B2AB55}"/>
              </a:ext>
            </a:extLst>
          </p:cNvPr>
          <p:cNvSpPr txBox="1"/>
          <p:nvPr/>
        </p:nvSpPr>
        <p:spPr>
          <a:xfrm>
            <a:off x="773453" y="6381328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here: </a:t>
            </a:r>
            <a:r>
              <a:rPr lang="en-US" sz="1999" dirty="0">
                <a:hlinkClick r:id="rId4"/>
              </a:rPr>
              <a:t>https://judge.softuni.org/Contests/Practice/Index/3535#3</a:t>
            </a:r>
            <a:endParaRPr lang="en-US" sz="1999" dirty="0"/>
          </a:p>
        </p:txBody>
      </p:sp>
    </p:spTree>
    <p:extLst>
      <p:ext uri="{BB962C8B-B14F-4D97-AF65-F5344CB8AC3E}">
        <p14:creationId xmlns:p14="http://schemas.microsoft.com/office/powerpoint/2010/main" val="67985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03D252-A5AB-4BE3-B2A2-E5E82665FE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036997F-C49E-D2AF-812A-C6098EDE5B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Beware of the </a:t>
            </a:r>
            <a:r>
              <a:rPr lang="en-US" b="1" dirty="0">
                <a:solidFill>
                  <a:schemeClr val="bg1"/>
                </a:solidFill>
              </a:rPr>
              <a:t>effectiveness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The below code will be </a:t>
            </a:r>
            <a:r>
              <a:rPr lang="en-US" b="1" dirty="0"/>
              <a:t>very slow </a:t>
            </a:r>
            <a:r>
              <a:rPr lang="en-US" dirty="0"/>
              <a:t>for n &gt; 40</a:t>
            </a:r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en-US" dirty="0"/>
          </a:p>
          <a:p>
            <a:pPr lvl="1"/>
            <a:r>
              <a:rPr lang="en-US" dirty="0"/>
              <a:t>Try </a:t>
            </a:r>
            <a:r>
              <a:rPr lang="en-US" b="1" dirty="0">
                <a:latin typeface="Consolas" panose="020B0609020204030204" pitchFamily="49" charset="0"/>
              </a:rPr>
              <a:t>fib(35)</a:t>
            </a:r>
            <a:r>
              <a:rPr lang="en-US" dirty="0"/>
              <a:t>, </a:t>
            </a:r>
            <a:r>
              <a:rPr lang="en-US" b="1" dirty="0">
                <a:latin typeface="Consolas" panose="020B0609020204030204" pitchFamily="49" charset="0"/>
              </a:rPr>
              <a:t>fib(40)</a:t>
            </a:r>
            <a:r>
              <a:rPr lang="en-US" dirty="0"/>
              <a:t>, </a:t>
            </a:r>
            <a:r>
              <a:rPr lang="en-US" b="1" dirty="0">
                <a:latin typeface="Consolas" panose="020B0609020204030204" pitchFamily="49" charset="0"/>
              </a:rPr>
              <a:t>fib(45)</a:t>
            </a:r>
            <a:r>
              <a:rPr lang="en-US" dirty="0"/>
              <a:t>, </a:t>
            </a:r>
            <a:r>
              <a:rPr lang="en-US" b="1" dirty="0">
                <a:latin typeface="Consolas" panose="020B0609020204030204" pitchFamily="49" charset="0"/>
              </a:rPr>
              <a:t>fib(50)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E7E881-2944-4E76-AC57-54B9C5246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and Effectiveness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6D91BD3-E6D8-4551-B3D9-F4C57F788ADE}"/>
              </a:ext>
            </a:extLst>
          </p:cNvPr>
          <p:cNvSpPr txBox="1">
            <a:spLocks/>
          </p:cNvSpPr>
          <p:nvPr/>
        </p:nvSpPr>
        <p:spPr>
          <a:xfrm>
            <a:off x="697961" y="2564904"/>
            <a:ext cx="4117985" cy="31393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91440" rIns="144000" bIns="9144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const fib = n =&gt;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{</a:t>
            </a:r>
          </a:p>
          <a:p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  if 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n &lt;= 1</a:t>
            </a:r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) {</a:t>
            </a:r>
          </a:p>
          <a:p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    return n;</a:t>
            </a:r>
          </a:p>
          <a:p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  }</a:t>
            </a:r>
          </a:p>
          <a:p>
            <a:endParaRPr lang="en-US" sz="2400" b="1" noProof="1">
              <a:latin typeface="Consolas" panose="020B0609020204030204" pitchFamily="49" charset="0"/>
              <a:sym typeface="Wingdings" pitchFamily="2" charset="2"/>
            </a:endParaRPr>
          </a:p>
          <a:p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  return fib(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n - 1</a:t>
            </a:r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) +</a:t>
            </a:r>
          </a:p>
          <a:p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         fib(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n - 2</a:t>
            </a:r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);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}</a:t>
            </a:r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;</a:t>
            </a:r>
          </a:p>
        </p:txBody>
      </p:sp>
      <p:sp>
        <p:nvSpPr>
          <p:cNvPr id="13" name="Правоъгълник: със заоблени ъгли 6">
            <a:extLst>
              <a:ext uri="{FF2B5EF4-FFF2-40B4-BE49-F238E27FC236}">
                <a16:creationId xmlns:a16="http://schemas.microsoft.com/office/drawing/2014/main" id="{B31F2F5C-C7E2-9E02-FAFE-16193BBD1C0D}"/>
              </a:ext>
            </a:extLst>
          </p:cNvPr>
          <p:cNvSpPr/>
          <p:nvPr/>
        </p:nvSpPr>
        <p:spPr bwMode="auto">
          <a:xfrm>
            <a:off x="8200808" y="2564904"/>
            <a:ext cx="1224136" cy="43204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fib(4)</a:t>
            </a:r>
            <a:endParaRPr lang="bg-BG" sz="2800" b="1" dirty="0">
              <a:solidFill>
                <a:schemeClr val="tx1"/>
              </a:solidFill>
            </a:endParaRPr>
          </a:p>
        </p:txBody>
      </p:sp>
      <p:sp>
        <p:nvSpPr>
          <p:cNvPr id="14" name="Правоъгълник: със заоблени ъгли 7">
            <a:extLst>
              <a:ext uri="{FF2B5EF4-FFF2-40B4-BE49-F238E27FC236}">
                <a16:creationId xmlns:a16="http://schemas.microsoft.com/office/drawing/2014/main" id="{B5788B3B-F833-8013-B85B-94E44F77B242}"/>
              </a:ext>
            </a:extLst>
          </p:cNvPr>
          <p:cNvSpPr/>
          <p:nvPr/>
        </p:nvSpPr>
        <p:spPr bwMode="auto">
          <a:xfrm>
            <a:off x="6821110" y="3176972"/>
            <a:ext cx="1224136" cy="43204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fib(3)</a:t>
            </a:r>
            <a:endParaRPr lang="bg-BG" sz="2800" b="1" dirty="0">
              <a:solidFill>
                <a:schemeClr val="tx1"/>
              </a:solidFill>
            </a:endParaRPr>
          </a:p>
        </p:txBody>
      </p:sp>
      <p:sp>
        <p:nvSpPr>
          <p:cNvPr id="15" name="Правоъгълник: със заоблени ъгли 8">
            <a:extLst>
              <a:ext uri="{FF2B5EF4-FFF2-40B4-BE49-F238E27FC236}">
                <a16:creationId xmlns:a16="http://schemas.microsoft.com/office/drawing/2014/main" id="{92C486F0-66FA-D69B-44EB-A3A95A420490}"/>
              </a:ext>
            </a:extLst>
          </p:cNvPr>
          <p:cNvSpPr/>
          <p:nvPr/>
        </p:nvSpPr>
        <p:spPr bwMode="auto">
          <a:xfrm>
            <a:off x="9587942" y="3176972"/>
            <a:ext cx="1224136" cy="43204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fib(2)</a:t>
            </a:r>
            <a:endParaRPr lang="bg-BG" sz="2800" b="1" dirty="0">
              <a:solidFill>
                <a:schemeClr val="tx1"/>
              </a:solidFill>
            </a:endParaRPr>
          </a:p>
        </p:txBody>
      </p:sp>
      <p:sp>
        <p:nvSpPr>
          <p:cNvPr id="16" name="Правоъгълник: със заоблени ъгли 9">
            <a:extLst>
              <a:ext uri="{FF2B5EF4-FFF2-40B4-BE49-F238E27FC236}">
                <a16:creationId xmlns:a16="http://schemas.microsoft.com/office/drawing/2014/main" id="{BD9CD5BF-5AD8-86C9-FDAA-AB94AF1CB8DC}"/>
              </a:ext>
            </a:extLst>
          </p:cNvPr>
          <p:cNvSpPr/>
          <p:nvPr/>
        </p:nvSpPr>
        <p:spPr bwMode="auto">
          <a:xfrm>
            <a:off x="6037831" y="3894713"/>
            <a:ext cx="1224136" cy="43204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fib(2)</a:t>
            </a:r>
            <a:endParaRPr lang="bg-BG" sz="2800" b="1" dirty="0">
              <a:solidFill>
                <a:schemeClr val="tx1"/>
              </a:solidFill>
            </a:endParaRPr>
          </a:p>
        </p:txBody>
      </p:sp>
      <p:sp>
        <p:nvSpPr>
          <p:cNvPr id="17" name="Правоъгълник: със заоблени ъгли 10">
            <a:extLst>
              <a:ext uri="{FF2B5EF4-FFF2-40B4-BE49-F238E27FC236}">
                <a16:creationId xmlns:a16="http://schemas.microsoft.com/office/drawing/2014/main" id="{95F3B8F7-3073-F4DF-EEC0-B0514ACD1B1D}"/>
              </a:ext>
            </a:extLst>
          </p:cNvPr>
          <p:cNvSpPr/>
          <p:nvPr/>
        </p:nvSpPr>
        <p:spPr bwMode="auto">
          <a:xfrm>
            <a:off x="7514592" y="3884449"/>
            <a:ext cx="1224136" cy="43204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fib(1)</a:t>
            </a:r>
            <a:endParaRPr lang="bg-BG" sz="2800" b="1" dirty="0">
              <a:solidFill>
                <a:schemeClr val="tx1"/>
              </a:solidFill>
            </a:endParaRPr>
          </a:p>
        </p:txBody>
      </p:sp>
      <p:sp>
        <p:nvSpPr>
          <p:cNvPr id="18" name="Правоъгълник: със заоблени ъгли 11">
            <a:extLst>
              <a:ext uri="{FF2B5EF4-FFF2-40B4-BE49-F238E27FC236}">
                <a16:creationId xmlns:a16="http://schemas.microsoft.com/office/drawing/2014/main" id="{4813495C-4B1A-3174-DAFD-D57C1648CA7D}"/>
              </a:ext>
            </a:extLst>
          </p:cNvPr>
          <p:cNvSpPr/>
          <p:nvPr/>
        </p:nvSpPr>
        <p:spPr bwMode="auto">
          <a:xfrm>
            <a:off x="8940548" y="3884449"/>
            <a:ext cx="1224136" cy="43204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fib(1)</a:t>
            </a:r>
            <a:endParaRPr lang="bg-BG" sz="2800" b="1" dirty="0">
              <a:solidFill>
                <a:schemeClr val="tx1"/>
              </a:solidFill>
            </a:endParaRPr>
          </a:p>
        </p:txBody>
      </p:sp>
      <p:sp>
        <p:nvSpPr>
          <p:cNvPr id="19" name="Правоъгълник: със заоблени ъгли 12">
            <a:extLst>
              <a:ext uri="{FF2B5EF4-FFF2-40B4-BE49-F238E27FC236}">
                <a16:creationId xmlns:a16="http://schemas.microsoft.com/office/drawing/2014/main" id="{CF299595-C72C-E5CE-B1D1-BE1C4993F977}"/>
              </a:ext>
            </a:extLst>
          </p:cNvPr>
          <p:cNvSpPr/>
          <p:nvPr/>
        </p:nvSpPr>
        <p:spPr bwMode="auto">
          <a:xfrm>
            <a:off x="10488336" y="3908999"/>
            <a:ext cx="1224136" cy="43204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fib(0)</a:t>
            </a:r>
            <a:endParaRPr lang="bg-BG" sz="2800" b="1" dirty="0">
              <a:solidFill>
                <a:schemeClr val="tx1"/>
              </a:solidFill>
            </a:endParaRPr>
          </a:p>
        </p:txBody>
      </p:sp>
      <p:sp>
        <p:nvSpPr>
          <p:cNvPr id="20" name="Правоъгълник: със заоблени ъгли 13">
            <a:extLst>
              <a:ext uri="{FF2B5EF4-FFF2-40B4-BE49-F238E27FC236}">
                <a16:creationId xmlns:a16="http://schemas.microsoft.com/office/drawing/2014/main" id="{02CB1A52-6476-C3E9-18AE-827DEE6E0688}"/>
              </a:ext>
            </a:extLst>
          </p:cNvPr>
          <p:cNvSpPr/>
          <p:nvPr/>
        </p:nvSpPr>
        <p:spPr bwMode="auto">
          <a:xfrm>
            <a:off x="5266483" y="4800052"/>
            <a:ext cx="1224136" cy="43204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fib(1)</a:t>
            </a:r>
            <a:endParaRPr lang="bg-BG" sz="2800" b="1" dirty="0">
              <a:solidFill>
                <a:schemeClr val="tx1"/>
              </a:solidFill>
            </a:endParaRPr>
          </a:p>
        </p:txBody>
      </p:sp>
      <p:sp>
        <p:nvSpPr>
          <p:cNvPr id="21" name="Правоъгълник: със заоблени ъгли 14">
            <a:extLst>
              <a:ext uri="{FF2B5EF4-FFF2-40B4-BE49-F238E27FC236}">
                <a16:creationId xmlns:a16="http://schemas.microsoft.com/office/drawing/2014/main" id="{61C1F4A5-F6DD-E977-77F6-DBF0A9EC1715}"/>
              </a:ext>
            </a:extLst>
          </p:cNvPr>
          <p:cNvSpPr/>
          <p:nvPr/>
        </p:nvSpPr>
        <p:spPr bwMode="auto">
          <a:xfrm>
            <a:off x="6821110" y="4800052"/>
            <a:ext cx="1224136" cy="43204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fib(0)</a:t>
            </a:r>
            <a:endParaRPr lang="bg-BG" sz="2800" b="1" dirty="0">
              <a:solidFill>
                <a:schemeClr val="tx1"/>
              </a:solidFill>
            </a:endParaRPr>
          </a:p>
        </p:txBody>
      </p:sp>
      <p:cxnSp>
        <p:nvCxnSpPr>
          <p:cNvPr id="22" name="Съединител &quot;права стрелка&quot; 16">
            <a:extLst>
              <a:ext uri="{FF2B5EF4-FFF2-40B4-BE49-F238E27FC236}">
                <a16:creationId xmlns:a16="http://schemas.microsoft.com/office/drawing/2014/main" id="{3FFAEBB6-DD37-80BA-C748-E37615DCBC79}"/>
              </a:ext>
            </a:extLst>
          </p:cNvPr>
          <p:cNvCxnSpPr>
            <a:stCxn id="13" idx="1"/>
            <a:endCxn id="14" idx="0"/>
          </p:cNvCxnSpPr>
          <p:nvPr/>
        </p:nvCxnSpPr>
        <p:spPr>
          <a:xfrm flipH="1">
            <a:off x="7433178" y="2780928"/>
            <a:ext cx="767630" cy="3960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Съединител &quot;права стрелка&quot; 17">
            <a:extLst>
              <a:ext uri="{FF2B5EF4-FFF2-40B4-BE49-F238E27FC236}">
                <a16:creationId xmlns:a16="http://schemas.microsoft.com/office/drawing/2014/main" id="{A2FFE995-E498-8476-263A-9FE09B138B46}"/>
              </a:ext>
            </a:extLst>
          </p:cNvPr>
          <p:cNvCxnSpPr>
            <a:cxnSpLocks/>
            <a:stCxn id="13" idx="3"/>
            <a:endCxn id="15" idx="0"/>
          </p:cNvCxnSpPr>
          <p:nvPr/>
        </p:nvCxnSpPr>
        <p:spPr>
          <a:xfrm>
            <a:off x="9424944" y="2780928"/>
            <a:ext cx="775066" cy="3960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Съединител &quot;права стрелка&quot; 20">
            <a:extLst>
              <a:ext uri="{FF2B5EF4-FFF2-40B4-BE49-F238E27FC236}">
                <a16:creationId xmlns:a16="http://schemas.microsoft.com/office/drawing/2014/main" id="{375EB300-B6C6-B50F-43C8-7DAFDC294422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>
            <a:off x="10200010" y="3609020"/>
            <a:ext cx="900394" cy="2999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Съединител &quot;права стрелка&quot; 23">
            <a:extLst>
              <a:ext uri="{FF2B5EF4-FFF2-40B4-BE49-F238E27FC236}">
                <a16:creationId xmlns:a16="http://schemas.microsoft.com/office/drawing/2014/main" id="{CBAF284B-73AD-9650-13B4-BB388D6FFAF1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9587942" y="3609020"/>
            <a:ext cx="612068" cy="295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Съединител &quot;права стрелка&quot; 26">
            <a:extLst>
              <a:ext uri="{FF2B5EF4-FFF2-40B4-BE49-F238E27FC236}">
                <a16:creationId xmlns:a16="http://schemas.microsoft.com/office/drawing/2014/main" id="{1DA9EA34-A3AE-A2F0-4538-1DB54215576A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6649899" y="3640456"/>
            <a:ext cx="787656" cy="2542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Съединител &quot;права стрелка&quot; 28">
            <a:extLst>
              <a:ext uri="{FF2B5EF4-FFF2-40B4-BE49-F238E27FC236}">
                <a16:creationId xmlns:a16="http://schemas.microsoft.com/office/drawing/2014/main" id="{EA89087F-23F1-7F23-AC44-998DEC13CDAF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7433178" y="3640456"/>
            <a:ext cx="693482" cy="2439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Съединител &quot;права стрелка&quot; 31">
            <a:extLst>
              <a:ext uri="{FF2B5EF4-FFF2-40B4-BE49-F238E27FC236}">
                <a16:creationId xmlns:a16="http://schemas.microsoft.com/office/drawing/2014/main" id="{D9B42CE2-D524-AF8C-2555-4D177E6C4A5C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5878551" y="4341047"/>
            <a:ext cx="771348" cy="4590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Съединител &quot;права стрелка&quot; 33">
            <a:extLst>
              <a:ext uri="{FF2B5EF4-FFF2-40B4-BE49-F238E27FC236}">
                <a16:creationId xmlns:a16="http://schemas.microsoft.com/office/drawing/2014/main" id="{5845A1ED-176F-EF73-EFC5-9E977222A810}"/>
              </a:ext>
            </a:extLst>
          </p:cNvPr>
          <p:cNvCxnSpPr>
            <a:cxnSpLocks/>
            <a:stCxn id="16" idx="2"/>
            <a:endCxn id="21" idx="0"/>
          </p:cNvCxnSpPr>
          <p:nvPr/>
        </p:nvCxnSpPr>
        <p:spPr>
          <a:xfrm>
            <a:off x="6649899" y="4326761"/>
            <a:ext cx="783279" cy="4732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Rounded Rectangular Callout 5">
            <a:extLst>
              <a:ext uri="{FF2B5EF4-FFF2-40B4-BE49-F238E27FC236}">
                <a16:creationId xmlns:a16="http://schemas.microsoft.com/office/drawing/2014/main" id="{B23D3C89-0F10-B4DA-F221-B74EF4377234}"/>
              </a:ext>
            </a:extLst>
          </p:cNvPr>
          <p:cNvSpPr/>
          <p:nvPr/>
        </p:nvSpPr>
        <p:spPr bwMode="auto">
          <a:xfrm>
            <a:off x="9046740" y="4725144"/>
            <a:ext cx="2202331" cy="1349993"/>
          </a:xfrm>
          <a:prstGeom prst="wedgeRoundRectCallout">
            <a:avLst>
              <a:gd name="adj1" fmla="val -76907"/>
              <a:gd name="adj2" fmla="val -429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fib(2) </a:t>
            </a:r>
            <a:r>
              <a:rPr lang="en-US" sz="2400" b="1" dirty="0">
                <a:solidFill>
                  <a:schemeClr val="bg2"/>
                </a:solidFill>
              </a:rPr>
              <a:t>is calculated many times!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4E00EB9B-BA6B-42A0-BE39-800311D22C57}"/>
              </a:ext>
            </a:extLst>
          </p:cNvPr>
          <p:cNvSpPr/>
          <p:nvPr/>
        </p:nvSpPr>
        <p:spPr bwMode="auto">
          <a:xfrm>
            <a:off x="4634682" y="3365159"/>
            <a:ext cx="4052866" cy="2008057"/>
          </a:xfrm>
          <a:prstGeom prst="triangle">
            <a:avLst/>
          </a:prstGeom>
          <a:noFill/>
          <a:ln w="38100">
            <a:solidFill>
              <a:schemeClr val="accent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23E0679E-3F73-4B5A-9961-0388BC5CAC5C}"/>
              </a:ext>
            </a:extLst>
          </p:cNvPr>
          <p:cNvSpPr/>
          <p:nvPr/>
        </p:nvSpPr>
        <p:spPr bwMode="auto">
          <a:xfrm>
            <a:off x="8539140" y="2388968"/>
            <a:ext cx="3614639" cy="2008056"/>
          </a:xfrm>
          <a:prstGeom prst="triangle">
            <a:avLst>
              <a:gd name="adj" fmla="val 49105"/>
            </a:avLst>
          </a:prstGeom>
          <a:noFill/>
          <a:ln w="38100">
            <a:solidFill>
              <a:schemeClr val="accent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2804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2" grpId="0" animBg="1"/>
      <p:bldP spid="3" grpId="0" animBg="1"/>
      <p:bldP spid="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Recursion</a:t>
            </a:r>
          </a:p>
          <a:p>
            <a:pPr lvl="1"/>
            <a:r>
              <a:rPr lang="en-US" sz="2999" dirty="0">
                <a:latin typeface="Calibri" panose="020F0502020204030204" pitchFamily="34" charset="0"/>
                <a:cs typeface="Calibri" panose="020F0502020204030204" pitchFamily="34" charset="0"/>
              </a:rPr>
              <a:t>Recursion: Exercises</a:t>
            </a:r>
          </a:p>
          <a:p>
            <a:pPr lvl="1"/>
            <a:r>
              <a:rPr lang="en-US" sz="2999" dirty="0">
                <a:latin typeface="Calibri" panose="020F0502020204030204" pitchFamily="34" charset="0"/>
                <a:cs typeface="Calibri" panose="020F0502020204030204" pitchFamily="34" charset="0"/>
              </a:rPr>
              <a:t>Multiple Recursion</a:t>
            </a:r>
          </a:p>
          <a:p>
            <a:pPr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Arrays</a:t>
            </a:r>
          </a:p>
          <a:p>
            <a:pPr lvl="1">
              <a:buClr>
                <a:schemeClr val="tx1"/>
              </a:buClr>
            </a:pPr>
            <a:r>
              <a:rPr lang="en-US" sz="2999" dirty="0">
                <a:latin typeface="Calibri" panose="020F0502020204030204" pitchFamily="34" charset="0"/>
                <a:cs typeface="Calibri" panose="020F0502020204030204" pitchFamily="34" charset="0"/>
              </a:rPr>
              <a:t>Arrays Methods</a:t>
            </a:r>
          </a:p>
          <a:p>
            <a:pPr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Tail</a:t>
            </a:r>
            <a:r>
              <a:rPr lang="en-US" sz="3199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1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Recursion</a:t>
            </a:r>
          </a:p>
          <a:p>
            <a:pPr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Tuples </a:t>
            </a:r>
            <a:r>
              <a:rPr lang="en-US" sz="3199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31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Records</a:t>
            </a:r>
          </a:p>
          <a:p>
            <a:endParaRPr lang="en-US" sz="3199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999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bg-BG" sz="319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04655" lvl="1" indent="0">
              <a:buNone/>
            </a:pP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F73F3D4-4E5D-4474-D603-D8DFD5D1F8FF}"/>
              </a:ext>
            </a:extLst>
          </p:cNvPr>
          <p:cNvSpPr txBox="1">
            <a:spLocks/>
          </p:cNvSpPr>
          <p:nvPr/>
        </p:nvSpPr>
        <p:spPr>
          <a:xfrm>
            <a:off x="196715" y="1314450"/>
            <a:ext cx="10362194" cy="544279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514042" indent="-51404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497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265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6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3C148B-E5BF-4B8B-BA88-FF3B184CC9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9C26AB3-7714-4A4A-AAA2-F1662E84F9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Multiple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recursion</a:t>
            </a:r>
            <a:r>
              <a:rPr lang="en-US" sz="3200" dirty="0"/>
              <a:t> – the activation of a </a:t>
            </a:r>
            <a:r>
              <a:rPr lang="en-US" sz="3200" b="1" dirty="0">
                <a:solidFill>
                  <a:schemeClr val="bg1"/>
                </a:solidFill>
              </a:rPr>
              <a:t>method</a:t>
            </a:r>
            <a:r>
              <a:rPr lang="en-US" sz="3200" dirty="0"/>
              <a:t> can cause more than one </a:t>
            </a:r>
            <a:r>
              <a:rPr lang="en-US" sz="3200" b="1" dirty="0">
                <a:solidFill>
                  <a:schemeClr val="bg1"/>
                </a:solidFill>
              </a:rPr>
              <a:t>recursive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activations</a:t>
            </a:r>
            <a:r>
              <a:rPr lang="en-US" sz="3200" dirty="0"/>
              <a:t> of the </a:t>
            </a:r>
            <a:r>
              <a:rPr lang="en-US" sz="3200" b="1" dirty="0">
                <a:solidFill>
                  <a:schemeClr val="bg1"/>
                </a:solidFill>
              </a:rPr>
              <a:t>same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method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recursive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method</a:t>
            </a:r>
            <a:r>
              <a:rPr lang="en-US" sz="3200" dirty="0"/>
              <a:t> for computing the </a:t>
            </a:r>
            <a:r>
              <a:rPr lang="en-US" sz="3200" b="1" dirty="0">
                <a:solidFill>
                  <a:schemeClr val="bg1"/>
                </a:solidFill>
              </a:rPr>
              <a:t>n-</a:t>
            </a:r>
            <a:r>
              <a:rPr lang="en-US" sz="3200" b="1" dirty="0" err="1">
                <a:solidFill>
                  <a:schemeClr val="bg1"/>
                </a:solidFill>
              </a:rPr>
              <a:t>th</a:t>
            </a:r>
            <a:r>
              <a:rPr lang="en-US" sz="3200" b="1" dirty="0">
                <a:solidFill>
                  <a:schemeClr val="bg1"/>
                </a:solidFill>
              </a:rPr>
              <a:t> Fibonacci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number </a:t>
            </a:r>
            <a:r>
              <a:rPr lang="en-US" sz="3200" dirty="0"/>
              <a:t>is an </a:t>
            </a:r>
            <a:r>
              <a:rPr lang="en-US" sz="3200" b="1" dirty="0"/>
              <a:t>example </a:t>
            </a:r>
            <a:r>
              <a:rPr lang="en-US" sz="3200" dirty="0"/>
              <a:t>because of the </a:t>
            </a:r>
            <a:r>
              <a:rPr lang="en-US" sz="3200" b="1" dirty="0"/>
              <a:t>multiple call of </a:t>
            </a:r>
            <a:r>
              <a:rPr lang="en-US" sz="3200" b="1" dirty="0">
                <a:latin typeface="Consolas" panose="020B0609020204030204" pitchFamily="49" charset="0"/>
              </a:rPr>
              <a:t>fib()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08A570-8B09-4796-9AAC-20C6B01DE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Recursion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8BBE437-C7D8-5879-8979-CDC7618BCCD2}"/>
              </a:ext>
            </a:extLst>
          </p:cNvPr>
          <p:cNvGrpSpPr/>
          <p:nvPr/>
        </p:nvGrpSpPr>
        <p:grpSpPr>
          <a:xfrm>
            <a:off x="5417453" y="3559779"/>
            <a:ext cx="5976665" cy="3118314"/>
            <a:chOff x="909835" y="1"/>
            <a:chExt cx="10441161" cy="5561126"/>
          </a:xfrm>
        </p:grpSpPr>
        <p:pic>
          <p:nvPicPr>
            <p:cNvPr id="1026" name="Picture 2" descr="Using Recursion and a Python Class – Real Python">
              <a:extLst>
                <a:ext uri="{FF2B5EF4-FFF2-40B4-BE49-F238E27FC236}">
                  <a16:creationId xmlns:a16="http://schemas.microsoft.com/office/drawing/2014/main" id="{04DF13E0-1817-20F1-EB37-3DCF8C45B74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909835" y="1"/>
              <a:ext cx="10441161" cy="556112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3FFC753-D6F6-760C-11D6-5B8FB9A43DE2}"/>
                </a:ext>
              </a:extLst>
            </p:cNvPr>
            <p:cNvSpPr/>
            <p:nvPr/>
          </p:nvSpPr>
          <p:spPr bwMode="auto">
            <a:xfrm>
              <a:off x="8254652" y="4437112"/>
              <a:ext cx="864096" cy="936104"/>
            </a:xfrm>
            <a:prstGeom prst="rect">
              <a:avLst/>
            </a:prstGeom>
            <a:solidFill>
              <a:srgbClr val="7F5000"/>
            </a:solidFill>
            <a:ln w="19050">
              <a:solidFill>
                <a:schemeClr val="bg1">
                  <a:lumMod val="50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C6A88C2-DD93-4EAE-871F-9F68AC5713A1}"/>
              </a:ext>
            </a:extLst>
          </p:cNvPr>
          <p:cNvGrpSpPr/>
          <p:nvPr/>
        </p:nvGrpSpPr>
        <p:grpSpPr>
          <a:xfrm>
            <a:off x="621804" y="3538772"/>
            <a:ext cx="4117985" cy="3139321"/>
            <a:chOff x="621804" y="3538772"/>
            <a:chExt cx="4117985" cy="313932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B5BA3FD-16D0-47C1-B9A8-7F0FADD88330}"/>
                </a:ext>
              </a:extLst>
            </p:cNvPr>
            <p:cNvGrpSpPr/>
            <p:nvPr/>
          </p:nvGrpSpPr>
          <p:grpSpPr>
            <a:xfrm>
              <a:off x="621804" y="3538772"/>
              <a:ext cx="4117985" cy="3139321"/>
              <a:chOff x="621804" y="3538772"/>
              <a:chExt cx="4117985" cy="3139321"/>
            </a:xfrm>
          </p:grpSpPr>
          <p:sp>
            <p:nvSpPr>
              <p:cNvPr id="9" name="Text Placeholder 5">
                <a:extLst>
                  <a:ext uri="{FF2B5EF4-FFF2-40B4-BE49-F238E27FC236}">
                    <a16:creationId xmlns:a16="http://schemas.microsoft.com/office/drawing/2014/main" id="{05E54AA0-56D4-467D-962D-9308E30520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1804" y="3538772"/>
                <a:ext cx="4117985" cy="3139321"/>
              </a:xfrm>
              <a:prstGeom prst="rect">
                <a:avLst/>
              </a:prstGeom>
              <a:solidFill>
                <a:schemeClr val="accent6">
                  <a:lumMod val="75000"/>
                  <a:alpha val="15000"/>
                </a:schemeClr>
              </a:solidFill>
              <a:ln w="12700">
                <a:solidFill>
                  <a:schemeClr val="tx1">
                    <a:lumMod val="50000"/>
                  </a:schemeClr>
                </a:solidFill>
              </a:ln>
            </p:spPr>
            <p:txBody>
              <a:bodyPr vert="horz" wrap="square" lIns="144000" tIns="91440" rIns="144000" bIns="9144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b="1" noProof="1">
                    <a:latin typeface="Consolas" panose="020B0609020204030204" pitchFamily="49" charset="0"/>
                    <a:sym typeface="Wingdings" pitchFamily="2" charset="2"/>
                  </a:rPr>
                  <a:t>const fib = n =&gt; </a:t>
                </a:r>
                <a:r>
                  <a:rPr lang="en-US" sz="2400" b="1" noProof="1">
                    <a:solidFill>
                      <a:schemeClr val="bg1"/>
                    </a:solidFill>
                    <a:latin typeface="Consolas" panose="020B0609020204030204" pitchFamily="49" charset="0"/>
                    <a:sym typeface="Wingdings" pitchFamily="2" charset="2"/>
                  </a:rPr>
                  <a:t>{</a:t>
                </a:r>
              </a:p>
              <a:p>
                <a:r>
                  <a:rPr lang="en-US" sz="2400" b="1" noProof="1">
                    <a:latin typeface="Consolas" panose="020B0609020204030204" pitchFamily="49" charset="0"/>
                    <a:sym typeface="Wingdings" pitchFamily="2" charset="2"/>
                  </a:rPr>
                  <a:t>  if (</a:t>
                </a:r>
                <a:r>
                  <a:rPr lang="en-US" sz="2400" b="1" noProof="1">
                    <a:solidFill>
                      <a:schemeClr val="bg1"/>
                    </a:solidFill>
                    <a:latin typeface="Consolas" panose="020B0609020204030204" pitchFamily="49" charset="0"/>
                    <a:sym typeface="Wingdings" pitchFamily="2" charset="2"/>
                  </a:rPr>
                  <a:t>n &lt;= 1</a:t>
                </a:r>
                <a:r>
                  <a:rPr lang="en-US" sz="2400" b="1" noProof="1">
                    <a:latin typeface="Consolas" panose="020B0609020204030204" pitchFamily="49" charset="0"/>
                    <a:sym typeface="Wingdings" pitchFamily="2" charset="2"/>
                  </a:rPr>
                  <a:t>) {</a:t>
                </a:r>
              </a:p>
              <a:p>
                <a:r>
                  <a:rPr lang="en-US" sz="2400" b="1" noProof="1">
                    <a:latin typeface="Consolas" panose="020B0609020204030204" pitchFamily="49" charset="0"/>
                    <a:sym typeface="Wingdings" pitchFamily="2" charset="2"/>
                  </a:rPr>
                  <a:t>    return n;</a:t>
                </a:r>
              </a:p>
              <a:p>
                <a:r>
                  <a:rPr lang="en-US" sz="2400" b="1" noProof="1">
                    <a:latin typeface="Consolas" panose="020B0609020204030204" pitchFamily="49" charset="0"/>
                    <a:sym typeface="Wingdings" pitchFamily="2" charset="2"/>
                  </a:rPr>
                  <a:t>  }</a:t>
                </a:r>
              </a:p>
              <a:p>
                <a:endParaRPr lang="en-US" sz="2400" b="1" noProof="1">
                  <a:latin typeface="Consolas" panose="020B0609020204030204" pitchFamily="49" charset="0"/>
                  <a:sym typeface="Wingdings" pitchFamily="2" charset="2"/>
                </a:endParaRPr>
              </a:p>
              <a:p>
                <a:r>
                  <a:rPr lang="en-US" sz="2400" b="1" noProof="1">
                    <a:latin typeface="Consolas" panose="020B0609020204030204" pitchFamily="49" charset="0"/>
                    <a:sym typeface="Wingdings" pitchFamily="2" charset="2"/>
                  </a:rPr>
                  <a:t>  return fib(</a:t>
                </a:r>
                <a:r>
                  <a:rPr lang="en-US" sz="2400" b="1" noProof="1">
                    <a:solidFill>
                      <a:schemeClr val="bg1"/>
                    </a:solidFill>
                    <a:latin typeface="Consolas" panose="020B0609020204030204" pitchFamily="49" charset="0"/>
                    <a:sym typeface="Wingdings" pitchFamily="2" charset="2"/>
                  </a:rPr>
                  <a:t>n - 1</a:t>
                </a:r>
                <a:r>
                  <a:rPr lang="en-US" sz="2400" b="1" noProof="1">
                    <a:latin typeface="Consolas" panose="020B0609020204030204" pitchFamily="49" charset="0"/>
                    <a:sym typeface="Wingdings" pitchFamily="2" charset="2"/>
                  </a:rPr>
                  <a:t>) +</a:t>
                </a:r>
              </a:p>
              <a:p>
                <a:r>
                  <a:rPr lang="en-US" sz="2400" b="1" noProof="1">
                    <a:latin typeface="Consolas" panose="020B0609020204030204" pitchFamily="49" charset="0"/>
                    <a:sym typeface="Wingdings" pitchFamily="2" charset="2"/>
                  </a:rPr>
                  <a:t>         fib(</a:t>
                </a:r>
                <a:r>
                  <a:rPr lang="en-US" sz="2400" b="1" noProof="1">
                    <a:solidFill>
                      <a:schemeClr val="bg1"/>
                    </a:solidFill>
                    <a:latin typeface="Consolas" panose="020B0609020204030204" pitchFamily="49" charset="0"/>
                    <a:sym typeface="Wingdings" pitchFamily="2" charset="2"/>
                  </a:rPr>
                  <a:t>n - 2</a:t>
                </a:r>
                <a:r>
                  <a:rPr lang="en-US" sz="2400" b="1" noProof="1">
                    <a:latin typeface="Consolas" panose="020B0609020204030204" pitchFamily="49" charset="0"/>
                    <a:sym typeface="Wingdings" pitchFamily="2" charset="2"/>
                  </a:rPr>
                  <a:t>);</a:t>
                </a:r>
              </a:p>
              <a:p>
                <a:r>
                  <a:rPr lang="en-US" sz="2400" b="1" noProof="1">
                    <a:solidFill>
                      <a:schemeClr val="bg1"/>
                    </a:solidFill>
                    <a:latin typeface="Consolas" panose="020B0609020204030204" pitchFamily="49" charset="0"/>
                    <a:sym typeface="Wingdings" pitchFamily="2" charset="2"/>
                  </a:rPr>
                  <a:t>}</a:t>
                </a:r>
                <a:r>
                  <a:rPr lang="en-US" sz="2400" b="1" noProof="1">
                    <a:latin typeface="Consolas" panose="020B0609020204030204" pitchFamily="49" charset="0"/>
                    <a:sym typeface="Wingdings" pitchFamily="2" charset="2"/>
                  </a:rPr>
                  <a:t>;</a:t>
                </a: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DCDA760E-1DD0-4C99-9E1F-B843203E11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21012" y="5065965"/>
                <a:ext cx="408354" cy="321784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B091B790-DE78-42E4-8187-E717CFA196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708669" y="6259905"/>
                <a:ext cx="233040" cy="418188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738FF22-6E9B-4B15-A707-70EEB944AD86}"/>
                </a:ext>
              </a:extLst>
            </p:cNvPr>
            <p:cNvSpPr/>
            <p:nvPr/>
          </p:nvSpPr>
          <p:spPr bwMode="auto">
            <a:xfrm>
              <a:off x="2277988" y="5434500"/>
              <a:ext cx="1861696" cy="780219"/>
            </a:xfrm>
            <a:prstGeom prst="rect">
              <a:avLst/>
            </a:prstGeom>
            <a:noFill/>
            <a:ln w="38100">
              <a:solidFill>
                <a:schemeClr val="accent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49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0786FD-A839-1F3D-1CF8-315AE42A81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65D6A-C593-5ABC-21FD-DC60FFC8D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6124"/>
            <a:ext cx="12240763" cy="5561125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Memoization</a:t>
            </a:r>
            <a:r>
              <a:rPr lang="en-US" dirty="0"/>
              <a:t> is an </a:t>
            </a:r>
            <a:r>
              <a:rPr lang="en-US" b="1" dirty="0">
                <a:solidFill>
                  <a:schemeClr val="bg1"/>
                </a:solidFill>
              </a:rPr>
              <a:t>optimization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technique</a:t>
            </a:r>
          </a:p>
          <a:p>
            <a:pPr>
              <a:buClr>
                <a:schemeClr val="tx1"/>
              </a:buClr>
            </a:pPr>
            <a:r>
              <a:rPr lang="en-US" dirty="0"/>
              <a:t>Memoization makes </a:t>
            </a:r>
            <a:r>
              <a:rPr lang="en-US" b="1" dirty="0">
                <a:solidFill>
                  <a:schemeClr val="bg1"/>
                </a:solidFill>
              </a:rPr>
              <a:t>applications</a:t>
            </a:r>
            <a:r>
              <a:rPr lang="en-US" dirty="0"/>
              <a:t> more </a:t>
            </a:r>
            <a:r>
              <a:rPr lang="en-US" b="1" dirty="0">
                <a:solidFill>
                  <a:schemeClr val="bg1"/>
                </a:solidFill>
              </a:rPr>
              <a:t>efficient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hence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faster</a:t>
            </a:r>
          </a:p>
          <a:p>
            <a:pPr>
              <a:buClr>
                <a:schemeClr val="tx1"/>
              </a:buClr>
            </a:pPr>
            <a:r>
              <a:rPr lang="en-US" dirty="0"/>
              <a:t>Memoization storing </a:t>
            </a:r>
            <a:r>
              <a:rPr lang="en-US" b="1" dirty="0">
                <a:solidFill>
                  <a:schemeClr val="bg1"/>
                </a:solidFill>
              </a:rPr>
              <a:t>computation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results</a:t>
            </a:r>
            <a:r>
              <a:rPr lang="en-US" dirty="0"/>
              <a:t> in </a:t>
            </a:r>
            <a:r>
              <a:rPr lang="en-US" b="1" dirty="0">
                <a:solidFill>
                  <a:schemeClr val="bg1"/>
                </a:solidFill>
              </a:rPr>
              <a:t>cache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If we need </a:t>
            </a:r>
            <a:r>
              <a:rPr lang="en-US" b="1" dirty="0">
                <a:solidFill>
                  <a:schemeClr val="bg1"/>
                </a:solidFill>
              </a:rPr>
              <a:t>computation</a:t>
            </a:r>
            <a:r>
              <a:rPr lang="en-US" dirty="0"/>
              <a:t> result </a:t>
            </a:r>
            <a:r>
              <a:rPr lang="en-US" b="1" dirty="0">
                <a:solidFill>
                  <a:schemeClr val="bg1"/>
                </a:solidFill>
              </a:rPr>
              <a:t>again</a:t>
            </a:r>
            <a:r>
              <a:rPr lang="en-US" dirty="0"/>
              <a:t>, we can get them from </a:t>
            </a:r>
            <a:r>
              <a:rPr lang="en-US" b="1" dirty="0">
                <a:solidFill>
                  <a:schemeClr val="bg1"/>
                </a:solidFill>
              </a:rPr>
              <a:t>cache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A7BC89F-7CC4-B6AD-9D37-1C1A2814A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+ Memoization</a:t>
            </a:r>
            <a:endParaRPr lang="en-GB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73EB6F76-8CE5-6F1E-60B0-2B0F2E1C5BD3}"/>
              </a:ext>
            </a:extLst>
          </p:cNvPr>
          <p:cNvSpPr txBox="1">
            <a:spLocks/>
          </p:cNvSpPr>
          <p:nvPr/>
        </p:nvSpPr>
        <p:spPr>
          <a:xfrm>
            <a:off x="647179" y="3971379"/>
            <a:ext cx="10894466" cy="27699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91440" rIns="144000" bIns="9144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b="1" noProof="1">
                <a:latin typeface="Consolas" panose="020B0609020204030204" pitchFamily="49" charset="0"/>
                <a:sym typeface="Wingdings" pitchFamily="2" charset="2"/>
              </a:rPr>
              <a:t>const fibMemo = function(n, memo) {</a:t>
            </a:r>
          </a:p>
          <a:p>
            <a:r>
              <a:rPr lang="pt-BR" sz="2400" b="1" noProof="1">
                <a:latin typeface="Consolas" panose="020B0609020204030204" pitchFamily="49" charset="0"/>
                <a:sym typeface="Wingdings" pitchFamily="2" charset="2"/>
              </a:rPr>
              <a:t>    </a:t>
            </a:r>
            <a:r>
              <a:rPr lang="pt-BR" sz="2400" b="1" noProof="1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memo</a:t>
            </a:r>
            <a:r>
              <a:rPr lang="pt-BR" sz="2400" b="1" noProof="1">
                <a:latin typeface="Consolas" panose="020B0609020204030204" pitchFamily="49" charset="0"/>
                <a:sym typeface="Wingdings" pitchFamily="2" charset="2"/>
              </a:rPr>
              <a:t> = </a:t>
            </a:r>
            <a:r>
              <a:rPr lang="pt-BR" sz="2400" b="1" noProof="1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memo</a:t>
            </a:r>
            <a:r>
              <a:rPr lang="pt-BR" sz="2400" b="1" noProof="1">
                <a:latin typeface="Consolas" panose="020B0609020204030204" pitchFamily="49" charset="0"/>
                <a:sym typeface="Wingdings" pitchFamily="2" charset="2"/>
              </a:rPr>
              <a:t> || </a:t>
            </a:r>
            <a:r>
              <a:rPr lang="pt-BR" sz="2400" b="1" noProof="1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{}</a:t>
            </a:r>
            <a:r>
              <a:rPr lang="pt-BR" sz="2400" b="1" noProof="1">
                <a:latin typeface="Consolas" panose="020B0609020204030204" pitchFamily="49" charset="0"/>
                <a:sym typeface="Wingdings" pitchFamily="2" charset="2"/>
              </a:rPr>
              <a:t>;</a:t>
            </a:r>
          </a:p>
          <a:p>
            <a:endParaRPr lang="pt-BR" sz="2400" b="1" noProof="1">
              <a:latin typeface="Consolas" panose="020B0609020204030204" pitchFamily="49" charset="0"/>
              <a:sym typeface="Wingdings" pitchFamily="2" charset="2"/>
            </a:endParaRPr>
          </a:p>
          <a:p>
            <a:r>
              <a:rPr lang="pt-BR" sz="2400" b="1" noProof="1">
                <a:latin typeface="Consolas" panose="020B0609020204030204" pitchFamily="49" charset="0"/>
                <a:sym typeface="Wingdings" pitchFamily="2" charset="2"/>
              </a:rPr>
              <a:t>    if (</a:t>
            </a:r>
            <a:r>
              <a:rPr lang="pt-BR" sz="2400" b="1" noProof="1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memo</a:t>
            </a:r>
            <a:r>
              <a:rPr lang="pt-BR" sz="2400" b="1" noProof="1">
                <a:latin typeface="Consolas" panose="020B0609020204030204" pitchFamily="49" charset="0"/>
                <a:sym typeface="Wingdings" pitchFamily="2" charset="2"/>
              </a:rPr>
              <a:t>[</a:t>
            </a:r>
            <a:r>
              <a:rPr lang="pt-BR" sz="2400" b="1" noProof="1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n</a:t>
            </a:r>
            <a:r>
              <a:rPr lang="pt-BR" sz="2400" b="1" noProof="1">
                <a:latin typeface="Consolas" panose="020B0609020204030204" pitchFamily="49" charset="0"/>
                <a:sym typeface="Wingdings" pitchFamily="2" charset="2"/>
              </a:rPr>
              <a:t>]) { return </a:t>
            </a:r>
            <a:r>
              <a:rPr lang="pt-BR" sz="2400" b="1" noProof="1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memo</a:t>
            </a:r>
            <a:r>
              <a:rPr lang="pt-BR" sz="2400" b="1" noProof="1">
                <a:latin typeface="Consolas" panose="020B0609020204030204" pitchFamily="49" charset="0"/>
                <a:sym typeface="Wingdings" pitchFamily="2" charset="2"/>
              </a:rPr>
              <a:t>[</a:t>
            </a:r>
            <a:r>
              <a:rPr lang="pt-BR" sz="2400" b="1" noProof="1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n</a:t>
            </a:r>
            <a:r>
              <a:rPr lang="pt-BR" sz="2400" b="1" noProof="1">
                <a:latin typeface="Consolas" panose="020B0609020204030204" pitchFamily="49" charset="0"/>
                <a:sym typeface="Wingdings" pitchFamily="2" charset="2"/>
              </a:rPr>
              <a:t>]; }</a:t>
            </a:r>
          </a:p>
          <a:p>
            <a:r>
              <a:rPr lang="pt-BR" sz="2400" b="1" noProof="1">
                <a:latin typeface="Consolas" panose="020B0609020204030204" pitchFamily="49" charset="0"/>
                <a:sym typeface="Wingdings" pitchFamily="2" charset="2"/>
              </a:rPr>
              <a:t>    if (</a:t>
            </a:r>
            <a:r>
              <a:rPr lang="pt-BR" sz="2400" b="1" noProof="1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n</a:t>
            </a:r>
            <a:r>
              <a:rPr lang="pt-BR" sz="2400" b="1" noProof="1">
                <a:latin typeface="Consolas" panose="020B0609020204030204" pitchFamily="49" charset="0"/>
                <a:sym typeface="Wingdings" pitchFamily="2" charset="2"/>
              </a:rPr>
              <a:t> &lt;= </a:t>
            </a:r>
            <a:r>
              <a:rPr lang="pt-BR" sz="2400" b="1" noProof="1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1</a:t>
            </a:r>
            <a:r>
              <a:rPr lang="pt-BR" sz="2400" b="1" noProof="1">
                <a:latin typeface="Consolas" panose="020B0609020204030204" pitchFamily="49" charset="0"/>
                <a:sym typeface="Wingdings" pitchFamily="2" charset="2"/>
              </a:rPr>
              <a:t>) { return </a:t>
            </a:r>
            <a:r>
              <a:rPr lang="pt-BR" sz="2400" b="1" noProof="1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1</a:t>
            </a:r>
            <a:r>
              <a:rPr lang="pt-BR" sz="2400" b="1" noProof="1">
                <a:latin typeface="Consolas" panose="020B0609020204030204" pitchFamily="49" charset="0"/>
                <a:sym typeface="Wingdings" pitchFamily="2" charset="2"/>
              </a:rPr>
              <a:t>; }</a:t>
            </a:r>
          </a:p>
          <a:p>
            <a:r>
              <a:rPr lang="pt-BR" sz="2400" b="1" noProof="1">
                <a:latin typeface="Consolas" panose="020B0609020204030204" pitchFamily="49" charset="0"/>
                <a:sym typeface="Wingdings" pitchFamily="2" charset="2"/>
              </a:rPr>
              <a:t>    return </a:t>
            </a:r>
            <a:r>
              <a:rPr lang="pt-BR" sz="2400" b="1" noProof="1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memo</a:t>
            </a:r>
            <a:r>
              <a:rPr lang="pt-BR" sz="2400" b="1" noProof="1">
                <a:latin typeface="Consolas" panose="020B0609020204030204" pitchFamily="49" charset="0"/>
                <a:sym typeface="Wingdings" pitchFamily="2" charset="2"/>
              </a:rPr>
              <a:t>[</a:t>
            </a:r>
            <a:r>
              <a:rPr lang="pt-BR" sz="2400" b="1" noProof="1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n</a:t>
            </a:r>
            <a:r>
              <a:rPr lang="pt-BR" sz="2400" b="1" noProof="1">
                <a:latin typeface="Consolas" panose="020B0609020204030204" pitchFamily="49" charset="0"/>
                <a:sym typeface="Wingdings" pitchFamily="2" charset="2"/>
              </a:rPr>
              <a:t>] = fibMemo(</a:t>
            </a:r>
            <a:r>
              <a:rPr lang="pt-BR" sz="2400" b="1" noProof="1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n-1</a:t>
            </a:r>
            <a:r>
              <a:rPr lang="pt-BR" sz="2400" b="1" noProof="1">
                <a:latin typeface="Consolas" panose="020B0609020204030204" pitchFamily="49" charset="0"/>
                <a:sym typeface="Wingdings" pitchFamily="2" charset="2"/>
              </a:rPr>
              <a:t>, </a:t>
            </a:r>
            <a:r>
              <a:rPr lang="pt-BR" sz="2400" b="1" noProof="1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memo</a:t>
            </a:r>
            <a:r>
              <a:rPr lang="pt-BR" sz="2400" b="1" noProof="1">
                <a:latin typeface="Consolas" panose="020B0609020204030204" pitchFamily="49" charset="0"/>
                <a:sym typeface="Wingdings" pitchFamily="2" charset="2"/>
              </a:rPr>
              <a:t>) + fibMemo(</a:t>
            </a:r>
            <a:r>
              <a:rPr lang="pt-BR" sz="2400" b="1" noProof="1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n-2</a:t>
            </a:r>
            <a:r>
              <a:rPr lang="pt-BR" sz="2400" b="1" noProof="1">
                <a:latin typeface="Consolas" panose="020B0609020204030204" pitchFamily="49" charset="0"/>
                <a:sym typeface="Wingdings" pitchFamily="2" charset="2"/>
              </a:rPr>
              <a:t>, </a:t>
            </a:r>
            <a:r>
              <a:rPr lang="pt-BR" sz="2400" b="1" noProof="1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memo</a:t>
            </a:r>
            <a:r>
              <a:rPr lang="pt-BR" sz="2400" b="1" noProof="1">
                <a:latin typeface="Consolas" panose="020B0609020204030204" pitchFamily="49" charset="0"/>
                <a:sym typeface="Wingdings" pitchFamily="2" charset="2"/>
              </a:rPr>
              <a:t>);</a:t>
            </a:r>
          </a:p>
          <a:p>
            <a:r>
              <a:rPr lang="pt-BR" sz="2400" b="1" noProof="1">
                <a:latin typeface="Consolas" panose="020B0609020204030204" pitchFamily="49" charset="0"/>
                <a:sym typeface="Wingdings" pitchFamily="2" charset="2"/>
              </a:rPr>
              <a:t>}</a:t>
            </a:r>
            <a:endParaRPr lang="en-US" sz="2400" b="1" noProof="1">
              <a:latin typeface="Consolas" panose="020B0609020204030204" pitchFamily="49" charset="0"/>
              <a:sym typeface="Wingdings" pitchFamily="2" charset="2"/>
            </a:endParaRPr>
          </a:p>
        </p:txBody>
      </p:sp>
      <p:sp>
        <p:nvSpPr>
          <p:cNvPr id="5" name="Облаковидно 4">
            <a:extLst>
              <a:ext uri="{FF2B5EF4-FFF2-40B4-BE49-F238E27FC236}">
                <a16:creationId xmlns:a16="http://schemas.microsoft.com/office/drawing/2014/main" id="{2A01C0D5-606D-7FD5-ABE9-8A6EB5367438}"/>
              </a:ext>
            </a:extLst>
          </p:cNvPr>
          <p:cNvSpPr/>
          <p:nvPr/>
        </p:nvSpPr>
        <p:spPr bwMode="auto">
          <a:xfrm>
            <a:off x="7558761" y="3906029"/>
            <a:ext cx="3982884" cy="1870588"/>
          </a:xfrm>
          <a:prstGeom prst="cloud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Fibonacci</a:t>
            </a:r>
            <a:r>
              <a:rPr lang="en-US" sz="2800" b="1" dirty="0">
                <a:solidFill>
                  <a:srgbClr val="FFFFFF"/>
                </a:solidFill>
              </a:rPr>
              <a:t>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sequence</a:t>
            </a:r>
            <a:r>
              <a:rPr lang="en-US" sz="2800" b="1" dirty="0">
                <a:solidFill>
                  <a:srgbClr val="FFFFFF"/>
                </a:solidFill>
              </a:rPr>
              <a:t> using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memoization</a:t>
            </a:r>
            <a:endParaRPr lang="bg-BG" sz="28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74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>
            <a:extLst>
              <a:ext uri="{FF2B5EF4-FFF2-40B4-BE49-F238E27FC236}">
                <a16:creationId xmlns:a16="http://schemas.microsoft.com/office/drawing/2014/main" id="{DA991D33-0D7F-136A-9A44-4304B7FB96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Array == Ordered List of Values</a:t>
            </a:r>
            <a:endParaRPr lang="bg-BG" dirty="0"/>
          </a:p>
        </p:txBody>
      </p:sp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7211F535-0393-36BF-C18D-498CB0E48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Arrays, Head and Tail</a:t>
            </a:r>
            <a:endParaRPr lang="bg-BG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FC3BE51E-D44C-8472-36F4-05B8BDFECDB6}"/>
              </a:ext>
            </a:extLst>
          </p:cNvPr>
          <p:cNvSpPr txBox="1"/>
          <p:nvPr/>
        </p:nvSpPr>
        <p:spPr>
          <a:xfrm>
            <a:off x="4582244" y="692696"/>
            <a:ext cx="4392488" cy="341693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ldhabi" panose="01000000000000000000" pitchFamily="2" charset="-78"/>
              </a:rPr>
              <a:t>[]</a:t>
            </a:r>
            <a:endParaRPr lang="bg-BG" sz="200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ldhabi" panose="01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2856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EC976EB0-7FB0-EAE5-0DC7-549D7C7D55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99B1C9AE-7DC4-5651-A6B5-EC5299F45D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is an </a:t>
            </a:r>
            <a:r>
              <a:rPr lang="en-US" b="1" dirty="0">
                <a:solidFill>
                  <a:schemeClr val="bg1"/>
                </a:solidFill>
              </a:rPr>
              <a:t>ordered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list</a:t>
            </a:r>
            <a:r>
              <a:rPr lang="en-US" dirty="0"/>
              <a:t> of </a:t>
            </a:r>
            <a:r>
              <a:rPr lang="en-US" b="1" dirty="0">
                <a:solidFill>
                  <a:schemeClr val="bg1"/>
                </a:solidFill>
              </a:rPr>
              <a:t>values</a:t>
            </a:r>
          </a:p>
          <a:p>
            <a:r>
              <a:rPr lang="en-US" dirty="0"/>
              <a:t>Each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is called an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specified</a:t>
            </a:r>
            <a:r>
              <a:rPr lang="en-US" dirty="0"/>
              <a:t> by an </a:t>
            </a:r>
            <a:r>
              <a:rPr lang="en-US" b="1" dirty="0">
                <a:solidFill>
                  <a:schemeClr val="bg1"/>
                </a:solidFill>
              </a:rPr>
              <a:t>index</a:t>
            </a:r>
          </a:p>
          <a:p>
            <a:r>
              <a:rPr lang="en-US" dirty="0"/>
              <a:t>Array can </a:t>
            </a:r>
            <a:r>
              <a:rPr lang="en-US" b="1" dirty="0">
                <a:solidFill>
                  <a:schemeClr val="bg1"/>
                </a:solidFill>
              </a:rPr>
              <a:t>hold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values</a:t>
            </a:r>
            <a:r>
              <a:rPr lang="en-US" dirty="0"/>
              <a:t> of </a:t>
            </a:r>
            <a:r>
              <a:rPr lang="en-US" b="1" dirty="0">
                <a:solidFill>
                  <a:schemeClr val="bg1"/>
                </a:solidFill>
              </a:rPr>
              <a:t>mixed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types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size</a:t>
            </a:r>
            <a:r>
              <a:rPr lang="en-US" dirty="0"/>
              <a:t> of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dynamic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auto-growing</a:t>
            </a:r>
          </a:p>
          <a:p>
            <a:r>
              <a:rPr lang="en-US" dirty="0"/>
              <a:t>Arrays are a </a:t>
            </a:r>
            <a:r>
              <a:rPr lang="en-US" b="1" dirty="0">
                <a:solidFill>
                  <a:schemeClr val="bg1"/>
                </a:solidFill>
              </a:rPr>
              <a:t>special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of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37752564-6E22-E549-F19E-A9E383C32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Array?</a:t>
            </a:r>
            <a:endParaRPr lang="bg-BG" dirty="0"/>
          </a:p>
        </p:txBody>
      </p:sp>
      <p:grpSp>
        <p:nvGrpSpPr>
          <p:cNvPr id="22" name="Групиране 21">
            <a:extLst>
              <a:ext uri="{FF2B5EF4-FFF2-40B4-BE49-F238E27FC236}">
                <a16:creationId xmlns:a16="http://schemas.microsoft.com/office/drawing/2014/main" id="{F0068C3C-FA67-564B-4E63-0AB1DC58D67E}"/>
              </a:ext>
            </a:extLst>
          </p:cNvPr>
          <p:cNvGrpSpPr/>
          <p:nvPr/>
        </p:nvGrpSpPr>
        <p:grpSpPr>
          <a:xfrm>
            <a:off x="6670476" y="3261489"/>
            <a:ext cx="5184576" cy="2327751"/>
            <a:chOff x="5550770" y="2792172"/>
            <a:chExt cx="5184576" cy="2327751"/>
          </a:xfrm>
        </p:grpSpPr>
        <p:grpSp>
          <p:nvGrpSpPr>
            <p:cNvPr id="16" name="Групиране 15">
              <a:extLst>
                <a:ext uri="{FF2B5EF4-FFF2-40B4-BE49-F238E27FC236}">
                  <a16:creationId xmlns:a16="http://schemas.microsoft.com/office/drawing/2014/main" id="{A0CD561E-3433-6439-B64E-61B0650FDF0D}"/>
                </a:ext>
              </a:extLst>
            </p:cNvPr>
            <p:cNvGrpSpPr/>
            <p:nvPr/>
          </p:nvGrpSpPr>
          <p:grpSpPr>
            <a:xfrm>
              <a:off x="5550770" y="2792172"/>
              <a:ext cx="5184576" cy="1580872"/>
              <a:chOff x="798242" y="2636912"/>
              <a:chExt cx="5184576" cy="1580872"/>
            </a:xfrm>
          </p:grpSpPr>
          <p:sp>
            <p:nvSpPr>
              <p:cNvPr id="5" name="Правоъгълник 4">
                <a:extLst>
                  <a:ext uri="{FF2B5EF4-FFF2-40B4-BE49-F238E27FC236}">
                    <a16:creationId xmlns:a16="http://schemas.microsoft.com/office/drawing/2014/main" id="{DC6F53C7-91E8-CD65-696B-592C3AAFF6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4012" y="2636912"/>
                <a:ext cx="864096" cy="504056"/>
              </a:xfrm>
              <a:prstGeom prst="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</a:t>
                </a:r>
                <a:endParaRPr lang="bg-BG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" name="Rounded Rectangular Callout 5">
                <a:extLst>
                  <a:ext uri="{FF2B5EF4-FFF2-40B4-BE49-F238E27FC236}">
                    <a16:creationId xmlns:a16="http://schemas.microsoft.com/office/drawing/2014/main" id="{54DF5582-6BB8-E12A-97CC-AA8001930E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8242" y="2835661"/>
                <a:ext cx="1008112" cy="455294"/>
              </a:xfrm>
              <a:prstGeom prst="wedgeRoundRectCallout">
                <a:avLst>
                  <a:gd name="adj1" fmla="val 106478"/>
                  <a:gd name="adj2" fmla="val -18338"/>
                  <a:gd name="adj3" fmla="val 16667"/>
                </a:avLst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400" b="1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Index</a:t>
                </a:r>
              </a:p>
            </p:txBody>
          </p:sp>
          <p:sp>
            <p:nvSpPr>
              <p:cNvPr id="8" name="Правоъгълник 7">
                <a:extLst>
                  <a:ext uri="{FF2B5EF4-FFF2-40B4-BE49-F238E27FC236}">
                    <a16:creationId xmlns:a16="http://schemas.microsoft.com/office/drawing/2014/main" id="{3BC97B4A-B94B-6A6C-874A-047C1670ED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8108" y="2636912"/>
                <a:ext cx="864096" cy="504056"/>
              </a:xfrm>
              <a:prstGeom prst="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bg-BG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" name="Правоъгълник 8">
                <a:extLst>
                  <a:ext uri="{FF2B5EF4-FFF2-40B4-BE49-F238E27FC236}">
                    <a16:creationId xmlns:a16="http://schemas.microsoft.com/office/drawing/2014/main" id="{73BD77C5-1439-ECAF-BE26-7103B82D17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2204" y="2636912"/>
                <a:ext cx="864096" cy="504056"/>
              </a:xfrm>
              <a:prstGeom prst="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endParaRPr lang="bg-BG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" name="Правоъгълник 9">
                <a:extLst>
                  <a:ext uri="{FF2B5EF4-FFF2-40B4-BE49-F238E27FC236}">
                    <a16:creationId xmlns:a16="http://schemas.microsoft.com/office/drawing/2014/main" id="{811CFCAF-3810-1BA1-B483-4910813E42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6300" y="2636912"/>
                <a:ext cx="864096" cy="504056"/>
              </a:xfrm>
              <a:prstGeom prst="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  <a:endParaRPr lang="bg-BG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" name="Правоъгълник: със заоблени ъгли 11">
                <a:extLst>
                  <a:ext uri="{FF2B5EF4-FFF2-40B4-BE49-F238E27FC236}">
                    <a16:creationId xmlns:a16="http://schemas.microsoft.com/office/drawing/2014/main" id="{F227006B-B9B3-4252-AC2E-536804F0CE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5574" y="3353688"/>
                <a:ext cx="841349" cy="864096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tx1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1st</a:t>
                </a:r>
                <a:endParaRPr lang="bg-BG" sz="28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" name="Правоъгълник: със заоблени ъгли 12">
                <a:extLst>
                  <a:ext uri="{FF2B5EF4-FFF2-40B4-BE49-F238E27FC236}">
                    <a16:creationId xmlns:a16="http://schemas.microsoft.com/office/drawing/2014/main" id="{72D5C8D5-8496-B9F8-7041-4664AB6C48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0296" y="3353688"/>
                <a:ext cx="841349" cy="864096"/>
              </a:xfrm>
              <a:prstGeom prst="round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tx1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2nd</a:t>
                </a:r>
                <a:endParaRPr lang="bg-BG" sz="28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" name="Правоъгълник: със заоблени ъгли 13">
                <a:extLst>
                  <a:ext uri="{FF2B5EF4-FFF2-40B4-BE49-F238E27FC236}">
                    <a16:creationId xmlns:a16="http://schemas.microsoft.com/office/drawing/2014/main" id="{DB997A36-094F-56F5-5DFF-8AA25F7D1A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4951" y="3353688"/>
                <a:ext cx="841349" cy="864096"/>
              </a:xfrm>
              <a:prstGeom prst="round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tx1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3rd</a:t>
                </a:r>
                <a:endParaRPr lang="bg-BG" sz="28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" name="Правоъгълник: със заоблени ъгли 14">
                <a:extLst>
                  <a:ext uri="{FF2B5EF4-FFF2-40B4-BE49-F238E27FC236}">
                    <a16:creationId xmlns:a16="http://schemas.microsoft.com/office/drawing/2014/main" id="{39EF78AC-758F-9399-42C0-1136E972A0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1469" y="3353688"/>
                <a:ext cx="841349" cy="864096"/>
              </a:xfrm>
              <a:prstGeom prst="round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tx1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4th</a:t>
                </a:r>
                <a:endParaRPr lang="bg-BG" sz="28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1" name="Rounded Rectangular Callout 5">
              <a:extLst>
                <a:ext uri="{FF2B5EF4-FFF2-40B4-BE49-F238E27FC236}">
                  <a16:creationId xmlns:a16="http://schemas.microsoft.com/office/drawing/2014/main" id="{607BAE5F-0C72-209B-AC52-24557654B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0516" y="4605498"/>
              <a:ext cx="1296144" cy="514425"/>
            </a:xfrm>
            <a:prstGeom prst="wedgeRoundRectCallout">
              <a:avLst>
                <a:gd name="adj1" fmla="val -2630"/>
                <a:gd name="adj2" fmla="val -105659"/>
                <a:gd name="adj3" fmla="val 16667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bg1">
                      <a:lumMod val="60000"/>
                      <a:lumOff val="40000"/>
                    </a:schemeClr>
                  </a:solidFill>
                </a:rPr>
                <a:t>Element</a:t>
              </a:r>
            </a:p>
          </p:txBody>
        </p:sp>
      </p:grp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38339B37-40B7-DA50-0C33-25CF6BDF0941}"/>
              </a:ext>
            </a:extLst>
          </p:cNvPr>
          <p:cNvSpPr txBox="1">
            <a:spLocks/>
          </p:cNvSpPr>
          <p:nvPr/>
        </p:nvSpPr>
        <p:spPr>
          <a:xfrm>
            <a:off x="487360" y="5381699"/>
            <a:ext cx="6984776" cy="10002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91440" rIns="144000" bIns="9144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const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cars</a:t>
            </a:r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 = ['Saab', 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Volvo</a:t>
            </a:r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', 'BMW'];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console.log(cars[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1</a:t>
            </a:r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]); 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  <a:sym typeface="Wingdings" pitchFamily="2" charset="2"/>
              </a:rPr>
              <a:t>// Volvo</a:t>
            </a:r>
          </a:p>
        </p:txBody>
      </p:sp>
    </p:spTree>
    <p:extLst>
      <p:ext uri="{BB962C8B-B14F-4D97-AF65-F5344CB8AC3E}">
        <p14:creationId xmlns:p14="http://schemas.microsoft.com/office/powerpoint/2010/main" val="354604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DCE3407A-869D-54E4-D348-6682C110CC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98F9A0AB-0D05-E23F-2537-8851136C7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</a:p>
          <a:p>
            <a:pPr marL="0" indent="0">
              <a:lnSpc>
                <a:spcPct val="85000"/>
              </a:lnSpc>
              <a:buNone/>
            </a:pPr>
            <a:endParaRPr lang="en-US" dirty="0"/>
          </a:p>
          <a:p>
            <a:pPr marL="0" indent="0">
              <a:lnSpc>
                <a:spcPct val="85000"/>
              </a:lnSpc>
              <a:buNone/>
            </a:pPr>
            <a:endParaRPr lang="en-US" dirty="0"/>
          </a:p>
          <a:p>
            <a:pPr>
              <a:lnSpc>
                <a:spcPct val="85000"/>
              </a:lnSpc>
            </a:pPr>
            <a:r>
              <a:rPr lang="en-US" dirty="0"/>
              <a:t>Array </a:t>
            </a:r>
            <a:r>
              <a:rPr lang="en-US" b="1" dirty="0">
                <a:solidFill>
                  <a:schemeClr val="bg1"/>
                </a:solidFill>
              </a:rPr>
              <a:t>slice() </a:t>
            </a:r>
            <a:r>
              <a:rPr lang="en-US" dirty="0"/>
              <a:t>–</a:t>
            </a:r>
            <a:r>
              <a:rPr lang="en-US" b="1" dirty="0">
                <a:solidFill>
                  <a:schemeClr val="bg1"/>
                </a:solidFill>
              </a:rPr>
              <a:t> slices</a:t>
            </a:r>
            <a:r>
              <a:rPr lang="en-US" dirty="0"/>
              <a:t> out a </a:t>
            </a:r>
            <a:r>
              <a:rPr lang="en-US" b="1" dirty="0">
                <a:solidFill>
                  <a:schemeClr val="bg1"/>
                </a:solidFill>
              </a:rPr>
              <a:t>piece</a:t>
            </a:r>
            <a:r>
              <a:rPr lang="en-US" dirty="0"/>
              <a:t> of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into a </a:t>
            </a:r>
            <a:r>
              <a:rPr lang="en-US" b="1" dirty="0">
                <a:solidFill>
                  <a:schemeClr val="bg1"/>
                </a:solidFill>
              </a:rPr>
              <a:t>new array</a:t>
            </a:r>
          </a:p>
          <a:p>
            <a:pPr>
              <a:lnSpc>
                <a:spcPct val="85000"/>
              </a:lnSpc>
            </a:pP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95000"/>
              </a:lnSpc>
            </a:pPr>
            <a:endParaRPr lang="en-US" sz="6600" b="1" dirty="0">
              <a:solidFill>
                <a:schemeClr val="bg1"/>
              </a:solidFill>
            </a:endParaRPr>
          </a:p>
          <a:p>
            <a:pPr lvl="1">
              <a:lnSpc>
                <a:spcPct val="95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slice()</a:t>
            </a:r>
            <a:r>
              <a:rPr lang="en-US" sz="3000" dirty="0"/>
              <a:t> method </a:t>
            </a:r>
            <a:r>
              <a:rPr lang="en-US" sz="3000" b="1" dirty="0">
                <a:solidFill>
                  <a:schemeClr val="bg1"/>
                </a:solidFill>
              </a:rPr>
              <a:t>creates</a:t>
            </a:r>
            <a:r>
              <a:rPr lang="en-US" sz="3000" dirty="0"/>
              <a:t> a </a:t>
            </a:r>
            <a:r>
              <a:rPr lang="en-US" sz="3000" b="1" dirty="0">
                <a:solidFill>
                  <a:schemeClr val="bg1"/>
                </a:solidFill>
              </a:rPr>
              <a:t>new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array</a:t>
            </a:r>
            <a:endParaRPr lang="en-US" sz="3000" dirty="0"/>
          </a:p>
          <a:p>
            <a:pPr lvl="1">
              <a:lnSpc>
                <a:spcPct val="95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slice()</a:t>
            </a:r>
            <a:r>
              <a:rPr lang="en-US" sz="3000" dirty="0"/>
              <a:t> method </a:t>
            </a:r>
            <a:r>
              <a:rPr lang="en-US" sz="3000" b="1" dirty="0">
                <a:solidFill>
                  <a:schemeClr val="bg1"/>
                </a:solidFill>
              </a:rPr>
              <a:t>does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not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remove</a:t>
            </a:r>
            <a:r>
              <a:rPr lang="en-US" sz="3000" dirty="0"/>
              <a:t> any </a:t>
            </a:r>
            <a:r>
              <a:rPr lang="en-US" sz="3000" b="1" dirty="0">
                <a:solidFill>
                  <a:schemeClr val="bg1"/>
                </a:solidFill>
              </a:rPr>
              <a:t>elements</a:t>
            </a:r>
            <a:r>
              <a:rPr lang="en-US" sz="3000" dirty="0"/>
              <a:t> from the </a:t>
            </a:r>
            <a:r>
              <a:rPr lang="en-US" sz="3000" b="1" dirty="0">
                <a:solidFill>
                  <a:schemeClr val="bg1"/>
                </a:solidFill>
              </a:rPr>
              <a:t>source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array</a:t>
            </a:r>
            <a:endParaRPr lang="en-US" sz="30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3E1BBFDD-6D8E-9661-966A-0AA7D2751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Methods</a:t>
            </a:r>
            <a:endParaRPr lang="bg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41F4686-1642-1201-AF59-DF5D242E5898}"/>
              </a:ext>
            </a:extLst>
          </p:cNvPr>
          <p:cNvSpPr txBox="1">
            <a:spLocks/>
          </p:cNvSpPr>
          <p:nvPr/>
        </p:nvSpPr>
        <p:spPr>
          <a:xfrm>
            <a:off x="693812" y="1885447"/>
            <a:ext cx="10896822" cy="10002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91440" rIns="144000" bIns="9144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const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fruits</a:t>
            </a:r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 = ['Banana', 'Orange', 'Apple', 'Mango'];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fruits</a:t>
            </a:r>
            <a:r>
              <a:rPr lang="en-US" sz="2400" b="1" dirty="0" err="1">
                <a:latin typeface="Consolas" panose="020B0609020204030204" pitchFamily="49" charset="0"/>
                <a:sym typeface="Wingdings" pitchFamily="2" charset="2"/>
              </a:rPr>
              <a:t>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length</a:t>
            </a:r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); 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  <a:sym typeface="Wingdings" pitchFamily="2" charset="2"/>
              </a:rPr>
              <a:t>// 4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0BF8577-C338-CAD2-D59E-DA57872A4E0A}"/>
              </a:ext>
            </a:extLst>
          </p:cNvPr>
          <p:cNvSpPr txBox="1">
            <a:spLocks/>
          </p:cNvSpPr>
          <p:nvPr/>
        </p:nvSpPr>
        <p:spPr>
          <a:xfrm>
            <a:off x="598190" y="3789040"/>
            <a:ext cx="10992444" cy="14465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91440" rIns="144000" bIns="9144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sz="2400" b="1" dirty="0">
                <a:latin typeface="Consolas" panose="020B0609020204030204" pitchFamily="49" charset="0"/>
                <a:sym typeface="Wingdings" pitchFamily="2" charset="2"/>
              </a:rPr>
              <a:t>const </a:t>
            </a:r>
            <a:r>
              <a:rPr lang="fr-FR" sz="2400" b="1" dirty="0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fruits</a:t>
            </a:r>
            <a:r>
              <a:rPr lang="fr-FR" sz="2400" b="1" dirty="0">
                <a:latin typeface="Consolas" panose="020B0609020204030204" pitchFamily="49" charset="0"/>
                <a:sym typeface="Wingdings" pitchFamily="2" charset="2"/>
              </a:rPr>
              <a:t> = ['Banana', 'Orange', 'Lemon', 'Apple', 'Mango'];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sz="2400" b="1" dirty="0">
                <a:latin typeface="Consolas" panose="020B0609020204030204" pitchFamily="49" charset="0"/>
                <a:sym typeface="Wingdings" pitchFamily="2" charset="2"/>
              </a:rPr>
              <a:t>const citrus = </a:t>
            </a:r>
            <a:r>
              <a:rPr lang="fr-FR" sz="2400" b="1" dirty="0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fruits</a:t>
            </a:r>
            <a:r>
              <a:rPr lang="fr-FR" sz="2400" b="1" dirty="0">
                <a:latin typeface="Consolas" panose="020B0609020204030204" pitchFamily="49" charset="0"/>
                <a:sym typeface="Wingdings" pitchFamily="2" charset="2"/>
              </a:rPr>
              <a:t>.</a:t>
            </a:r>
            <a:r>
              <a:rPr lang="fr-FR" sz="2400" b="1" dirty="0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slice</a:t>
            </a:r>
            <a:r>
              <a:rPr lang="fr-FR" sz="2400" b="1" dirty="0">
                <a:latin typeface="Consolas" panose="020B0609020204030204" pitchFamily="49" charset="0"/>
                <a:sym typeface="Wingdings" pitchFamily="2" charset="2"/>
              </a:rPr>
              <a:t>(</a:t>
            </a:r>
            <a:r>
              <a:rPr lang="fr-FR" sz="2400" b="1" dirty="0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1</a:t>
            </a:r>
            <a:r>
              <a:rPr lang="fr-FR" sz="2400" b="1" dirty="0">
                <a:latin typeface="Consolas" panose="020B0609020204030204" pitchFamily="49" charset="0"/>
                <a:sym typeface="Wingdings" pitchFamily="2" charset="2"/>
              </a:rPr>
              <a:t>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sz="2400" b="1" dirty="0">
                <a:latin typeface="Consolas" panose="020B0609020204030204" pitchFamily="49" charset="0"/>
                <a:sym typeface="Wingdings" pitchFamily="2" charset="2"/>
              </a:rPr>
              <a:t>console.log(citrus); </a:t>
            </a:r>
            <a:r>
              <a:rPr lang="fr-FR" sz="2400" b="1" dirty="0">
                <a:solidFill>
                  <a:schemeClr val="accent2"/>
                </a:solidFill>
                <a:latin typeface="Consolas" panose="020B0609020204030204" pitchFamily="49" charset="0"/>
                <a:sym typeface="Wingdings" pitchFamily="2" charset="2"/>
              </a:rPr>
              <a:t>// ['Orange', 'Lemon', 'Apple', 'Mango'];</a:t>
            </a:r>
            <a:endParaRPr lang="en-US" sz="2400" b="1" dirty="0">
              <a:solidFill>
                <a:schemeClr val="accent2"/>
              </a:solidFill>
              <a:latin typeface="Consolas" panose="020B0609020204030204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9087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CE7431E6-8B74-2AAA-ADD3-77BA364854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2840E6BA-17CA-EF9C-EEA1-51B77D1274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Get the </a:t>
            </a:r>
            <a:r>
              <a:rPr lang="en-US" sz="3200" b="1" dirty="0">
                <a:solidFill>
                  <a:schemeClr val="bg1"/>
                </a:solidFill>
              </a:rPr>
              <a:t>head</a:t>
            </a:r>
            <a:r>
              <a:rPr lang="en-US" sz="3200" dirty="0"/>
              <a:t> of an </a:t>
            </a:r>
            <a:r>
              <a:rPr lang="en-US" sz="3200" b="1" dirty="0">
                <a:solidFill>
                  <a:schemeClr val="bg1"/>
                </a:solidFill>
              </a:rPr>
              <a:t>array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dirty="0"/>
              <a:t>(</a:t>
            </a:r>
            <a:r>
              <a:rPr lang="en-US" sz="3200" b="1" dirty="0">
                <a:solidFill>
                  <a:schemeClr val="bg1"/>
                </a:solidFill>
              </a:rPr>
              <a:t>first element</a:t>
            </a:r>
            <a:r>
              <a:rPr lang="en-US" sz="3200" dirty="0"/>
              <a:t>)  </a:t>
            </a:r>
          </a:p>
          <a:p>
            <a:endParaRPr lang="en-US" dirty="0"/>
          </a:p>
          <a:p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  <a:spcBef>
                <a:spcPts val="0"/>
              </a:spcBef>
            </a:pPr>
            <a:r>
              <a:rPr lang="en-US" sz="3200" dirty="0"/>
              <a:t>Get the </a:t>
            </a:r>
            <a:r>
              <a:rPr lang="en-US" sz="3200" b="1" dirty="0">
                <a:solidFill>
                  <a:schemeClr val="bg1"/>
                </a:solidFill>
              </a:rPr>
              <a:t>tail</a:t>
            </a:r>
            <a:r>
              <a:rPr lang="en-US" sz="3200" dirty="0"/>
              <a:t>                                     </a:t>
            </a:r>
            <a:endParaRPr lang="bg-BG" sz="3200" dirty="0"/>
          </a:p>
          <a:p>
            <a:endParaRPr lang="bg-BG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5EEEBAE9-3A1A-E81D-BF4E-1EEADCCBA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 and Tail</a:t>
            </a:r>
            <a:endParaRPr lang="bg-B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900C04-DD6E-BCD8-25DF-C1030CF66560}"/>
              </a:ext>
            </a:extLst>
          </p:cNvPr>
          <p:cNvSpPr txBox="1">
            <a:spLocks/>
          </p:cNvSpPr>
          <p:nvPr/>
        </p:nvSpPr>
        <p:spPr>
          <a:xfrm>
            <a:off x="656794" y="2341806"/>
            <a:ext cx="4320480" cy="1815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91440" rIns="144000" bIns="9144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function head(arr) {</a:t>
            </a:r>
          </a:p>
          <a:p>
            <a:r>
              <a:rPr lang="bg-BG" sz="2400" b="1" noProof="1">
                <a:latin typeface="Consolas" panose="020B0609020204030204" pitchFamily="49" charset="0"/>
                <a:sym typeface="Wingdings" pitchFamily="2" charset="2"/>
              </a:rPr>
              <a:t>  </a:t>
            </a:r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return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arr[0]</a:t>
            </a:r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;</a:t>
            </a:r>
          </a:p>
          <a:p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head([1,2,3]); </a:t>
            </a:r>
            <a:r>
              <a:rPr lang="en-US" sz="2400" b="1" noProof="1">
                <a:solidFill>
                  <a:schemeClr val="accent2"/>
                </a:solidFill>
                <a:latin typeface="Consolas" panose="020B0609020204030204" pitchFamily="49" charset="0"/>
                <a:sym typeface="Wingdings" pitchFamily="2" charset="2"/>
              </a:rPr>
              <a:t>// 1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4AA60AB-67F4-7E4A-3491-AF266D546066}"/>
              </a:ext>
            </a:extLst>
          </p:cNvPr>
          <p:cNvSpPr txBox="1">
            <a:spLocks/>
          </p:cNvSpPr>
          <p:nvPr/>
        </p:nvSpPr>
        <p:spPr>
          <a:xfrm>
            <a:off x="656794" y="4839531"/>
            <a:ext cx="4320480" cy="1815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91440" rIns="144000" bIns="9144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function tail(arr) {</a:t>
            </a:r>
          </a:p>
          <a:p>
            <a:r>
              <a:rPr lang="bg-BG" sz="2400" b="1" noProof="1">
                <a:latin typeface="Consolas" panose="020B0609020204030204" pitchFamily="49" charset="0"/>
                <a:sym typeface="Wingdings" pitchFamily="2" charset="2"/>
              </a:rPr>
              <a:t>  </a:t>
            </a:r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return arr.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slice(</a:t>
            </a:r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1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)</a:t>
            </a:r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;</a:t>
            </a:r>
          </a:p>
          <a:p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tail([1,2,3]); </a:t>
            </a:r>
            <a:r>
              <a:rPr lang="en-US" sz="2400" b="1" noProof="1">
                <a:solidFill>
                  <a:schemeClr val="accent2"/>
                </a:solidFill>
                <a:latin typeface="Consolas" panose="020B0609020204030204" pitchFamily="49" charset="0"/>
                <a:sym typeface="Wingdings" pitchFamily="2" charset="2"/>
              </a:rPr>
              <a:t>// [2,3]</a:t>
            </a:r>
          </a:p>
        </p:txBody>
      </p:sp>
      <p:grpSp>
        <p:nvGrpSpPr>
          <p:cNvPr id="34" name="Групиране 33">
            <a:extLst>
              <a:ext uri="{FF2B5EF4-FFF2-40B4-BE49-F238E27FC236}">
                <a16:creationId xmlns:a16="http://schemas.microsoft.com/office/drawing/2014/main" id="{377C7718-1267-D1FA-1E8D-0EE710E13C0D}"/>
              </a:ext>
            </a:extLst>
          </p:cNvPr>
          <p:cNvGrpSpPr/>
          <p:nvPr/>
        </p:nvGrpSpPr>
        <p:grpSpPr>
          <a:xfrm>
            <a:off x="6672878" y="1262781"/>
            <a:ext cx="4966150" cy="2670275"/>
            <a:chOff x="6441198" y="1840047"/>
            <a:chExt cx="5062920" cy="2827843"/>
          </a:xfrm>
        </p:grpSpPr>
        <p:sp>
          <p:nvSpPr>
            <p:cNvPr id="8" name="Правоъгълник: със заоблени ъгли 7">
              <a:extLst>
                <a:ext uri="{FF2B5EF4-FFF2-40B4-BE49-F238E27FC236}">
                  <a16:creationId xmlns:a16="http://schemas.microsoft.com/office/drawing/2014/main" id="{A9EC495C-4A00-83D1-F05C-D4A35C84D4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6239" y="2642135"/>
              <a:ext cx="740924" cy="711425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bg-BG" sz="28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Правоъгълник: със заоблени ъгли 12">
              <a:extLst>
                <a:ext uri="{FF2B5EF4-FFF2-40B4-BE49-F238E27FC236}">
                  <a16:creationId xmlns:a16="http://schemas.microsoft.com/office/drawing/2014/main" id="{C2A7C175-7A9E-A2A1-207F-F886F993750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5630" y="2642134"/>
              <a:ext cx="740924" cy="711425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bg-BG" sz="28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Правоъгълник: със заоблени ъгли 13">
              <a:extLst>
                <a:ext uri="{FF2B5EF4-FFF2-40B4-BE49-F238E27FC236}">
                  <a16:creationId xmlns:a16="http://schemas.microsoft.com/office/drawing/2014/main" id="{63D8428D-3018-7468-8EB0-1DC231CC5FCD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5021" y="2642133"/>
              <a:ext cx="740924" cy="711425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bg-BG" sz="28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Правоъгълник: със заоблени ъгли 14">
              <a:extLst>
                <a:ext uri="{FF2B5EF4-FFF2-40B4-BE49-F238E27FC236}">
                  <a16:creationId xmlns:a16="http://schemas.microsoft.com/office/drawing/2014/main" id="{8EE8400D-65E2-AF97-E7E1-4163BB740FD4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4412" y="2642132"/>
              <a:ext cx="740924" cy="711425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  <a:endParaRPr lang="bg-BG" sz="28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Правоъгълник: със заоблени ъгли 15">
              <a:extLst>
                <a:ext uri="{FF2B5EF4-FFF2-40B4-BE49-F238E27FC236}">
                  <a16:creationId xmlns:a16="http://schemas.microsoft.com/office/drawing/2014/main" id="{57ADF38C-1F43-9577-48CD-2C6739817100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3803" y="2642131"/>
              <a:ext cx="740924" cy="711425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</a:t>
              </a:r>
              <a:endParaRPr lang="bg-BG" sz="28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Правоъгълник: със заоблени ъгли 16">
              <a:extLst>
                <a:ext uri="{FF2B5EF4-FFF2-40B4-BE49-F238E27FC236}">
                  <a16:creationId xmlns:a16="http://schemas.microsoft.com/office/drawing/2014/main" id="{FAE86BFA-5AE7-D673-9368-C39C441979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63194" y="2642130"/>
              <a:ext cx="740924" cy="711425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6</a:t>
              </a:r>
              <a:endParaRPr lang="bg-BG" sz="28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9" name="Право съединение 18">
              <a:extLst>
                <a:ext uri="{FF2B5EF4-FFF2-40B4-BE49-F238E27FC236}">
                  <a16:creationId xmlns:a16="http://schemas.microsoft.com/office/drawing/2014/main" id="{7BC0E9AE-219B-5660-A9E1-B6878B4FA0EB}"/>
                </a:ext>
              </a:extLst>
            </p:cNvPr>
            <p:cNvCxnSpPr>
              <a:stCxn id="13" idx="2"/>
            </p:cNvCxnSpPr>
            <p:nvPr/>
          </p:nvCxnSpPr>
          <p:spPr>
            <a:xfrm>
              <a:off x="7776092" y="3353559"/>
              <a:ext cx="0" cy="57606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Право съединение 20">
              <a:extLst>
                <a:ext uri="{FF2B5EF4-FFF2-40B4-BE49-F238E27FC236}">
                  <a16:creationId xmlns:a16="http://schemas.microsoft.com/office/drawing/2014/main" id="{8249DC9B-A6AF-2F8E-EB5D-BAF616C86377}"/>
                </a:ext>
              </a:extLst>
            </p:cNvPr>
            <p:cNvCxnSpPr/>
            <p:nvPr/>
          </p:nvCxnSpPr>
          <p:spPr>
            <a:xfrm>
              <a:off x="11154052" y="3353559"/>
              <a:ext cx="0" cy="57606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Право съединение 21">
              <a:extLst>
                <a:ext uri="{FF2B5EF4-FFF2-40B4-BE49-F238E27FC236}">
                  <a16:creationId xmlns:a16="http://schemas.microsoft.com/office/drawing/2014/main" id="{1202B569-B36C-2EDC-4FE8-2B5CD3C3B601}"/>
                </a:ext>
              </a:extLst>
            </p:cNvPr>
            <p:cNvCxnSpPr>
              <a:cxnSpLocks/>
            </p:cNvCxnSpPr>
            <p:nvPr/>
          </p:nvCxnSpPr>
          <p:spPr>
            <a:xfrm>
              <a:off x="7776092" y="3929624"/>
              <a:ext cx="3357564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Съединител &quot;права стрелка&quot; 26">
              <a:extLst>
                <a:ext uri="{FF2B5EF4-FFF2-40B4-BE49-F238E27FC236}">
                  <a16:creationId xmlns:a16="http://schemas.microsoft.com/office/drawing/2014/main" id="{F8FE172A-DA9E-C394-D262-DCC669C0C3E8}"/>
                </a:ext>
              </a:extLst>
            </p:cNvPr>
            <p:cNvCxnSpPr/>
            <p:nvPr/>
          </p:nvCxnSpPr>
          <p:spPr>
            <a:xfrm>
              <a:off x="9454874" y="3929624"/>
              <a:ext cx="0" cy="36004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Съединител &quot;права стрелка&quot; 28">
              <a:extLst>
                <a:ext uri="{FF2B5EF4-FFF2-40B4-BE49-F238E27FC236}">
                  <a16:creationId xmlns:a16="http://schemas.microsoft.com/office/drawing/2014/main" id="{40A60547-24B6-0726-F669-3CD1B0F5BA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36701" y="2257293"/>
              <a:ext cx="0" cy="35165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Правоъгълник: със заоблени ъгли 29">
              <a:extLst>
                <a:ext uri="{FF2B5EF4-FFF2-40B4-BE49-F238E27FC236}">
                  <a16:creationId xmlns:a16="http://schemas.microsoft.com/office/drawing/2014/main" id="{40A63B33-79A0-91FD-9593-3E207D812D9C}"/>
                </a:ext>
              </a:extLst>
            </p:cNvPr>
            <p:cNvSpPr/>
            <p:nvPr/>
          </p:nvSpPr>
          <p:spPr bwMode="auto">
            <a:xfrm>
              <a:off x="6461069" y="1872432"/>
              <a:ext cx="1008111" cy="351656"/>
            </a:xfrm>
            <a:prstGeom prst="round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Head</a:t>
              </a:r>
              <a:endParaRPr lang="bg-BG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32" name="Правоъгълник: със заоблени ъгли 31">
              <a:extLst>
                <a:ext uri="{FF2B5EF4-FFF2-40B4-BE49-F238E27FC236}">
                  <a16:creationId xmlns:a16="http://schemas.microsoft.com/office/drawing/2014/main" id="{2332AE31-4B9A-4502-72FD-5A96D1A95910}"/>
                </a:ext>
              </a:extLst>
            </p:cNvPr>
            <p:cNvSpPr/>
            <p:nvPr/>
          </p:nvSpPr>
          <p:spPr bwMode="auto">
            <a:xfrm>
              <a:off x="9048434" y="4299598"/>
              <a:ext cx="833149" cy="351656"/>
            </a:xfrm>
            <a:prstGeom prst="round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Tail</a:t>
              </a:r>
              <a:endParaRPr lang="bg-BG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Правоъгълник: със заоблени ъгли 32">
              <a:extLst>
                <a:ext uri="{FF2B5EF4-FFF2-40B4-BE49-F238E27FC236}">
                  <a16:creationId xmlns:a16="http://schemas.microsoft.com/office/drawing/2014/main" id="{3D720C49-8FEA-9E9C-C2D3-276E4679FE13}"/>
                </a:ext>
              </a:extLst>
            </p:cNvPr>
            <p:cNvSpPr/>
            <p:nvPr/>
          </p:nvSpPr>
          <p:spPr bwMode="auto">
            <a:xfrm>
              <a:off x="6441198" y="1840047"/>
              <a:ext cx="1008111" cy="418047"/>
            </a:xfrm>
            <a:prstGeom prst="roundRect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Правоъгълник: със заоблени ъгли 34">
              <a:extLst>
                <a:ext uri="{FF2B5EF4-FFF2-40B4-BE49-F238E27FC236}">
                  <a16:creationId xmlns:a16="http://schemas.microsoft.com/office/drawing/2014/main" id="{9221BF35-354D-A235-6D8C-BA95A28E2B68}"/>
                </a:ext>
              </a:extLst>
            </p:cNvPr>
            <p:cNvSpPr/>
            <p:nvPr/>
          </p:nvSpPr>
          <p:spPr bwMode="auto">
            <a:xfrm>
              <a:off x="9022963" y="4266030"/>
              <a:ext cx="868217" cy="401860"/>
            </a:xfrm>
            <a:prstGeom prst="roundRect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6" name="Стрелка надясно 35">
            <a:extLst>
              <a:ext uri="{FF2B5EF4-FFF2-40B4-BE49-F238E27FC236}">
                <a16:creationId xmlns:a16="http://schemas.microsoft.com/office/drawing/2014/main" id="{420D0358-C580-B1DA-5DAF-93730C3AE1F8}"/>
              </a:ext>
            </a:extLst>
          </p:cNvPr>
          <p:cNvSpPr/>
          <p:nvPr/>
        </p:nvSpPr>
        <p:spPr bwMode="auto">
          <a:xfrm>
            <a:off x="5168228" y="5533916"/>
            <a:ext cx="1367853" cy="504056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6FAB4415-3EFE-4ECE-0B3A-2DD690B4B2DF}"/>
              </a:ext>
            </a:extLst>
          </p:cNvPr>
          <p:cNvSpPr txBox="1">
            <a:spLocks/>
          </p:cNvSpPr>
          <p:nvPr/>
        </p:nvSpPr>
        <p:spPr>
          <a:xfrm>
            <a:off x="6778578" y="4047007"/>
            <a:ext cx="5074180" cy="26084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91440" rIns="144000" bIns="9144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const arr = [1,2,3];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const [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head</a:t>
            </a:r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...tail</a:t>
            </a:r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] = arr;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atin typeface="Consolas" panose="020B0609020204030204" pitchFamily="49" charset="0"/>
              <a:sym typeface="Wingdings" pitchFamily="2" charset="2"/>
            </a:endParaRPr>
          </a:p>
          <a:p>
            <a:pPr>
              <a:spcBef>
                <a:spcPts val="2400"/>
              </a:spcBef>
              <a:spcAft>
                <a:spcPts val="300"/>
              </a:spcAft>
            </a:pPr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console.log(head); 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  <a:sym typeface="Wingdings" pitchFamily="2" charset="2"/>
              </a:rPr>
              <a:t>// 1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console.log(tail); 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  <a:sym typeface="Wingdings" pitchFamily="2" charset="2"/>
              </a:rPr>
              <a:t>// [2,3]</a:t>
            </a:r>
          </a:p>
        </p:txBody>
      </p:sp>
      <p:sp>
        <p:nvSpPr>
          <p:cNvPr id="39" name="Стрелка надясно 38">
            <a:extLst>
              <a:ext uri="{FF2B5EF4-FFF2-40B4-BE49-F238E27FC236}">
                <a16:creationId xmlns:a16="http://schemas.microsoft.com/office/drawing/2014/main" id="{BABBC600-EB10-49E2-33F5-A3B61E27D5BA}"/>
              </a:ext>
            </a:extLst>
          </p:cNvPr>
          <p:cNvSpPr/>
          <p:nvPr/>
        </p:nvSpPr>
        <p:spPr bwMode="auto">
          <a:xfrm rot="2511830">
            <a:off x="5063644" y="3545577"/>
            <a:ext cx="1367853" cy="504056"/>
          </a:xfrm>
          <a:prstGeom prst="rightArrow">
            <a:avLst>
              <a:gd name="adj1" fmla="val 50000"/>
              <a:gd name="adj2" fmla="val 68404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Rounded Rectangular Callout 5">
            <a:extLst>
              <a:ext uri="{FF2B5EF4-FFF2-40B4-BE49-F238E27FC236}">
                <a16:creationId xmlns:a16="http://schemas.microsoft.com/office/drawing/2014/main" id="{F63F8CF1-0F9D-E412-9C28-497D9B7308C3}"/>
              </a:ext>
            </a:extLst>
          </p:cNvPr>
          <p:cNvSpPr>
            <a:spLocks/>
          </p:cNvSpPr>
          <p:nvPr/>
        </p:nvSpPr>
        <p:spPr bwMode="auto">
          <a:xfrm>
            <a:off x="8077285" y="5085184"/>
            <a:ext cx="3675745" cy="493380"/>
          </a:xfrm>
          <a:prstGeom prst="wedgeRoundRectCallout">
            <a:avLst>
              <a:gd name="adj1" fmla="val -14896"/>
              <a:gd name="adj2" fmla="val -728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2"/>
                </a:solidFill>
              </a:rPr>
              <a:t>Using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ES6 </a:t>
            </a:r>
            <a:r>
              <a:rPr lang="en-US" sz="2400" b="1" dirty="0">
                <a:solidFill>
                  <a:schemeClr val="bg2"/>
                </a:solidFill>
              </a:rPr>
              <a:t>spread operator</a:t>
            </a:r>
          </a:p>
        </p:txBody>
      </p:sp>
    </p:spTree>
    <p:extLst>
      <p:ext uri="{BB962C8B-B14F-4D97-AF65-F5344CB8AC3E}">
        <p14:creationId xmlns:p14="http://schemas.microsoft.com/office/powerpoint/2010/main" val="216462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36" grpId="0" animBg="1"/>
      <p:bldP spid="38" grpId="0" animBg="1"/>
      <p:bldP spid="39" grpId="0" animBg="1"/>
      <p:bldP spid="4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ECD668D2-F4D7-9620-501B-0E42FFF7CC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E09A3C59-D699-AD54-0D53-F6372D4099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that </a:t>
            </a:r>
            <a:r>
              <a:rPr lang="en-US" b="1" dirty="0">
                <a:solidFill>
                  <a:schemeClr val="bg1"/>
                </a:solidFill>
              </a:rPr>
              <a:t>sums</a:t>
            </a:r>
            <a:r>
              <a:rPr lang="en-US" dirty="0"/>
              <a:t>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of </a:t>
            </a:r>
            <a:r>
              <a:rPr lang="en-US" b="1" dirty="0">
                <a:solidFill>
                  <a:schemeClr val="bg1"/>
                </a:solidFill>
              </a:rPr>
              <a:t>numbers</a:t>
            </a:r>
            <a:r>
              <a:rPr lang="en-US" dirty="0"/>
              <a:t> using </a:t>
            </a:r>
            <a:r>
              <a:rPr lang="en-US" b="1" dirty="0">
                <a:solidFill>
                  <a:schemeClr val="bg1"/>
                </a:solidFill>
              </a:rPr>
              <a:t>recursion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BB84D40-77C2-F997-CB1A-E905533C2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an Array of Numbers</a:t>
            </a:r>
            <a:endParaRPr lang="bg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E47829E3-9E7B-EC27-0EFB-75A0C4B6B0BD}"/>
              </a:ext>
            </a:extLst>
          </p:cNvPr>
          <p:cNvSpPr txBox="1">
            <a:spLocks/>
          </p:cNvSpPr>
          <p:nvPr/>
        </p:nvSpPr>
        <p:spPr>
          <a:xfrm>
            <a:off x="333772" y="2013462"/>
            <a:ext cx="5524162" cy="38779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91440" rIns="144000" bIns="9144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function sum(array) {</a:t>
            </a:r>
          </a:p>
          <a:p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 if 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array</a:t>
            </a:r>
            <a:r>
              <a:rPr lang="en-US" sz="2400" b="1" dirty="0" err="1">
                <a:latin typeface="Consolas" panose="020B0609020204030204" pitchFamily="49" charset="0"/>
                <a:sym typeface="Wingdings" pitchFamily="2" charset="2"/>
              </a:rPr>
              <a:t>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length</a:t>
            </a:r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 === 0) {</a:t>
            </a:r>
          </a:p>
          <a:p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   return 0;</a:t>
            </a:r>
          </a:p>
          <a:p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 } else {</a:t>
            </a:r>
          </a:p>
          <a:p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   return array[0] + </a:t>
            </a:r>
            <a:br>
              <a:rPr lang="en-US" sz="2400" b="1" dirty="0">
                <a:latin typeface="Consolas" panose="020B0609020204030204" pitchFamily="49" charset="0"/>
                <a:sym typeface="Wingdings" pitchFamily="2" charset="2"/>
              </a:rPr>
            </a:br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     sum(</a:t>
            </a:r>
            <a:r>
              <a:rPr lang="en-US" sz="2400" b="1" dirty="0" err="1">
                <a:latin typeface="Consolas" panose="020B0609020204030204" pitchFamily="49" charset="0"/>
                <a:sym typeface="Wingdings" pitchFamily="2" charset="2"/>
              </a:rPr>
              <a:t>array.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slice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(</a:t>
            </a:r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1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)</a:t>
            </a:r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);</a:t>
            </a:r>
          </a:p>
          <a:p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 }</a:t>
            </a:r>
          </a:p>
          <a:p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}</a:t>
            </a:r>
          </a:p>
          <a:p>
            <a:endParaRPr lang="en-US" sz="2400" b="1" dirty="0">
              <a:latin typeface="Consolas" panose="020B0609020204030204" pitchFamily="49" charset="0"/>
              <a:sym typeface="Wingdings" pitchFamily="2" charset="2"/>
            </a:endParaRPr>
          </a:p>
          <a:p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sum([1, 2, 3, 4, 5]); 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  <a:sym typeface="Wingdings" pitchFamily="2" charset="2"/>
              </a:rPr>
              <a:t>// 15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57D5670A-6E77-7C22-D277-BED4A633A8BC}"/>
              </a:ext>
            </a:extLst>
          </p:cNvPr>
          <p:cNvSpPr txBox="1">
            <a:spLocks/>
          </p:cNvSpPr>
          <p:nvPr/>
        </p:nvSpPr>
        <p:spPr>
          <a:xfrm>
            <a:off x="6022404" y="2013462"/>
            <a:ext cx="5807733" cy="38779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91440" rIns="144000" bIns="9144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function sum(array) {</a:t>
            </a:r>
          </a:p>
          <a:p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  if 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array</a:t>
            </a:r>
            <a:r>
              <a:rPr lang="en-US" sz="2400" b="1" dirty="0" err="1">
                <a:latin typeface="Consolas" panose="020B0609020204030204" pitchFamily="49" charset="0"/>
                <a:sym typeface="Wingdings" pitchFamily="2" charset="2"/>
              </a:rPr>
              <a:t>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length</a:t>
            </a:r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 === 0) {</a:t>
            </a:r>
          </a:p>
          <a:p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    return 0;</a:t>
            </a:r>
          </a:p>
          <a:p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  } else {</a:t>
            </a:r>
          </a:p>
          <a:p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    let [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head</a:t>
            </a:r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, ...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tail</a:t>
            </a:r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] = array;</a:t>
            </a:r>
          </a:p>
          <a:p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    return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head</a:t>
            </a:r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 + sum(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tail</a:t>
            </a:r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);</a:t>
            </a:r>
          </a:p>
          <a:p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  }</a:t>
            </a:r>
          </a:p>
          <a:p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}</a:t>
            </a:r>
          </a:p>
          <a:p>
            <a:endParaRPr lang="en-US" sz="2400" b="1" dirty="0">
              <a:latin typeface="Consolas" panose="020B0609020204030204" pitchFamily="49" charset="0"/>
              <a:sym typeface="Wingdings" pitchFamily="2" charset="2"/>
            </a:endParaRPr>
          </a:p>
          <a:p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sum([1, 2, 3, 4, 5]); 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  <a:sym typeface="Wingdings" pitchFamily="2" charset="2"/>
              </a:rPr>
              <a:t>// 15</a:t>
            </a:r>
          </a:p>
        </p:txBody>
      </p:sp>
      <p:sp>
        <p:nvSpPr>
          <p:cNvPr id="9" name="Стрелка надясно 8">
            <a:extLst>
              <a:ext uri="{FF2B5EF4-FFF2-40B4-BE49-F238E27FC236}">
                <a16:creationId xmlns:a16="http://schemas.microsoft.com/office/drawing/2014/main" id="{DE303BFB-D63C-3707-C9A1-6B2B27A44575}"/>
              </a:ext>
            </a:extLst>
          </p:cNvPr>
          <p:cNvSpPr/>
          <p:nvPr/>
        </p:nvSpPr>
        <p:spPr bwMode="auto">
          <a:xfrm>
            <a:off x="5231544" y="3901760"/>
            <a:ext cx="1367853" cy="716941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ES6</a:t>
            </a:r>
            <a:endParaRPr lang="bg-BG" sz="2800" b="1" dirty="0">
              <a:solidFill>
                <a:schemeClr val="tx1"/>
              </a:solidFill>
            </a:endParaRP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7A2723EA-9E40-39A5-B0FF-2103A85C974D}"/>
              </a:ext>
            </a:extLst>
          </p:cNvPr>
          <p:cNvSpPr txBox="1"/>
          <p:nvPr/>
        </p:nvSpPr>
        <p:spPr>
          <a:xfrm>
            <a:off x="799891" y="6308779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here: </a:t>
            </a:r>
            <a:r>
              <a:rPr lang="en-US" sz="1999" dirty="0">
                <a:hlinkClick r:id="rId2"/>
              </a:rPr>
              <a:t>https://judge.softuni.org/Contests/Practice/Index/3535#4</a:t>
            </a:r>
            <a:endParaRPr lang="en-US" sz="1999" dirty="0"/>
          </a:p>
        </p:txBody>
      </p:sp>
    </p:spTree>
    <p:extLst>
      <p:ext uri="{BB962C8B-B14F-4D97-AF65-F5344CB8AC3E}">
        <p14:creationId xmlns:p14="http://schemas.microsoft.com/office/powerpoint/2010/main" val="4185742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8D45D9-BE66-61B1-667E-E34E505E71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559EB3-4FF9-E4DA-3AB6-21DBA760CF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Head</a:t>
            </a:r>
            <a:r>
              <a:rPr lang="en-US" dirty="0"/>
              <a:t> and </a:t>
            </a:r>
            <a:r>
              <a:rPr lang="en-US" b="1" dirty="0"/>
              <a:t>Tail</a:t>
            </a:r>
            <a:r>
              <a:rPr lang="en-US" dirty="0"/>
              <a:t> functions in JS: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BBC836-6306-2B71-923D-779374DFB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 and Tail Functions</a:t>
            </a:r>
            <a:endParaRPr lang="en-GB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D283FDA8-DC5B-442F-BD62-5190D2B7BAFE}"/>
              </a:ext>
            </a:extLst>
          </p:cNvPr>
          <p:cNvSpPr txBox="1">
            <a:spLocks/>
          </p:cNvSpPr>
          <p:nvPr/>
        </p:nvSpPr>
        <p:spPr>
          <a:xfrm>
            <a:off x="443099" y="2082229"/>
            <a:ext cx="7597858" cy="35086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91440" rIns="144000" bIns="9144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const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head</a:t>
            </a:r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 = ([h]) =&gt; h;</a:t>
            </a:r>
          </a:p>
          <a:p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const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tail</a:t>
            </a:r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 = ([,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...t</a:t>
            </a:r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]) =&gt; t;</a:t>
            </a:r>
          </a:p>
          <a:p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const second = (arr) =&gt;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head</a:t>
            </a:r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tail</a:t>
            </a:r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arr</a:t>
            </a:r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));</a:t>
            </a:r>
          </a:p>
          <a:p>
            <a:endParaRPr lang="en-US" sz="2400" b="1" noProof="1">
              <a:latin typeface="Consolas" panose="020B0609020204030204" pitchFamily="49" charset="0"/>
              <a:sym typeface="Wingdings" pitchFamily="2" charset="2"/>
            </a:endParaRPr>
          </a:p>
          <a:p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const arr = [10, 20, 30, 40];</a:t>
            </a:r>
          </a:p>
          <a:p>
            <a:endParaRPr lang="en-US" sz="2400" b="1" noProof="1">
              <a:latin typeface="Consolas" panose="020B0609020204030204" pitchFamily="49" charset="0"/>
              <a:sym typeface="Wingdings" pitchFamily="2" charset="2"/>
            </a:endParaRPr>
          </a:p>
          <a:p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console.log(head(arr)); </a:t>
            </a:r>
            <a:r>
              <a:rPr lang="en-US" sz="2400" b="1" noProof="1">
                <a:solidFill>
                  <a:schemeClr val="accent2"/>
                </a:solidFill>
                <a:latin typeface="Consolas" panose="020B0609020204030204" pitchFamily="49" charset="0"/>
                <a:sym typeface="Wingdings" pitchFamily="2" charset="2"/>
              </a:rPr>
              <a:t>// 10</a:t>
            </a:r>
          </a:p>
          <a:p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console.log(tail(arr)); </a:t>
            </a:r>
            <a:r>
              <a:rPr lang="en-US" sz="2400" b="1" noProof="1">
                <a:solidFill>
                  <a:schemeClr val="accent2"/>
                </a:solidFill>
                <a:latin typeface="Consolas" panose="020B0609020204030204" pitchFamily="49" charset="0"/>
                <a:sym typeface="Wingdings" pitchFamily="2" charset="2"/>
              </a:rPr>
              <a:t>// [20, 30, 40]</a:t>
            </a:r>
          </a:p>
          <a:p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console.log(second(arr)); </a:t>
            </a:r>
            <a:r>
              <a:rPr lang="en-US" sz="2400" b="1" noProof="1">
                <a:solidFill>
                  <a:schemeClr val="accent2"/>
                </a:solidFill>
                <a:latin typeface="Consolas" panose="020B0609020204030204" pitchFamily="49" charset="0"/>
                <a:sym typeface="Wingdings" pitchFamily="2" charset="2"/>
              </a:rPr>
              <a:t>// 20</a:t>
            </a:r>
          </a:p>
        </p:txBody>
      </p:sp>
      <p:pic>
        <p:nvPicPr>
          <p:cNvPr id="1026" name="Picture 2" descr="Man person thinking icon Royalty Free Vector Image">
            <a:extLst>
              <a:ext uri="{FF2B5EF4-FFF2-40B4-BE49-F238E27FC236}">
                <a16:creationId xmlns:a16="http://schemas.microsoft.com/office/drawing/2014/main" id="{C81E1E28-5516-76FD-5D74-42A06FA0C0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31"/>
          <a:stretch/>
        </p:blipFill>
        <p:spPr bwMode="auto">
          <a:xfrm>
            <a:off x="8256040" y="1844824"/>
            <a:ext cx="3793269" cy="4183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25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34F64F-7BB9-D059-80E7-0AAD8A6A45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62A8F-C431-F076-354D-3DCF279F59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filter() </a:t>
            </a:r>
            <a:r>
              <a:rPr lang="en-US" dirty="0"/>
              <a:t>implementation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>
              <a:spcBef>
                <a:spcPts val="2600"/>
              </a:spcBef>
            </a:pPr>
            <a:r>
              <a:rPr lang="en-GB" b="1" dirty="0"/>
              <a:t>map() </a:t>
            </a:r>
            <a:r>
              <a:rPr lang="en-GB" dirty="0"/>
              <a:t>implementation</a:t>
            </a:r>
            <a:endParaRPr lang="en-US" dirty="0"/>
          </a:p>
          <a:p>
            <a:pPr lvl="1"/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58CAF47-0E2D-F69B-DB3A-A4C09473F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Need H</a:t>
            </a:r>
            <a:r>
              <a:rPr lang="bg-BG" dirty="0"/>
              <a:t>е</a:t>
            </a:r>
            <a:r>
              <a:rPr lang="en-US" dirty="0"/>
              <a:t>ad and Tail?</a:t>
            </a:r>
            <a:endParaRPr lang="en-GB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4D320D56-DBB3-DD91-52E1-F8D1046B1346}"/>
              </a:ext>
            </a:extLst>
          </p:cNvPr>
          <p:cNvSpPr txBox="1">
            <a:spLocks/>
          </p:cNvSpPr>
          <p:nvPr/>
        </p:nvSpPr>
        <p:spPr>
          <a:xfrm>
            <a:off x="693811" y="1844824"/>
            <a:ext cx="10486899" cy="1661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91440" rIns="144000" bIns="9144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function filter([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head</a:t>
            </a:r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...tail</a:t>
            </a:r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 ],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fn</a:t>
            </a:r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) {</a:t>
            </a:r>
          </a:p>
          <a:p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  const newHead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fn</a:t>
            </a:r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head</a:t>
            </a:r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) ?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[ head ]</a:t>
            </a:r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 :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[]</a:t>
            </a:r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;</a:t>
            </a:r>
          </a:p>
          <a:p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  return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tail</a:t>
            </a:r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length</a:t>
            </a:r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 ?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[ ...newHead, ...(filter(tail, fn))</a:t>
            </a:r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]</a:t>
            </a:r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 </a:t>
            </a:r>
            <a:b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</a:br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                     :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newHead</a:t>
            </a:r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; 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DC4EC5-C072-1866-D230-150608C5FBFC}"/>
              </a:ext>
            </a:extLst>
          </p:cNvPr>
          <p:cNvSpPr txBox="1">
            <a:spLocks/>
          </p:cNvSpPr>
          <p:nvPr/>
        </p:nvSpPr>
        <p:spPr>
          <a:xfrm>
            <a:off x="693811" y="4220689"/>
            <a:ext cx="10486899" cy="24006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91440" rIns="144000" bIns="9144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let map = ([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head</a:t>
            </a:r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...tail</a:t>
            </a:r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 ], fn) =&gt; </a:t>
            </a:r>
          </a:p>
          <a:p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  ( 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head</a:t>
            </a:r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 !== undefined &amp;&amp; tail.length) </a:t>
            </a:r>
            <a:b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</a:br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 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?</a:t>
            </a:r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 (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tail</a:t>
            </a:r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.length </a:t>
            </a:r>
            <a:b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</a:br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      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?</a:t>
            </a:r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 [ fn(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head</a:t>
            </a:r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),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...</a:t>
            </a:r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map</a:t>
            </a:r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tail</a:t>
            </a:r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, fn)) ] </a:t>
            </a:r>
            <a:b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</a:br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      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:</a:t>
            </a:r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 [ fn(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head</a:t>
            </a:r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) ] ) </a:t>
            </a:r>
            <a:b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</a:br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 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: []</a:t>
            </a:r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7032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8AF4A5-A880-149B-9B1D-336775B522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A46A40F3-EDF4-5BDC-4D65-6DB92370CE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Create a </a:t>
            </a:r>
            <a:r>
              <a:rPr lang="en-US" sz="3200" b="1" dirty="0">
                <a:solidFill>
                  <a:schemeClr val="bg1"/>
                </a:solidFill>
              </a:rPr>
              <a:t>salary() </a:t>
            </a:r>
            <a:r>
              <a:rPr lang="en-US" sz="3200" dirty="0"/>
              <a:t>function that accept an </a:t>
            </a:r>
            <a:r>
              <a:rPr lang="en-US" sz="3200" b="1" dirty="0">
                <a:solidFill>
                  <a:schemeClr val="bg1"/>
                </a:solidFill>
              </a:rPr>
              <a:t>array</a:t>
            </a:r>
            <a:r>
              <a:rPr lang="en-US" sz="3200" dirty="0"/>
              <a:t> of </a:t>
            </a:r>
            <a:r>
              <a:rPr lang="en-US" sz="3200" b="1" dirty="0">
                <a:solidFill>
                  <a:schemeClr val="bg1"/>
                </a:solidFill>
              </a:rPr>
              <a:t>elements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sums</a:t>
            </a:r>
            <a:r>
              <a:rPr lang="en-US" sz="3200" dirty="0"/>
              <a:t> the </a:t>
            </a:r>
            <a:r>
              <a:rPr lang="en-US" sz="3200" b="1" dirty="0">
                <a:solidFill>
                  <a:schemeClr val="bg1"/>
                </a:solidFill>
              </a:rPr>
              <a:t>money</a:t>
            </a:r>
            <a:r>
              <a:rPr lang="en-US" sz="3200" dirty="0"/>
              <a:t> for a </a:t>
            </a:r>
            <a:r>
              <a:rPr lang="en-US" sz="3200" b="1" dirty="0">
                <a:solidFill>
                  <a:schemeClr val="bg1"/>
                </a:solidFill>
              </a:rPr>
              <a:t>month</a:t>
            </a:r>
            <a:r>
              <a:rPr lang="en-US" sz="3200" dirty="0"/>
              <a:t>. Using loops is not allowed!</a:t>
            </a:r>
            <a:endParaRPr lang="en-US" sz="3200" b="1" dirty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head</a:t>
            </a:r>
            <a:r>
              <a:rPr lang="en-US" sz="3000" dirty="0"/>
              <a:t> of an </a:t>
            </a:r>
            <a:r>
              <a:rPr lang="en-US" sz="3000" b="1" dirty="0">
                <a:solidFill>
                  <a:schemeClr val="bg1"/>
                </a:solidFill>
              </a:rPr>
              <a:t>array</a:t>
            </a:r>
            <a:r>
              <a:rPr lang="en-US" sz="3000" dirty="0"/>
              <a:t> is the </a:t>
            </a:r>
            <a:r>
              <a:rPr lang="en-US" sz="3000" b="1" dirty="0">
                <a:solidFill>
                  <a:schemeClr val="bg1"/>
                </a:solidFill>
              </a:rPr>
              <a:t>name</a:t>
            </a:r>
            <a:r>
              <a:rPr lang="en-US" sz="3000" dirty="0"/>
              <a:t> of </a:t>
            </a:r>
            <a:r>
              <a:rPr lang="en-US" sz="3000" b="1" dirty="0">
                <a:solidFill>
                  <a:schemeClr val="bg1"/>
                </a:solidFill>
              </a:rPr>
              <a:t>person</a:t>
            </a:r>
          </a:p>
          <a:p>
            <a:pPr lvl="1">
              <a:lnSpc>
                <a:spcPct val="90000"/>
              </a:lnSpc>
            </a:pPr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tail</a:t>
            </a:r>
            <a:r>
              <a:rPr lang="en-US" sz="3000" dirty="0"/>
              <a:t> is </a:t>
            </a:r>
            <a:r>
              <a:rPr lang="en-US" sz="3000" b="1" dirty="0">
                <a:solidFill>
                  <a:schemeClr val="bg1"/>
                </a:solidFill>
              </a:rPr>
              <a:t>money</a:t>
            </a:r>
            <a:r>
              <a:rPr lang="en-US" sz="3000" dirty="0"/>
              <a:t> for the </a:t>
            </a:r>
            <a:r>
              <a:rPr lang="en-US" sz="3000" b="1" dirty="0">
                <a:solidFill>
                  <a:schemeClr val="bg1"/>
                </a:solidFill>
              </a:rPr>
              <a:t>month</a:t>
            </a:r>
            <a:endParaRPr lang="bg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7D5758E-428C-D309-B490-8B7CCC4D1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Salary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4146BF4E-7222-93D7-DB97-361F1C914C90}"/>
              </a:ext>
            </a:extLst>
          </p:cNvPr>
          <p:cNvSpPr txBox="1">
            <a:spLocks/>
          </p:cNvSpPr>
          <p:nvPr/>
        </p:nvSpPr>
        <p:spPr>
          <a:xfrm>
            <a:off x="261764" y="3356992"/>
            <a:ext cx="11665296" cy="30162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91440" rIns="144000" bIns="9144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function salary(array) {</a:t>
            </a:r>
          </a:p>
          <a:p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  let [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name</a:t>
            </a:r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...peeks</a:t>
            </a:r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] = array;</a:t>
            </a:r>
          </a:p>
          <a:p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  let sum = function(array) {</a:t>
            </a:r>
          </a:p>
          <a:p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    return 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array.length === 0</a:t>
            </a:r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)</a:t>
            </a:r>
            <a:r>
              <a:rPr lang="en-US" sz="2400" b="1" noProof="1">
                <a:latin typeface="+mj-lt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?</a:t>
            </a:r>
            <a:r>
              <a:rPr lang="en-US" sz="2400" b="1" noProof="1">
                <a:solidFill>
                  <a:schemeClr val="bg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0</a:t>
            </a:r>
            <a:r>
              <a:rPr lang="en-US" sz="2400" b="1" noProof="1">
                <a:solidFill>
                  <a:schemeClr val="bg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:</a:t>
            </a:r>
            <a:r>
              <a:rPr lang="en-US" sz="2400" b="1" noProof="1">
                <a:solidFill>
                  <a:schemeClr val="bg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array[0]</a:t>
            </a:r>
            <a:r>
              <a:rPr lang="en-US" sz="2400" b="1" noProof="1">
                <a:solidFill>
                  <a:schemeClr val="bg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+</a:t>
            </a:r>
            <a:r>
              <a:rPr lang="en-US" sz="2400" b="1" noProof="1">
                <a:latin typeface="+mj-lt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sum(array.slice(1));</a:t>
            </a:r>
            <a:r>
              <a:rPr lang="en-US" sz="2400" b="1" noProof="1">
                <a:solidFill>
                  <a:schemeClr val="bg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}</a:t>
            </a:r>
          </a:p>
          <a:p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  const sumOfPeeks = sum(peeks);</a:t>
            </a:r>
          </a:p>
          <a:p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  return (`${name} received ${sumOfPeeks} euro this month`); }</a:t>
            </a:r>
          </a:p>
          <a:p>
            <a:endParaRPr lang="en-US" sz="1600" b="1" noProof="1">
              <a:latin typeface="Consolas" panose="020B0609020204030204" pitchFamily="49" charset="0"/>
              <a:sym typeface="Wingdings" pitchFamily="2" charset="2"/>
            </a:endParaRPr>
          </a:p>
          <a:p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salary(['Petar', 1, 3]); </a:t>
            </a:r>
            <a:r>
              <a:rPr lang="en-US" sz="2400" b="1" noProof="1">
                <a:solidFill>
                  <a:schemeClr val="accent2"/>
                </a:solidFill>
                <a:latin typeface="Consolas" panose="020B0609020204030204" pitchFamily="49" charset="0"/>
                <a:sym typeface="Wingdings" pitchFamily="2" charset="2"/>
              </a:rPr>
              <a:t>// Petar received 4 euro this month</a:t>
            </a: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128DC46F-DCA0-4D73-9E24-2E96F1D17C21}"/>
              </a:ext>
            </a:extLst>
          </p:cNvPr>
          <p:cNvSpPr txBox="1"/>
          <p:nvPr/>
        </p:nvSpPr>
        <p:spPr>
          <a:xfrm>
            <a:off x="1269876" y="6453336"/>
            <a:ext cx="9894130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here: </a:t>
            </a:r>
            <a:r>
              <a:rPr lang="en-US" sz="1999" dirty="0">
                <a:hlinkClick r:id="rId2"/>
              </a:rPr>
              <a:t>https://judge.softuni.org/Contests/Practice/Index/3535#9</a:t>
            </a:r>
            <a:r>
              <a:rPr lang="en-US" sz="1999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1870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>
            <a:extLst>
              <a:ext uri="{FF2B5EF4-FFF2-40B4-BE49-F238E27FC236}">
                <a16:creationId xmlns:a16="http://schemas.microsoft.com/office/drawing/2014/main" id="{08D56A8A-ECD6-BBCC-D8AE-44B3B6FBB1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i="0" dirty="0">
                <a:effectLst/>
              </a:rPr>
              <a:t>efining a Problem in Terms of Itself</a:t>
            </a:r>
            <a:endParaRPr lang="bg-BG" dirty="0"/>
          </a:p>
        </p:txBody>
      </p:sp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6B9B1EE7-43F4-F567-44AD-0EDB6A69C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  <a:endParaRPr lang="bg-BG" dirty="0"/>
          </a:p>
        </p:txBody>
      </p:sp>
      <p:pic>
        <p:nvPicPr>
          <p:cNvPr id="9" name="Картина 8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4E7A9619-8212-5F78-C46B-577205B523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067" y="764704"/>
            <a:ext cx="6200689" cy="3672408"/>
          </a:xfrm>
          <a:prstGeom prst="roundRect">
            <a:avLst>
              <a:gd name="adj" fmla="val 16667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125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>
            <a:extLst>
              <a:ext uri="{FF2B5EF4-FFF2-40B4-BE49-F238E27FC236}">
                <a16:creationId xmlns:a16="http://schemas.microsoft.com/office/drawing/2014/main" id="{F114AF85-97FD-0062-6932-0FBC6E17BA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Special Form of Recursion</a:t>
            </a:r>
            <a:endParaRPr lang="bg-BG" dirty="0"/>
          </a:p>
        </p:txBody>
      </p:sp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4E8EC637-424C-EA01-3991-8FFF8E794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Tail Recursion</a:t>
            </a:r>
            <a:endParaRPr lang="bg-BG" dirty="0"/>
          </a:p>
        </p:txBody>
      </p:sp>
      <p:pic>
        <p:nvPicPr>
          <p:cNvPr id="3074" name="Picture 2" descr="Pin by Razvan Pistolea on Nowhere | Minimalist art, Drawings, Math art">
            <a:extLst>
              <a:ext uri="{FF2B5EF4-FFF2-40B4-BE49-F238E27FC236}">
                <a16:creationId xmlns:a16="http://schemas.microsoft.com/office/drawing/2014/main" id="{E75FF8FF-9B4C-46B2-5AE5-ADED19BF7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158" y="1196752"/>
            <a:ext cx="3058508" cy="295232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08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322BF72B-D933-DF81-62F7-2F3EC1FFBA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74B97C3A-2B89-8467-70A1-D4ACFE6268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Tail recursion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action</a:t>
            </a:r>
            <a:r>
              <a:rPr lang="en-US" dirty="0"/>
              <a:t> performed is a </a:t>
            </a:r>
            <a:r>
              <a:rPr lang="en-US" b="1" dirty="0">
                <a:solidFill>
                  <a:schemeClr val="bg1"/>
                </a:solidFill>
              </a:rPr>
              <a:t>recursive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call</a:t>
            </a:r>
          </a:p>
          <a:p>
            <a:r>
              <a:rPr lang="en-US" dirty="0"/>
              <a:t>More </a:t>
            </a:r>
            <a:r>
              <a:rPr lang="en-US" b="1" dirty="0">
                <a:solidFill>
                  <a:schemeClr val="bg1"/>
                </a:solidFill>
              </a:rPr>
              <a:t>optimized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recursion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Recursion</a:t>
            </a:r>
            <a:r>
              <a:rPr lang="en-US" dirty="0">
                <a:latin typeface="+mj-lt"/>
              </a:rPr>
              <a:t> is the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concept</a:t>
            </a:r>
            <a:r>
              <a:rPr lang="en-US" dirty="0">
                <a:latin typeface="+mj-lt"/>
              </a:rPr>
              <a:t> of </a:t>
            </a:r>
            <a:br>
              <a:rPr lang="en-US" dirty="0">
                <a:latin typeface="+mj-lt"/>
              </a:rPr>
            </a:br>
            <a:r>
              <a:rPr lang="en-US" b="1" dirty="0">
                <a:solidFill>
                  <a:schemeClr val="bg1"/>
                </a:solidFill>
                <a:latin typeface="+mj-lt"/>
              </a:rPr>
              <a:t>well-defined self-reference</a:t>
            </a:r>
          </a:p>
          <a:p>
            <a:r>
              <a:rPr lang="en-US" dirty="0"/>
              <a:t>Instead of a </a:t>
            </a:r>
            <a:r>
              <a:rPr lang="en-US" b="1" dirty="0">
                <a:solidFill>
                  <a:schemeClr val="bg1"/>
                </a:solidFill>
              </a:rPr>
              <a:t>subsequent</a:t>
            </a:r>
            <a:r>
              <a:rPr lang="en-US" dirty="0"/>
              <a:t> return,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recursion</a:t>
            </a:r>
            <a:r>
              <a:rPr lang="en-US" dirty="0"/>
              <a:t> is realized with a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non-return transition</a:t>
            </a:r>
          </a:p>
          <a:p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algorithm</a:t>
            </a:r>
            <a:r>
              <a:rPr lang="en-US" dirty="0"/>
              <a:t> uses </a:t>
            </a:r>
            <a:r>
              <a:rPr lang="en-US" b="1" dirty="0">
                <a:solidFill>
                  <a:schemeClr val="bg1"/>
                </a:solidFill>
              </a:rPr>
              <a:t>tail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recursion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0F6B4EAF-F199-FC11-30BA-E0E837BFB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Tail Recursion</a:t>
            </a:r>
            <a:endParaRPr lang="bg-BG" dirty="0"/>
          </a:p>
        </p:txBody>
      </p:sp>
      <p:pic>
        <p:nvPicPr>
          <p:cNvPr id="5122" name="Picture 2" descr="Understanding Tail Recursion. Recursion is a fundamental concept in… | by  Parthipan Natkunam | codeburst">
            <a:extLst>
              <a:ext uri="{FF2B5EF4-FFF2-40B4-BE49-F238E27FC236}">
                <a16:creationId xmlns:a16="http://schemas.microsoft.com/office/drawing/2014/main" id="{16E38639-43D4-C28F-144A-07C9968EE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500" y="2132856"/>
            <a:ext cx="4650506" cy="4082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462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3CBE0A98-DDBE-2FE8-E7C3-A239DA632C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D08F0C-C89F-54EA-DEF2-815D492501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Basically, </a:t>
            </a:r>
            <a:r>
              <a:rPr lang="en-US" b="1" dirty="0">
                <a:solidFill>
                  <a:schemeClr val="bg1"/>
                </a:solidFill>
              </a:rPr>
              <a:t>nothing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left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execute</a:t>
            </a:r>
            <a:r>
              <a:rPr lang="en-US" dirty="0"/>
              <a:t> after the </a:t>
            </a:r>
            <a:r>
              <a:rPr lang="en-US" b="1" dirty="0">
                <a:solidFill>
                  <a:schemeClr val="bg1"/>
                </a:solidFill>
              </a:rPr>
              <a:t>recursion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call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6B415DBD-937C-C949-2EE3-A06F1AC50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Tail Recursion vs Recursion</a:t>
            </a:r>
            <a:endParaRPr lang="bg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89D5F9D-9164-7960-978A-4FD60033C6EE}"/>
              </a:ext>
            </a:extLst>
          </p:cNvPr>
          <p:cNvSpPr txBox="1">
            <a:spLocks/>
          </p:cNvSpPr>
          <p:nvPr/>
        </p:nvSpPr>
        <p:spPr>
          <a:xfrm>
            <a:off x="247181" y="2145415"/>
            <a:ext cx="5055143" cy="36625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91440" rIns="144000" bIns="9144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function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factorial</a:t>
            </a:r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(number) {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  if (</a:t>
            </a:r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number == 0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)</a:t>
            </a:r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{</a:t>
            </a:r>
          </a:p>
          <a:p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    return 1;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  }</a:t>
            </a:r>
          </a:p>
          <a:p>
            <a:endParaRPr lang="en-US" sz="1000" b="1" dirty="0">
              <a:solidFill>
                <a:schemeClr val="bg1"/>
              </a:solidFill>
              <a:latin typeface="Consolas" panose="020B0609020204030204" pitchFamily="49" charset="0"/>
              <a:sym typeface="Wingdings" pitchFamily="2" charset="2"/>
            </a:endParaRPr>
          </a:p>
          <a:p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  return (number *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    factorial</a:t>
            </a:r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number - 1</a:t>
            </a:r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));</a:t>
            </a:r>
          </a:p>
          <a:p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}</a:t>
            </a:r>
          </a:p>
          <a:p>
            <a:endParaRPr lang="en-US" sz="2400" b="1" dirty="0">
              <a:latin typeface="Consolas" panose="020B0609020204030204" pitchFamily="49" charset="0"/>
              <a:sym typeface="Wingdings" pitchFamily="2" charset="2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factorial</a:t>
            </a:r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(5); 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  <a:sym typeface="Wingdings" pitchFamily="2" charset="2"/>
              </a:rPr>
              <a:t>// 120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2A26ED25-DEC8-548C-9F1D-70070E0647C6}"/>
              </a:ext>
            </a:extLst>
          </p:cNvPr>
          <p:cNvSpPr txBox="1">
            <a:spLocks/>
          </p:cNvSpPr>
          <p:nvPr/>
        </p:nvSpPr>
        <p:spPr>
          <a:xfrm>
            <a:off x="5590356" y="1932290"/>
            <a:ext cx="6463155" cy="38779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91440" rIns="144000" bIns="9144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function</a:t>
            </a:r>
            <a:r>
              <a:rPr lang="en-US" sz="2400" b="1" noProof="1">
                <a:sym typeface="Wingdings" pitchFamily="2" charset="2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tailFact</a:t>
            </a:r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(number,</a:t>
            </a:r>
            <a:r>
              <a:rPr lang="en-US" sz="2400" b="1" noProof="1">
                <a:sym typeface="Wingdings" pitchFamily="2" charset="2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result</a:t>
            </a:r>
            <a:r>
              <a:rPr lang="en-US" sz="2400" b="1" noProof="1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=</a:t>
            </a:r>
            <a:r>
              <a:rPr lang="en-US" sz="2400" b="1" noProof="1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1</a:t>
            </a:r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)</a:t>
            </a:r>
            <a:r>
              <a:rPr lang="en-US" sz="2400" b="1" noProof="1">
                <a:sym typeface="Wingdings" pitchFamily="2" charset="2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{</a:t>
            </a:r>
          </a:p>
          <a:p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  if 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number</a:t>
            </a:r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== 1</a:t>
            </a:r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) {</a:t>
            </a:r>
          </a:p>
          <a:p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    return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result</a:t>
            </a:r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;</a:t>
            </a:r>
          </a:p>
          <a:p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  } else {</a:t>
            </a:r>
          </a:p>
          <a:p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    return tailFact(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number - 1</a:t>
            </a:r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,</a:t>
            </a:r>
          </a:p>
          <a:p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  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result</a:t>
            </a:r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 *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number</a:t>
            </a:r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);</a:t>
            </a:r>
          </a:p>
          <a:p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  }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}</a:t>
            </a:r>
          </a:p>
          <a:p>
            <a:endParaRPr lang="en-US" sz="2400" b="1" noProof="1">
              <a:solidFill>
                <a:schemeClr val="bg1"/>
              </a:solidFill>
              <a:latin typeface="Consolas" panose="020B0609020204030204" pitchFamily="49" charset="0"/>
              <a:sym typeface="Wingdings" pitchFamily="2" charset="2"/>
            </a:endParaRP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tailFact</a:t>
            </a:r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(5); </a:t>
            </a:r>
            <a:r>
              <a:rPr lang="en-US" sz="2400" b="1" noProof="1">
                <a:solidFill>
                  <a:schemeClr val="accent2"/>
                </a:solidFill>
                <a:latin typeface="Consolas" panose="020B0609020204030204" pitchFamily="49" charset="0"/>
                <a:sym typeface="Wingdings" pitchFamily="2" charset="2"/>
              </a:rPr>
              <a:t>// 120</a:t>
            </a:r>
          </a:p>
        </p:txBody>
      </p:sp>
      <p:sp>
        <p:nvSpPr>
          <p:cNvPr id="9" name="Rounded Rectangular Callout 5">
            <a:extLst>
              <a:ext uri="{FF2B5EF4-FFF2-40B4-BE49-F238E27FC236}">
                <a16:creationId xmlns:a16="http://schemas.microsoft.com/office/drawing/2014/main" id="{EC0E95C5-3A0F-94AA-EDB1-040FBBB43B5C}"/>
              </a:ext>
            </a:extLst>
          </p:cNvPr>
          <p:cNvSpPr/>
          <p:nvPr/>
        </p:nvSpPr>
        <p:spPr bwMode="auto">
          <a:xfrm>
            <a:off x="4063005" y="2708920"/>
            <a:ext cx="1682745" cy="936104"/>
          </a:xfrm>
          <a:prstGeom prst="wedgeRoundRectCallout">
            <a:avLst>
              <a:gd name="adj1" fmla="val -72414"/>
              <a:gd name="adj2" fmla="val -6222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Recursive </a:t>
            </a:r>
            <a:r>
              <a:rPr lang="en-US" sz="2400" b="1" dirty="0">
                <a:solidFill>
                  <a:schemeClr val="bg2"/>
                </a:solidFill>
              </a:rPr>
              <a:t>approach</a:t>
            </a:r>
          </a:p>
        </p:txBody>
      </p:sp>
      <p:sp>
        <p:nvSpPr>
          <p:cNvPr id="10" name="Rounded Rectangular Callout 5">
            <a:extLst>
              <a:ext uri="{FF2B5EF4-FFF2-40B4-BE49-F238E27FC236}">
                <a16:creationId xmlns:a16="http://schemas.microsoft.com/office/drawing/2014/main" id="{80FCD029-E0A4-76EF-7C40-C2C26EF52187}"/>
              </a:ext>
            </a:extLst>
          </p:cNvPr>
          <p:cNvSpPr/>
          <p:nvPr/>
        </p:nvSpPr>
        <p:spPr bwMode="auto">
          <a:xfrm>
            <a:off x="10142135" y="2558000"/>
            <a:ext cx="1978309" cy="871000"/>
          </a:xfrm>
          <a:prstGeom prst="wedgeRoundRectCallout">
            <a:avLst>
              <a:gd name="adj1" fmla="val -62738"/>
              <a:gd name="adj2" fmla="val -6187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Tail recursive 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approach</a:t>
            </a:r>
          </a:p>
        </p:txBody>
      </p:sp>
      <p:sp>
        <p:nvSpPr>
          <p:cNvPr id="11" name="Стрелка надясно 10">
            <a:extLst>
              <a:ext uri="{FF2B5EF4-FFF2-40B4-BE49-F238E27FC236}">
                <a16:creationId xmlns:a16="http://schemas.microsoft.com/office/drawing/2014/main" id="{314CD9CD-3A20-D9D7-D44E-33C1E280A292}"/>
              </a:ext>
            </a:extLst>
          </p:cNvPr>
          <p:cNvSpPr/>
          <p:nvPr/>
        </p:nvSpPr>
        <p:spPr bwMode="auto">
          <a:xfrm>
            <a:off x="4044939" y="5799270"/>
            <a:ext cx="3631770" cy="779618"/>
          </a:xfrm>
          <a:prstGeom prst="right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i="0" dirty="0">
                <a:solidFill>
                  <a:schemeClr val="tx1"/>
                </a:solidFill>
                <a:effectLst/>
                <a:latin typeface="charter"/>
              </a:rPr>
              <a:t>Tail Call Optimization</a:t>
            </a:r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678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ов контейнер 2">
            <a:extLst>
              <a:ext uri="{FF2B5EF4-FFF2-40B4-BE49-F238E27FC236}">
                <a16:creationId xmlns:a16="http://schemas.microsoft.com/office/drawing/2014/main" id="{EC74E154-E2AB-69B3-8E8C-17887D165C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4"/>
            <a:ext cx="6480123" cy="5561125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Recursive</a:t>
            </a:r>
            <a:r>
              <a:rPr lang="en-US" dirty="0"/>
              <a:t> approach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 marL="0" indent="0">
              <a:lnSpc>
                <a:spcPct val="150000"/>
              </a:lnSpc>
              <a:buClr>
                <a:schemeClr val="tx1"/>
              </a:buClr>
              <a:buNone/>
            </a:pPr>
            <a:endParaRPr lang="en-US" dirty="0"/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Tail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recursive</a:t>
            </a:r>
            <a:r>
              <a:rPr lang="en-US" dirty="0"/>
              <a:t> approach</a:t>
            </a:r>
            <a:endParaRPr lang="bg-BG" dirty="0"/>
          </a:p>
        </p:txBody>
      </p:sp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3CBE0A98-DDBE-2FE8-E7C3-A239DA632C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6B415DBD-937C-C949-2EE3-A06F1AC50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Tail Recursion vs Recursion</a:t>
            </a:r>
            <a:endParaRPr lang="bg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89D5F9D-9164-7960-978A-4FD60033C6EE}"/>
              </a:ext>
            </a:extLst>
          </p:cNvPr>
          <p:cNvSpPr txBox="1">
            <a:spLocks/>
          </p:cNvSpPr>
          <p:nvPr/>
        </p:nvSpPr>
        <p:spPr>
          <a:xfrm>
            <a:off x="4764220" y="1263857"/>
            <a:ext cx="6988810" cy="24006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91440" rIns="144000" bIns="9144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factorial(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5</a:t>
            </a:r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); 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  <a:sym typeface="Wingdings" pitchFamily="2" charset="2"/>
              </a:rPr>
              <a:t>// step 1</a:t>
            </a:r>
          </a:p>
          <a:p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5 * factorial(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4</a:t>
            </a:r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); 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  <a:sym typeface="Wingdings" pitchFamily="2" charset="2"/>
              </a:rPr>
              <a:t>// step 2</a:t>
            </a:r>
          </a:p>
          <a:p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5 * 4 * factorial(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3</a:t>
            </a:r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); 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  <a:sym typeface="Wingdings" pitchFamily="2" charset="2"/>
              </a:rPr>
              <a:t>// step 3</a:t>
            </a:r>
          </a:p>
          <a:p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5 * 4 * 3 * factorial(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2</a:t>
            </a:r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); 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  <a:sym typeface="Wingdings" pitchFamily="2" charset="2"/>
              </a:rPr>
              <a:t>// step 4</a:t>
            </a:r>
          </a:p>
          <a:p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5 * 4 * 3 * 2 * factorial(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1</a:t>
            </a:r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); 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  <a:sym typeface="Wingdings" pitchFamily="2" charset="2"/>
              </a:rPr>
              <a:t>// step 5</a:t>
            </a:r>
          </a:p>
          <a:p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5 * 4 * 3 * 2 * 1; 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  <a:sym typeface="Wingdings" pitchFamily="2" charset="2"/>
              </a:rPr>
              <a:t>// step 6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2A26ED25-DEC8-548C-9F1D-70070E0647C6}"/>
              </a:ext>
            </a:extLst>
          </p:cNvPr>
          <p:cNvSpPr txBox="1">
            <a:spLocks/>
          </p:cNvSpPr>
          <p:nvPr/>
        </p:nvSpPr>
        <p:spPr>
          <a:xfrm>
            <a:off x="669536" y="4365104"/>
            <a:ext cx="4416764" cy="20313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91440" rIns="144000" bIns="9144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noProof="1">
                <a:solidFill>
                  <a:schemeClr val="accent2"/>
                </a:solidFill>
                <a:latin typeface="Consolas" panose="020B0609020204030204" pitchFamily="49" charset="0"/>
                <a:sym typeface="Wingdings" pitchFamily="2" charset="2"/>
              </a:rPr>
              <a:t>Step 1: </a:t>
            </a:r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tailFact(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5, 1</a:t>
            </a:r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)</a:t>
            </a:r>
          </a:p>
          <a:p>
            <a:r>
              <a:rPr lang="en-US" sz="2400" b="1" noProof="1">
                <a:solidFill>
                  <a:schemeClr val="accent2"/>
                </a:solidFill>
                <a:latin typeface="Consolas" panose="020B0609020204030204" pitchFamily="49" charset="0"/>
                <a:sym typeface="Wingdings" pitchFamily="2" charset="2"/>
              </a:rPr>
              <a:t>Step 2: </a:t>
            </a:r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tailFact(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4, 5</a:t>
            </a:r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)</a:t>
            </a:r>
          </a:p>
          <a:p>
            <a:r>
              <a:rPr lang="en-US" sz="2400" b="1" noProof="1">
                <a:solidFill>
                  <a:schemeClr val="accent2"/>
                </a:solidFill>
                <a:latin typeface="Consolas" panose="020B0609020204030204" pitchFamily="49" charset="0"/>
                <a:sym typeface="Wingdings" pitchFamily="2" charset="2"/>
              </a:rPr>
              <a:t>Step 3: </a:t>
            </a:r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tailFact(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3, 20</a:t>
            </a:r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)</a:t>
            </a:r>
          </a:p>
          <a:p>
            <a:r>
              <a:rPr lang="en-US" sz="2400" b="1" noProof="1">
                <a:solidFill>
                  <a:schemeClr val="accent2"/>
                </a:solidFill>
                <a:latin typeface="Consolas" panose="020B0609020204030204" pitchFamily="49" charset="0"/>
                <a:sym typeface="Wingdings" pitchFamily="2" charset="2"/>
              </a:rPr>
              <a:t>Step 4: </a:t>
            </a:r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tailFact(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2, 60</a:t>
            </a:r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)</a:t>
            </a:r>
          </a:p>
          <a:p>
            <a:r>
              <a:rPr lang="en-US" sz="2400" b="1" noProof="1">
                <a:solidFill>
                  <a:schemeClr val="accent2"/>
                </a:solidFill>
                <a:latin typeface="Consolas" panose="020B0609020204030204" pitchFamily="49" charset="0"/>
                <a:sym typeface="Wingdings" pitchFamily="2" charset="2"/>
              </a:rPr>
              <a:t>Step 5: </a:t>
            </a:r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tailFact(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1, 120</a:t>
            </a:r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)</a:t>
            </a:r>
          </a:p>
        </p:txBody>
      </p:sp>
      <p:sp>
        <p:nvSpPr>
          <p:cNvPr id="10" name="Rounded Rectangular Callout 5">
            <a:extLst>
              <a:ext uri="{FF2B5EF4-FFF2-40B4-BE49-F238E27FC236}">
                <a16:creationId xmlns:a16="http://schemas.microsoft.com/office/drawing/2014/main" id="{80FCD029-E0A4-76EF-7C40-C2C26EF52187}"/>
              </a:ext>
            </a:extLst>
          </p:cNvPr>
          <p:cNvSpPr/>
          <p:nvPr/>
        </p:nvSpPr>
        <p:spPr bwMode="auto">
          <a:xfrm>
            <a:off x="5734372" y="4730242"/>
            <a:ext cx="4920957" cy="1301047"/>
          </a:xfrm>
          <a:prstGeom prst="wedgeRoundRectCallout">
            <a:avLst>
              <a:gd name="adj1" fmla="val -65704"/>
              <a:gd name="adj2" fmla="val 56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2"/>
                </a:solidFill>
              </a:rPr>
              <a:t>Thus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requires</a:t>
            </a:r>
            <a:r>
              <a:rPr lang="en-US" sz="2400" b="1" dirty="0">
                <a:solidFill>
                  <a:schemeClr val="bg2"/>
                </a:solidFill>
              </a:rPr>
              <a:t> fewer operations and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needs</a:t>
            </a:r>
            <a:r>
              <a:rPr lang="en-US" sz="2400" b="1" dirty="0">
                <a:solidFill>
                  <a:schemeClr val="bg2"/>
                </a:solidFill>
              </a:rPr>
              <a:t> fewer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items</a:t>
            </a:r>
            <a:r>
              <a:rPr lang="en-US" sz="2400" b="1" dirty="0">
                <a:solidFill>
                  <a:schemeClr val="bg2"/>
                </a:solidFill>
              </a:rPr>
              <a:t> on a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stack</a:t>
            </a:r>
            <a:r>
              <a:rPr lang="en-US" sz="2400" b="1" dirty="0">
                <a:solidFill>
                  <a:schemeClr val="bg2"/>
                </a:solidFill>
              </a:rPr>
              <a:t>, which means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more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performant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execution</a:t>
            </a:r>
          </a:p>
        </p:txBody>
      </p:sp>
      <p:sp>
        <p:nvSpPr>
          <p:cNvPr id="3" name="Стрелка надолу 2">
            <a:extLst>
              <a:ext uri="{FF2B5EF4-FFF2-40B4-BE49-F238E27FC236}">
                <a16:creationId xmlns:a16="http://schemas.microsoft.com/office/drawing/2014/main" id="{A395D8C4-1256-3B69-B00B-C38928CFF3F4}"/>
              </a:ext>
            </a:extLst>
          </p:cNvPr>
          <p:cNvSpPr/>
          <p:nvPr/>
        </p:nvSpPr>
        <p:spPr bwMode="auto">
          <a:xfrm>
            <a:off x="1073131" y="1916832"/>
            <a:ext cx="936104" cy="1603666"/>
          </a:xfrm>
          <a:prstGeom prst="down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0127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 animBg="1"/>
      <p:bldP spid="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B4598B-4CCB-9416-45B5-27C1532B0F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136EF2C-990E-410B-69FC-5D3C4F496D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The call stack </a:t>
            </a:r>
            <a:r>
              <a:rPr lang="en-US" b="1" dirty="0"/>
              <a:t>with  tail recursion optimization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3CE6C55-236E-9D8D-DB3A-80139C8DB7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call stack </a:t>
            </a:r>
            <a:r>
              <a:rPr lang="en-US" b="1" dirty="0"/>
              <a:t>without tail recursion optimization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8F56B98-BABB-6ACE-7EE0-756369299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Tail Recursion: The Call Stack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88B946-14C5-0115-A043-6223EECFC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0556" y="2708920"/>
            <a:ext cx="4161197" cy="269728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EFBCC7-4063-5C95-1DB4-03E8E2E7B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852" y="2447941"/>
            <a:ext cx="3486150" cy="359092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18067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81B29B-7126-FF60-3B73-1412F89D26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A39FD-37AF-BF22-3E81-0F0CD32F56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Modern compilers / runtime environments are expected to automatically </a:t>
            </a:r>
            <a:r>
              <a:rPr lang="en-US" b="1" dirty="0"/>
              <a:t>optimize tail recursion calls</a:t>
            </a:r>
            <a:endParaRPr lang="en-US" dirty="0"/>
          </a:p>
          <a:p>
            <a:r>
              <a:rPr lang="en-US" dirty="0"/>
              <a:t>Unfortunately, it is </a:t>
            </a:r>
            <a:r>
              <a:rPr lang="en-US" b="1" dirty="0"/>
              <a:t>not supported in JavaScript </a:t>
            </a:r>
            <a:br>
              <a:rPr lang="en-US" b="1" dirty="0"/>
            </a:br>
            <a:r>
              <a:rPr lang="en-US" dirty="0"/>
              <a:t>(as of Nov 2022)</a:t>
            </a:r>
          </a:p>
          <a:p>
            <a:pPr lvl="1"/>
            <a:r>
              <a:rPr lang="en-US" dirty="0"/>
              <a:t>See </a:t>
            </a:r>
            <a:r>
              <a:rPr lang="en-US" dirty="0">
                <a:hlinkClick r:id="rId2"/>
              </a:rPr>
              <a:t>https://kangax.github.io/compat-table/es6/#test-proper_tail_calls_(tail_call_optimisation)</a:t>
            </a:r>
            <a:r>
              <a:rPr lang="en-US" dirty="0"/>
              <a:t> for details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5C4F16-4FAF-04F7-46E5-39051CE24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Tail Call Optimization (TCO)</a:t>
            </a:r>
          </a:p>
        </p:txBody>
      </p:sp>
    </p:spTree>
    <p:extLst>
      <p:ext uri="{BB962C8B-B14F-4D97-AF65-F5344CB8AC3E}">
        <p14:creationId xmlns:p14="http://schemas.microsoft.com/office/powerpoint/2010/main" val="3952756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65F1C71-6813-4B5F-8830-267DF8F335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Compound Primitives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7007D66-5634-471F-90C1-4EF07FBF2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Records &amp; Tuples</a:t>
            </a:r>
          </a:p>
        </p:txBody>
      </p:sp>
      <p:pic>
        <p:nvPicPr>
          <p:cNvPr id="7" name="Picture 2" descr="What are Tuples and Records in JavaScript? : r/javascript">
            <a:extLst>
              <a:ext uri="{FF2B5EF4-FFF2-40B4-BE49-F238E27FC236}">
                <a16:creationId xmlns:a16="http://schemas.microsoft.com/office/drawing/2014/main" id="{CBE82A59-48AB-4DE8-840E-BA0B5073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208" y="836712"/>
            <a:ext cx="6174408" cy="3629876"/>
          </a:xfrm>
          <a:prstGeom prst="roundRect">
            <a:avLst/>
          </a:prstGeom>
          <a:noFill/>
          <a:ln>
            <a:solidFill>
              <a:schemeClr val="bg2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24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63FF41-CDFA-3F23-B015-8504873B84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93A63-F9DC-9DDB-5D29-168D386635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Record</a:t>
            </a:r>
            <a:r>
              <a:rPr lang="en-GB" dirty="0"/>
              <a:t>, a deeply immutable </a:t>
            </a:r>
            <a:r>
              <a:rPr lang="en-GB" b="1" dirty="0">
                <a:solidFill>
                  <a:schemeClr val="bg1"/>
                </a:solidFill>
              </a:rPr>
              <a:t>object-like structure</a:t>
            </a:r>
            <a:r>
              <a:rPr lang="en-GB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#{ x: 1, y: 2 }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Tuple</a:t>
            </a:r>
            <a:r>
              <a:rPr lang="en-GB" dirty="0"/>
              <a:t>, a deeply immutable </a:t>
            </a:r>
            <a:r>
              <a:rPr lang="en-GB" b="1" dirty="0">
                <a:solidFill>
                  <a:schemeClr val="bg1"/>
                </a:solidFill>
              </a:rPr>
              <a:t>array-like structure</a:t>
            </a:r>
            <a:r>
              <a:rPr lang="en-GB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#[1, 2, 3, 4]</a:t>
            </a:r>
          </a:p>
          <a:p>
            <a:r>
              <a:rPr lang="en-GB" dirty="0"/>
              <a:t>Records and tuples are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still not supported </a:t>
            </a:r>
            <a:r>
              <a:rPr lang="en-GB" dirty="0"/>
              <a:t>natively </a:t>
            </a:r>
            <a:br>
              <a:rPr lang="en-GB" dirty="0"/>
            </a:br>
            <a:r>
              <a:rPr lang="en-GB" dirty="0"/>
              <a:t>in JS and browsers</a:t>
            </a:r>
          </a:p>
          <a:p>
            <a:r>
              <a:rPr lang="en-GB" dirty="0"/>
              <a:t>Test demo: </a:t>
            </a:r>
            <a:r>
              <a:rPr lang="en-GB" dirty="0">
                <a:hlinkClick r:id="rId2"/>
              </a:rPr>
              <a:t>here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C365982-1D81-0FAA-CC32-D368AC6BC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Records and Tuples</a:t>
            </a:r>
            <a:endParaRPr lang="en-GB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BEDEBEC-A8B1-3D98-4DCA-F7C6A836FD6B}"/>
              </a:ext>
            </a:extLst>
          </p:cNvPr>
          <p:cNvSpPr txBox="1">
            <a:spLocks/>
          </p:cNvSpPr>
          <p:nvPr/>
        </p:nvSpPr>
        <p:spPr>
          <a:xfrm>
            <a:off x="5950396" y="3438534"/>
            <a:ext cx="5760640" cy="28619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91440" rIns="144000" bIns="9144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const log = console.log;</a:t>
            </a:r>
          </a:p>
          <a:p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const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record</a:t>
            </a:r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#{</a:t>
            </a:r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 prop: 1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}</a:t>
            </a:r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const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tuple</a:t>
            </a:r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#[</a:t>
            </a:r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1, 2, 3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]</a:t>
            </a:r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log("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simple</a:t>
            </a:r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",</a:t>
            </a:r>
          </a:p>
          <a:p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#{</a:t>
            </a:r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 a: 1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}</a:t>
            </a:r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 ===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#{</a:t>
            </a:r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 a:1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}</a:t>
            </a:r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,</a:t>
            </a:r>
          </a:p>
          <a:p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#[</a:t>
            </a:r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1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]</a:t>
            </a:r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 ===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#[</a:t>
            </a:r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1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]</a:t>
            </a:r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); </a:t>
            </a:r>
          </a:p>
          <a:p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  <a:sym typeface="Wingdings" pitchFamily="2" charset="2"/>
              </a:rPr>
              <a:t>// ["simple", true, true]</a:t>
            </a:r>
          </a:p>
        </p:txBody>
      </p:sp>
    </p:spTree>
    <p:extLst>
      <p:ext uri="{BB962C8B-B14F-4D97-AF65-F5344CB8AC3E}">
        <p14:creationId xmlns:p14="http://schemas.microsoft.com/office/powerpoint/2010/main" val="1769489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8B1906-60AC-4AC4-BA79-E265B0175E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tuple</a:t>
            </a:r>
            <a:r>
              <a:rPr lang="en-US" dirty="0"/>
              <a:t> is a </a:t>
            </a:r>
            <a:r>
              <a:rPr lang="en-US" b="1" dirty="0">
                <a:solidFill>
                  <a:schemeClr val="bg1"/>
                </a:solidFill>
              </a:rPr>
              <a:t>typed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with a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pre-defined length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types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for each </a:t>
            </a:r>
            <a:r>
              <a:rPr lang="en-US" b="1" dirty="0">
                <a:solidFill>
                  <a:schemeClr val="bg1"/>
                </a:solidFill>
              </a:rPr>
              <a:t>index</a:t>
            </a:r>
          </a:p>
          <a:p>
            <a:pPr>
              <a:lnSpc>
                <a:spcPct val="110000"/>
              </a:lnSpc>
            </a:pPr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that is </a:t>
            </a:r>
            <a:r>
              <a:rPr lang="en-US" b="1" dirty="0">
                <a:solidFill>
                  <a:schemeClr val="bg1"/>
                </a:solidFill>
              </a:rPr>
              <a:t>compared</a:t>
            </a:r>
            <a:r>
              <a:rPr lang="en-US" dirty="0"/>
              <a:t> by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It is </a:t>
            </a:r>
            <a:r>
              <a:rPr lang="en-US" b="1" dirty="0">
                <a:solidFill>
                  <a:schemeClr val="bg1"/>
                </a:solidFill>
              </a:rPr>
              <a:t>immutable</a:t>
            </a:r>
          </a:p>
          <a:p>
            <a:pPr>
              <a:lnSpc>
                <a:spcPct val="110000"/>
              </a:lnSpc>
            </a:pPr>
            <a:r>
              <a:rPr lang="en-US" dirty="0"/>
              <a:t>JS does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have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tuples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We can </a:t>
            </a:r>
            <a:r>
              <a:rPr lang="en-US" b="1" dirty="0">
                <a:solidFill>
                  <a:schemeClr val="bg1"/>
                </a:solidFill>
              </a:rPr>
              <a:t>pretend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tuples</a:t>
            </a:r>
            <a:r>
              <a:rPr lang="en-US" dirty="0"/>
              <a:t> by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</a:t>
            </a:r>
            <a:r>
              <a:rPr lang="en-US" b="1" noProof="1">
                <a:solidFill>
                  <a:schemeClr val="bg1"/>
                </a:solidFill>
              </a:rPr>
              <a:t>destructuring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By </a:t>
            </a:r>
            <a:r>
              <a:rPr lang="en-US" b="1" dirty="0">
                <a:solidFill>
                  <a:schemeClr val="bg1"/>
                </a:solidFill>
              </a:rPr>
              <a:t>prefixing</a:t>
            </a:r>
            <a:r>
              <a:rPr lang="en-US" dirty="0"/>
              <a:t>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literal with </a:t>
            </a:r>
            <a:r>
              <a:rPr lang="en-US" b="1" dirty="0">
                <a:solidFill>
                  <a:schemeClr val="bg1"/>
                </a:solidFill>
              </a:rPr>
              <a:t>#</a:t>
            </a:r>
            <a:r>
              <a:rPr lang="en-US" dirty="0"/>
              <a:t>, we </a:t>
            </a:r>
            <a:r>
              <a:rPr lang="en-US" b="1" dirty="0">
                <a:solidFill>
                  <a:schemeClr val="bg1"/>
                </a:solidFill>
              </a:rPr>
              <a:t>create</a:t>
            </a:r>
            <a:r>
              <a:rPr lang="en-US" dirty="0"/>
              <a:t> a </a:t>
            </a:r>
            <a:r>
              <a:rPr lang="en-US" b="1" dirty="0">
                <a:solidFill>
                  <a:schemeClr val="bg1"/>
                </a:solidFill>
              </a:rPr>
              <a:t>tuple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65C084-8660-45F2-AC02-E6895D821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B8CF44-3727-FAAF-FA64-68F3A561D657}"/>
              </a:ext>
            </a:extLst>
          </p:cNvPr>
          <p:cNvSpPr txBox="1">
            <a:spLocks/>
          </p:cNvSpPr>
          <p:nvPr/>
        </p:nvSpPr>
        <p:spPr>
          <a:xfrm>
            <a:off x="5086300" y="4077072"/>
            <a:ext cx="4896245" cy="9233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91440" rIns="144000" bIns="9144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#[</a:t>
            </a:r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'a', 'b'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]</a:t>
            </a:r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 ===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#[</a:t>
            </a:r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'a', 'b'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]</a:t>
            </a:r>
          </a:p>
          <a:p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  <a:sym typeface="Wingdings" pitchFamily="2" charset="2"/>
              </a:rPr>
              <a:t>// true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53350A-FACA-41BE-8AC6-4A0271AB5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8588" y="1196125"/>
            <a:ext cx="4309050" cy="322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93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4B8CFA56-7008-7F68-7016-2202ADF7F8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22256236-27FB-0E03-D473-343AF250A6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Tuples are with </a:t>
            </a:r>
            <a:r>
              <a:rPr lang="en-US" b="1" dirty="0">
                <a:solidFill>
                  <a:schemeClr val="bg1"/>
                </a:solidFill>
              </a:rPr>
              <a:t>finite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size</a:t>
            </a:r>
            <a:r>
              <a:rPr lang="en-US" dirty="0"/>
              <a:t> in nature i.e. </a:t>
            </a:r>
            <a:br>
              <a:rPr lang="en-US" dirty="0"/>
            </a:br>
            <a:r>
              <a:rPr lang="en-US" dirty="0"/>
              <a:t>we </a:t>
            </a:r>
            <a:r>
              <a:rPr lang="en-US" b="1" dirty="0">
                <a:solidFill>
                  <a:schemeClr val="bg1"/>
                </a:solidFill>
              </a:rPr>
              <a:t>can’t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/</a:t>
            </a:r>
            <a:r>
              <a:rPr lang="en-US" b="1" dirty="0">
                <a:solidFill>
                  <a:schemeClr val="bg1"/>
                </a:solidFill>
              </a:rPr>
              <a:t>delete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elements</a:t>
            </a:r>
            <a:r>
              <a:rPr lang="en-US" dirty="0"/>
              <a:t> to/from a tuple</a:t>
            </a:r>
          </a:p>
          <a:p>
            <a:r>
              <a:rPr lang="en-US" dirty="0"/>
              <a:t>We can </a:t>
            </a:r>
            <a:r>
              <a:rPr lang="en-US" b="1" dirty="0">
                <a:solidFill>
                  <a:schemeClr val="bg1"/>
                </a:solidFill>
              </a:rPr>
              <a:t>search</a:t>
            </a:r>
            <a:r>
              <a:rPr lang="en-US" dirty="0"/>
              <a:t> any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in a </a:t>
            </a:r>
            <a:r>
              <a:rPr lang="en-US" b="1" dirty="0">
                <a:solidFill>
                  <a:schemeClr val="bg1"/>
                </a:solidFill>
              </a:rPr>
              <a:t>tuple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Tuples</a:t>
            </a:r>
            <a:r>
              <a:rPr lang="en-US" dirty="0"/>
              <a:t> are </a:t>
            </a:r>
            <a:r>
              <a:rPr lang="en-US" b="1" dirty="0">
                <a:solidFill>
                  <a:schemeClr val="bg1"/>
                </a:solidFill>
              </a:rPr>
              <a:t>faster</a:t>
            </a:r>
            <a:r>
              <a:rPr lang="en-US" dirty="0"/>
              <a:t> than </a:t>
            </a:r>
            <a:r>
              <a:rPr lang="en-US" b="1" dirty="0">
                <a:solidFill>
                  <a:schemeClr val="bg1"/>
                </a:solidFill>
              </a:rPr>
              <a:t>arrays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because they </a:t>
            </a:r>
            <a:r>
              <a:rPr lang="en-US" b="1" dirty="0">
                <a:solidFill>
                  <a:schemeClr val="bg1"/>
                </a:solidFill>
              </a:rPr>
              <a:t>have</a:t>
            </a:r>
            <a:r>
              <a:rPr lang="en-US" dirty="0"/>
              <a:t> a </a:t>
            </a:r>
            <a:r>
              <a:rPr lang="en-US" b="1" dirty="0">
                <a:solidFill>
                  <a:schemeClr val="bg1"/>
                </a:solidFill>
              </a:rPr>
              <a:t>constant</a:t>
            </a:r>
            <a:r>
              <a:rPr lang="en-US" dirty="0"/>
              <a:t>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set</a:t>
            </a:r>
            <a:r>
              <a:rPr lang="en-US" dirty="0"/>
              <a:t> of </a:t>
            </a:r>
            <a:r>
              <a:rPr lang="en-US" b="1" dirty="0">
                <a:solidFill>
                  <a:schemeClr val="bg1"/>
                </a:solidFill>
              </a:rPr>
              <a:t>values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Tuples</a:t>
            </a:r>
            <a:r>
              <a:rPr lang="en-US" dirty="0"/>
              <a:t> can be used as </a:t>
            </a:r>
            <a:r>
              <a:rPr lang="en-US" b="1" dirty="0">
                <a:solidFill>
                  <a:schemeClr val="bg1"/>
                </a:solidFill>
              </a:rPr>
              <a:t>dictionary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keys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because they contain </a:t>
            </a:r>
            <a:r>
              <a:rPr lang="en-US" b="1" dirty="0">
                <a:solidFill>
                  <a:schemeClr val="bg1"/>
                </a:solidFill>
              </a:rPr>
              <a:t>immutable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values</a:t>
            </a:r>
            <a:r>
              <a:rPr lang="en-US" dirty="0"/>
              <a:t> like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strings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numbers</a:t>
            </a:r>
            <a:r>
              <a:rPr lang="en-US" dirty="0"/>
              <a:t>, etc.</a:t>
            </a:r>
            <a:endParaRPr lang="bg-BG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F9E6EB01-AAE7-7857-1570-866D61BCC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Benefits</a:t>
            </a:r>
            <a:endParaRPr lang="bg-BG" dirty="0"/>
          </a:p>
        </p:txBody>
      </p:sp>
      <p:pic>
        <p:nvPicPr>
          <p:cNvPr id="1026" name="Picture 2" descr="Python Tuples - Note Arena">
            <a:extLst>
              <a:ext uri="{FF2B5EF4-FFF2-40B4-BE49-F238E27FC236}">
                <a16:creationId xmlns:a16="http://schemas.microsoft.com/office/drawing/2014/main" id="{575682E8-7AD5-924A-364B-97798256F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063" y="1988840"/>
            <a:ext cx="6120084" cy="3085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622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4A038747-0841-95D7-C91A-B66C83EBB5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97EFB149-5BB7-0BCB-CCEC-0DC8C7CEA1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Recursion</a:t>
            </a:r>
            <a:r>
              <a:rPr lang="en-US" dirty="0"/>
              <a:t> is a </a:t>
            </a:r>
            <a:r>
              <a:rPr lang="en-US" b="1" dirty="0">
                <a:solidFill>
                  <a:schemeClr val="bg1"/>
                </a:solidFill>
              </a:rPr>
              <a:t>process</a:t>
            </a:r>
            <a:r>
              <a:rPr lang="en-US" dirty="0"/>
              <a:t> of calling </a:t>
            </a:r>
            <a:r>
              <a:rPr lang="en-US" b="1" dirty="0">
                <a:solidFill>
                  <a:schemeClr val="bg1"/>
                </a:solidFill>
              </a:rPr>
              <a:t>itself</a:t>
            </a:r>
          </a:p>
          <a:p>
            <a:pPr>
              <a:buClr>
                <a:schemeClr val="tx1"/>
              </a:buClr>
            </a:pPr>
            <a:r>
              <a:rPr lang="en-US" dirty="0"/>
              <a:t>Very </a:t>
            </a:r>
            <a:r>
              <a:rPr lang="en-US" b="1" dirty="0">
                <a:solidFill>
                  <a:schemeClr val="bg1"/>
                </a:solidFill>
              </a:rPr>
              <a:t>powerful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tool</a:t>
            </a:r>
            <a:r>
              <a:rPr lang="en-US" dirty="0"/>
              <a:t> in writing </a:t>
            </a:r>
            <a:r>
              <a:rPr lang="en-US" b="1" dirty="0">
                <a:solidFill>
                  <a:schemeClr val="bg1"/>
                </a:solidFill>
              </a:rPr>
              <a:t>algorithms</a:t>
            </a:r>
          </a:p>
          <a:p>
            <a:r>
              <a:rPr lang="en-US" dirty="0"/>
              <a:t>Problem solving </a:t>
            </a:r>
            <a:r>
              <a:rPr lang="en-US" b="1" dirty="0">
                <a:solidFill>
                  <a:schemeClr val="bg1"/>
                </a:solidFill>
              </a:rPr>
              <a:t>technique</a:t>
            </a:r>
          </a:p>
          <a:p>
            <a:pPr lvl="1"/>
            <a:r>
              <a:rPr lang="en-US" dirty="0"/>
              <a:t>Divides each problem</a:t>
            </a:r>
            <a:br>
              <a:rPr lang="en-US" dirty="0"/>
            </a:br>
            <a:r>
              <a:rPr lang="en-US" dirty="0"/>
              <a:t>into </a:t>
            </a:r>
            <a:r>
              <a:rPr lang="en-US" b="1" dirty="0">
                <a:solidFill>
                  <a:schemeClr val="bg1"/>
                </a:solidFill>
              </a:rPr>
              <a:t>subproblems</a:t>
            </a:r>
            <a:r>
              <a:rPr lang="en-US" dirty="0"/>
              <a:t> of </a:t>
            </a:r>
            <a:br>
              <a:rPr lang="en-US" dirty="0"/>
            </a:br>
            <a:r>
              <a:rPr lang="en-US" dirty="0"/>
              <a:t>the same type</a:t>
            </a:r>
          </a:p>
          <a:p>
            <a:endParaRPr lang="bg-BG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0ED37046-0CF9-BF85-922D-FA6162F94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Recursion?</a:t>
            </a:r>
            <a:endParaRPr lang="bg-BG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F8829AE9-6A04-4F63-B830-7B05BB14D1EE}"/>
              </a:ext>
            </a:extLst>
          </p:cNvPr>
          <p:cNvSpPr txBox="1">
            <a:spLocks/>
          </p:cNvSpPr>
          <p:nvPr/>
        </p:nvSpPr>
        <p:spPr>
          <a:xfrm>
            <a:off x="5621980" y="3645024"/>
            <a:ext cx="5750683" cy="24006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91440" rIns="144000" bIns="9144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latin typeface="Consolas" panose="020B0609020204030204" pitchFamily="49" charset="0"/>
              </a:rPr>
              <a:t>function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recurse</a:t>
            </a:r>
            <a:r>
              <a:rPr lang="en-US" sz="2400" b="1" dirty="0">
                <a:latin typeface="Consolas" panose="020B0609020204030204" pitchFamily="49" charset="0"/>
              </a:rPr>
              <a:t>()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function code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recurse</a:t>
            </a:r>
            <a:r>
              <a:rPr lang="en-US" sz="2400" b="1" dirty="0"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b="1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recurse</a:t>
            </a:r>
            <a:r>
              <a:rPr lang="en-US" sz="2400" b="1" dirty="0">
                <a:latin typeface="Consolas" panose="020B0609020204030204" pitchFamily="49" charset="0"/>
              </a:rPr>
              <a:t>();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31A277-373E-4E95-B5B7-ABE83AE96EDD}"/>
              </a:ext>
            </a:extLst>
          </p:cNvPr>
          <p:cNvGrpSpPr/>
          <p:nvPr/>
        </p:nvGrpSpPr>
        <p:grpSpPr>
          <a:xfrm>
            <a:off x="7556239" y="3900287"/>
            <a:ext cx="2317179" cy="1893470"/>
            <a:chOff x="7534572" y="3911794"/>
            <a:chExt cx="2317179" cy="1893470"/>
          </a:xfrm>
        </p:grpSpPr>
        <p:cxnSp>
          <p:nvCxnSpPr>
            <p:cNvPr id="12" name="Право съединение 11">
              <a:extLst>
                <a:ext uri="{FF2B5EF4-FFF2-40B4-BE49-F238E27FC236}">
                  <a16:creationId xmlns:a16="http://schemas.microsoft.com/office/drawing/2014/main" id="{E47F014E-90B7-4480-9E10-CD9922837969}"/>
                </a:ext>
              </a:extLst>
            </p:cNvPr>
            <p:cNvCxnSpPr/>
            <p:nvPr/>
          </p:nvCxnSpPr>
          <p:spPr>
            <a:xfrm>
              <a:off x="7534572" y="5805264"/>
              <a:ext cx="2304256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Право съединение 13">
              <a:extLst>
                <a:ext uri="{FF2B5EF4-FFF2-40B4-BE49-F238E27FC236}">
                  <a16:creationId xmlns:a16="http://schemas.microsoft.com/office/drawing/2014/main" id="{7E57A14C-D69B-4B56-BAD8-79078C9A106B}"/>
                </a:ext>
              </a:extLst>
            </p:cNvPr>
            <p:cNvCxnSpPr>
              <a:cxnSpLocks/>
            </p:cNvCxnSpPr>
            <p:nvPr/>
          </p:nvCxnSpPr>
          <p:spPr>
            <a:xfrm>
              <a:off x="7872945" y="4653136"/>
              <a:ext cx="1605843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446B745-9FEA-4194-A06C-0DEFA331C495}"/>
                </a:ext>
              </a:extLst>
            </p:cNvPr>
            <p:cNvGrpSpPr/>
            <p:nvPr/>
          </p:nvGrpSpPr>
          <p:grpSpPr>
            <a:xfrm>
              <a:off x="9131671" y="3911794"/>
              <a:ext cx="720080" cy="1893470"/>
              <a:chOff x="9131671" y="3911794"/>
              <a:chExt cx="720080" cy="1893470"/>
            </a:xfrm>
          </p:grpSpPr>
          <p:cxnSp>
            <p:nvCxnSpPr>
              <p:cNvPr id="15" name="Право съединение 16">
                <a:extLst>
                  <a:ext uri="{FF2B5EF4-FFF2-40B4-BE49-F238E27FC236}">
                    <a16:creationId xmlns:a16="http://schemas.microsoft.com/office/drawing/2014/main" id="{B70D23C0-9266-443B-BE17-AF7ABAFCF7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78788" y="4077072"/>
                <a:ext cx="0" cy="576064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6" name="Право съединение 17">
                <a:extLst>
                  <a:ext uri="{FF2B5EF4-FFF2-40B4-BE49-F238E27FC236}">
                    <a16:creationId xmlns:a16="http://schemas.microsoft.com/office/drawing/2014/main" id="{32EA71CF-0F29-48D9-AFED-E7593AEA71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51751" y="3933056"/>
                <a:ext cx="0" cy="1872208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7" name="Съединител &quot;права стрелка&quot; 25">
                <a:extLst>
                  <a:ext uri="{FF2B5EF4-FFF2-40B4-BE49-F238E27FC236}">
                    <a16:creationId xmlns:a16="http://schemas.microsoft.com/office/drawing/2014/main" id="{EBCBECE9-8FDA-4F26-BF40-E6C3849E4957}"/>
                  </a:ext>
                </a:extLst>
              </p:cNvPr>
              <p:cNvCxnSpPr/>
              <p:nvPr/>
            </p:nvCxnSpPr>
            <p:spPr>
              <a:xfrm flipH="1">
                <a:off x="9131671" y="4062316"/>
                <a:ext cx="36004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8" name="Съединител &quot;права стрелка&quot; 29">
                <a:extLst>
                  <a:ext uri="{FF2B5EF4-FFF2-40B4-BE49-F238E27FC236}">
                    <a16:creationId xmlns:a16="http://schemas.microsoft.com/office/drawing/2014/main" id="{A8F64E22-E3EE-4DA3-95F1-84EF4EBBBD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31671" y="3911794"/>
                <a:ext cx="72008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Текстово поле 32">
            <a:extLst>
              <a:ext uri="{FF2B5EF4-FFF2-40B4-BE49-F238E27FC236}">
                <a16:creationId xmlns:a16="http://schemas.microsoft.com/office/drawing/2014/main" id="{756D0F09-1405-4A67-BE29-CBC6F24F838A}"/>
              </a:ext>
            </a:extLst>
          </p:cNvPr>
          <p:cNvSpPr txBox="1"/>
          <p:nvPr/>
        </p:nvSpPr>
        <p:spPr>
          <a:xfrm>
            <a:off x="9942460" y="4340195"/>
            <a:ext cx="1790243" cy="10103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function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call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44587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2777EA9B-C69D-8335-B235-A6B7DD658D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8EA5891F-0511-ACB6-914E-C51DF959E1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2000"/>
              </a:lnSpc>
            </a:pPr>
            <a:r>
              <a:rPr lang="en-US" sz="3500" dirty="0"/>
              <a:t>Compound </a:t>
            </a:r>
            <a:r>
              <a:rPr lang="en-US" sz="3500" b="1" dirty="0">
                <a:solidFill>
                  <a:schemeClr val="bg1"/>
                </a:solidFill>
              </a:rPr>
              <a:t>value</a:t>
            </a:r>
            <a:r>
              <a:rPr lang="en-US" sz="3500" dirty="0"/>
              <a:t> that is </a:t>
            </a:r>
            <a:r>
              <a:rPr lang="en-US" sz="3500" b="1" dirty="0">
                <a:solidFill>
                  <a:schemeClr val="bg1"/>
                </a:solidFill>
              </a:rPr>
              <a:t>compared</a:t>
            </a:r>
            <a:r>
              <a:rPr lang="en-US" sz="3500" dirty="0"/>
              <a:t> by </a:t>
            </a:r>
            <a:r>
              <a:rPr lang="en-US" sz="3500" b="1" dirty="0">
                <a:solidFill>
                  <a:schemeClr val="bg1"/>
                </a:solidFill>
              </a:rPr>
              <a:t>value</a:t>
            </a:r>
            <a:r>
              <a:rPr lang="en-US" sz="3500" dirty="0"/>
              <a:t> and </a:t>
            </a:r>
            <a:r>
              <a:rPr lang="en-US" sz="3500" b="1" dirty="0">
                <a:solidFill>
                  <a:schemeClr val="bg1"/>
                </a:solidFill>
              </a:rPr>
              <a:t>immutable</a:t>
            </a:r>
          </a:p>
          <a:p>
            <a:pPr>
              <a:lnSpc>
                <a:spcPct val="112000"/>
              </a:lnSpc>
            </a:pPr>
            <a:r>
              <a:rPr lang="en-US" sz="3500" dirty="0"/>
              <a:t>JS does </a:t>
            </a:r>
            <a:r>
              <a:rPr lang="en-US" sz="3500" b="1" dirty="0">
                <a:solidFill>
                  <a:schemeClr val="bg1"/>
                </a:solidFill>
              </a:rPr>
              <a:t>not</a:t>
            </a:r>
            <a:r>
              <a:rPr lang="en-US" sz="3500" dirty="0"/>
              <a:t> </a:t>
            </a:r>
            <a:r>
              <a:rPr lang="en-US" sz="3500" b="1" dirty="0">
                <a:solidFill>
                  <a:schemeClr val="bg1"/>
                </a:solidFill>
              </a:rPr>
              <a:t>have</a:t>
            </a:r>
            <a:r>
              <a:rPr lang="en-US" sz="3500" dirty="0"/>
              <a:t> </a:t>
            </a:r>
            <a:r>
              <a:rPr lang="en-US" sz="3500" b="1" dirty="0">
                <a:solidFill>
                  <a:schemeClr val="bg1"/>
                </a:solidFill>
              </a:rPr>
              <a:t>records</a:t>
            </a:r>
          </a:p>
          <a:p>
            <a:pPr>
              <a:lnSpc>
                <a:spcPct val="112000"/>
              </a:lnSpc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Analogous</a:t>
            </a:r>
            <a:r>
              <a:rPr lang="en-US" sz="3500" dirty="0"/>
              <a:t> to an </a:t>
            </a:r>
            <a:r>
              <a:rPr lang="en-US" sz="3500" b="1" dirty="0">
                <a:solidFill>
                  <a:schemeClr val="bg1"/>
                </a:solidFill>
              </a:rPr>
              <a:t>Object</a:t>
            </a:r>
            <a:r>
              <a:rPr lang="en-US" sz="3500" dirty="0"/>
              <a:t> in JS but </a:t>
            </a:r>
            <a:r>
              <a:rPr lang="en-US" sz="3500" b="1" dirty="0">
                <a:solidFill>
                  <a:schemeClr val="bg1"/>
                </a:solidFill>
              </a:rPr>
              <a:t>Record</a:t>
            </a:r>
            <a:r>
              <a:rPr lang="en-US" sz="3500" dirty="0"/>
              <a:t> is </a:t>
            </a:r>
            <a:r>
              <a:rPr lang="en-US" sz="3500" b="1" dirty="0">
                <a:solidFill>
                  <a:schemeClr val="bg1"/>
                </a:solidFill>
              </a:rPr>
              <a:t>not</a:t>
            </a:r>
            <a:r>
              <a:rPr lang="en-US" sz="3500" dirty="0"/>
              <a:t> an </a:t>
            </a:r>
            <a:r>
              <a:rPr lang="en-US" sz="3500" b="1" dirty="0">
                <a:solidFill>
                  <a:schemeClr val="bg1"/>
                </a:solidFill>
              </a:rPr>
              <a:t>Object</a:t>
            </a:r>
            <a:r>
              <a:rPr lang="en-US" sz="3500" dirty="0"/>
              <a:t> </a:t>
            </a:r>
          </a:p>
          <a:p>
            <a:pPr>
              <a:lnSpc>
                <a:spcPct val="112000"/>
              </a:lnSpc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Records</a:t>
            </a:r>
            <a:r>
              <a:rPr lang="en-US" sz="3500" dirty="0"/>
              <a:t> are </a:t>
            </a:r>
            <a:r>
              <a:rPr lang="en-US" sz="3500" b="1" dirty="0">
                <a:solidFill>
                  <a:schemeClr val="bg1"/>
                </a:solidFill>
              </a:rPr>
              <a:t>deeply</a:t>
            </a:r>
            <a:r>
              <a:rPr lang="en-US" sz="3500" dirty="0"/>
              <a:t> </a:t>
            </a:r>
            <a:r>
              <a:rPr lang="en-US" sz="3500" b="1" dirty="0">
                <a:solidFill>
                  <a:schemeClr val="bg1"/>
                </a:solidFill>
              </a:rPr>
              <a:t>immutable</a:t>
            </a:r>
            <a:r>
              <a:rPr lang="en-US" sz="3500" dirty="0"/>
              <a:t> </a:t>
            </a:r>
            <a:r>
              <a:rPr lang="en-US" sz="3500" b="1" dirty="0">
                <a:solidFill>
                  <a:schemeClr val="bg1"/>
                </a:solidFill>
              </a:rPr>
              <a:t>primitive</a:t>
            </a:r>
            <a:r>
              <a:rPr lang="en-US" sz="3500" dirty="0"/>
              <a:t> </a:t>
            </a:r>
            <a:r>
              <a:rPr lang="en-US" sz="3500" b="1" dirty="0">
                <a:solidFill>
                  <a:schemeClr val="bg1"/>
                </a:solidFill>
              </a:rPr>
              <a:t>value</a:t>
            </a:r>
          </a:p>
          <a:p>
            <a:pPr>
              <a:lnSpc>
                <a:spcPct val="112000"/>
              </a:lnSpc>
            </a:pPr>
            <a:r>
              <a:rPr lang="en-US" sz="3500" dirty="0"/>
              <a:t>By </a:t>
            </a:r>
            <a:r>
              <a:rPr lang="en-US" sz="3500" b="1" dirty="0">
                <a:solidFill>
                  <a:schemeClr val="bg1"/>
                </a:solidFill>
              </a:rPr>
              <a:t>prefixing</a:t>
            </a:r>
            <a:r>
              <a:rPr lang="en-US" sz="3500" dirty="0"/>
              <a:t> an </a:t>
            </a:r>
            <a:r>
              <a:rPr lang="en-US" sz="3500" b="1" dirty="0">
                <a:solidFill>
                  <a:schemeClr val="bg1"/>
                </a:solidFill>
              </a:rPr>
              <a:t>Object</a:t>
            </a:r>
            <a:r>
              <a:rPr lang="en-US" sz="3500" dirty="0"/>
              <a:t> literal </a:t>
            </a:r>
            <a:br>
              <a:rPr lang="en-US" sz="3500" dirty="0"/>
            </a:br>
            <a:r>
              <a:rPr lang="en-US" sz="3500" dirty="0"/>
              <a:t>with a </a:t>
            </a:r>
            <a:r>
              <a:rPr lang="en-US" sz="3500" b="1" dirty="0">
                <a:solidFill>
                  <a:schemeClr val="bg1"/>
                </a:solidFill>
              </a:rPr>
              <a:t>number</a:t>
            </a:r>
            <a:r>
              <a:rPr lang="en-US" sz="3500" dirty="0"/>
              <a:t> </a:t>
            </a:r>
            <a:r>
              <a:rPr lang="en-US" sz="3500" b="1" dirty="0">
                <a:solidFill>
                  <a:schemeClr val="bg1"/>
                </a:solidFill>
              </a:rPr>
              <a:t>sign</a:t>
            </a:r>
            <a:r>
              <a:rPr lang="en-US" sz="3500" dirty="0"/>
              <a:t> (</a:t>
            </a:r>
            <a:r>
              <a:rPr lang="en-US" sz="3500" b="1" dirty="0">
                <a:solidFill>
                  <a:schemeClr val="bg1"/>
                </a:solidFill>
              </a:rPr>
              <a:t>#</a:t>
            </a:r>
            <a:r>
              <a:rPr lang="en-US" sz="3500" dirty="0"/>
              <a:t>), we </a:t>
            </a:r>
            <a:br>
              <a:rPr lang="en-US" sz="3500" dirty="0"/>
            </a:br>
            <a:r>
              <a:rPr lang="en-US" sz="3500" dirty="0"/>
              <a:t>create a </a:t>
            </a:r>
            <a:r>
              <a:rPr lang="en-US" sz="3500" b="1" dirty="0">
                <a:solidFill>
                  <a:schemeClr val="bg1"/>
                </a:solidFill>
              </a:rPr>
              <a:t>record</a:t>
            </a:r>
            <a:endParaRPr lang="en-US" sz="3500" dirty="0"/>
          </a:p>
          <a:p>
            <a:pPr>
              <a:lnSpc>
                <a:spcPct val="112000"/>
              </a:lnSpc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Record</a:t>
            </a:r>
            <a:r>
              <a:rPr lang="en-US" sz="3500" dirty="0"/>
              <a:t> is a </a:t>
            </a:r>
            <a:r>
              <a:rPr lang="en-US" sz="3500" b="1" dirty="0">
                <a:solidFill>
                  <a:schemeClr val="bg1"/>
                </a:solidFill>
              </a:rPr>
              <a:t>data</a:t>
            </a:r>
            <a:r>
              <a:rPr lang="en-US" sz="3500" dirty="0"/>
              <a:t> </a:t>
            </a:r>
            <a:r>
              <a:rPr lang="en-US" sz="3500" b="1" dirty="0">
                <a:solidFill>
                  <a:schemeClr val="bg1"/>
                </a:solidFill>
              </a:rPr>
              <a:t>structure</a:t>
            </a:r>
            <a:r>
              <a:rPr lang="en-US" sz="3500" dirty="0"/>
              <a:t> for </a:t>
            </a:r>
            <a:r>
              <a:rPr lang="en-US" sz="3500" b="1" dirty="0">
                <a:solidFill>
                  <a:schemeClr val="bg1"/>
                </a:solidFill>
              </a:rPr>
              <a:t>storing</a:t>
            </a:r>
            <a:r>
              <a:rPr lang="en-US" sz="3500" dirty="0"/>
              <a:t> a </a:t>
            </a:r>
            <a:r>
              <a:rPr lang="en-US" sz="3500" b="1" dirty="0">
                <a:solidFill>
                  <a:schemeClr val="bg1"/>
                </a:solidFill>
              </a:rPr>
              <a:t>fixed</a:t>
            </a:r>
            <a:r>
              <a:rPr lang="en-US" sz="3500" dirty="0"/>
              <a:t> </a:t>
            </a:r>
            <a:r>
              <a:rPr lang="en-US" sz="3500" b="1" dirty="0">
                <a:solidFill>
                  <a:schemeClr val="bg1"/>
                </a:solidFill>
              </a:rPr>
              <a:t>number</a:t>
            </a:r>
            <a:r>
              <a:rPr lang="en-US" sz="3500" dirty="0"/>
              <a:t> of </a:t>
            </a:r>
            <a:r>
              <a:rPr lang="en-US" sz="3500" b="1" dirty="0">
                <a:solidFill>
                  <a:schemeClr val="bg1"/>
                </a:solidFill>
              </a:rPr>
              <a:t>elements</a:t>
            </a:r>
          </a:p>
          <a:p>
            <a:pPr lvl="1">
              <a:lnSpc>
                <a:spcPct val="112000"/>
              </a:lnSpc>
              <a:buClr>
                <a:schemeClr val="tx1"/>
              </a:buClr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structures</a:t>
            </a:r>
            <a:r>
              <a:rPr lang="en-US" dirty="0"/>
              <a:t> with fixed size is an </a:t>
            </a:r>
            <a:r>
              <a:rPr lang="en-US" b="1" dirty="0">
                <a:solidFill>
                  <a:schemeClr val="bg1"/>
                </a:solidFill>
              </a:rPr>
              <a:t>advantage</a:t>
            </a:r>
            <a:r>
              <a:rPr lang="en-US" dirty="0"/>
              <a:t> in </a:t>
            </a:r>
            <a:r>
              <a:rPr lang="en-US" b="1" dirty="0">
                <a:solidFill>
                  <a:schemeClr val="bg1"/>
                </a:solidFill>
              </a:rPr>
              <a:t>FP</a:t>
            </a:r>
            <a:endParaRPr lang="en-GB" b="1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endParaRPr lang="bg-BG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A3BE64EE-DED0-A7E9-4216-E2A92B999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Records</a:t>
            </a:r>
            <a:endParaRPr lang="bg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7AA6555-E4C1-DF90-E9DD-BBF32571A32D}"/>
              </a:ext>
            </a:extLst>
          </p:cNvPr>
          <p:cNvSpPr txBox="1">
            <a:spLocks/>
          </p:cNvSpPr>
          <p:nvPr/>
        </p:nvSpPr>
        <p:spPr>
          <a:xfrm>
            <a:off x="5590356" y="4005064"/>
            <a:ext cx="5800078" cy="9233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91440" rIns="144000" bIns="9144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b="1" dirty="0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#{</a:t>
            </a:r>
            <a:r>
              <a:rPr lang="es-ES" sz="2400" b="1" dirty="0">
                <a:latin typeface="Consolas" panose="020B0609020204030204" pitchFamily="49" charset="0"/>
                <a:sym typeface="Wingdings" pitchFamily="2" charset="2"/>
              </a:rPr>
              <a:t>x: 1, y: 4</a:t>
            </a:r>
            <a:r>
              <a:rPr lang="es-ES" sz="2400" b="1" dirty="0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}</a:t>
            </a:r>
            <a:r>
              <a:rPr lang="es-ES" sz="2400" b="1" dirty="0">
                <a:latin typeface="Consolas" panose="020B0609020204030204" pitchFamily="49" charset="0"/>
                <a:sym typeface="Wingdings" pitchFamily="2" charset="2"/>
              </a:rPr>
              <a:t> === </a:t>
            </a:r>
            <a:r>
              <a:rPr lang="es-ES" sz="2400" b="1" dirty="0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#{</a:t>
            </a:r>
            <a:r>
              <a:rPr lang="es-ES" sz="2400" b="1" dirty="0">
                <a:latin typeface="Consolas" panose="020B0609020204030204" pitchFamily="49" charset="0"/>
                <a:sym typeface="Wingdings" pitchFamily="2" charset="2"/>
              </a:rPr>
              <a:t>x: 1, y: 4</a:t>
            </a:r>
            <a:r>
              <a:rPr lang="es-ES" sz="2400" b="1" dirty="0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}</a:t>
            </a:r>
          </a:p>
          <a:p>
            <a:r>
              <a:rPr lang="es-ES" sz="2400" b="1" dirty="0">
                <a:solidFill>
                  <a:schemeClr val="accent2"/>
                </a:solidFill>
                <a:latin typeface="Consolas" panose="020B0609020204030204" pitchFamily="49" charset="0"/>
                <a:sym typeface="Wingdings" pitchFamily="2" charset="2"/>
              </a:rPr>
              <a:t>// true</a:t>
            </a:r>
            <a:endParaRPr lang="en-US" sz="2400" b="1" dirty="0">
              <a:solidFill>
                <a:schemeClr val="accent2"/>
              </a:solidFill>
              <a:latin typeface="Consolas" panose="020B0609020204030204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9325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F4A11A0F-5CA5-6080-02DE-95C67C8A0F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17476B6D-3DC4-02B3-9B05-2875AC7162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5" y="1196125"/>
            <a:ext cx="11448673" cy="55611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Records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Keys</a:t>
            </a:r>
            <a:r>
              <a:rPr lang="en-US" dirty="0"/>
              <a:t> must be </a:t>
            </a:r>
            <a:r>
              <a:rPr lang="en-US" b="1" dirty="0">
                <a:solidFill>
                  <a:schemeClr val="bg1"/>
                </a:solidFill>
              </a:rPr>
              <a:t>strings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Values</a:t>
            </a:r>
            <a:r>
              <a:rPr lang="en-US" dirty="0"/>
              <a:t> must be </a:t>
            </a:r>
            <a:r>
              <a:rPr lang="en-US" b="1" dirty="0">
                <a:solidFill>
                  <a:schemeClr val="bg1"/>
                </a:solidFill>
              </a:rPr>
              <a:t>primitives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</a:pPr>
            <a:r>
              <a:rPr lang="en-US" dirty="0"/>
              <a:t>Tuples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Elements</a:t>
            </a:r>
            <a:r>
              <a:rPr lang="en-US" dirty="0"/>
              <a:t> must be </a:t>
            </a:r>
            <a:r>
              <a:rPr lang="en-US" b="1" dirty="0">
                <a:solidFill>
                  <a:schemeClr val="bg1"/>
                </a:solidFill>
              </a:rPr>
              <a:t>primitives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0645E0BE-60F5-0417-95A8-EA1696E06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Restrictions </a:t>
            </a:r>
            <a:endParaRPr lang="bg-B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53BDE2B-6573-5818-58A2-DF272A43E1E4}"/>
              </a:ext>
            </a:extLst>
          </p:cNvPr>
          <p:cNvSpPr txBox="1">
            <a:spLocks/>
          </p:cNvSpPr>
          <p:nvPr/>
        </p:nvSpPr>
        <p:spPr>
          <a:xfrm>
            <a:off x="6306167" y="1397675"/>
            <a:ext cx="4456961" cy="20313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91440" rIns="144000" bIns="9144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typeof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#{</a:t>
            </a:r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x: 1, y: 4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}</a:t>
            </a:r>
          </a:p>
          <a:p>
            <a:r>
              <a:rPr lang="en-US" sz="2400" b="1" noProof="1">
                <a:solidFill>
                  <a:schemeClr val="accent2"/>
                </a:solidFill>
                <a:latin typeface="Consolas" panose="020B0609020204030204" pitchFamily="49" charset="0"/>
                <a:sym typeface="Wingdings" pitchFamily="2" charset="2"/>
              </a:rPr>
              <a:t>// record</a:t>
            </a:r>
          </a:p>
          <a:p>
            <a:endParaRPr lang="en-US" sz="2400" b="1" noProof="1">
              <a:solidFill>
                <a:schemeClr val="accent2"/>
              </a:solidFill>
              <a:latin typeface="Consolas" panose="020B0609020204030204" pitchFamily="49" charset="0"/>
              <a:sym typeface="Wingdings" pitchFamily="2" charset="2"/>
            </a:endParaRPr>
          </a:p>
          <a:p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typeof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#[</a:t>
            </a:r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'a', 'b'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]</a:t>
            </a:r>
          </a:p>
          <a:p>
            <a:r>
              <a:rPr lang="en-US" sz="2400" b="1" noProof="1">
                <a:solidFill>
                  <a:schemeClr val="accent2"/>
                </a:solidFill>
                <a:latin typeface="Consolas" panose="020B0609020204030204" pitchFamily="49" charset="0"/>
                <a:sym typeface="Wingdings" pitchFamily="2" charset="2"/>
              </a:rPr>
              <a:t>// tuple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16CB56D7-0171-F619-5550-9AE841478B62}"/>
              </a:ext>
            </a:extLst>
          </p:cNvPr>
          <p:cNvSpPr txBox="1">
            <a:spLocks/>
          </p:cNvSpPr>
          <p:nvPr/>
        </p:nvSpPr>
        <p:spPr>
          <a:xfrm>
            <a:off x="6321900" y="4205987"/>
            <a:ext cx="4456961" cy="20313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91440" rIns="144000" bIns="9144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Record({</a:t>
            </a:r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x: 1, y: 4}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) </a:t>
            </a:r>
          </a:p>
          <a:p>
            <a:r>
              <a:rPr lang="en-US" sz="2400" b="1" noProof="1">
                <a:solidFill>
                  <a:schemeClr val="accent2"/>
                </a:solidFill>
                <a:latin typeface="Consolas" panose="020B0609020204030204" pitchFamily="49" charset="0"/>
                <a:sym typeface="Wingdings" pitchFamily="2" charset="2"/>
              </a:rPr>
              <a:t>// #{x: 1, y: 4}</a:t>
            </a:r>
          </a:p>
          <a:p>
            <a:endParaRPr lang="en-US" sz="2400" b="1" noProof="1">
              <a:solidFill>
                <a:schemeClr val="accent2"/>
              </a:solidFill>
              <a:latin typeface="Consolas" panose="020B0609020204030204" pitchFamily="49" charset="0"/>
              <a:sym typeface="Wingdings" pitchFamily="2" charset="2"/>
            </a:endParaRP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Tuple.from(</a:t>
            </a:r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['a', 'b']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)</a:t>
            </a:r>
          </a:p>
          <a:p>
            <a:r>
              <a:rPr lang="en-US" sz="2400" b="1" noProof="1">
                <a:solidFill>
                  <a:schemeClr val="accent2"/>
                </a:solidFill>
                <a:latin typeface="Consolas" panose="020B0609020204030204" pitchFamily="49" charset="0"/>
                <a:sym typeface="Wingdings" pitchFamily="2" charset="2"/>
              </a:rPr>
              <a:t>// #['a', 'b']</a:t>
            </a:r>
          </a:p>
        </p:txBody>
      </p:sp>
      <p:sp>
        <p:nvSpPr>
          <p:cNvPr id="9" name="Rounded Rectangular Callout 5">
            <a:extLst>
              <a:ext uri="{FF2B5EF4-FFF2-40B4-BE49-F238E27FC236}">
                <a16:creationId xmlns:a16="http://schemas.microsoft.com/office/drawing/2014/main" id="{03B2C2CE-1046-6802-80D3-5957DAC9DF9B}"/>
              </a:ext>
            </a:extLst>
          </p:cNvPr>
          <p:cNvSpPr/>
          <p:nvPr/>
        </p:nvSpPr>
        <p:spPr bwMode="auto">
          <a:xfrm>
            <a:off x="9456746" y="3037960"/>
            <a:ext cx="2663698" cy="1152755"/>
          </a:xfrm>
          <a:prstGeom prst="wedgeRoundRectCallout">
            <a:avLst>
              <a:gd name="adj1" fmla="val -39384"/>
              <a:gd name="adj2" fmla="val 1546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2"/>
                </a:solidFill>
              </a:rPr>
              <a:t>If parameters are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not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primitive</a:t>
            </a:r>
            <a:r>
              <a:rPr lang="en-US" sz="2400" b="1" dirty="0">
                <a:solidFill>
                  <a:schemeClr val="bg2"/>
                </a:solidFill>
              </a:rPr>
              <a:t> we will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get an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error</a:t>
            </a:r>
          </a:p>
        </p:txBody>
      </p:sp>
      <p:sp>
        <p:nvSpPr>
          <p:cNvPr id="11" name="Rounded Rectangular Callout 5">
            <a:extLst>
              <a:ext uri="{FF2B5EF4-FFF2-40B4-BE49-F238E27FC236}">
                <a16:creationId xmlns:a16="http://schemas.microsoft.com/office/drawing/2014/main" id="{2DBBB381-F642-2F84-A87E-5C0B47ACFD65}"/>
              </a:ext>
            </a:extLst>
          </p:cNvPr>
          <p:cNvSpPr/>
          <p:nvPr/>
        </p:nvSpPr>
        <p:spPr bwMode="auto">
          <a:xfrm>
            <a:off x="9464210" y="3045596"/>
            <a:ext cx="2663698" cy="1152755"/>
          </a:xfrm>
          <a:prstGeom prst="wedgeRoundRectCallout">
            <a:avLst>
              <a:gd name="adj1" fmla="val -77712"/>
              <a:gd name="adj2" fmla="val 640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2"/>
                </a:solidFill>
              </a:rPr>
              <a:t>If parameters are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not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primitive</a:t>
            </a:r>
            <a:r>
              <a:rPr lang="en-US" sz="2400" b="1" dirty="0">
                <a:solidFill>
                  <a:schemeClr val="bg2"/>
                </a:solidFill>
              </a:rPr>
              <a:t> we will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get an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error</a:t>
            </a:r>
          </a:p>
        </p:txBody>
      </p:sp>
      <p:sp>
        <p:nvSpPr>
          <p:cNvPr id="10" name="Rounded Rectangular Callout 5">
            <a:extLst>
              <a:ext uri="{FF2B5EF4-FFF2-40B4-BE49-F238E27FC236}">
                <a16:creationId xmlns:a16="http://schemas.microsoft.com/office/drawing/2014/main" id="{8CA419D3-DBA9-49C8-9665-C76B413F1D4E}"/>
              </a:ext>
            </a:extLst>
          </p:cNvPr>
          <p:cNvSpPr/>
          <p:nvPr/>
        </p:nvSpPr>
        <p:spPr bwMode="auto">
          <a:xfrm>
            <a:off x="803675" y="3300161"/>
            <a:ext cx="4176464" cy="1353051"/>
          </a:xfrm>
          <a:prstGeom prst="wedgeRoundRectCallout">
            <a:avLst>
              <a:gd name="adj1" fmla="val 36246"/>
              <a:gd name="adj2" fmla="val -7113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2"/>
                </a:solidFill>
              </a:rPr>
              <a:t>Primitive values in JS: strings, numbers, symbols,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record</a:t>
            </a:r>
            <a:r>
              <a:rPr lang="en-US" sz="2400" b="1" dirty="0">
                <a:solidFill>
                  <a:schemeClr val="bg2"/>
                </a:solidFill>
              </a:rPr>
              <a:t>,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tuples</a:t>
            </a:r>
            <a:r>
              <a:rPr lang="en-US" sz="2400" b="1" dirty="0">
                <a:solidFill>
                  <a:schemeClr val="bg2"/>
                </a:solidFill>
              </a:rPr>
              <a:t>, etc.</a:t>
            </a:r>
          </a:p>
        </p:txBody>
      </p:sp>
      <p:sp>
        <p:nvSpPr>
          <p:cNvPr id="12" name="Rounded Rectangular Callout 5">
            <a:extLst>
              <a:ext uri="{FF2B5EF4-FFF2-40B4-BE49-F238E27FC236}">
                <a16:creationId xmlns:a16="http://schemas.microsoft.com/office/drawing/2014/main" id="{748B87B0-217B-4C77-9BED-12ABF33E16AE}"/>
              </a:ext>
            </a:extLst>
          </p:cNvPr>
          <p:cNvSpPr/>
          <p:nvPr/>
        </p:nvSpPr>
        <p:spPr bwMode="auto">
          <a:xfrm>
            <a:off x="803675" y="3300161"/>
            <a:ext cx="4176464" cy="1353051"/>
          </a:xfrm>
          <a:prstGeom prst="wedgeRoundRectCallout">
            <a:avLst>
              <a:gd name="adj1" fmla="val 35117"/>
              <a:gd name="adj2" fmla="val 1225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2"/>
                </a:solidFill>
              </a:rPr>
              <a:t>Primitive values in JS: strings, numbers, symbols,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record</a:t>
            </a:r>
            <a:r>
              <a:rPr lang="en-US" sz="2400" b="1" dirty="0">
                <a:solidFill>
                  <a:schemeClr val="bg2"/>
                </a:solidFill>
              </a:rPr>
              <a:t>,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tuples</a:t>
            </a:r>
            <a:r>
              <a:rPr lang="en-US" sz="2400" b="1" dirty="0">
                <a:solidFill>
                  <a:schemeClr val="bg2"/>
                </a:solidFill>
              </a:rPr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4292190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1" grpId="0" animBg="1"/>
      <p:bldP spid="10" grpId="0" animBg="1"/>
      <p:bldP spid="1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9D184E3A-D57B-3C3C-3A04-DCF8E5B549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84F9EE8A-F3C3-D0D5-6BB2-2E44D09B3D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Deeply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immutable</a:t>
            </a:r>
            <a:r>
              <a:rPr lang="en-US" dirty="0"/>
              <a:t> 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Value must be </a:t>
            </a:r>
            <a:r>
              <a:rPr lang="en-US" b="1" dirty="0">
                <a:solidFill>
                  <a:schemeClr val="bg1"/>
                </a:solidFill>
              </a:rPr>
              <a:t>immutable</a:t>
            </a:r>
            <a:r>
              <a:rPr lang="en-US" dirty="0"/>
              <a:t> 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Also, all of its </a:t>
            </a:r>
            <a:r>
              <a:rPr lang="en-US" b="1" noProof="1">
                <a:solidFill>
                  <a:schemeClr val="bg1"/>
                </a:solidFill>
              </a:rPr>
              <a:t>subelements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must be </a:t>
            </a:r>
            <a:r>
              <a:rPr lang="en-US" b="1" dirty="0">
                <a:solidFill>
                  <a:schemeClr val="bg1"/>
                </a:solidFill>
              </a:rPr>
              <a:t>deeply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immutable</a:t>
            </a: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Records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tuples</a:t>
            </a:r>
            <a:r>
              <a:rPr lang="en-US" dirty="0"/>
              <a:t> can only </a:t>
            </a:r>
            <a:r>
              <a:rPr lang="en-US" b="1" dirty="0">
                <a:solidFill>
                  <a:schemeClr val="bg1"/>
                </a:solidFill>
              </a:rPr>
              <a:t>contain</a:t>
            </a:r>
            <a:r>
              <a:rPr lang="en-US" dirty="0"/>
              <a:t>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primitive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values</a:t>
            </a:r>
            <a:r>
              <a:rPr lang="en-US" dirty="0"/>
              <a:t> == they are </a:t>
            </a:r>
            <a:r>
              <a:rPr lang="en-US" b="1" dirty="0">
                <a:solidFill>
                  <a:schemeClr val="bg1"/>
                </a:solidFill>
              </a:rPr>
              <a:t>deeply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immutable</a:t>
            </a: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All JS </a:t>
            </a:r>
            <a:r>
              <a:rPr lang="en-US" b="1" dirty="0">
                <a:solidFill>
                  <a:schemeClr val="bg1"/>
                </a:solidFill>
              </a:rPr>
              <a:t>primitive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values</a:t>
            </a:r>
            <a:r>
              <a:rPr lang="en-US" dirty="0"/>
              <a:t>, including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record</a:t>
            </a:r>
            <a:r>
              <a:rPr lang="en-US" dirty="0"/>
              <a:t> &amp; </a:t>
            </a:r>
            <a:r>
              <a:rPr lang="en-US" b="1" dirty="0">
                <a:solidFill>
                  <a:schemeClr val="bg1"/>
                </a:solidFill>
              </a:rPr>
              <a:t>tuple</a:t>
            </a:r>
            <a:r>
              <a:rPr lang="en-US" dirty="0"/>
              <a:t>, are </a:t>
            </a:r>
            <a:r>
              <a:rPr lang="en-US" b="1" dirty="0">
                <a:solidFill>
                  <a:schemeClr val="bg1"/>
                </a:solidFill>
              </a:rPr>
              <a:t>deeply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immutable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But only </a:t>
            </a:r>
            <a:r>
              <a:rPr lang="en-US" b="1" dirty="0">
                <a:solidFill>
                  <a:schemeClr val="bg1"/>
                </a:solidFill>
              </a:rPr>
              <a:t>records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tuples</a:t>
            </a:r>
            <a:r>
              <a:rPr lang="en-US" dirty="0"/>
              <a:t> </a:t>
            </a:r>
            <a:r>
              <a:rPr lang="en-US" noProof="1"/>
              <a:t>have "</a:t>
            </a:r>
            <a:r>
              <a:rPr lang="en-US" b="1" noProof="1">
                <a:solidFill>
                  <a:schemeClr val="bg1"/>
                </a:solidFill>
              </a:rPr>
              <a:t>subelements</a:t>
            </a:r>
            <a:r>
              <a:rPr lang="en-US" noProof="1"/>
              <a:t>"</a:t>
            </a:r>
            <a:endParaRPr lang="en-US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2F36AE1-EB50-3F6A-9AD8-67823F890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Tuples and Records are Deeply Immutable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F6AA9E-5630-4A63-8F48-1D82A546E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524" y="1412776"/>
            <a:ext cx="4320480" cy="216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71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A90E7F2B-C99D-727D-5CBE-0A7C644DD5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5B1EC7D4-714F-6344-270A-C19EA05AC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 vs Arrays</a:t>
            </a:r>
            <a:endParaRPr lang="bg-BG" dirty="0"/>
          </a:p>
        </p:txBody>
      </p:sp>
      <p:sp>
        <p:nvSpPr>
          <p:cNvPr id="5" name="Правоъгълник: със заоблени ъгли 4">
            <a:extLst>
              <a:ext uri="{FF2B5EF4-FFF2-40B4-BE49-F238E27FC236}">
                <a16:creationId xmlns:a16="http://schemas.microsoft.com/office/drawing/2014/main" id="{9C8A6176-DFAA-AB09-7D65-9211C0CBEBF9}"/>
              </a:ext>
            </a:extLst>
          </p:cNvPr>
          <p:cNvSpPr/>
          <p:nvPr/>
        </p:nvSpPr>
        <p:spPr bwMode="auto">
          <a:xfrm>
            <a:off x="2078663" y="1415889"/>
            <a:ext cx="2736304" cy="72008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Tuple</a:t>
            </a:r>
            <a:endParaRPr lang="bg-BG" sz="3600" b="1" dirty="0">
              <a:solidFill>
                <a:schemeClr val="tx1"/>
              </a:solidFill>
            </a:endParaRPr>
          </a:p>
        </p:txBody>
      </p:sp>
      <p:sp>
        <p:nvSpPr>
          <p:cNvPr id="6" name="Правоъгълник: със заоблени ъгли 5">
            <a:extLst>
              <a:ext uri="{FF2B5EF4-FFF2-40B4-BE49-F238E27FC236}">
                <a16:creationId xmlns:a16="http://schemas.microsoft.com/office/drawing/2014/main" id="{5556CCA4-A0C0-3CF6-3CBE-D4C7C55835B3}"/>
              </a:ext>
            </a:extLst>
          </p:cNvPr>
          <p:cNvSpPr/>
          <p:nvPr/>
        </p:nvSpPr>
        <p:spPr bwMode="auto">
          <a:xfrm>
            <a:off x="6886500" y="1415889"/>
            <a:ext cx="2736304" cy="72008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Array</a:t>
            </a:r>
            <a:endParaRPr lang="bg-BG" sz="2800" b="1" dirty="0">
              <a:solidFill>
                <a:schemeClr val="tx1"/>
              </a:solidFill>
            </a:endParaRPr>
          </a:p>
        </p:txBody>
      </p:sp>
      <p:sp>
        <p:nvSpPr>
          <p:cNvPr id="7" name="Правоъгълник: със заоблени ъгли 6">
            <a:extLst>
              <a:ext uri="{FF2B5EF4-FFF2-40B4-BE49-F238E27FC236}">
                <a16:creationId xmlns:a16="http://schemas.microsoft.com/office/drawing/2014/main" id="{398D7AE3-0B48-9603-CBC2-81309C97D268}"/>
              </a:ext>
            </a:extLst>
          </p:cNvPr>
          <p:cNvSpPr/>
          <p:nvPr/>
        </p:nvSpPr>
        <p:spPr bwMode="auto">
          <a:xfrm>
            <a:off x="1322579" y="2511135"/>
            <a:ext cx="4248472" cy="129614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Tuples are </a:t>
            </a:r>
            <a:r>
              <a:rPr lang="en-US" sz="2800" b="1" dirty="0">
                <a:solidFill>
                  <a:schemeClr val="tx1"/>
                </a:solidFill>
              </a:rPr>
              <a:t>immutable</a:t>
            </a:r>
            <a:r>
              <a:rPr lang="en-US" sz="2800" dirty="0">
                <a:solidFill>
                  <a:schemeClr val="tx1"/>
                </a:solidFill>
              </a:rPr>
              <a:t>, i.e., we can't update their data</a:t>
            </a:r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8" name="Правоъгълник: със заоблени ъгли 7">
            <a:extLst>
              <a:ext uri="{FF2B5EF4-FFF2-40B4-BE49-F238E27FC236}">
                <a16:creationId xmlns:a16="http://schemas.microsoft.com/office/drawing/2014/main" id="{FDD8EF3C-19CE-01D9-ED27-100E0F28359B}"/>
              </a:ext>
            </a:extLst>
          </p:cNvPr>
          <p:cNvSpPr/>
          <p:nvPr/>
        </p:nvSpPr>
        <p:spPr bwMode="auto">
          <a:xfrm>
            <a:off x="6130416" y="2511135"/>
            <a:ext cx="4248472" cy="1296144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Array are </a:t>
            </a:r>
            <a:r>
              <a:rPr lang="en-US" sz="2800" b="1" dirty="0">
                <a:solidFill>
                  <a:schemeClr val="tx1"/>
                </a:solidFill>
              </a:rPr>
              <a:t>mutable</a:t>
            </a:r>
            <a:r>
              <a:rPr lang="en-US" sz="2800" dirty="0">
                <a:solidFill>
                  <a:schemeClr val="tx1"/>
                </a:solidFill>
              </a:rPr>
              <a:t>, i.e., we can update their data</a:t>
            </a:r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9" name="Правоъгълник: със заоблени ъгли 8">
            <a:extLst>
              <a:ext uri="{FF2B5EF4-FFF2-40B4-BE49-F238E27FC236}">
                <a16:creationId xmlns:a16="http://schemas.microsoft.com/office/drawing/2014/main" id="{57C20AAD-2DBF-38C8-4C7C-2E04C3AC9572}"/>
              </a:ext>
            </a:extLst>
          </p:cNvPr>
          <p:cNvSpPr/>
          <p:nvPr/>
        </p:nvSpPr>
        <p:spPr bwMode="auto">
          <a:xfrm>
            <a:off x="1322580" y="4109820"/>
            <a:ext cx="4248472" cy="142565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Tuples are denoted by </a:t>
            </a:r>
            <a:r>
              <a:rPr lang="en-US" sz="2800" b="1" dirty="0">
                <a:solidFill>
                  <a:schemeClr val="tx1"/>
                </a:solidFill>
              </a:rPr>
              <a:t>round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b="1" dirty="0">
                <a:solidFill>
                  <a:schemeClr val="tx1"/>
                </a:solidFill>
              </a:rPr>
              <a:t>parenthesis</a:t>
            </a:r>
            <a:r>
              <a:rPr lang="en-US" sz="2800" dirty="0">
                <a:solidFill>
                  <a:schemeClr val="tx1"/>
                </a:solidFill>
              </a:rPr>
              <a:t> around the elements</a:t>
            </a:r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10" name="Правоъгълник: със заоблени ъгли 9">
            <a:extLst>
              <a:ext uri="{FF2B5EF4-FFF2-40B4-BE49-F238E27FC236}">
                <a16:creationId xmlns:a16="http://schemas.microsoft.com/office/drawing/2014/main" id="{B896B9F8-44B7-5B56-4440-A7422FF96E9D}"/>
              </a:ext>
            </a:extLst>
          </p:cNvPr>
          <p:cNvSpPr/>
          <p:nvPr/>
        </p:nvSpPr>
        <p:spPr bwMode="auto">
          <a:xfrm>
            <a:off x="6116251" y="4167319"/>
            <a:ext cx="4248472" cy="1425651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Arrays are denoted by </a:t>
            </a:r>
            <a:r>
              <a:rPr lang="en-US" sz="2800" b="1" dirty="0">
                <a:solidFill>
                  <a:schemeClr val="tx1"/>
                </a:solidFill>
              </a:rPr>
              <a:t>square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b="1" dirty="0">
                <a:solidFill>
                  <a:schemeClr val="tx1"/>
                </a:solidFill>
              </a:rPr>
              <a:t>brackets</a:t>
            </a:r>
            <a:r>
              <a:rPr lang="en-US" sz="2800" dirty="0">
                <a:solidFill>
                  <a:schemeClr val="tx1"/>
                </a:solidFill>
              </a:rPr>
              <a:t> around the elements</a:t>
            </a:r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3E3C93DC-C318-5C5C-E76E-B2BA7C41A41B}"/>
              </a:ext>
            </a:extLst>
          </p:cNvPr>
          <p:cNvSpPr txBox="1">
            <a:spLocks/>
          </p:cNvSpPr>
          <p:nvPr/>
        </p:nvSpPr>
        <p:spPr>
          <a:xfrm>
            <a:off x="1059831" y="5827330"/>
            <a:ext cx="4773968" cy="5539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91440" rIns="144000" bIns="9144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const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tuple</a:t>
            </a:r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#[</a:t>
            </a:r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1, 2, 3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]</a:t>
            </a:r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;</a:t>
            </a:r>
            <a:endParaRPr lang="en-US" sz="2400" b="1" noProof="1">
              <a:solidFill>
                <a:schemeClr val="bg1"/>
              </a:solidFill>
              <a:latin typeface="Consolas" panose="020B0609020204030204" pitchFamily="49" charset="0"/>
              <a:sym typeface="Wingdings" pitchFamily="2" charset="2"/>
            </a:endParaRP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8D3AE02F-F18B-A9BF-CC03-61BCE1E5EA94}"/>
              </a:ext>
            </a:extLst>
          </p:cNvPr>
          <p:cNvSpPr txBox="1">
            <a:spLocks/>
          </p:cNvSpPr>
          <p:nvPr/>
        </p:nvSpPr>
        <p:spPr>
          <a:xfrm>
            <a:off x="6061046" y="5827330"/>
            <a:ext cx="4425854" cy="5539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91440" rIns="144000" bIns="9144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const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array</a:t>
            </a:r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[</a:t>
            </a:r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1, 2, 3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]</a:t>
            </a:r>
            <a:r>
              <a:rPr lang="en-US" sz="2400" b="1" noProof="1">
                <a:latin typeface="Consolas" panose="020B0609020204030204" pitchFamily="49" charset="0"/>
                <a:sym typeface="Wingdings" pitchFamily="2" charset="2"/>
              </a:rPr>
              <a:t>;</a:t>
            </a:r>
            <a:endParaRPr lang="en-US" sz="2400" b="1" noProof="1">
              <a:solidFill>
                <a:schemeClr val="bg1"/>
              </a:solidFill>
              <a:latin typeface="Consolas" panose="020B0609020204030204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2760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71537" y="1196752"/>
            <a:ext cx="11933833" cy="5462121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709240" y="1668618"/>
            <a:ext cx="8919362" cy="4585453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428" indent="-456428">
              <a:lnSpc>
                <a:spcPct val="100000"/>
              </a:lnSpc>
            </a:pPr>
            <a:endParaRPr lang="en-US" sz="3599" dirty="0">
              <a:solidFill>
                <a:schemeClr val="bg2"/>
              </a:solidFill>
            </a:endParaRPr>
          </a:p>
          <a:p>
            <a:pPr marL="456428" indent="-456428">
              <a:lnSpc>
                <a:spcPct val="100000"/>
              </a:lnSpc>
            </a:pPr>
            <a:endParaRPr lang="en-US" sz="3599" dirty="0">
              <a:solidFill>
                <a:schemeClr val="bg2"/>
              </a:solidFill>
            </a:endParaRPr>
          </a:p>
          <a:p>
            <a:pPr marL="456428" indent="-456428">
              <a:lnSpc>
                <a:spcPct val="100000"/>
              </a:lnSpc>
            </a:pPr>
            <a:endParaRPr lang="en-US" sz="3599" dirty="0">
              <a:solidFill>
                <a:schemeClr val="bg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bg-BG" sz="3199" dirty="0">
              <a:solidFill>
                <a:schemeClr val="bg2"/>
              </a:solidFill>
            </a:endParaRPr>
          </a:p>
          <a:p>
            <a:pPr marL="456428" indent="-456428">
              <a:lnSpc>
                <a:spcPct val="100000"/>
              </a:lnSpc>
            </a:pPr>
            <a:endParaRPr lang="bg-BG" sz="3199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D21AA7DA-95BA-41A9-A170-2C3EB1A8A1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49969" y="6506198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28CD597-796D-BE7A-A5FC-389F298C3FF9}"/>
              </a:ext>
            </a:extLst>
          </p:cNvPr>
          <p:cNvSpPr txBox="1">
            <a:spLocks/>
          </p:cNvSpPr>
          <p:nvPr/>
        </p:nvSpPr>
        <p:spPr>
          <a:xfrm>
            <a:off x="621803" y="1521770"/>
            <a:ext cx="11210547" cy="5003574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514042" indent="-51404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497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265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Recursion</a:t>
            </a:r>
            <a:r>
              <a:rPr lang="en-US" sz="3400" dirty="0">
                <a:solidFill>
                  <a:schemeClr val="accent6"/>
                </a:solidFill>
              </a:rPr>
              <a:t> – process of calling itself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400" dirty="0">
                <a:solidFill>
                  <a:schemeClr val="accent6"/>
                </a:solidFill>
              </a:rPr>
              <a:t>Arrays –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ordered</a:t>
            </a:r>
            <a:r>
              <a:rPr lang="en-US" sz="3400" dirty="0">
                <a:solidFill>
                  <a:schemeClr val="accent6"/>
                </a:solidFill>
              </a:rPr>
              <a:t>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list</a:t>
            </a:r>
            <a:r>
              <a:rPr lang="en-US" sz="3400" dirty="0">
                <a:solidFill>
                  <a:schemeClr val="accent6"/>
                </a:solidFill>
              </a:rPr>
              <a:t> of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values</a:t>
            </a:r>
          </a:p>
          <a:p>
            <a:pPr lvl="1">
              <a:buClr>
                <a:schemeClr val="bg2"/>
              </a:buClr>
            </a:pP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Head </a:t>
            </a:r>
            <a:r>
              <a:rPr lang="en-US" dirty="0">
                <a:solidFill>
                  <a:schemeClr val="accent6"/>
                </a:solidFill>
              </a:rPr>
              <a:t>(first element) </a:t>
            </a:r>
            <a:r>
              <a:rPr lang="en-US" dirty="0">
                <a:solidFill>
                  <a:schemeClr val="bg2"/>
                </a:solidFill>
              </a:rPr>
              <a:t>and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tail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Arrays methods – 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length()</a:t>
            </a:r>
            <a:r>
              <a:rPr lang="en-US" dirty="0">
                <a:solidFill>
                  <a:schemeClr val="accent6"/>
                </a:solidFill>
              </a:rPr>
              <a:t>, 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slice()</a:t>
            </a:r>
            <a:r>
              <a:rPr lang="en-US" dirty="0">
                <a:solidFill>
                  <a:schemeClr val="accent6"/>
                </a:solidFill>
              </a:rPr>
              <a:t> </a:t>
            </a:r>
          </a:p>
          <a:p>
            <a:pPr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Tail</a:t>
            </a:r>
            <a:r>
              <a:rPr lang="en-US" sz="3400" dirty="0">
                <a:solidFill>
                  <a:schemeClr val="accent6"/>
                </a:solidFill>
              </a:rPr>
              <a:t>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Recursion</a:t>
            </a:r>
            <a:r>
              <a:rPr lang="en-US" sz="3400" dirty="0">
                <a:solidFill>
                  <a:schemeClr val="accent6"/>
                </a:solidFill>
              </a:rPr>
              <a:t> – the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last</a:t>
            </a:r>
            <a:r>
              <a:rPr lang="en-US" sz="3400" dirty="0">
                <a:solidFill>
                  <a:schemeClr val="accent6"/>
                </a:solidFill>
              </a:rPr>
              <a:t>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action</a:t>
            </a:r>
            <a:r>
              <a:rPr lang="en-US" sz="3400" dirty="0">
                <a:solidFill>
                  <a:schemeClr val="accent6"/>
                </a:solidFill>
              </a:rPr>
              <a:t> performed is a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recursive</a:t>
            </a:r>
            <a:r>
              <a:rPr lang="en-US" sz="3400" dirty="0">
                <a:solidFill>
                  <a:schemeClr val="accent6"/>
                </a:solidFill>
              </a:rPr>
              <a:t>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call</a:t>
            </a:r>
          </a:p>
          <a:p>
            <a:pPr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Tuples </a:t>
            </a:r>
            <a:r>
              <a:rPr lang="en-US" sz="3400" dirty="0">
                <a:solidFill>
                  <a:schemeClr val="bg2"/>
                </a:solidFill>
              </a:rPr>
              <a:t>and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Records </a:t>
            </a:r>
            <a:r>
              <a:rPr lang="en-US" sz="3400" dirty="0">
                <a:solidFill>
                  <a:schemeClr val="accent6"/>
                </a:solidFill>
              </a:rPr>
              <a:t>–</a:t>
            </a:r>
            <a:r>
              <a:rPr lang="en-US" sz="3400" dirty="0">
                <a:solidFill>
                  <a:schemeClr val="bg2"/>
                </a:solidFill>
              </a:rPr>
              <a:t> compound primitives</a:t>
            </a:r>
          </a:p>
          <a:p>
            <a:pPr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Records</a:t>
            </a:r>
            <a:r>
              <a:rPr lang="en-US" sz="3400" dirty="0">
                <a:solidFill>
                  <a:schemeClr val="bg2"/>
                </a:solidFill>
              </a:rPr>
              <a:t> and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Tuples</a:t>
            </a:r>
            <a:r>
              <a:rPr lang="en-US" sz="3400" dirty="0">
                <a:solidFill>
                  <a:schemeClr val="bg2"/>
                </a:solidFill>
              </a:rPr>
              <a:t> are still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not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supported</a:t>
            </a:r>
            <a:r>
              <a:rPr lang="en-US" sz="3400" dirty="0">
                <a:solidFill>
                  <a:schemeClr val="bg2"/>
                </a:solidFill>
              </a:rPr>
              <a:t> natively in JS and browsers</a:t>
            </a:r>
          </a:p>
          <a:p>
            <a:endParaRPr lang="en-US" dirty="0">
              <a:solidFill>
                <a:schemeClr val="accent6"/>
              </a:solidFill>
            </a:endParaRPr>
          </a:p>
          <a:p>
            <a:endParaRPr lang="en-US" dirty="0">
              <a:solidFill>
                <a:schemeClr val="accent6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26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126C306-6298-4181-BB17-F2C98BF70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917560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269564"/>
            <a:ext cx="11815018" cy="5454469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dirty="0"/>
              <a:t>This course (slides, examples, code, demos, exercises, tutorials, homework, projects, documents, videos and other assets) is </a:t>
            </a:r>
            <a:r>
              <a:rPr lang="en-US" b="1" dirty="0"/>
              <a:t>copyrighted content</a:t>
            </a:r>
            <a:r>
              <a:rPr lang="bg-BG" dirty="0"/>
              <a:t>, </a:t>
            </a:r>
            <a:r>
              <a:rPr lang="en-US" dirty="0"/>
              <a:t>created by SoftUni</a:t>
            </a:r>
          </a:p>
          <a:p>
            <a:pPr>
              <a:lnSpc>
                <a:spcPct val="12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78788" y="3042171"/>
            <a:ext cx="1930474" cy="2043013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dirty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378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DF0E85F1-93D8-0E66-6B3D-B1E834BF04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A3117381-CF21-47D3-0014-407A6B9854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0" i="0" dirty="0">
                <a:effectLst/>
              </a:rPr>
              <a:t>Recursion </a:t>
            </a:r>
            <a:r>
              <a:rPr lang="en-US" b="1" i="0" dirty="0">
                <a:solidFill>
                  <a:schemeClr val="bg1"/>
                </a:solidFill>
                <a:effectLst/>
              </a:rPr>
              <a:t>reduces</a:t>
            </a:r>
            <a:r>
              <a:rPr lang="en-US" b="0" i="0" dirty="0">
                <a:effectLst/>
              </a:rPr>
              <a:t> a function</a:t>
            </a:r>
            <a:br>
              <a:rPr lang="en-US" b="0" i="0" dirty="0">
                <a:effectLst/>
              </a:rPr>
            </a:br>
            <a:r>
              <a:rPr lang="en-US" b="0" i="0" dirty="0">
                <a:effectLst/>
              </a:rPr>
              <a:t>call to a </a:t>
            </a:r>
            <a:r>
              <a:rPr lang="en-US" b="1" i="0" dirty="0">
                <a:solidFill>
                  <a:schemeClr val="bg1"/>
                </a:solidFill>
                <a:effectLst/>
              </a:rPr>
              <a:t>simpler</a:t>
            </a:r>
            <a:r>
              <a:rPr lang="en-US" b="0" i="0" dirty="0">
                <a:effectLst/>
              </a:rPr>
              <a:t> one</a:t>
            </a:r>
          </a:p>
          <a:p>
            <a:r>
              <a:rPr lang="en-US" b="0" i="0" dirty="0">
                <a:effectLst/>
              </a:rPr>
              <a:t>A recursive </a:t>
            </a:r>
            <a:r>
              <a:rPr lang="en-US" b="1" i="0" dirty="0">
                <a:solidFill>
                  <a:schemeClr val="bg1"/>
                </a:solidFill>
                <a:effectLst/>
              </a:rPr>
              <a:t>function</a:t>
            </a:r>
            <a:r>
              <a:rPr lang="en-US" b="0" i="0" dirty="0">
                <a:effectLst/>
              </a:rPr>
              <a:t> calls itself</a:t>
            </a:r>
            <a:br>
              <a:rPr lang="en-US" b="0" i="0" dirty="0">
                <a:effectLst/>
              </a:rPr>
            </a:br>
            <a:r>
              <a:rPr lang="en-US" b="0" i="0" dirty="0">
                <a:effectLst/>
              </a:rPr>
              <a:t>until someone </a:t>
            </a:r>
            <a:r>
              <a:rPr lang="en-US" b="1" i="0" dirty="0">
                <a:solidFill>
                  <a:schemeClr val="bg1"/>
                </a:solidFill>
                <a:effectLst/>
              </a:rPr>
              <a:t>stops</a:t>
            </a:r>
            <a:r>
              <a:rPr lang="en-US" b="0" i="0" dirty="0">
                <a:effectLst/>
              </a:rPr>
              <a:t> it</a:t>
            </a:r>
          </a:p>
          <a:p>
            <a:pPr lvl="1"/>
            <a:r>
              <a:rPr lang="en-US" dirty="0"/>
              <a:t>If no one </a:t>
            </a:r>
            <a:r>
              <a:rPr lang="en-US" b="1" dirty="0">
                <a:solidFill>
                  <a:schemeClr val="bg1"/>
                </a:solidFill>
              </a:rPr>
              <a:t>stops</a:t>
            </a:r>
            <a:r>
              <a:rPr lang="en-US" dirty="0"/>
              <a:t> it, it will recurse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forever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crash </a:t>
            </a:r>
            <a:r>
              <a:rPr lang="en-US" dirty="0"/>
              <a:t>your program</a:t>
            </a:r>
          </a:p>
          <a:p>
            <a:r>
              <a:rPr lang="en-US" dirty="0"/>
              <a:t>Recursion </a:t>
            </a:r>
            <a:r>
              <a:rPr lang="en-US" b="1" dirty="0">
                <a:solidFill>
                  <a:schemeClr val="bg1"/>
                </a:solidFill>
              </a:rPr>
              <a:t>must</a:t>
            </a:r>
            <a:r>
              <a:rPr lang="en-US" dirty="0"/>
              <a:t> have a bottom (</a:t>
            </a:r>
            <a:r>
              <a:rPr lang="en-US" b="1" dirty="0">
                <a:solidFill>
                  <a:schemeClr val="bg1"/>
                </a:solidFill>
              </a:rPr>
              <a:t>base case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Each step of the recursion </a:t>
            </a:r>
            <a:r>
              <a:rPr lang="en-US" b="1" dirty="0">
                <a:solidFill>
                  <a:schemeClr val="bg1"/>
                </a:solidFill>
              </a:rPr>
              <a:t>must aim</a:t>
            </a:r>
            <a:r>
              <a:rPr lang="en-US" dirty="0"/>
              <a:t> for the bottom thus defined</a:t>
            </a:r>
          </a:p>
          <a:p>
            <a:endParaRPr lang="en-US" b="0" i="0" dirty="0">
              <a:effectLst/>
            </a:endParaRPr>
          </a:p>
          <a:p>
            <a:pPr lvl="1"/>
            <a:endParaRPr lang="en-US" b="0" i="0" dirty="0">
              <a:effectLst/>
            </a:endParaRPr>
          </a:p>
          <a:p>
            <a:endParaRPr lang="bg-BG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2B558831-9F62-67B3-F30D-CC6C46035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Recursion?</a:t>
            </a:r>
            <a:endParaRPr lang="bg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79E6458-0D33-4957-EA41-935185D13CF7}"/>
              </a:ext>
            </a:extLst>
          </p:cNvPr>
          <p:cNvSpPr txBox="1">
            <a:spLocks/>
          </p:cNvSpPr>
          <p:nvPr/>
        </p:nvSpPr>
        <p:spPr>
          <a:xfrm>
            <a:off x="6760329" y="1412776"/>
            <a:ext cx="5176408" cy="323165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91440" rIns="144000" bIns="9144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function 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  <a:sym typeface="Wingdings" pitchFamily="2" charset="2"/>
              </a:rPr>
              <a:t>recurse</a:t>
            </a:r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()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if (</a:t>
            </a:r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condition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)</a:t>
            </a:r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      ...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    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  <a:sym typeface="Wingdings" pitchFamily="2" charset="2"/>
              </a:rPr>
              <a:t>recurse</a:t>
            </a:r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();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  <a:sym typeface="Wingdings" pitchFamily="2" charset="2"/>
              </a:rPr>
              <a:t>recurse</a:t>
            </a:r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();</a:t>
            </a:r>
            <a:endParaRPr lang="en-US" sz="2400" b="1" dirty="0">
              <a:solidFill>
                <a:schemeClr val="tx1"/>
              </a:solidFill>
              <a:latin typeface="Consolas" panose="020B0609020204030204" pitchFamily="49" charset="0"/>
              <a:sym typeface="Wingdings" pitchFamily="2" charset="2"/>
            </a:endParaRP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66BDB5B0-0F3B-5438-AF1D-646931E105CD}"/>
              </a:ext>
            </a:extLst>
          </p:cNvPr>
          <p:cNvSpPr/>
          <p:nvPr/>
        </p:nvSpPr>
        <p:spPr bwMode="auto">
          <a:xfrm>
            <a:off x="9193790" y="3610975"/>
            <a:ext cx="2559240" cy="455294"/>
          </a:xfrm>
          <a:prstGeom prst="wedgeRoundRectCallout">
            <a:avLst>
              <a:gd name="adj1" fmla="val -38528"/>
              <a:gd name="adj2" fmla="val -1202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accent6"/>
                </a:solidFill>
              </a:rPr>
              <a:t>Recursive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bottom</a:t>
            </a:r>
            <a:endParaRPr lang="en-US" sz="24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: Rounded Corners 7">
            <a:extLst>
              <a:ext uri="{FF2B5EF4-FFF2-40B4-BE49-F238E27FC236}">
                <a16:creationId xmlns:a16="http://schemas.microsoft.com/office/drawing/2014/main" id="{2C8AE034-676E-7941-B6E8-B9BEDB926E33}"/>
              </a:ext>
            </a:extLst>
          </p:cNvPr>
          <p:cNvSpPr/>
          <p:nvPr/>
        </p:nvSpPr>
        <p:spPr bwMode="auto">
          <a:xfrm>
            <a:off x="7462564" y="1916832"/>
            <a:ext cx="2952328" cy="1376022"/>
          </a:xfrm>
          <a:prstGeom prst="roundRect">
            <a:avLst>
              <a:gd name="adj" fmla="val 7530"/>
            </a:avLst>
          </a:prstGeom>
          <a:noFill/>
          <a:ln w="28575">
            <a:solidFill>
              <a:schemeClr val="accent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017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B62B9E17-1DB8-FC35-27E4-EF3DDD9063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1E84F516-0408-936B-4CBB-46443EBDF8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US" sz="3400" dirty="0"/>
              <a:t>Implementation of </a:t>
            </a:r>
            <a:r>
              <a:rPr lang="en-US" sz="3400" b="1" dirty="0">
                <a:solidFill>
                  <a:schemeClr val="bg1"/>
                </a:solidFill>
              </a:rPr>
              <a:t>pow( )</a:t>
            </a:r>
          </a:p>
          <a:p>
            <a:pPr lvl="1">
              <a:lnSpc>
                <a:spcPct val="95000"/>
              </a:lnSpc>
            </a:pPr>
            <a:r>
              <a:rPr lang="en-US" sz="30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Iterative</a:t>
            </a:r>
            <a:r>
              <a:rPr lang="en-US" sz="3200" dirty="0"/>
              <a:t> </a:t>
            </a:r>
            <a:r>
              <a:rPr lang="en-US" sz="3200" dirty="0">
                <a:latin typeface="-apple-system"/>
              </a:rPr>
              <a:t>approach</a:t>
            </a:r>
            <a:r>
              <a:rPr lang="en-US" sz="3200" dirty="0"/>
              <a:t>: the </a:t>
            </a:r>
            <a:br>
              <a:rPr lang="en-US" sz="3200" dirty="0"/>
            </a:b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for loop</a:t>
            </a:r>
            <a:endParaRPr lang="bg-BG" sz="3200" b="1" dirty="0">
              <a:solidFill>
                <a:schemeClr val="bg1"/>
              </a:solidFill>
            </a:endParaRPr>
          </a:p>
        </p:txBody>
      </p:sp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E8EBD6C0-E0D1-8D14-CD88-D3776E63C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Ways of Thinking: Iteration vs. Recursion</a:t>
            </a:r>
            <a:endParaRPr lang="bg-BG" dirty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378CD7B5-F4A1-0FA7-2593-D51A40BE6AC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908403" y="1878272"/>
            <a:ext cx="6048076" cy="1123873"/>
          </a:xfrm>
        </p:spPr>
        <p:txBody>
          <a:bodyPr>
            <a:noAutofit/>
          </a:bodyPr>
          <a:lstStyle/>
          <a:p>
            <a:pPr lvl="1">
              <a:buClr>
                <a:schemeClr val="tx1"/>
              </a:buClr>
            </a:pPr>
            <a:r>
              <a:rPr lang="en-US" sz="3200" b="1" i="0" dirty="0">
                <a:solidFill>
                  <a:schemeClr val="bg1"/>
                </a:solidFill>
                <a:effectLst/>
              </a:rPr>
              <a:t>Recursive</a:t>
            </a:r>
            <a:r>
              <a:rPr lang="en-US" sz="3200" b="0" i="0" dirty="0">
                <a:effectLst/>
              </a:rPr>
              <a:t> </a:t>
            </a:r>
            <a:r>
              <a:rPr lang="en-US" sz="3200" dirty="0">
                <a:latin typeface="-apple-system"/>
              </a:rPr>
              <a:t>approach</a:t>
            </a:r>
            <a:r>
              <a:rPr lang="en-US" sz="3200" b="0" i="0" dirty="0">
                <a:effectLst/>
              </a:rPr>
              <a:t>: </a:t>
            </a:r>
            <a:r>
              <a:rPr lang="en-US" sz="3200" b="1" i="0" dirty="0">
                <a:solidFill>
                  <a:schemeClr val="bg1"/>
                </a:solidFill>
                <a:effectLst/>
              </a:rPr>
              <a:t>simplify</a:t>
            </a:r>
            <a:r>
              <a:rPr lang="en-US" sz="3200" b="0" i="0" dirty="0">
                <a:effectLst/>
              </a:rPr>
              <a:t> the task and </a:t>
            </a:r>
            <a:r>
              <a:rPr lang="en-US" sz="3200" b="1" i="0" dirty="0">
                <a:solidFill>
                  <a:schemeClr val="bg1"/>
                </a:solidFill>
                <a:effectLst/>
              </a:rPr>
              <a:t>call self</a:t>
            </a:r>
            <a:endParaRPr lang="bg-BG" sz="3200" b="1" dirty="0">
              <a:solidFill>
                <a:schemeClr val="bg1"/>
              </a:solidFill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0F66485F-D668-DEEC-A71B-278C000A5BB4}"/>
              </a:ext>
            </a:extLst>
          </p:cNvPr>
          <p:cNvSpPr txBox="1">
            <a:spLocks/>
          </p:cNvSpPr>
          <p:nvPr/>
        </p:nvSpPr>
        <p:spPr>
          <a:xfrm>
            <a:off x="403616" y="3089122"/>
            <a:ext cx="5472608" cy="36036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function pow(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x</a:t>
            </a:r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, n)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  let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result</a:t>
            </a:r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 = 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400" b="1" dirty="0">
              <a:latin typeface="Consolas" panose="020B0609020204030204" pitchFamily="49" charset="0"/>
              <a:sym typeface="Wingdings" pitchFamily="2" charset="2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  for (let i = 0; i &lt; n; i++)  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	result</a:t>
            </a:r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 *=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x</a:t>
            </a:r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400" b="1" dirty="0">
              <a:latin typeface="Consolas" panose="020B0609020204030204" pitchFamily="49" charset="0"/>
              <a:sym typeface="Wingdings" pitchFamily="2" charset="2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  return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result</a:t>
            </a:r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b="1" dirty="0">
              <a:latin typeface="Consolas" panose="020B0609020204030204" pitchFamily="49" charset="0"/>
              <a:sym typeface="Wingdings" pitchFamily="2" charset="2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console.log(pow(2, 3)); 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  <a:sym typeface="Wingdings" pitchFamily="2" charset="2"/>
              </a:rPr>
              <a:t>// 8</a:t>
            </a:r>
            <a:endParaRPr lang="en-US" sz="2400" b="1" dirty="0">
              <a:latin typeface="Consolas" panose="020B0609020204030204" pitchFamily="49" charset="0"/>
              <a:sym typeface="Wingdings" pitchFamily="2" charset="2"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C22988A-9FED-3C41-6CFC-7F8D01249F82}"/>
              </a:ext>
            </a:extLst>
          </p:cNvPr>
          <p:cNvSpPr txBox="1">
            <a:spLocks/>
          </p:cNvSpPr>
          <p:nvPr/>
        </p:nvSpPr>
        <p:spPr>
          <a:xfrm>
            <a:off x="6453666" y="3107754"/>
            <a:ext cx="5472608" cy="35420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function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pow(</a:t>
            </a:r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x, n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) </a:t>
            </a:r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  if (n == 1)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    return x;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  } else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    return x *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pow(</a:t>
            </a:r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x,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n-1)</a:t>
            </a:r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b="1" dirty="0">
              <a:latin typeface="Consolas" panose="020B0609020204030204" pitchFamily="49" charset="0"/>
              <a:sym typeface="Wingdings" pitchFamily="2" charset="2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pow(2, 3)</a:t>
            </a:r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); 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  <a:sym typeface="Wingdings" pitchFamily="2" charset="2"/>
              </a:rPr>
              <a:t>// 8</a:t>
            </a:r>
          </a:p>
        </p:txBody>
      </p:sp>
    </p:spTree>
    <p:extLst>
      <p:ext uri="{BB962C8B-B14F-4D97-AF65-F5344CB8AC3E}">
        <p14:creationId xmlns:p14="http://schemas.microsoft.com/office/powerpoint/2010/main" val="771556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8704105E-AE67-4C96-90E5-73CD5250CD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9FBD9182-6A8E-88E3-CDF7-E6214EA20D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27262" y="1052736"/>
            <a:ext cx="10211765" cy="5276048"/>
          </a:xfrm>
        </p:spPr>
        <p:txBody>
          <a:bodyPr/>
          <a:lstStyle/>
          <a:p>
            <a:r>
              <a:rPr lang="en-US" dirty="0"/>
              <a:t>Recursion is usually </a:t>
            </a:r>
            <a:r>
              <a:rPr lang="en-US" b="1" dirty="0">
                <a:solidFill>
                  <a:schemeClr val="bg1"/>
                </a:solidFill>
              </a:rPr>
              <a:t>shorter</a:t>
            </a:r>
          </a:p>
          <a:p>
            <a:pPr lvl="1"/>
            <a:r>
              <a:rPr lang="en-US" dirty="0"/>
              <a:t>We can use the conditional operator </a:t>
            </a:r>
            <a:r>
              <a:rPr lang="en-US" b="1" dirty="0">
                <a:solidFill>
                  <a:schemeClr val="bg1"/>
                </a:solidFill>
              </a:rPr>
              <a:t>?</a:t>
            </a:r>
            <a:r>
              <a:rPr lang="en-US" dirty="0"/>
              <a:t> instead of </a:t>
            </a:r>
            <a:br>
              <a:rPr lang="en-US" dirty="0"/>
            </a:br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if statement </a:t>
            </a:r>
          </a:p>
          <a:p>
            <a:pPr lvl="2"/>
            <a:r>
              <a:rPr lang="en-US" dirty="0"/>
              <a:t>Thus we make </a:t>
            </a:r>
            <a:r>
              <a:rPr lang="en-US" b="1" dirty="0">
                <a:solidFill>
                  <a:schemeClr val="bg1"/>
                </a:solidFill>
              </a:rPr>
              <a:t>pow( )</a:t>
            </a:r>
            <a:r>
              <a:rPr lang="en-US" dirty="0"/>
              <a:t> more terse and still very readable</a:t>
            </a:r>
            <a:endParaRPr lang="bg-BG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1FDFF63A-B83D-2C48-6D43-BC4D6B8F6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is Shorter!</a:t>
            </a:r>
            <a:endParaRPr lang="bg-B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B69A30-048C-C3B3-BC83-546A1603526D}"/>
              </a:ext>
            </a:extLst>
          </p:cNvPr>
          <p:cNvSpPr txBox="1">
            <a:spLocks/>
          </p:cNvSpPr>
          <p:nvPr/>
        </p:nvSpPr>
        <p:spPr>
          <a:xfrm>
            <a:off x="2494012" y="3638634"/>
            <a:ext cx="8712968" cy="14465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91440" rIns="144000" bIns="9144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function pow(x,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n</a:t>
            </a:r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)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  return (n == 1)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?</a:t>
            </a:r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 x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:</a:t>
            </a:r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 (x * pow(x,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n - 1</a:t>
            </a:r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));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}</a:t>
            </a:r>
            <a:endParaRPr lang="en-US" sz="2400" b="1" dirty="0">
              <a:solidFill>
                <a:schemeClr val="tx1"/>
              </a:solidFill>
              <a:latin typeface="Consolas" panose="020B0609020204030204" pitchFamily="49" charset="0"/>
              <a:sym typeface="Wingdings" pitchFamily="2" charset="2"/>
            </a:endParaRPr>
          </a:p>
        </p:txBody>
      </p:sp>
      <p:grpSp>
        <p:nvGrpSpPr>
          <p:cNvPr id="13" name="Групиране 12">
            <a:extLst>
              <a:ext uri="{FF2B5EF4-FFF2-40B4-BE49-F238E27FC236}">
                <a16:creationId xmlns:a16="http://schemas.microsoft.com/office/drawing/2014/main" id="{296DDA08-D386-281B-60B6-5F61F7F46A22}"/>
              </a:ext>
            </a:extLst>
          </p:cNvPr>
          <p:cNvGrpSpPr/>
          <p:nvPr/>
        </p:nvGrpSpPr>
        <p:grpSpPr>
          <a:xfrm>
            <a:off x="2494012" y="5353746"/>
            <a:ext cx="8712968" cy="903036"/>
            <a:chOff x="2494012" y="5353746"/>
            <a:chExt cx="8712968" cy="903036"/>
          </a:xfrm>
        </p:grpSpPr>
        <p:sp>
          <p:nvSpPr>
            <p:cNvPr id="5" name="Правоъгълник: със заоблени ъгли 4">
              <a:extLst>
                <a:ext uri="{FF2B5EF4-FFF2-40B4-BE49-F238E27FC236}">
                  <a16:creationId xmlns:a16="http://schemas.microsoft.com/office/drawing/2014/main" id="{96B09259-E0A8-98C3-BAD3-F77014986E49}"/>
                </a:ext>
              </a:extLst>
            </p:cNvPr>
            <p:cNvSpPr/>
            <p:nvPr/>
          </p:nvSpPr>
          <p:spPr bwMode="auto">
            <a:xfrm>
              <a:off x="2494012" y="5533585"/>
              <a:ext cx="1741851" cy="543358"/>
            </a:xfrm>
            <a:prstGeom prst="roundRect">
              <a:avLst/>
            </a:prstGeom>
            <a:solidFill>
              <a:srgbClr val="38808C"/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</a:rPr>
                <a:t>Recursion</a:t>
              </a:r>
              <a:endParaRPr lang="bg-BG" sz="2800" b="1" dirty="0">
                <a:solidFill>
                  <a:schemeClr val="bg2"/>
                </a:solidFill>
              </a:endParaRPr>
            </a:p>
          </p:txBody>
        </p:sp>
        <p:sp>
          <p:nvSpPr>
            <p:cNvPr id="7" name="Правоъгълник: със заоблени ъгли 6">
              <a:extLst>
                <a:ext uri="{FF2B5EF4-FFF2-40B4-BE49-F238E27FC236}">
                  <a16:creationId xmlns:a16="http://schemas.microsoft.com/office/drawing/2014/main" id="{D9563982-DE11-EFE4-F234-7D5FC554397F}"/>
                </a:ext>
              </a:extLst>
            </p:cNvPr>
            <p:cNvSpPr/>
            <p:nvPr/>
          </p:nvSpPr>
          <p:spPr bwMode="auto">
            <a:xfrm>
              <a:off x="4774649" y="5353746"/>
              <a:ext cx="2021792" cy="903036"/>
            </a:xfrm>
            <a:prstGeom prst="roundRect">
              <a:avLst/>
            </a:prstGeom>
            <a:solidFill>
              <a:srgbClr val="38808C"/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</a:rPr>
                <a:t>Function arguments </a:t>
              </a:r>
              <a:endParaRPr lang="bg-BG" sz="2800" b="1" dirty="0">
                <a:solidFill>
                  <a:schemeClr val="bg2"/>
                </a:solidFill>
              </a:endParaRPr>
            </a:p>
          </p:txBody>
        </p:sp>
        <p:sp>
          <p:nvSpPr>
            <p:cNvPr id="8" name="Правоъгълник: със заоблени ъгли 7">
              <a:extLst>
                <a:ext uri="{FF2B5EF4-FFF2-40B4-BE49-F238E27FC236}">
                  <a16:creationId xmlns:a16="http://schemas.microsoft.com/office/drawing/2014/main" id="{C47B5237-529C-AFF1-0264-2598AE1F273B}"/>
                </a:ext>
              </a:extLst>
            </p:cNvPr>
            <p:cNvSpPr/>
            <p:nvPr/>
          </p:nvSpPr>
          <p:spPr bwMode="auto">
            <a:xfrm>
              <a:off x="7542858" y="5538271"/>
              <a:ext cx="1481463" cy="533987"/>
            </a:xfrm>
            <a:prstGeom prst="roundRect">
              <a:avLst/>
            </a:prstGeom>
            <a:solidFill>
              <a:srgbClr val="38808C"/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</a:rPr>
                <a:t>Loops</a:t>
              </a:r>
              <a:endParaRPr lang="bg-BG" sz="2800" b="1" dirty="0">
                <a:solidFill>
                  <a:schemeClr val="bg2"/>
                </a:solidFill>
              </a:endParaRPr>
            </a:p>
          </p:txBody>
        </p:sp>
        <p:sp>
          <p:nvSpPr>
            <p:cNvPr id="9" name="Правоъгълник: със заоблени ъгли 8">
              <a:extLst>
                <a:ext uri="{FF2B5EF4-FFF2-40B4-BE49-F238E27FC236}">
                  <a16:creationId xmlns:a16="http://schemas.microsoft.com/office/drawing/2014/main" id="{66CFE4E1-AF39-FC7E-957B-E44CCD8E3C9C}"/>
                </a:ext>
              </a:extLst>
            </p:cNvPr>
            <p:cNvSpPr/>
            <p:nvPr/>
          </p:nvSpPr>
          <p:spPr bwMode="auto">
            <a:xfrm>
              <a:off x="9595322" y="5538271"/>
              <a:ext cx="1611658" cy="533987"/>
            </a:xfrm>
            <a:prstGeom prst="roundRect">
              <a:avLst/>
            </a:prstGeom>
            <a:solidFill>
              <a:srgbClr val="38808C"/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</a:rPr>
                <a:t>Variables</a:t>
              </a:r>
              <a:endParaRPr lang="bg-BG" sz="2800" b="1" dirty="0">
                <a:solidFill>
                  <a:schemeClr val="bg2"/>
                </a:solidFill>
              </a:endParaRPr>
            </a:p>
          </p:txBody>
        </p:sp>
        <p:sp>
          <p:nvSpPr>
            <p:cNvPr id="10" name="Знак плюс 9">
              <a:extLst>
                <a:ext uri="{FF2B5EF4-FFF2-40B4-BE49-F238E27FC236}">
                  <a16:creationId xmlns:a16="http://schemas.microsoft.com/office/drawing/2014/main" id="{D2BBB002-057D-8B72-8FDC-433D6B5411A2}"/>
                </a:ext>
              </a:extLst>
            </p:cNvPr>
            <p:cNvSpPr/>
            <p:nvPr/>
          </p:nvSpPr>
          <p:spPr bwMode="auto">
            <a:xfrm>
              <a:off x="4281749" y="5542956"/>
              <a:ext cx="447015" cy="524616"/>
            </a:xfrm>
            <a:prstGeom prst="mathPlus">
              <a:avLst/>
            </a:prstGeom>
            <a:solidFill>
              <a:srgbClr val="38808C"/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Знак плюс 10">
              <a:extLst>
                <a:ext uri="{FF2B5EF4-FFF2-40B4-BE49-F238E27FC236}">
                  <a16:creationId xmlns:a16="http://schemas.microsoft.com/office/drawing/2014/main" id="{DE4177CC-B022-8B4F-A836-B11BE17229F8}"/>
                </a:ext>
              </a:extLst>
            </p:cNvPr>
            <p:cNvSpPr/>
            <p:nvPr/>
          </p:nvSpPr>
          <p:spPr bwMode="auto">
            <a:xfrm>
              <a:off x="9091639" y="5542956"/>
              <a:ext cx="447015" cy="524616"/>
            </a:xfrm>
            <a:prstGeom prst="mathPlus">
              <a:avLst/>
            </a:prstGeom>
            <a:solidFill>
              <a:srgbClr val="38808C"/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Равно на 11">
              <a:extLst>
                <a:ext uri="{FF2B5EF4-FFF2-40B4-BE49-F238E27FC236}">
                  <a16:creationId xmlns:a16="http://schemas.microsoft.com/office/drawing/2014/main" id="{F76CFEFF-7D94-C899-E726-48CE602C3323}"/>
                </a:ext>
              </a:extLst>
            </p:cNvPr>
            <p:cNvSpPr/>
            <p:nvPr/>
          </p:nvSpPr>
          <p:spPr bwMode="auto">
            <a:xfrm>
              <a:off x="6926915" y="5570986"/>
              <a:ext cx="485469" cy="468556"/>
            </a:xfrm>
            <a:prstGeom prst="mathEqual">
              <a:avLst/>
            </a:prstGeom>
            <a:solidFill>
              <a:srgbClr val="38808C"/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4802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31615D92-E1D9-1C8C-8535-315BD9D3D0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C0CAF1F0-A8AF-4C9A-0682-3D2F97F7E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0" dirty="0">
                <a:effectLst/>
                <a:latin typeface="-apple-system"/>
              </a:rPr>
              <a:t>Countdown Function – Example</a:t>
            </a:r>
            <a:endParaRPr lang="bg-BG" dirty="0"/>
          </a:p>
        </p:txBody>
      </p:sp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14009040-EE55-A14C-12AC-46DFD9AF683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429375" y="1565275"/>
            <a:ext cx="5759450" cy="4279900"/>
          </a:xfrm>
        </p:spPr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US" sz="3200" b="1" i="0" dirty="0">
                <a:solidFill>
                  <a:schemeClr val="bg1"/>
                </a:solidFill>
                <a:effectLst/>
              </a:rPr>
              <a:t>Recursive</a:t>
            </a:r>
            <a:r>
              <a:rPr lang="en-US" sz="3200" i="0" dirty="0">
                <a:effectLst/>
              </a:rPr>
              <a:t> approach</a:t>
            </a:r>
          </a:p>
          <a:p>
            <a:pPr lvl="1"/>
            <a:endParaRPr lang="bg-BG" sz="2600" dirty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9E6A60CB-2FE6-C077-0C0A-AF0C575870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>
              <a:lnSpc>
                <a:spcPct val="200000"/>
              </a:lnSpc>
              <a:buClr>
                <a:schemeClr val="tx1"/>
              </a:buClr>
            </a:pPr>
            <a:r>
              <a:rPr lang="en-US" sz="3200" b="1" i="0" dirty="0">
                <a:solidFill>
                  <a:schemeClr val="bg1"/>
                </a:solidFill>
                <a:effectLst/>
                <a:latin typeface="-apple-system"/>
              </a:rPr>
              <a:t>Iterative</a:t>
            </a:r>
            <a:r>
              <a:rPr lang="en-US" sz="3200" i="0" dirty="0">
                <a:effectLst/>
                <a:latin typeface="-apple-system"/>
              </a:rPr>
              <a:t> approach (</a:t>
            </a:r>
            <a:r>
              <a:rPr lang="en-US" sz="3200" b="1" i="0" dirty="0">
                <a:solidFill>
                  <a:schemeClr val="bg1"/>
                </a:solidFill>
                <a:effectLst/>
                <a:latin typeface="-apple-system"/>
              </a:rPr>
              <a:t>loops</a:t>
            </a:r>
            <a:r>
              <a:rPr lang="en-US" sz="3200" i="0" dirty="0">
                <a:effectLst/>
                <a:latin typeface="-apple-system"/>
              </a:rPr>
              <a:t>)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6C9C961-70B2-2358-77C5-C68A616EFB25}"/>
              </a:ext>
            </a:extLst>
          </p:cNvPr>
          <p:cNvSpPr txBox="1">
            <a:spLocks/>
          </p:cNvSpPr>
          <p:nvPr/>
        </p:nvSpPr>
        <p:spPr>
          <a:xfrm>
            <a:off x="341863" y="2564904"/>
            <a:ext cx="5759450" cy="25879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b="1" dirty="0">
                <a:latin typeface="Consolas" panose="020B0609020204030204" pitchFamily="49" charset="0"/>
                <a:sym typeface="Wingdings" pitchFamily="2" charset="2"/>
              </a:rPr>
              <a:t>function </a:t>
            </a:r>
            <a:r>
              <a:rPr lang="en-US" sz="2200" b="1" noProof="1">
                <a:latin typeface="Consolas" panose="020B0609020204030204" pitchFamily="49" charset="0"/>
                <a:sym typeface="Wingdings" pitchFamily="2" charset="2"/>
              </a:rPr>
              <a:t>countDownFrom</a:t>
            </a:r>
            <a:r>
              <a:rPr lang="en-US" sz="2200" b="1" dirty="0">
                <a:latin typeface="Consolas" panose="020B0609020204030204" pitchFamily="49" charset="0"/>
                <a:sym typeface="Wingdings" pitchFamily="2" charset="2"/>
              </a:rPr>
              <a:t> (number)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b="1" dirty="0">
                <a:latin typeface="Consolas" panose="020B0609020204030204" pitchFamily="49" charset="0"/>
                <a:sym typeface="Wingdings" pitchFamily="2" charset="2"/>
              </a:rPr>
              <a:t>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for</a:t>
            </a:r>
            <a:r>
              <a:rPr lang="en-US" sz="2200" b="1" dirty="0">
                <a:latin typeface="Consolas" panose="020B0609020204030204" pitchFamily="49" charset="0"/>
                <a:sym typeface="Wingdings" pitchFamily="2" charset="2"/>
              </a:rPr>
              <a:t> (let i = number; i &gt; 0; i--)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b="1" dirty="0">
                <a:latin typeface="Consolas" panose="020B0609020204030204" pitchFamily="49" charset="0"/>
                <a:sym typeface="Wingdings" pitchFamily="2" charset="2"/>
              </a:rPr>
              <a:t>    console.log(i);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b="1" dirty="0">
                <a:latin typeface="Consolas" panose="020B0609020204030204" pitchFamily="49" charset="0"/>
                <a:sym typeface="Wingdings" pitchFamily="2" charset="2"/>
              </a:rPr>
              <a:t>  }	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b="1" dirty="0">
                <a:latin typeface="Consolas" panose="020B0609020204030204" pitchFamily="49" charset="0"/>
                <a:sym typeface="Wingdings" pitchFamily="2" charset="2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200" b="1" dirty="0">
              <a:latin typeface="Consolas" panose="020B0609020204030204" pitchFamily="49" charset="0"/>
              <a:sym typeface="Wingdings" pitchFamily="2" charset="2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b="1" dirty="0">
                <a:latin typeface="Consolas" panose="020B0609020204030204" pitchFamily="49" charset="0"/>
                <a:sym typeface="Wingdings" pitchFamily="2" charset="2"/>
              </a:rPr>
              <a:t>countDownFrom(5);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1246F82-9BF2-734E-E542-90DB38C58721}"/>
              </a:ext>
            </a:extLst>
          </p:cNvPr>
          <p:cNvSpPr txBox="1">
            <a:spLocks/>
          </p:cNvSpPr>
          <p:nvPr/>
        </p:nvSpPr>
        <p:spPr>
          <a:xfrm>
            <a:off x="6475915" y="2564904"/>
            <a:ext cx="5472011" cy="36036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b="1" dirty="0">
                <a:latin typeface="Consolas" panose="020B0609020204030204" pitchFamily="49" charset="0"/>
                <a:sym typeface="Wingdings" pitchFamily="2" charset="2"/>
              </a:rPr>
              <a:t>function countDownFrom (number)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b="1" dirty="0">
                <a:latin typeface="Consolas" panose="020B0609020204030204" pitchFamily="49" charset="0"/>
                <a:sym typeface="Wingdings" pitchFamily="2" charset="2"/>
              </a:rPr>
              <a:t>  if (number === 0)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b="1" dirty="0">
                <a:latin typeface="Consolas" panose="020B0609020204030204" pitchFamily="49" charset="0"/>
                <a:sym typeface="Wingdings" pitchFamily="2" charset="2"/>
              </a:rPr>
              <a:t>     return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number</a:t>
            </a:r>
            <a:r>
              <a:rPr lang="en-US" sz="2200" b="1" dirty="0">
                <a:latin typeface="Consolas" panose="020B0609020204030204" pitchFamily="49" charset="0"/>
                <a:sym typeface="Wingdings" pitchFamily="2" charset="2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b="1" dirty="0">
                <a:latin typeface="Consolas" panose="020B0609020204030204" pitchFamily="49" charset="0"/>
                <a:sym typeface="Wingdings" pitchFamily="2" charset="2"/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200" b="1" dirty="0">
              <a:latin typeface="Consolas" panose="020B0609020204030204" pitchFamily="49" charset="0"/>
              <a:sym typeface="Wingdings" pitchFamily="2" charset="2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b="1" dirty="0">
                <a:latin typeface="Consolas" panose="020B0609020204030204" pitchFamily="49" charset="0"/>
                <a:sym typeface="Wingdings" pitchFamily="2" charset="2"/>
              </a:rPr>
              <a:t>  console.log(number);   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b="1" dirty="0">
                <a:latin typeface="Consolas" panose="020B0609020204030204" pitchFamily="49" charset="0"/>
                <a:sym typeface="Wingdings" pitchFamily="2" charset="2"/>
              </a:rPr>
              <a:t> 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  <a:sym typeface="Wingdings" pitchFamily="2" charset="2"/>
              </a:rPr>
              <a:t>countDownFrom(number - 1)</a:t>
            </a:r>
            <a:r>
              <a:rPr lang="en-US" sz="2200" b="1" dirty="0">
                <a:latin typeface="Consolas" panose="020B0609020204030204" pitchFamily="49" charset="0"/>
                <a:sym typeface="Wingdings" pitchFamily="2" charset="2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b="1" dirty="0">
                <a:latin typeface="Consolas" panose="020B0609020204030204" pitchFamily="49" charset="0"/>
                <a:sym typeface="Wingdings" pitchFamily="2" charset="2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200" b="1" dirty="0">
              <a:latin typeface="Consolas" panose="020B0609020204030204" pitchFamily="49" charset="0"/>
              <a:sym typeface="Wingdings" pitchFamily="2" charset="2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b="1" dirty="0">
                <a:latin typeface="Consolas" panose="020B0609020204030204" pitchFamily="49" charset="0"/>
                <a:sym typeface="Wingdings" pitchFamily="2" charset="2"/>
              </a:rPr>
              <a:t>countDownFrom(5);</a:t>
            </a:r>
          </a:p>
        </p:txBody>
      </p:sp>
      <p:cxnSp>
        <p:nvCxnSpPr>
          <p:cNvPr id="13" name="Съединител &quot;права стрелка&quot; 12">
            <a:extLst>
              <a:ext uri="{FF2B5EF4-FFF2-40B4-BE49-F238E27FC236}">
                <a16:creationId xmlns:a16="http://schemas.microsoft.com/office/drawing/2014/main" id="{5F7185EC-D393-201E-DEC5-7D0A2416A983}"/>
              </a:ext>
            </a:extLst>
          </p:cNvPr>
          <p:cNvCxnSpPr>
            <a:cxnSpLocks/>
          </p:cNvCxnSpPr>
          <p:nvPr/>
        </p:nvCxnSpPr>
        <p:spPr>
          <a:xfrm>
            <a:off x="3172510" y="5046384"/>
            <a:ext cx="1630297" cy="7675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Съединител &quot;права стрелка&quot; 14">
            <a:extLst>
              <a:ext uri="{FF2B5EF4-FFF2-40B4-BE49-F238E27FC236}">
                <a16:creationId xmlns:a16="http://schemas.microsoft.com/office/drawing/2014/main" id="{1A70855A-8B8A-D327-E8A3-0CAB2A4AFA70}"/>
              </a:ext>
            </a:extLst>
          </p:cNvPr>
          <p:cNvCxnSpPr>
            <a:cxnSpLocks/>
          </p:cNvCxnSpPr>
          <p:nvPr/>
        </p:nvCxnSpPr>
        <p:spPr>
          <a:xfrm flipH="1">
            <a:off x="5878389" y="5877272"/>
            <a:ext cx="720079" cy="2932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36824DD9-DA2C-985A-0D5D-1762B386D8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02807" y="4797152"/>
            <a:ext cx="1120288" cy="158417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059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>
            <a:extLst>
              <a:ext uri="{FF2B5EF4-FFF2-40B4-BE49-F238E27FC236}">
                <a16:creationId xmlns:a16="http://schemas.microsoft.com/office/drawing/2014/main" id="{2DCC3365-A62D-E87A-4120-357966F921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4"/>
            <a:ext cx="10872611" cy="5561125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Calculate</a:t>
            </a:r>
            <a:r>
              <a:rPr lang="en-US" dirty="0"/>
              <a:t> </a:t>
            </a:r>
            <a:r>
              <a:rPr lang="en-US" b="0" i="0" dirty="0">
                <a:effectLst/>
              </a:rPr>
              <a:t>the sum of natural numbers from </a:t>
            </a:r>
            <a:r>
              <a:rPr lang="en-US" b="1" i="0" dirty="0">
                <a:solidFill>
                  <a:schemeClr val="bg1"/>
                </a:solidFill>
                <a:effectLst/>
              </a:rPr>
              <a:t>1</a:t>
            </a:r>
            <a:r>
              <a:rPr lang="en-US" b="0" i="0" dirty="0">
                <a:effectLst/>
              </a:rPr>
              <a:t> to </a:t>
            </a:r>
            <a:r>
              <a:rPr lang="en-US" b="1" i="0" dirty="0">
                <a:solidFill>
                  <a:schemeClr val="bg1"/>
                </a:solidFill>
                <a:effectLst/>
              </a:rPr>
              <a:t>n</a:t>
            </a:r>
            <a:r>
              <a:rPr lang="en-US" dirty="0"/>
              <a:t> </a:t>
            </a:r>
            <a:r>
              <a:rPr lang="en-US" b="0" i="0" dirty="0">
                <a:effectLst/>
              </a:rPr>
              <a:t>using the </a:t>
            </a:r>
            <a:r>
              <a:rPr lang="en-US" b="1" i="0" dirty="0">
                <a:solidFill>
                  <a:schemeClr val="bg1"/>
                </a:solidFill>
                <a:effectLst/>
              </a:rPr>
              <a:t>recursion technique</a:t>
            </a:r>
          </a:p>
          <a:p>
            <a:r>
              <a:rPr lang="en-US" dirty="0"/>
              <a:t>To do that, you need to define 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sum() </a:t>
            </a:r>
            <a:r>
              <a:rPr lang="en-US" dirty="0"/>
              <a:t>recursively as follows:</a:t>
            </a:r>
            <a:endParaRPr lang="bg-BG" dirty="0"/>
          </a:p>
        </p:txBody>
      </p:sp>
      <p:sp>
        <p:nvSpPr>
          <p:cNvPr id="3" name="Контейнер за номер на слайда 2">
            <a:extLst>
              <a:ext uri="{FF2B5EF4-FFF2-40B4-BE49-F238E27FC236}">
                <a16:creationId xmlns:a16="http://schemas.microsoft.com/office/drawing/2014/main" id="{294A3AE8-CB92-C92D-87DD-E2908B04BA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081D32C2-D9D7-7E43-99DB-C4D660448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of Natural Numbers</a:t>
            </a:r>
            <a:endParaRPr lang="bg-BG" dirty="0"/>
          </a:p>
        </p:txBody>
      </p:sp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52A7145E-175F-6CFD-6C6D-DB5A52FB1C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1602" y="4088979"/>
            <a:ext cx="5505307" cy="209978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dirty="0"/>
              <a:t>sum(n) = n + sum(n-1)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dirty="0"/>
              <a:t>sum(n-1) = n - 1 + sum(n-2)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dirty="0"/>
              <a:t>...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dirty="0"/>
              <a:t>sum(1) = 1</a:t>
            </a:r>
            <a:endParaRPr lang="bg-BG" dirty="0"/>
          </a:p>
        </p:txBody>
      </p:sp>
      <p:sp>
        <p:nvSpPr>
          <p:cNvPr id="6" name="Текстов контейнер 4">
            <a:extLst>
              <a:ext uri="{FF2B5EF4-FFF2-40B4-BE49-F238E27FC236}">
                <a16:creationId xmlns:a16="http://schemas.microsoft.com/office/drawing/2014/main" id="{D370985E-B622-4BD1-B0C3-95214EE76BE0}"/>
              </a:ext>
            </a:extLst>
          </p:cNvPr>
          <p:cNvSpPr txBox="1">
            <a:spLocks/>
          </p:cNvSpPr>
          <p:nvPr/>
        </p:nvSpPr>
        <p:spPr>
          <a:xfrm>
            <a:off x="6583010" y="2780928"/>
            <a:ext cx="5017857" cy="340783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marL="0" indent="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800" b="1" kern="1200" noProof="1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 marL="80962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497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265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2600" dirty="0"/>
              <a:t>function </a:t>
            </a:r>
            <a:r>
              <a:rPr lang="pt-BR" sz="2600" dirty="0">
                <a:solidFill>
                  <a:schemeClr val="bg1"/>
                </a:solidFill>
              </a:rPr>
              <a:t>sum(n)</a:t>
            </a:r>
            <a:r>
              <a:rPr lang="pt-BR" sz="2600" dirty="0"/>
              <a:t> { 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2600" dirty="0"/>
              <a:t>  if (n &lt;= 1) {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2600" dirty="0"/>
              <a:t>    return n; 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2600" dirty="0"/>
              <a:t>  } 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2600" dirty="0"/>
              <a:t>  return n + </a:t>
            </a:r>
            <a:r>
              <a:rPr lang="pt-BR" sz="2600" dirty="0">
                <a:solidFill>
                  <a:schemeClr val="bg1"/>
                </a:solidFill>
              </a:rPr>
              <a:t>sum(n - 1)</a:t>
            </a:r>
            <a:r>
              <a:rPr lang="pt-BR" sz="2600" dirty="0"/>
              <a:t>; 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2600" dirty="0"/>
              <a:t>}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2600" dirty="0"/>
              <a:t>console.log(sum(5)); </a:t>
            </a:r>
            <a:r>
              <a:rPr lang="pt-BR" sz="2600" dirty="0">
                <a:solidFill>
                  <a:schemeClr val="accent2"/>
                </a:solidFill>
              </a:rPr>
              <a:t>// 15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A3A8395-CFF2-4C8A-BEDF-5486B03514EF}"/>
              </a:ext>
            </a:extLst>
          </p:cNvPr>
          <p:cNvSpPr/>
          <p:nvPr/>
        </p:nvSpPr>
        <p:spPr bwMode="auto">
          <a:xfrm>
            <a:off x="6958508" y="3284984"/>
            <a:ext cx="2520280" cy="1440160"/>
          </a:xfrm>
          <a:prstGeom prst="roundRect">
            <a:avLst>
              <a:gd name="adj" fmla="val 10318"/>
            </a:avLst>
          </a:prstGeom>
          <a:noFill/>
          <a:ln w="28575">
            <a:solidFill>
              <a:schemeClr val="accent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629733B1-6813-E801-3F24-0C9D069B9692}"/>
              </a:ext>
            </a:extLst>
          </p:cNvPr>
          <p:cNvSpPr txBox="1"/>
          <p:nvPr/>
        </p:nvSpPr>
        <p:spPr>
          <a:xfrm>
            <a:off x="799891" y="6320033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here:  </a:t>
            </a:r>
            <a:r>
              <a:rPr lang="en-US" sz="1999" dirty="0">
                <a:hlinkClick r:id="rId2"/>
              </a:rPr>
              <a:t>https://judge.softuni.org/Contests/Practice/Index/3535#0</a:t>
            </a:r>
            <a:endParaRPr lang="en-US" sz="1999" dirty="0"/>
          </a:p>
        </p:txBody>
      </p:sp>
      <p:sp>
        <p:nvSpPr>
          <p:cNvPr id="7" name="Rounded Rectangular Callout 5">
            <a:extLst>
              <a:ext uri="{FF2B5EF4-FFF2-40B4-BE49-F238E27FC236}">
                <a16:creationId xmlns:a16="http://schemas.microsoft.com/office/drawing/2014/main" id="{F750B459-9712-4E1E-85FA-ABF4814EC897}"/>
              </a:ext>
            </a:extLst>
          </p:cNvPr>
          <p:cNvSpPr/>
          <p:nvPr/>
        </p:nvSpPr>
        <p:spPr bwMode="auto">
          <a:xfrm>
            <a:off x="9751813" y="3789040"/>
            <a:ext cx="1656184" cy="853207"/>
          </a:xfrm>
          <a:prstGeom prst="wedgeRoundRectCallout">
            <a:avLst>
              <a:gd name="adj1" fmla="val -88258"/>
              <a:gd name="adj2" fmla="val -577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Bottom </a:t>
            </a:r>
            <a:r>
              <a:rPr lang="en-US" sz="2400" b="1" dirty="0">
                <a:solidFill>
                  <a:schemeClr val="bg2"/>
                </a:solidFill>
              </a:rPr>
              <a:t>of recursion</a:t>
            </a:r>
            <a:endParaRPr lang="en-US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8783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 animBg="1"/>
      <p:bldP spid="8" grpId="0" animBg="1"/>
      <p:bldP spid="9" grpId="0"/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32">
      <a:dk1>
        <a:srgbClr val="235057"/>
      </a:dk1>
      <a:lt1>
        <a:srgbClr val="FFA000"/>
      </a:lt1>
      <a:dk2>
        <a:srgbClr val="32737E"/>
      </a:dk2>
      <a:lt2>
        <a:srgbClr val="FFFFFF"/>
      </a:lt2>
      <a:accent1>
        <a:srgbClr val="E28D1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vetlina_temp.potx" id="{C5341F4D-86DA-49F3-8973-065B872F5DBB}" vid="{8005D38C-3217-41DE-B2D0-6D18E4389034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4887</TotalTime>
  <Words>3598</Words>
  <Application>Microsoft Office PowerPoint</Application>
  <PresentationFormat>Custom</PresentationFormat>
  <Paragraphs>630</Paragraphs>
  <Slides>46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-apple-system</vt:lpstr>
      <vt:lpstr>charter</vt:lpstr>
      <vt:lpstr>Arial</vt:lpstr>
      <vt:lpstr>Calibri</vt:lpstr>
      <vt:lpstr>Consolas</vt:lpstr>
      <vt:lpstr>Wingdings</vt:lpstr>
      <vt:lpstr>Wingdings 2</vt:lpstr>
      <vt:lpstr>SoftUni</vt:lpstr>
      <vt:lpstr>Recursive Functions</vt:lpstr>
      <vt:lpstr>Table of Contents</vt:lpstr>
      <vt:lpstr>Recursion</vt:lpstr>
      <vt:lpstr>What is Recursion?</vt:lpstr>
      <vt:lpstr>What is Recursion?</vt:lpstr>
      <vt:lpstr>Two Ways of Thinking: Iteration vs. Recursion</vt:lpstr>
      <vt:lpstr>Recursion is Shorter!</vt:lpstr>
      <vt:lpstr>Countdown Function – Example</vt:lpstr>
      <vt:lpstr>Problem: Sum of Natural Numbers</vt:lpstr>
      <vt:lpstr>Problem: Repeat String</vt:lpstr>
      <vt:lpstr>Problem: String Reversal</vt:lpstr>
      <vt:lpstr>Infinite Loops</vt:lpstr>
      <vt:lpstr>Infinite Recursion</vt:lpstr>
      <vt:lpstr>Recursion</vt:lpstr>
      <vt:lpstr>Problem: Factorial </vt:lpstr>
      <vt:lpstr>Problem: Factorial </vt:lpstr>
      <vt:lpstr>Problem: Fibonacci Sequence </vt:lpstr>
      <vt:lpstr>Solution: Fibonacci Sequence </vt:lpstr>
      <vt:lpstr>Recursion and Effectiveness</vt:lpstr>
      <vt:lpstr>Multiple Recursion</vt:lpstr>
      <vt:lpstr>Recursion + Memoization</vt:lpstr>
      <vt:lpstr>Arrays, Head and Tail</vt:lpstr>
      <vt:lpstr>What is an Array?</vt:lpstr>
      <vt:lpstr>Arrays Methods</vt:lpstr>
      <vt:lpstr>Head and Tail</vt:lpstr>
      <vt:lpstr>Problem: Sum an Array of Numbers</vt:lpstr>
      <vt:lpstr>Head and Tail Functions</vt:lpstr>
      <vt:lpstr>Why We Need Hеad and Tail?</vt:lpstr>
      <vt:lpstr>Problem: Salary</vt:lpstr>
      <vt:lpstr>Tail Recursion</vt:lpstr>
      <vt:lpstr>Tail Recursion</vt:lpstr>
      <vt:lpstr>Tail Recursion vs Recursion</vt:lpstr>
      <vt:lpstr>Tail Recursion vs Recursion</vt:lpstr>
      <vt:lpstr>Tail Recursion: The Call Stack</vt:lpstr>
      <vt:lpstr>Tail Call Optimization (TCO)</vt:lpstr>
      <vt:lpstr>Records &amp; Tuples</vt:lpstr>
      <vt:lpstr>Records and Tuples</vt:lpstr>
      <vt:lpstr>Tuples </vt:lpstr>
      <vt:lpstr>Tuple Benefits</vt:lpstr>
      <vt:lpstr>Records</vt:lpstr>
      <vt:lpstr>Restrictions </vt:lpstr>
      <vt:lpstr>Tuples and Records are Deeply Immutable</vt:lpstr>
      <vt:lpstr>Tuples vs Arrays</vt:lpstr>
      <vt:lpstr>Summary</vt:lpstr>
      <vt:lpstr>Questions?</vt:lpstr>
      <vt:lpstr>License</vt:lpstr>
    </vt:vector>
  </TitlesOfParts>
  <Manager/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Recursive Functions</dc:title>
  <dc:subject>Coding 101 Course</dc:subject>
  <dc:creator>SoftUni</dc:creator>
  <cp:keywords>Recursive functions, functional programming, Sofware University; SoftUni; programming; coding; software development; education; training; course; курс; програмиране; кодене; кодиране; СофтУни</cp:keywords>
  <dc:description>© SoftUni – https://softuni.org
© Software University – https://softuni.bg
Copyrighted document. Unauthorized copy, reproduction or use is not permitted.</dc:description>
  <cp:lastModifiedBy>EVELINA-PC</cp:lastModifiedBy>
  <cp:revision>476</cp:revision>
  <dcterms:created xsi:type="dcterms:W3CDTF">2020-05-22T09:36:57Z</dcterms:created>
  <dcterms:modified xsi:type="dcterms:W3CDTF">2023-01-25T14:34:48Z</dcterms:modified>
  <cp:category>JS, functions, computer programming;programming;програмиране;кодиране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