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63" r:id="rId4"/>
    <p:sldId id="261" r:id="rId5"/>
    <p:sldId id="262" r:id="rId6"/>
    <p:sldId id="257" r:id="rId7"/>
    <p:sldId id="258" r:id="rId8"/>
    <p:sldId id="264" r:id="rId9"/>
    <p:sldId id="259" r:id="rId10"/>
    <p:sldId id="265" r:id="rId11"/>
    <p:sldId id="266" r:id="rId12"/>
    <p:sldId id="268" r:id="rId13"/>
    <p:sldId id="267" r:id="rId14"/>
    <p:sldId id="269" r:id="rId15"/>
    <p:sldId id="274" r:id="rId16"/>
    <p:sldId id="281" r:id="rId17"/>
    <p:sldId id="270" r:id="rId18"/>
    <p:sldId id="282" r:id="rId19"/>
    <p:sldId id="271" r:id="rId20"/>
    <p:sldId id="272" r:id="rId21"/>
    <p:sldId id="273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9D11-C3F7-4C6C-B0FF-D123D539644E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8A6-D3EB-4331-92D5-DC7F514D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9D11-C3F7-4C6C-B0FF-D123D539644E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8A6-D3EB-4331-92D5-DC7F514D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0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9D11-C3F7-4C6C-B0FF-D123D539644E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8A6-D3EB-4331-92D5-DC7F514D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5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9D11-C3F7-4C6C-B0FF-D123D539644E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8A6-D3EB-4331-92D5-DC7F514D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9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9D11-C3F7-4C6C-B0FF-D123D539644E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8A6-D3EB-4331-92D5-DC7F514D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3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9D11-C3F7-4C6C-B0FF-D123D539644E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8A6-D3EB-4331-92D5-DC7F514D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8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9D11-C3F7-4C6C-B0FF-D123D539644E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8A6-D3EB-4331-92D5-DC7F514D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9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9D11-C3F7-4C6C-B0FF-D123D539644E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8A6-D3EB-4331-92D5-DC7F514D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8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9D11-C3F7-4C6C-B0FF-D123D539644E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8A6-D3EB-4331-92D5-DC7F514D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4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9D11-C3F7-4C6C-B0FF-D123D539644E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8A6-D3EB-4331-92D5-DC7F514D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2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9D11-C3F7-4C6C-B0FF-D123D539644E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8A6-D3EB-4331-92D5-DC7F514D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01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09D11-C3F7-4C6C-B0FF-D123D539644E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AE8A6-D3EB-4331-92D5-DC7F514D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1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Certificate of Entitlement (COE) Analysis and Prediction</a:t>
            </a:r>
            <a:endParaRPr lang="en-US" dirty="0"/>
          </a:p>
        </p:txBody>
      </p:sp>
      <p:pic>
        <p:nvPicPr>
          <p:cNvPr id="5" name="Picture 2" descr="Car Ownership: How CoE and CEVS Can Affect Your Car Loa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42" y="3628021"/>
            <a:ext cx="5077516" cy="265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5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Model Training and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SARIMAX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259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Very strong correlation (0.99) between COE price and previous COE price across all categories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COE price </a:t>
            </a:r>
            <a:r>
              <a:rPr lang="en-US" dirty="0"/>
              <a:t>negatively correlated to </a:t>
            </a:r>
            <a:r>
              <a:rPr lang="en-US" dirty="0" smtClean="0"/>
              <a:t>quota but strength of correlation dependent on category</a:t>
            </a:r>
          </a:p>
          <a:p>
            <a:pPr lvl="1"/>
            <a:r>
              <a:rPr lang="en-US" dirty="0" smtClean="0"/>
              <a:t>E.g. Category </a:t>
            </a:r>
            <a:r>
              <a:rPr lang="en-US" dirty="0"/>
              <a:t>D (motorcycles</a:t>
            </a:r>
            <a:r>
              <a:rPr lang="en-US" dirty="0" smtClean="0"/>
              <a:t>) was </a:t>
            </a:r>
            <a:r>
              <a:rPr lang="en-US" dirty="0"/>
              <a:t>(-0.15) compared to the other categories (-0.6 to -0.82)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COE price not uniformly correlated with other features </a:t>
            </a:r>
            <a:r>
              <a:rPr lang="en-US" dirty="0"/>
              <a:t>across all the </a:t>
            </a:r>
            <a:r>
              <a:rPr lang="en-US" dirty="0" smtClean="0"/>
              <a:t>categories</a:t>
            </a:r>
          </a:p>
          <a:p>
            <a:pPr lvl="1"/>
            <a:r>
              <a:rPr lang="en-US" dirty="0" smtClean="0"/>
              <a:t>E.g. </a:t>
            </a:r>
            <a:r>
              <a:rPr lang="en-US" dirty="0"/>
              <a:t>correlation with GDP ranges from -0.47 for </a:t>
            </a:r>
            <a:r>
              <a:rPr lang="en-US" dirty="0" smtClean="0"/>
              <a:t>Category </a:t>
            </a:r>
            <a:r>
              <a:rPr lang="en-US" dirty="0"/>
              <a:t>A to 0.86 for </a:t>
            </a:r>
            <a:r>
              <a:rPr lang="en-US" dirty="0" smtClean="0"/>
              <a:t>Category D</a:t>
            </a:r>
          </a:p>
        </p:txBody>
      </p:sp>
    </p:spTree>
    <p:extLst>
      <p:ext uri="{BB962C8B-B14F-4D97-AF65-F5344CB8AC3E}">
        <p14:creationId xmlns:p14="http://schemas.microsoft.com/office/powerpoint/2010/main" val="105510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480" y="2158973"/>
            <a:ext cx="3351725" cy="3366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806" y="2064142"/>
            <a:ext cx="1227674" cy="3431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723" y="5539956"/>
            <a:ext cx="3086749" cy="6026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0814" y="1591862"/>
            <a:ext cx="3935667" cy="472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5275" y="2198391"/>
            <a:ext cx="4270374" cy="33563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6091" y="5576120"/>
            <a:ext cx="3051489" cy="58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895" y="1825625"/>
            <a:ext cx="9448210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3185840" y="2358803"/>
            <a:ext cx="460112" cy="21549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82214" y="2358803"/>
            <a:ext cx="460112" cy="21549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Training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Linear </a:t>
            </a:r>
            <a:r>
              <a:rPr lang="en-US" dirty="0" smtClean="0"/>
              <a:t>Regression </a:t>
            </a:r>
            <a:r>
              <a:rPr lang="en-US" dirty="0" smtClean="0"/>
              <a:t>(2002 to 2020 records)</a:t>
            </a:r>
          </a:p>
          <a:p>
            <a:pPr lvl="1"/>
            <a:r>
              <a:rPr lang="en-US" dirty="0" smtClean="0"/>
              <a:t>70% (2215 records) Train</a:t>
            </a:r>
          </a:p>
          <a:p>
            <a:pPr lvl="1"/>
            <a:r>
              <a:rPr lang="en-US" dirty="0" smtClean="0"/>
              <a:t>30% (120 records) Test</a:t>
            </a:r>
          </a:p>
          <a:p>
            <a:endParaRPr lang="en-US" dirty="0" smtClean="0"/>
          </a:p>
          <a:p>
            <a:r>
              <a:rPr lang="en-US" dirty="0" smtClean="0"/>
              <a:t>Linear Regression against </a:t>
            </a:r>
            <a:r>
              <a:rPr lang="en-US" dirty="0" smtClean="0"/>
              <a:t>unseen </a:t>
            </a:r>
            <a:r>
              <a:rPr lang="en-US" dirty="0" smtClean="0"/>
              <a:t>2021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Linear Regression Cross </a:t>
            </a:r>
            <a:r>
              <a:rPr lang="en-US" dirty="0" smtClean="0"/>
              <a:t>validation (10 fold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SARIMAX (2002 to 2021 records)</a:t>
            </a:r>
          </a:p>
          <a:p>
            <a:pPr lvl="1"/>
            <a:r>
              <a:rPr lang="en-US" dirty="0" smtClean="0"/>
              <a:t>80% (1870 records) Train</a:t>
            </a:r>
          </a:p>
          <a:p>
            <a:pPr lvl="1"/>
            <a:r>
              <a:rPr lang="en-US" dirty="0" smtClean="0"/>
              <a:t>20% (465 records) Test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7725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Training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13 features used to train </a:t>
            </a:r>
            <a:r>
              <a:rPr lang="en-US" dirty="0" smtClean="0"/>
              <a:t>the Linear Regression </a:t>
            </a:r>
            <a:r>
              <a:rPr lang="en-US" dirty="0" smtClean="0"/>
              <a:t>model:</a:t>
            </a:r>
            <a:endParaRPr lang="en-US" dirty="0" smtClean="0">
              <a:effectLst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Bidding Exercise 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Category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Difference between quota and bid numbers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GDP per capita (annual % change)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GDP per capita (current SGD)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Median household income per household member (annual % change)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Median household income per household member (current SGD)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Number of Successful Bids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Previous COE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Quota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Ratio of successful bids to quota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Ratio of successful bids to total bids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Total Bids Received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171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Training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SARIMAX model</a:t>
            </a:r>
            <a:endParaRPr lang="en-US" dirty="0" smtClean="0">
              <a:effectLst/>
            </a:endParaRPr>
          </a:p>
          <a:p>
            <a:pPr lvl="1"/>
            <a:r>
              <a:rPr lang="en-US" dirty="0" err="1" smtClean="0"/>
              <a:t>Endog</a:t>
            </a:r>
            <a:r>
              <a:rPr lang="en-US" dirty="0" smtClean="0"/>
              <a:t> = COE price</a:t>
            </a:r>
          </a:p>
          <a:p>
            <a:pPr lvl="1"/>
            <a:r>
              <a:rPr lang="en-US" dirty="0" err="1" smtClean="0"/>
              <a:t>Exog</a:t>
            </a:r>
            <a:r>
              <a:rPr lang="en-US" dirty="0" smtClean="0"/>
              <a:t> = Previous COE price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8986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Training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025492"/>
              </p:ext>
            </p:extLst>
          </p:nvPr>
        </p:nvGraphicFramePr>
        <p:xfrm>
          <a:off x="1050413" y="1864492"/>
          <a:ext cx="10091174" cy="4149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8614"/>
                <a:gridCol w="2752961"/>
                <a:gridCol w="2939599"/>
              </a:tblGrid>
              <a:tr h="376783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RMSE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R2 Score</a:t>
                      </a:r>
                      <a:endParaRPr lang="en-US" sz="2000" dirty="0"/>
                    </a:p>
                  </a:txBody>
                  <a:tcPr/>
                </a:tc>
              </a:tr>
              <a:tr h="9158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Linear</a:t>
                      </a:r>
                      <a:r>
                        <a:rPr lang="en-US" sz="2000" baseline="0" dirty="0" smtClean="0"/>
                        <a:t> Regression </a:t>
                      </a:r>
                      <a:r>
                        <a:rPr lang="en-US" sz="2000" dirty="0" smtClean="0"/>
                        <a:t>Model </a:t>
                      </a:r>
                      <a:r>
                        <a:rPr lang="en-US" sz="2000" dirty="0" smtClean="0"/>
                        <a:t>(Training)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2668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0.988</a:t>
                      </a:r>
                      <a:endParaRPr lang="en-US" sz="2000" dirty="0"/>
                    </a:p>
                  </a:txBody>
                  <a:tcPr/>
                </a:tc>
              </a:tr>
              <a:tr h="9158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Linear</a:t>
                      </a:r>
                      <a:r>
                        <a:rPr lang="en-US" sz="2000" baseline="0" dirty="0" smtClean="0"/>
                        <a:t> Regression </a:t>
                      </a:r>
                      <a:r>
                        <a:rPr lang="en-US" sz="2000" dirty="0" smtClean="0"/>
                        <a:t>Model </a:t>
                      </a:r>
                      <a:r>
                        <a:rPr lang="en-US" sz="2000" dirty="0" smtClean="0"/>
                        <a:t>(Unseen)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3033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0.980</a:t>
                      </a:r>
                      <a:endParaRPr lang="en-US" sz="2000" dirty="0"/>
                    </a:p>
                  </a:txBody>
                  <a:tcPr/>
                </a:tc>
              </a:tr>
              <a:tr h="9158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Linear</a:t>
                      </a:r>
                      <a:r>
                        <a:rPr lang="en-US" sz="2000" baseline="0" dirty="0" smtClean="0"/>
                        <a:t> Regression </a:t>
                      </a:r>
                      <a:r>
                        <a:rPr lang="en-US" sz="2000" dirty="0" smtClean="0"/>
                        <a:t>10 </a:t>
                      </a:r>
                      <a:r>
                        <a:rPr lang="en-US" sz="2000" dirty="0" smtClean="0"/>
                        <a:t>Fold Cross Validation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2716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0.988</a:t>
                      </a:r>
                      <a:endParaRPr lang="en-US" sz="2000" dirty="0"/>
                    </a:p>
                  </a:txBody>
                  <a:tcPr/>
                </a:tc>
              </a:tr>
              <a:tr h="9158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SARIMAX Model (Training)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2543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0.978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111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Training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070477"/>
              </p:ext>
            </p:extLst>
          </p:nvPr>
        </p:nvGraphicFramePr>
        <p:xfrm>
          <a:off x="1050413" y="1864493"/>
          <a:ext cx="10091174" cy="427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787"/>
                <a:gridCol w="3141406"/>
                <a:gridCol w="2980523"/>
                <a:gridCol w="2276458"/>
              </a:tblGrid>
              <a:tr h="5075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Jan 2022 First Bidding Forecasted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Jan 2022 First Bidding Actual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Difference (%)</a:t>
                      </a:r>
                    </a:p>
                  </a:txBody>
                  <a:tcPr anchor="ctr"/>
                </a:tc>
              </a:tr>
              <a:tr h="72612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Category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59,910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57,599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-2,311 (3.9%)</a:t>
                      </a:r>
                    </a:p>
                  </a:txBody>
                  <a:tcPr anchor="ctr"/>
                </a:tc>
              </a:tr>
              <a:tr h="72612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Category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81,118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77,700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-3,418 (4.2%)</a:t>
                      </a:r>
                    </a:p>
                  </a:txBody>
                  <a:tcPr anchor="ctr"/>
                </a:tc>
              </a:tr>
              <a:tr h="72612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Category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44,002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42,200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-1,802 (4.1%)</a:t>
                      </a:r>
                    </a:p>
                  </a:txBody>
                  <a:tcPr anchor="ctr"/>
                </a:tc>
              </a:tr>
              <a:tr h="72612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Category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9,603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9,689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86 (0.9%)</a:t>
                      </a:r>
                    </a:p>
                  </a:txBody>
                  <a:tcPr anchor="ctr"/>
                </a:tc>
              </a:tr>
              <a:tr h="72612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Category 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83,700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82,501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-1,199 (1.4%)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751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LinReg</a:t>
            </a:r>
            <a:r>
              <a:rPr lang="en-US" dirty="0" smtClean="0"/>
              <a:t> Predicted </a:t>
            </a:r>
            <a:r>
              <a:rPr lang="en-US" dirty="0" smtClean="0"/>
              <a:t>vs.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312"/>
            <a:ext cx="12192000" cy="2330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9717"/>
            <a:ext cx="12192000" cy="233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6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icense for vehicle ownership in Singapore valid for 10 years</a:t>
            </a:r>
          </a:p>
          <a:p>
            <a:endParaRPr lang="en-US" dirty="0"/>
          </a:p>
          <a:p>
            <a:r>
              <a:rPr lang="en-US" dirty="0" smtClean="0"/>
              <a:t>Traffic control tool to </a:t>
            </a:r>
            <a:r>
              <a:rPr lang="en-US" dirty="0" err="1" smtClean="0"/>
              <a:t>minimise</a:t>
            </a:r>
            <a:r>
              <a:rPr lang="en-US" dirty="0" smtClean="0"/>
              <a:t> congestion</a:t>
            </a:r>
          </a:p>
          <a:p>
            <a:endParaRPr lang="en-US" dirty="0"/>
          </a:p>
          <a:p>
            <a:r>
              <a:rPr lang="en-US" dirty="0" smtClean="0"/>
              <a:t>Obtained via a competitive bidding process held twice a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454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6883"/>
            <a:ext cx="12192000" cy="23428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3312"/>
            <a:ext cx="12192000" cy="23300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LinReg</a:t>
            </a:r>
            <a:r>
              <a:rPr lang="en-US" dirty="0" smtClean="0"/>
              <a:t> Predicted </a:t>
            </a:r>
            <a:r>
              <a:rPr lang="en-US" dirty="0" smtClean="0"/>
              <a:t>vs.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5297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312"/>
            <a:ext cx="12192000" cy="23300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LinReg</a:t>
            </a:r>
            <a:r>
              <a:rPr lang="en-US" dirty="0" smtClean="0"/>
              <a:t> Predicted </a:t>
            </a:r>
            <a:r>
              <a:rPr lang="en-US" dirty="0" smtClean="0"/>
              <a:t>vs.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3827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9717"/>
            <a:ext cx="12192000" cy="23300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3312"/>
            <a:ext cx="12192000" cy="23300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LinReg</a:t>
            </a:r>
            <a:r>
              <a:rPr lang="en-US" dirty="0" smtClean="0"/>
              <a:t> Predicted </a:t>
            </a:r>
            <a:r>
              <a:rPr lang="en-US" dirty="0" smtClean="0"/>
              <a:t>vs. Unseen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1104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9717"/>
            <a:ext cx="12192000" cy="2330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3312"/>
            <a:ext cx="12192000" cy="23300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LinReg</a:t>
            </a:r>
            <a:r>
              <a:rPr lang="en-US" dirty="0" smtClean="0"/>
              <a:t> Predicted </a:t>
            </a:r>
            <a:r>
              <a:rPr lang="en-US" dirty="0" smtClean="0"/>
              <a:t>vs. Unseen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3458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312"/>
            <a:ext cx="12192000" cy="23300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LinReg</a:t>
            </a:r>
            <a:r>
              <a:rPr lang="en-US" dirty="0" smtClean="0"/>
              <a:t> Predicted </a:t>
            </a:r>
            <a:r>
              <a:rPr lang="en-US" dirty="0" smtClean="0"/>
              <a:t>vs. Unseen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9118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SARIMAX Predicted </a:t>
            </a:r>
            <a:r>
              <a:rPr lang="en-US" dirty="0" smtClean="0"/>
              <a:t>vs. Unseen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557" y="1342287"/>
            <a:ext cx="8470739" cy="27748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556" y="4096704"/>
            <a:ext cx="8470739" cy="276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SARIMAX Predicted </a:t>
            </a:r>
            <a:r>
              <a:rPr lang="en-US" dirty="0" smtClean="0"/>
              <a:t>vs. Unseen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000" y="1342800"/>
            <a:ext cx="8472883" cy="277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000" y="4074156"/>
            <a:ext cx="8472883" cy="277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SARIMAX Predicted </a:t>
            </a:r>
            <a:r>
              <a:rPr lang="en-US" dirty="0" smtClean="0"/>
              <a:t>vs. Unseen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000" y="1342800"/>
            <a:ext cx="8514622" cy="277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5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Five categories:</a:t>
            </a:r>
          </a:p>
          <a:p>
            <a:pPr lvl="1"/>
            <a:r>
              <a:rPr lang="en-US" dirty="0" smtClean="0"/>
              <a:t>Category A: Cars up to 1600cc and 97kW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Category B: Cars above 1600cc and 97kW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Category C: Goods Vehicles and Buses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Category D: Motorcycles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Category E: Open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1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Vehicle quota is updated quarterly based on following: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50% of rolling average of de-registrations over the last two quarters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Provision of 0.25% per annum growth for goods vehicles and buses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hanges in the taxi population, replacement of commercial vehicles under the Early Turnover Scheme and expired COEs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3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84271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Prices have been on a steady uptrend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eached historical highs</a:t>
            </a:r>
          </a:p>
          <a:p>
            <a:pPr lvl="1"/>
            <a:r>
              <a:rPr lang="en-US" b="1" dirty="0" smtClean="0"/>
              <a:t>Cat B:</a:t>
            </a:r>
            <a:r>
              <a:rPr lang="en-US" dirty="0" smtClean="0"/>
              <a:t> $115,388 in early Nov 2022</a:t>
            </a:r>
          </a:p>
          <a:p>
            <a:pPr lvl="1"/>
            <a:r>
              <a:rPr lang="en-US" b="1" dirty="0" smtClean="0"/>
              <a:t>Cat C:</a:t>
            </a:r>
            <a:r>
              <a:rPr lang="en-US" dirty="0" smtClean="0"/>
              <a:t> $81,802 in late Nov 2022</a:t>
            </a:r>
          </a:p>
          <a:p>
            <a:pPr lvl="1"/>
            <a:r>
              <a:rPr lang="en-US" b="1" dirty="0" smtClean="0"/>
              <a:t>Cat D:</a:t>
            </a:r>
            <a:r>
              <a:rPr lang="en-US" dirty="0" smtClean="0"/>
              <a:t> $13,189 in early Nov 2022</a:t>
            </a:r>
          </a:p>
          <a:p>
            <a:pPr lvl="1"/>
            <a:r>
              <a:rPr lang="en-US" b="1" dirty="0" smtClean="0"/>
              <a:t>Cat E:</a:t>
            </a:r>
            <a:r>
              <a:rPr lang="en-US" dirty="0" smtClean="0"/>
              <a:t> $116,577 in early Nov 2022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848270"/>
              </p:ext>
            </p:extLst>
          </p:nvPr>
        </p:nvGraphicFramePr>
        <p:xfrm>
          <a:off x="4988690" y="1250066"/>
          <a:ext cx="6868932" cy="4926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233"/>
                <a:gridCol w="1717233"/>
                <a:gridCol w="1717233"/>
                <a:gridCol w="1717233"/>
              </a:tblGrid>
              <a:tr h="9898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COE</a:t>
                      </a:r>
                      <a:r>
                        <a:rPr lang="en-US" baseline="0" dirty="0" smtClean="0"/>
                        <a:t> on </a:t>
                      </a:r>
                    </a:p>
                    <a:p>
                      <a:pPr algn="ctr"/>
                      <a:r>
                        <a:rPr lang="en-US" baseline="0" dirty="0" smtClean="0"/>
                        <a:t>9 Jan 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COE on </a:t>
                      </a:r>
                    </a:p>
                    <a:p>
                      <a:pPr algn="ctr"/>
                      <a:r>
                        <a:rPr lang="en-US" dirty="0" smtClean="0"/>
                        <a:t>23 Nov</a:t>
                      </a:r>
                      <a:r>
                        <a:rPr lang="en-US" baseline="0" dirty="0" smtClean="0"/>
                        <a:t>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r>
                        <a:rPr lang="en-US" baseline="0" dirty="0" smtClean="0"/>
                        <a:t> Difference</a:t>
                      </a:r>
                      <a:endParaRPr lang="en-US" dirty="0"/>
                    </a:p>
                  </a:txBody>
                  <a:tcPr/>
                </a:tc>
              </a:tr>
              <a:tr h="7874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$25,920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$90,589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+ 250%</a:t>
                      </a:r>
                      <a:endParaRPr lang="en-US" dirty="0"/>
                    </a:p>
                  </a:txBody>
                  <a:tcPr/>
                </a:tc>
              </a:tr>
              <a:tr h="7874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$32,200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$113,881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+ 254%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874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$27,002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$81,802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+ 203%</a:t>
                      </a:r>
                      <a:endParaRPr lang="en-US" dirty="0"/>
                    </a:p>
                  </a:txBody>
                  <a:tcPr/>
                </a:tc>
              </a:tr>
              <a:tr h="7874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$3,610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$12,589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+ 249%</a:t>
                      </a:r>
                      <a:endParaRPr lang="en-US" dirty="0"/>
                    </a:p>
                  </a:txBody>
                  <a:tcPr/>
                </a:tc>
              </a:tr>
              <a:tr h="7874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 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$32,909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$114,009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+ 246%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1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factors impact the price of COEs?</a:t>
            </a:r>
          </a:p>
          <a:p>
            <a:endParaRPr lang="en-US" dirty="0"/>
          </a:p>
          <a:p>
            <a:r>
              <a:rPr lang="en-US" dirty="0" smtClean="0"/>
              <a:t>Can the COE prices be predicted?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4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Online dataset with details of 2445 COE bidding exercises from April 2002 to Nov 2022</a:t>
            </a:r>
          </a:p>
          <a:p>
            <a:pPr marL="0" indent="0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or 2</a:t>
            </a:r>
            <a:r>
              <a:rPr lang="en-US" baseline="30000" dirty="0" smtClean="0"/>
              <a:t>nd</a:t>
            </a:r>
            <a:r>
              <a:rPr lang="en-US" dirty="0" smtClean="0"/>
              <a:t> Bidding Exercise of the Month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Bidding Exercise End Date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Bidding Exercise Year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COE Category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Quota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COE Price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Bids Received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Successful Bids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5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features were added to the original COE dataset</a:t>
            </a:r>
          </a:p>
          <a:p>
            <a:pPr marL="0" indent="0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Difference between quota and bid numbers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Ratio of successful bids to total bids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Ratio of successful bids to quota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Previous COE price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Change in COE price from previous exercise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6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Augmented with data from the World Bank and the Singapore Department of Statistics (2002 to 2021):</a:t>
            </a:r>
          </a:p>
          <a:p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GDP per capita (current SGD)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GDP per capita (annual % change)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Median household income per household member (current SGD)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Median household income per household member (annual % change)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030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</TotalTime>
  <Words>771</Words>
  <Application>Microsoft Office PowerPoint</Application>
  <PresentationFormat>Widescreen</PresentationFormat>
  <Paragraphs>215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Certificate of Entitlement (COE) Analysis and Prediction</vt:lpstr>
      <vt:lpstr>What is COE?</vt:lpstr>
      <vt:lpstr>What is COE?</vt:lpstr>
      <vt:lpstr>What is COE?</vt:lpstr>
      <vt:lpstr>What is COE?</vt:lpstr>
      <vt:lpstr>Problem Statements</vt:lpstr>
      <vt:lpstr>Data Sources</vt:lpstr>
      <vt:lpstr>Data Sources</vt:lpstr>
      <vt:lpstr>Data Sources</vt:lpstr>
      <vt:lpstr>Approach</vt:lpstr>
      <vt:lpstr>Exploratory Data Analysis</vt:lpstr>
      <vt:lpstr>Exploratory Data Analysis</vt:lpstr>
      <vt:lpstr>Exploratory Data Analysis</vt:lpstr>
      <vt:lpstr>Model Training and Testing</vt:lpstr>
      <vt:lpstr>Model Training and Testing</vt:lpstr>
      <vt:lpstr>Model Training and Testing</vt:lpstr>
      <vt:lpstr>Model Training and Testing</vt:lpstr>
      <vt:lpstr>Model Training and Testing</vt:lpstr>
      <vt:lpstr>LinReg Predicted vs. Test Data</vt:lpstr>
      <vt:lpstr>LinReg Predicted vs. Test Data</vt:lpstr>
      <vt:lpstr>LinReg Predicted vs. Test Data</vt:lpstr>
      <vt:lpstr>LinReg Predicted vs. Unseen Data</vt:lpstr>
      <vt:lpstr>LinReg Predicted vs. Unseen Data</vt:lpstr>
      <vt:lpstr>LinReg Predicted vs. Unseen Data</vt:lpstr>
      <vt:lpstr>SARIMAX Predicted vs. Unseen Data</vt:lpstr>
      <vt:lpstr>SARIMAX Predicted vs. Unseen Data</vt:lpstr>
      <vt:lpstr>SARIMAX Predicted vs. Unseen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Hanson Mah</dc:creator>
  <cp:lastModifiedBy>Hanson Mah</cp:lastModifiedBy>
  <cp:revision>35</cp:revision>
  <dcterms:created xsi:type="dcterms:W3CDTF">2022-12-12T03:40:14Z</dcterms:created>
  <dcterms:modified xsi:type="dcterms:W3CDTF">2022-12-15T04:51:07Z</dcterms:modified>
</cp:coreProperties>
</file>