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3D43E46-8624-4593-ADEC-26C2314C67DD}">
          <p14:sldIdLst>
            <p14:sldId id="256"/>
            <p14:sldId id="257"/>
            <p14:sldId id="258"/>
            <p14:sldId id="259"/>
            <p14:sldId id="260"/>
            <p14:sldId id="261"/>
            <p14:sldId id="262"/>
            <p14:sldId id="263"/>
            <p14:sldId id="264"/>
            <p14:sldId id="265"/>
            <p14:sldId id="266"/>
            <p14:sldId id="267"/>
            <p14:sldId id="268"/>
            <p14:sldId id="269"/>
            <p14:sldId id="270"/>
          </p14:sldIdLst>
        </p14:section>
        <p14:section name="无标题节" id="{119CE5DC-8B2F-4F1B-8EB4-AEBD97132AD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1238B-4DF5-470C-8932-7FD77F5BD78D}" type="datetimeFigureOut">
              <a:rPr lang="zh-CN" altLang="en-US" smtClean="0"/>
              <a:t>2017/11/22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40AA5-5D6A-424F-93F5-8EAEEFF564AC}" type="slidenum">
              <a:rPr lang="zh-CN" altLang="en-US" smtClean="0"/>
              <a:t>‹#›</a:t>
            </a:fld>
            <a:endParaRPr lang="zh-CN" altLang="en-US"/>
          </a:p>
        </p:txBody>
      </p:sp>
    </p:spTree>
    <p:extLst>
      <p:ext uri="{BB962C8B-B14F-4D97-AF65-F5344CB8AC3E}">
        <p14:creationId xmlns:p14="http://schemas.microsoft.com/office/powerpoint/2010/main" val="1157187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40AA5-5D6A-424F-93F5-8EAEEFF564AC}" type="slidenum">
              <a:rPr lang="zh-CN" altLang="en-US" smtClean="0"/>
              <a:t>1</a:t>
            </a:fld>
            <a:endParaRPr lang="zh-CN" altLang="en-US"/>
          </a:p>
        </p:txBody>
      </p:sp>
    </p:spTree>
    <p:extLst>
      <p:ext uri="{BB962C8B-B14F-4D97-AF65-F5344CB8AC3E}">
        <p14:creationId xmlns:p14="http://schemas.microsoft.com/office/powerpoint/2010/main" val="4099906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40AA5-5D6A-424F-93F5-8EAEEFF564AC}" type="slidenum">
              <a:rPr lang="zh-CN" altLang="en-US" smtClean="0"/>
              <a:t>3</a:t>
            </a:fld>
            <a:endParaRPr lang="zh-CN" altLang="en-US"/>
          </a:p>
        </p:txBody>
      </p:sp>
    </p:spTree>
    <p:extLst>
      <p:ext uri="{BB962C8B-B14F-4D97-AF65-F5344CB8AC3E}">
        <p14:creationId xmlns:p14="http://schemas.microsoft.com/office/powerpoint/2010/main" val="874012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好处：灵活方便（相当于自定义），减少类     坏处：复用性差</a:t>
            </a:r>
            <a:endParaRPr lang="en-US" altLang="zh-CN" dirty="0" smtClean="0"/>
          </a:p>
          <a:p>
            <a:r>
              <a:rPr lang="zh-CN" altLang="en-US" dirty="0" smtClean="0"/>
              <a:t>自定义时间插值器也是一种表示函数策略的方式</a:t>
            </a:r>
            <a:endParaRPr lang="zh-CN" altLang="en-US" dirty="0"/>
          </a:p>
        </p:txBody>
      </p:sp>
      <p:sp>
        <p:nvSpPr>
          <p:cNvPr id="4" name="灯片编号占位符 3"/>
          <p:cNvSpPr>
            <a:spLocks noGrp="1"/>
          </p:cNvSpPr>
          <p:nvPr>
            <p:ph type="sldNum" sz="quarter" idx="10"/>
          </p:nvPr>
        </p:nvSpPr>
        <p:spPr/>
        <p:txBody>
          <a:bodyPr/>
          <a:lstStyle/>
          <a:p>
            <a:fld id="{31B40AA5-5D6A-424F-93F5-8EAEEFF564AC}" type="slidenum">
              <a:rPr lang="zh-CN" altLang="en-US" smtClean="0"/>
              <a:t>14</a:t>
            </a:fld>
            <a:endParaRPr lang="zh-CN" altLang="en-US"/>
          </a:p>
        </p:txBody>
      </p:sp>
    </p:spTree>
    <p:extLst>
      <p:ext uri="{BB962C8B-B14F-4D97-AF65-F5344CB8AC3E}">
        <p14:creationId xmlns:p14="http://schemas.microsoft.com/office/powerpoint/2010/main" val="3144073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5AF5D07-7C5F-4397-B20E-C2BDFC4E8D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B6E44F42-9567-4C85-9161-F7E7409B90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DCD2365B-5CA8-4BB8-951D-329D34AB0F97}"/>
              </a:ext>
            </a:extLst>
          </p:cNvPr>
          <p:cNvSpPr>
            <a:spLocks noGrp="1"/>
          </p:cNvSpPr>
          <p:nvPr>
            <p:ph type="dt" sz="half" idx="10"/>
          </p:nvPr>
        </p:nvSpPr>
        <p:spPr/>
        <p:txBody>
          <a:bodyPr/>
          <a:lstStyle/>
          <a:p>
            <a:fld id="{FD4474D9-615D-477C-9AD2-D810673BC78A}" type="datetimeFigureOut">
              <a:rPr lang="zh-CN" altLang="en-US" smtClean="0"/>
              <a:t>2017/11/22</a:t>
            </a:fld>
            <a:endParaRPr lang="zh-CN" altLang="en-US"/>
          </a:p>
        </p:txBody>
      </p:sp>
      <p:sp>
        <p:nvSpPr>
          <p:cNvPr id="5" name="页脚占位符 4">
            <a:extLst>
              <a:ext uri="{FF2B5EF4-FFF2-40B4-BE49-F238E27FC236}">
                <a16:creationId xmlns="" xmlns:a16="http://schemas.microsoft.com/office/drawing/2014/main" id="{52D3689E-AA8A-4385-A217-A6245C997C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FA0BC88-4D64-4016-BA68-16103F0B1327}"/>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184948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12AA1A4-13A4-4D1E-9D53-AEDFB7F214B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C8D8282D-1081-4BE0-85F6-8A2025A8159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8C8B150-820C-4435-BDCE-9B09B486A9FE}"/>
              </a:ext>
            </a:extLst>
          </p:cNvPr>
          <p:cNvSpPr>
            <a:spLocks noGrp="1"/>
          </p:cNvSpPr>
          <p:nvPr>
            <p:ph type="dt" sz="half" idx="10"/>
          </p:nvPr>
        </p:nvSpPr>
        <p:spPr/>
        <p:txBody>
          <a:bodyPr/>
          <a:lstStyle/>
          <a:p>
            <a:fld id="{FD4474D9-615D-477C-9AD2-D810673BC78A}" type="datetimeFigureOut">
              <a:rPr lang="zh-CN" altLang="en-US" smtClean="0"/>
              <a:t>2017/11/22</a:t>
            </a:fld>
            <a:endParaRPr lang="zh-CN" altLang="en-US"/>
          </a:p>
        </p:txBody>
      </p:sp>
      <p:sp>
        <p:nvSpPr>
          <p:cNvPr id="5" name="页脚占位符 4">
            <a:extLst>
              <a:ext uri="{FF2B5EF4-FFF2-40B4-BE49-F238E27FC236}">
                <a16:creationId xmlns="" xmlns:a16="http://schemas.microsoft.com/office/drawing/2014/main" id="{9AD04D5B-633B-4884-B26E-454E09E1C1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B7F42FA-530C-47CA-AD49-073B424E6FF0}"/>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509167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F93E44F4-A17D-4339-BF0D-9A0B8988FD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1DA6639A-90BB-4BB3-B573-8DF7E98B20F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589F07F3-1D19-4A00-AF1B-D0BFD581B4F1}"/>
              </a:ext>
            </a:extLst>
          </p:cNvPr>
          <p:cNvSpPr>
            <a:spLocks noGrp="1"/>
          </p:cNvSpPr>
          <p:nvPr>
            <p:ph type="dt" sz="half" idx="10"/>
          </p:nvPr>
        </p:nvSpPr>
        <p:spPr/>
        <p:txBody>
          <a:bodyPr/>
          <a:lstStyle/>
          <a:p>
            <a:fld id="{FD4474D9-615D-477C-9AD2-D810673BC78A}" type="datetimeFigureOut">
              <a:rPr lang="zh-CN" altLang="en-US" smtClean="0"/>
              <a:t>2017/11/22</a:t>
            </a:fld>
            <a:endParaRPr lang="zh-CN" altLang="en-US"/>
          </a:p>
        </p:txBody>
      </p:sp>
      <p:sp>
        <p:nvSpPr>
          <p:cNvPr id="5" name="页脚占位符 4">
            <a:extLst>
              <a:ext uri="{FF2B5EF4-FFF2-40B4-BE49-F238E27FC236}">
                <a16:creationId xmlns="" xmlns:a16="http://schemas.microsoft.com/office/drawing/2014/main" id="{B96F0065-6E8F-42D6-ABED-D75A078652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7B643A4-A882-4760-BC11-90DF1B88A661}"/>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45960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609600" y="4481887"/>
            <a:ext cx="10972800" cy="822325"/>
          </a:xfrm>
        </p:spPr>
        <p:txBody>
          <a:bodyPr>
            <a:noAutofit/>
          </a:bodyPr>
          <a:lstStyle>
            <a:lvl1pPr algn="r">
              <a:defRPr/>
            </a:lvl1pPr>
          </a:lstStyle>
          <a:p>
            <a:pPr lvl="0"/>
            <a:r>
              <a:rPr lang="zh-CN" altLang="en-US" noProof="0" dirty="0"/>
              <a:t>单击此处编辑母版文本样式</a:t>
            </a:r>
          </a:p>
        </p:txBody>
      </p:sp>
      <p:sp>
        <p:nvSpPr>
          <p:cNvPr id="2" name="矩形 1"/>
          <p:cNvSpPr/>
          <p:nvPr/>
        </p:nvSpPr>
        <p:spPr>
          <a:xfrm>
            <a:off x="9646395" y="593685"/>
            <a:ext cx="2000222" cy="45005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800"/>
          </a:p>
        </p:txBody>
      </p:sp>
      <p:pic>
        <p:nvPicPr>
          <p:cNvPr id="5" name="Picture 2" descr="C:\Users\dell\Desktop\视达科logo-金属灰色.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6608" y="432067"/>
            <a:ext cx="1958233" cy="61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dell-pc\Desktop\20140326智汇互联PPT设计01.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40574" b="28295"/>
          <a:stretch>
            <a:fillRect/>
          </a:stretch>
        </p:blipFill>
        <p:spPr bwMode="auto">
          <a:xfrm>
            <a:off x="0" y="2284347"/>
            <a:ext cx="12192000" cy="21336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609600" y="2919506"/>
            <a:ext cx="10972800" cy="863282"/>
          </a:xfrm>
        </p:spPr>
        <p:txBody>
          <a:bodyPr anchor="ctr" anchorCtr="0">
            <a:noAutofit/>
          </a:bodyPr>
          <a:lstStyle>
            <a:lvl1pPr algn="ctr">
              <a:defRPr>
                <a:solidFill>
                  <a:schemeClr val="bg1"/>
                </a:solidFill>
              </a:defRPr>
            </a:lvl1pPr>
          </a:lstStyle>
          <a:p>
            <a:r>
              <a:rPr lang="zh-CN" altLang="en-US" noProof="0" dirty="0"/>
              <a:t>单击此处编辑母版标题样式</a:t>
            </a:r>
            <a:endParaRPr lang="en-GB" noProof="0" dirty="0"/>
          </a:p>
        </p:txBody>
      </p:sp>
    </p:spTree>
    <p:extLst>
      <p:ext uri="{BB962C8B-B14F-4D97-AF65-F5344CB8AC3E}">
        <p14:creationId xmlns:p14="http://schemas.microsoft.com/office/powerpoint/2010/main" val="137234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2332D5F-2FD3-41DB-9A1D-BF8FA574E3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9E45600-9850-4114-B75B-F74AE6CDC35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288A4997-6D3A-4377-8425-D40570BCDB47}"/>
              </a:ext>
            </a:extLst>
          </p:cNvPr>
          <p:cNvSpPr>
            <a:spLocks noGrp="1"/>
          </p:cNvSpPr>
          <p:nvPr>
            <p:ph type="dt" sz="half" idx="10"/>
          </p:nvPr>
        </p:nvSpPr>
        <p:spPr/>
        <p:txBody>
          <a:bodyPr/>
          <a:lstStyle/>
          <a:p>
            <a:fld id="{FD4474D9-615D-477C-9AD2-D810673BC78A}" type="datetimeFigureOut">
              <a:rPr lang="zh-CN" altLang="en-US" smtClean="0"/>
              <a:t>2017/11/22</a:t>
            </a:fld>
            <a:endParaRPr lang="zh-CN" altLang="en-US"/>
          </a:p>
        </p:txBody>
      </p:sp>
      <p:sp>
        <p:nvSpPr>
          <p:cNvPr id="5" name="页脚占位符 4">
            <a:extLst>
              <a:ext uri="{FF2B5EF4-FFF2-40B4-BE49-F238E27FC236}">
                <a16:creationId xmlns="" xmlns:a16="http://schemas.microsoft.com/office/drawing/2014/main" id="{8215AA28-A117-48CF-8DC9-9F5EC8BE38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5F27194-35E7-499C-A4EA-8F1BA1AF277E}"/>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345285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5A078D7-F962-4065-B97A-068E294787A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D5BAC347-9295-42F2-A31A-EDADA8C3A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61023B69-C833-4073-BCBE-4208D0E95A31}"/>
              </a:ext>
            </a:extLst>
          </p:cNvPr>
          <p:cNvSpPr>
            <a:spLocks noGrp="1"/>
          </p:cNvSpPr>
          <p:nvPr>
            <p:ph type="dt" sz="half" idx="10"/>
          </p:nvPr>
        </p:nvSpPr>
        <p:spPr/>
        <p:txBody>
          <a:bodyPr/>
          <a:lstStyle/>
          <a:p>
            <a:fld id="{FD4474D9-615D-477C-9AD2-D810673BC78A}" type="datetimeFigureOut">
              <a:rPr lang="zh-CN" altLang="en-US" smtClean="0"/>
              <a:t>2017/11/22</a:t>
            </a:fld>
            <a:endParaRPr lang="zh-CN" altLang="en-US"/>
          </a:p>
        </p:txBody>
      </p:sp>
      <p:sp>
        <p:nvSpPr>
          <p:cNvPr id="5" name="页脚占位符 4">
            <a:extLst>
              <a:ext uri="{FF2B5EF4-FFF2-40B4-BE49-F238E27FC236}">
                <a16:creationId xmlns="" xmlns:a16="http://schemas.microsoft.com/office/drawing/2014/main" id="{53F46461-A94F-4F78-B93D-428823F09D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2C3FAB83-01A7-4578-B879-D006A2AC543D}"/>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2063592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A4DD557-E149-42D6-A17A-02B823BF5F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E4DBFB14-0505-4816-A35E-1CE3F407F2F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49568994-EFEF-4132-BDD3-63B594BA2CD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B4DD5FF4-B8D9-43F9-812D-4A320C7B87C0}"/>
              </a:ext>
            </a:extLst>
          </p:cNvPr>
          <p:cNvSpPr>
            <a:spLocks noGrp="1"/>
          </p:cNvSpPr>
          <p:nvPr>
            <p:ph type="dt" sz="half" idx="10"/>
          </p:nvPr>
        </p:nvSpPr>
        <p:spPr/>
        <p:txBody>
          <a:bodyPr/>
          <a:lstStyle/>
          <a:p>
            <a:fld id="{FD4474D9-615D-477C-9AD2-D810673BC78A}" type="datetimeFigureOut">
              <a:rPr lang="zh-CN" altLang="en-US" smtClean="0"/>
              <a:t>2017/11/22</a:t>
            </a:fld>
            <a:endParaRPr lang="zh-CN" altLang="en-US"/>
          </a:p>
        </p:txBody>
      </p:sp>
      <p:sp>
        <p:nvSpPr>
          <p:cNvPr id="6" name="页脚占位符 5">
            <a:extLst>
              <a:ext uri="{FF2B5EF4-FFF2-40B4-BE49-F238E27FC236}">
                <a16:creationId xmlns="" xmlns:a16="http://schemas.microsoft.com/office/drawing/2014/main" id="{A08CB4F2-0216-4FE2-93D7-FE886C05FB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A18D3A74-C712-4ABB-B831-25ADEB353999}"/>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225268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7437A7F-1D45-4441-8323-8516768F6C9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F97E1DF7-C9ED-4400-B5AF-451F91850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3021662E-24D0-475C-862D-2BDDAC0F745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9CF1812B-925D-4F0A-AB29-D9537AA19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92E5FB87-7811-41F7-8E6E-86E4BEEA75A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29D4DBA8-0CE7-42EF-BAC5-48222ECB7874}"/>
              </a:ext>
            </a:extLst>
          </p:cNvPr>
          <p:cNvSpPr>
            <a:spLocks noGrp="1"/>
          </p:cNvSpPr>
          <p:nvPr>
            <p:ph type="dt" sz="half" idx="10"/>
          </p:nvPr>
        </p:nvSpPr>
        <p:spPr/>
        <p:txBody>
          <a:bodyPr/>
          <a:lstStyle/>
          <a:p>
            <a:fld id="{FD4474D9-615D-477C-9AD2-D810673BC78A}" type="datetimeFigureOut">
              <a:rPr lang="zh-CN" altLang="en-US" smtClean="0"/>
              <a:t>2017/11/22</a:t>
            </a:fld>
            <a:endParaRPr lang="zh-CN" altLang="en-US"/>
          </a:p>
        </p:txBody>
      </p:sp>
      <p:sp>
        <p:nvSpPr>
          <p:cNvPr id="8" name="页脚占位符 7">
            <a:extLst>
              <a:ext uri="{FF2B5EF4-FFF2-40B4-BE49-F238E27FC236}">
                <a16:creationId xmlns="" xmlns:a16="http://schemas.microsoft.com/office/drawing/2014/main" id="{9910FFD3-9C46-43A7-8AA7-13CFAD2371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49CBBA8C-111E-4C8C-9A98-BDFFBA0C6C30}"/>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242428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D63DBAA-3B67-4EF6-AC69-044316D647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A0EFA96D-39FC-4E67-B9BF-1B70E907B4E8}"/>
              </a:ext>
            </a:extLst>
          </p:cNvPr>
          <p:cNvSpPr>
            <a:spLocks noGrp="1"/>
          </p:cNvSpPr>
          <p:nvPr>
            <p:ph type="dt" sz="half" idx="10"/>
          </p:nvPr>
        </p:nvSpPr>
        <p:spPr/>
        <p:txBody>
          <a:bodyPr/>
          <a:lstStyle/>
          <a:p>
            <a:fld id="{FD4474D9-615D-477C-9AD2-D810673BC78A}" type="datetimeFigureOut">
              <a:rPr lang="zh-CN" altLang="en-US" smtClean="0"/>
              <a:t>2017/11/22</a:t>
            </a:fld>
            <a:endParaRPr lang="zh-CN" altLang="en-US"/>
          </a:p>
        </p:txBody>
      </p:sp>
      <p:sp>
        <p:nvSpPr>
          <p:cNvPr id="4" name="页脚占位符 3">
            <a:extLst>
              <a:ext uri="{FF2B5EF4-FFF2-40B4-BE49-F238E27FC236}">
                <a16:creationId xmlns="" xmlns:a16="http://schemas.microsoft.com/office/drawing/2014/main" id="{B2A90815-584C-4B79-A252-64351D7E1D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CAF745DA-3706-4B74-BFC1-D1BC740D60F6}"/>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328662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B9C3FBA1-F300-45E7-9C62-6C2C0906B5BB}"/>
              </a:ext>
            </a:extLst>
          </p:cNvPr>
          <p:cNvSpPr>
            <a:spLocks noGrp="1"/>
          </p:cNvSpPr>
          <p:nvPr>
            <p:ph type="dt" sz="half" idx="10"/>
          </p:nvPr>
        </p:nvSpPr>
        <p:spPr/>
        <p:txBody>
          <a:bodyPr/>
          <a:lstStyle/>
          <a:p>
            <a:fld id="{FD4474D9-615D-477C-9AD2-D810673BC78A}" type="datetimeFigureOut">
              <a:rPr lang="zh-CN" altLang="en-US" smtClean="0"/>
              <a:t>2017/11/22</a:t>
            </a:fld>
            <a:endParaRPr lang="zh-CN" altLang="en-US"/>
          </a:p>
        </p:txBody>
      </p:sp>
      <p:sp>
        <p:nvSpPr>
          <p:cNvPr id="3" name="页脚占位符 2">
            <a:extLst>
              <a:ext uri="{FF2B5EF4-FFF2-40B4-BE49-F238E27FC236}">
                <a16:creationId xmlns="" xmlns:a16="http://schemas.microsoft.com/office/drawing/2014/main" id="{65772BAC-C070-4B7F-A04D-EF7CF4B570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13EB0EFE-C860-469C-98DC-5DFCA6A42517}"/>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14922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1F88BE4-EBDC-4F01-B490-6D412EE74E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AE61B1D6-8AF2-4355-BCAD-D671404A2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3692047D-A97E-4DA2-BE9F-71A0DF212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CA0BEDC6-618F-4E3D-94B3-0ABB8D696435}"/>
              </a:ext>
            </a:extLst>
          </p:cNvPr>
          <p:cNvSpPr>
            <a:spLocks noGrp="1"/>
          </p:cNvSpPr>
          <p:nvPr>
            <p:ph type="dt" sz="half" idx="10"/>
          </p:nvPr>
        </p:nvSpPr>
        <p:spPr/>
        <p:txBody>
          <a:bodyPr/>
          <a:lstStyle/>
          <a:p>
            <a:fld id="{FD4474D9-615D-477C-9AD2-D810673BC78A}" type="datetimeFigureOut">
              <a:rPr lang="zh-CN" altLang="en-US" smtClean="0"/>
              <a:t>2017/11/22</a:t>
            </a:fld>
            <a:endParaRPr lang="zh-CN" altLang="en-US"/>
          </a:p>
        </p:txBody>
      </p:sp>
      <p:sp>
        <p:nvSpPr>
          <p:cNvPr id="6" name="页脚占位符 5">
            <a:extLst>
              <a:ext uri="{FF2B5EF4-FFF2-40B4-BE49-F238E27FC236}">
                <a16:creationId xmlns="" xmlns:a16="http://schemas.microsoft.com/office/drawing/2014/main" id="{6204ADE5-E0A7-4069-8377-CD2BC766D1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D0CA0E0B-B99B-4C91-8296-2AA66A37E1AE}"/>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142180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B49D99C-8E6F-4FE2-ADF5-CE57AC405B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637B2609-2672-488D-835A-B7F9A3B2E4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C78902A0-094E-4523-80B9-2227BE6B3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B23856F6-99A4-4DD5-A4E2-3E55C8554140}"/>
              </a:ext>
            </a:extLst>
          </p:cNvPr>
          <p:cNvSpPr>
            <a:spLocks noGrp="1"/>
          </p:cNvSpPr>
          <p:nvPr>
            <p:ph type="dt" sz="half" idx="10"/>
          </p:nvPr>
        </p:nvSpPr>
        <p:spPr/>
        <p:txBody>
          <a:bodyPr/>
          <a:lstStyle/>
          <a:p>
            <a:fld id="{FD4474D9-615D-477C-9AD2-D810673BC78A}" type="datetimeFigureOut">
              <a:rPr lang="zh-CN" altLang="en-US" smtClean="0"/>
              <a:t>2017/11/22</a:t>
            </a:fld>
            <a:endParaRPr lang="zh-CN" altLang="en-US"/>
          </a:p>
        </p:txBody>
      </p:sp>
      <p:sp>
        <p:nvSpPr>
          <p:cNvPr id="6" name="页脚占位符 5">
            <a:extLst>
              <a:ext uri="{FF2B5EF4-FFF2-40B4-BE49-F238E27FC236}">
                <a16:creationId xmlns="" xmlns:a16="http://schemas.microsoft.com/office/drawing/2014/main" id="{D7D1C4D5-E787-4FBE-8945-534EBA608F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173687F6-61C3-4323-B84E-3FCDB6698989}"/>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311482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9304032D-3B36-4AE1-AA75-096A711137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3B2607F1-6FD5-4175-9DBC-5BBD66F6C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F3975723-BAF3-441E-B8A1-E0B24F1E5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474D9-615D-477C-9AD2-D810673BC78A}" type="datetimeFigureOut">
              <a:rPr lang="zh-CN" altLang="en-US" smtClean="0"/>
              <a:t>2017/11/22</a:t>
            </a:fld>
            <a:endParaRPr lang="zh-CN" altLang="en-US"/>
          </a:p>
        </p:txBody>
      </p:sp>
      <p:sp>
        <p:nvSpPr>
          <p:cNvPr id="5" name="页脚占位符 4">
            <a:extLst>
              <a:ext uri="{FF2B5EF4-FFF2-40B4-BE49-F238E27FC236}">
                <a16:creationId xmlns="" xmlns:a16="http://schemas.microsoft.com/office/drawing/2014/main" id="{FB3B76B7-D7AC-4170-BD80-078807F32F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B0F9D51E-8F45-46A6-9C2A-2DBBFF7A3E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1077473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类和接口（下）</a:t>
            </a:r>
            <a:endParaRPr lang="zh-CN" altLang="zh-CN" dirty="0"/>
          </a:p>
        </p:txBody>
      </p:sp>
      <p:sp>
        <p:nvSpPr>
          <p:cNvPr id="3" name="文本占位符 2"/>
          <p:cNvSpPr>
            <a:spLocks noGrp="1"/>
          </p:cNvSpPr>
          <p:nvPr>
            <p:ph type="body" sz="quarter" idx="12"/>
          </p:nvPr>
        </p:nvSpPr>
        <p:spPr/>
        <p:txBody>
          <a:bodyPr/>
          <a:lstStyle/>
          <a:p>
            <a:r>
              <a:rPr lang="zh-CN" altLang="en-US" dirty="0"/>
              <a:t>终端部 罗令 </a:t>
            </a:r>
            <a:endParaRPr lang="en-US" altLang="zh-CN" dirty="0"/>
          </a:p>
        </p:txBody>
      </p:sp>
    </p:spTree>
    <p:extLst>
      <p:ext uri="{BB962C8B-B14F-4D97-AF65-F5344CB8AC3E}">
        <p14:creationId xmlns:p14="http://schemas.microsoft.com/office/powerpoint/2010/main" val="3768704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AD9716-91A4-4EA3-92E5-9C0BB2773852}"/>
              </a:ext>
            </a:extLst>
          </p:cNvPr>
          <p:cNvSpPr>
            <a:spLocks noGrp="1"/>
          </p:cNvSpPr>
          <p:nvPr>
            <p:ph type="title"/>
          </p:nvPr>
        </p:nvSpPr>
        <p:spPr>
          <a:xfrm>
            <a:off x="838200" y="365125"/>
            <a:ext cx="10515600" cy="690677"/>
          </a:xfrm>
        </p:spPr>
        <p:txBody>
          <a:bodyPr>
            <a:normAutofit/>
          </a:bodyPr>
          <a:lstStyle/>
          <a:p>
            <a:r>
              <a:rPr lang="zh-CN" altLang="en-US" sz="2800" dirty="0"/>
              <a:t>建议二：接口优于抽象类</a:t>
            </a:r>
          </a:p>
        </p:txBody>
      </p:sp>
      <p:sp>
        <p:nvSpPr>
          <p:cNvPr id="3" name="内容占位符 2">
            <a:extLst>
              <a:ext uri="{FF2B5EF4-FFF2-40B4-BE49-F238E27FC236}">
                <a16:creationId xmlns="" xmlns:a16="http://schemas.microsoft.com/office/drawing/2014/main" id="{D7F88471-5F46-409F-AB28-F72733350FE6}"/>
              </a:ext>
            </a:extLst>
          </p:cNvPr>
          <p:cNvSpPr>
            <a:spLocks noGrp="1"/>
          </p:cNvSpPr>
          <p:nvPr>
            <p:ph idx="1"/>
          </p:nvPr>
        </p:nvSpPr>
        <p:spPr>
          <a:xfrm>
            <a:off x="838200" y="1140643"/>
            <a:ext cx="10515600" cy="5036320"/>
          </a:xfrm>
        </p:spPr>
        <p:txBody>
          <a:bodyPr>
            <a:normAutofit/>
          </a:bodyPr>
          <a:lstStyle/>
          <a:p>
            <a:pPr marL="0" indent="0">
              <a:buNone/>
            </a:pPr>
            <a:r>
              <a:rPr lang="en-US" altLang="zh-CN" sz="2000" dirty="0"/>
              <a:t>1.</a:t>
            </a:r>
            <a:r>
              <a:rPr lang="zh-CN" altLang="en-US" sz="2000" dirty="0"/>
              <a:t>现有的类可以很容易被更新，以实现新的接口</a:t>
            </a:r>
            <a:endParaRPr lang="en-US" altLang="zh-CN" sz="2000" dirty="0"/>
          </a:p>
          <a:p>
            <a:pPr marL="0" indent="0">
              <a:buNone/>
            </a:pPr>
            <a:r>
              <a:rPr lang="en-US" altLang="zh-CN" sz="2000" dirty="0"/>
              <a:t>   </a:t>
            </a:r>
            <a:r>
              <a:rPr lang="zh-CN" altLang="en-US" sz="2000" dirty="0"/>
              <a:t>解释：如果想对现有的类更新，用接口就很容易。比如让类实现比较功能，只需要让它实现</a:t>
            </a:r>
            <a:r>
              <a:rPr lang="en-US" altLang="zh-CN" sz="2000" dirty="0"/>
              <a:t>Comparable</a:t>
            </a:r>
            <a:r>
              <a:rPr lang="zh-CN" altLang="en-US" sz="2000" dirty="0"/>
              <a:t>方法即可。</a:t>
            </a:r>
            <a:endParaRPr lang="en-US" altLang="zh-CN" sz="2000" dirty="0"/>
          </a:p>
          <a:p>
            <a:pPr marL="0" indent="0">
              <a:buNone/>
            </a:pPr>
            <a:r>
              <a:rPr lang="zh-CN" altLang="en-US" sz="2000" dirty="0"/>
              <a:t>假如要扩展一个抽象的比较类，就必须把抽象类放到类型层次结构的高处，以便这两个类的一个祖先成为它的子类。遗憾的是这样做会间接到伤害到类层次，迫使这个公共祖先到所有后代类都扩展这个新的抽象类，无论它对于这些后代类是否合适。（类结构是单继承造成的）</a:t>
            </a:r>
          </a:p>
        </p:txBody>
      </p:sp>
      <p:pic>
        <p:nvPicPr>
          <p:cNvPr id="4" name="图片 3">
            <a:extLst>
              <a:ext uri="{FF2B5EF4-FFF2-40B4-BE49-F238E27FC236}">
                <a16:creationId xmlns="" xmlns:a16="http://schemas.microsoft.com/office/drawing/2014/main" id="{17AA4ACA-9F09-48B9-A3A2-E7DD93E5AA34}"/>
              </a:ext>
            </a:extLst>
          </p:cNvPr>
          <p:cNvPicPr>
            <a:picLocks noChangeAspect="1"/>
          </p:cNvPicPr>
          <p:nvPr/>
        </p:nvPicPr>
        <p:blipFill>
          <a:blip r:embed="rId2"/>
          <a:stretch>
            <a:fillRect/>
          </a:stretch>
        </p:blipFill>
        <p:spPr>
          <a:xfrm>
            <a:off x="155643" y="3210128"/>
            <a:ext cx="11595369" cy="2832759"/>
          </a:xfrm>
          <a:prstGeom prst="rect">
            <a:avLst/>
          </a:prstGeom>
        </p:spPr>
      </p:pic>
    </p:spTree>
    <p:extLst>
      <p:ext uri="{BB962C8B-B14F-4D97-AF65-F5344CB8AC3E}">
        <p14:creationId xmlns:p14="http://schemas.microsoft.com/office/powerpoint/2010/main" val="346201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DAD9716-91A4-4EA3-92E5-9C0BB2773852}"/>
              </a:ext>
            </a:extLst>
          </p:cNvPr>
          <p:cNvSpPr>
            <a:spLocks noGrp="1"/>
          </p:cNvSpPr>
          <p:nvPr>
            <p:ph type="title"/>
          </p:nvPr>
        </p:nvSpPr>
        <p:spPr>
          <a:xfrm>
            <a:off x="838200" y="365125"/>
            <a:ext cx="10515600" cy="690677"/>
          </a:xfrm>
        </p:spPr>
        <p:txBody>
          <a:bodyPr>
            <a:normAutofit/>
          </a:bodyPr>
          <a:lstStyle/>
          <a:p>
            <a:r>
              <a:rPr lang="zh-CN" altLang="en-US" sz="2800" dirty="0"/>
              <a:t>建议二：接口优于抽象类</a:t>
            </a:r>
          </a:p>
        </p:txBody>
      </p:sp>
      <p:sp>
        <p:nvSpPr>
          <p:cNvPr id="3" name="内容占位符 2">
            <a:extLst>
              <a:ext uri="{FF2B5EF4-FFF2-40B4-BE49-F238E27FC236}">
                <a16:creationId xmlns="" xmlns:a16="http://schemas.microsoft.com/office/drawing/2014/main" id="{D7F88471-5F46-409F-AB28-F72733350FE6}"/>
              </a:ext>
            </a:extLst>
          </p:cNvPr>
          <p:cNvSpPr>
            <a:spLocks noGrp="1"/>
          </p:cNvSpPr>
          <p:nvPr>
            <p:ph idx="1"/>
          </p:nvPr>
        </p:nvSpPr>
        <p:spPr>
          <a:xfrm>
            <a:off x="838200" y="1140643"/>
            <a:ext cx="10515600" cy="5036320"/>
          </a:xfrm>
        </p:spPr>
        <p:txBody>
          <a:bodyPr>
            <a:normAutofit fontScale="92500" lnSpcReduction="10000"/>
          </a:bodyPr>
          <a:lstStyle/>
          <a:p>
            <a:pPr marL="0" indent="0">
              <a:buNone/>
            </a:pPr>
            <a:r>
              <a:rPr lang="zh-CN" altLang="en-US" sz="2000" dirty="0"/>
              <a:t>接口允许我们构造非层次结构的类型框架。</a:t>
            </a:r>
            <a:endParaRPr lang="en-US" altLang="zh-CN" sz="2000" dirty="0"/>
          </a:p>
          <a:p>
            <a:pPr marL="0" indent="0">
              <a:buNone/>
            </a:pPr>
            <a:r>
              <a:rPr lang="zh-CN" altLang="en-US" sz="2000" dirty="0"/>
              <a:t>解释：接口比抽象类更加灵活，比如在现实生活中，有很多人即是歌唱家又是作曲家，如果是接口，我只需要同时实现这两个接口就可以，如果是抽象类，因为</a:t>
            </a:r>
            <a:r>
              <a:rPr lang="en-US" altLang="zh-CN" sz="2000" dirty="0"/>
              <a:t>Java</a:t>
            </a:r>
            <a:r>
              <a:rPr lang="zh-CN" altLang="en-US" sz="2000" dirty="0"/>
              <a:t>是单继承的，我就需要两次继承，这也就说明如果我们优先使用抽象类的话会使类的层次结构更加臃肿。</a:t>
            </a:r>
            <a:endParaRPr lang="en-US" altLang="zh-CN" sz="2000" dirty="0"/>
          </a:p>
          <a:p>
            <a:pPr marL="0" indent="0">
              <a:buNone/>
            </a:pPr>
            <a:endParaRPr lang="en-US" altLang="zh-CN" sz="2000" dirty="0"/>
          </a:p>
          <a:p>
            <a:pPr marL="0" indent="0">
              <a:buNone/>
            </a:pPr>
            <a:r>
              <a:rPr lang="zh-CN" altLang="en-US" sz="2400" dirty="0"/>
              <a:t>虽然接口不允许包含方法的实现，但是，使用接口来定义类型并不妨碍你为程序员提供实现上的帮助。</a:t>
            </a:r>
            <a:r>
              <a:rPr lang="zh-CN" altLang="en-US" sz="2400" b="1" dirty="0"/>
              <a:t>通过对你导出的每个重要接口都提供一个抽象骨架的实现类，把接口和抽象类的</a:t>
            </a:r>
            <a:r>
              <a:rPr lang="zh-CN" altLang="en-US" sz="2400" b="1" dirty="0">
                <a:solidFill>
                  <a:srgbClr val="FF0000"/>
                </a:solidFill>
              </a:rPr>
              <a:t>优点都结合起</a:t>
            </a:r>
            <a:r>
              <a:rPr lang="zh-CN" altLang="en-US" sz="2400" b="1" dirty="0"/>
              <a:t>来。</a:t>
            </a:r>
            <a:r>
              <a:rPr lang="zh-CN" altLang="en-US" sz="2400" dirty="0"/>
              <a:t>接口的作用仍然是定义类型，骨架类的实现是为继承而设计的，但是骨架的实现类接管类所有与接口实现相关的工作，比如</a:t>
            </a:r>
            <a:r>
              <a:rPr lang="en-US" altLang="zh-CN" sz="2400" dirty="0" err="1"/>
              <a:t>AbstractCollections</a:t>
            </a:r>
            <a:r>
              <a:rPr lang="zh-CN" altLang="en-US" sz="2400" dirty="0"/>
              <a:t>、</a:t>
            </a:r>
            <a:r>
              <a:rPr lang="en-US" altLang="zh-CN" sz="2400" dirty="0" err="1"/>
              <a:t>AbstractSet</a:t>
            </a:r>
            <a:r>
              <a:rPr lang="zh-CN" altLang="en-US" sz="2400" dirty="0"/>
              <a:t>、</a:t>
            </a:r>
            <a:r>
              <a:rPr lang="en-US" altLang="zh-CN" sz="2400" dirty="0" err="1"/>
              <a:t>AbstractList</a:t>
            </a:r>
            <a:r>
              <a:rPr lang="zh-CN" altLang="en-US" sz="2400" dirty="0"/>
              <a:t>。</a:t>
            </a:r>
          </a:p>
          <a:p>
            <a:pPr marL="0" indent="0">
              <a:buNone/>
            </a:pPr>
            <a:r>
              <a:rPr lang="zh-CN" altLang="en-US" sz="2400" dirty="0"/>
              <a:t>　　骨架为接口提供实现上的帮助，但又不强加“抽象类被用作类型定义时”所特有的严格限制。对于接口大多数的实现来讲，扩展骨架实现类是个很显然的选择，但不是必须的。如果预制的类无法扩展骨架实现类，这个类始终可以手工实现这个接口。此外，骨架实现类仍然有助于接口的实现。实现类这个接口的类可以把对于这个接口方法的调用，转发到一个内部私有类的实例上，这个内部私有类扩展骨架实现类。这种方法被称作</a:t>
            </a:r>
            <a:r>
              <a:rPr lang="zh-CN" altLang="en-US" sz="2400" dirty="0">
                <a:solidFill>
                  <a:srgbClr val="FF0000"/>
                </a:solidFill>
              </a:rPr>
              <a:t>模拟多重继承</a:t>
            </a:r>
            <a:r>
              <a:rPr lang="zh-CN" altLang="en-US" sz="2400" dirty="0"/>
              <a:t>。这项技术具有多重继承的绝大多数有点，同时又避免了相应的缺陷。</a:t>
            </a:r>
          </a:p>
          <a:p>
            <a:pPr marL="0" indent="0">
              <a:buNone/>
            </a:pPr>
            <a:endParaRPr lang="zh-CN" altLang="en-US" sz="2000" dirty="0"/>
          </a:p>
        </p:txBody>
      </p:sp>
    </p:spTree>
    <p:extLst>
      <p:ext uri="{BB962C8B-B14F-4D97-AF65-F5344CB8AC3E}">
        <p14:creationId xmlns:p14="http://schemas.microsoft.com/office/powerpoint/2010/main" val="177765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133D09E-6578-4D0D-9C1E-6B010076BB6D}"/>
              </a:ext>
            </a:extLst>
          </p:cNvPr>
          <p:cNvSpPr>
            <a:spLocks noGrp="1"/>
          </p:cNvSpPr>
          <p:nvPr>
            <p:ph type="title"/>
          </p:nvPr>
        </p:nvSpPr>
        <p:spPr>
          <a:xfrm>
            <a:off x="838200" y="365126"/>
            <a:ext cx="10515600" cy="558701"/>
          </a:xfrm>
        </p:spPr>
        <p:txBody>
          <a:bodyPr>
            <a:normAutofit/>
          </a:bodyPr>
          <a:lstStyle/>
          <a:p>
            <a:r>
              <a:rPr lang="zh-CN" altLang="en-US" sz="2800" dirty="0"/>
              <a:t>建议三：接口用于定义类型</a:t>
            </a:r>
          </a:p>
        </p:txBody>
      </p:sp>
      <p:sp>
        <p:nvSpPr>
          <p:cNvPr id="3" name="内容占位符 2">
            <a:extLst>
              <a:ext uri="{FF2B5EF4-FFF2-40B4-BE49-F238E27FC236}">
                <a16:creationId xmlns="" xmlns:a16="http://schemas.microsoft.com/office/drawing/2014/main" id="{3EBD1980-08C3-48E6-81C2-870FC6E67B4A}"/>
              </a:ext>
            </a:extLst>
          </p:cNvPr>
          <p:cNvSpPr>
            <a:spLocks noGrp="1"/>
          </p:cNvSpPr>
          <p:nvPr>
            <p:ph idx="1"/>
          </p:nvPr>
        </p:nvSpPr>
        <p:spPr>
          <a:xfrm>
            <a:off x="838200" y="1253765"/>
            <a:ext cx="10515600" cy="4923198"/>
          </a:xfrm>
        </p:spPr>
        <p:txBody>
          <a:bodyPr>
            <a:normAutofit/>
          </a:bodyPr>
          <a:lstStyle/>
          <a:p>
            <a:pPr marL="0" indent="0">
              <a:buNone/>
            </a:pPr>
            <a:r>
              <a:rPr lang="zh-CN" altLang="en-US" sz="2000" dirty="0"/>
              <a:t>当类实现接口时，接口就充当可以引用这个类的实例类型。因此，类实现了接口，就表明客户端对这个类的实例可以实施某些动作。为了任何其他目的而定义的接口是不恰当的。</a:t>
            </a:r>
            <a:endParaRPr lang="en-US" altLang="zh-CN" sz="2000" dirty="0"/>
          </a:p>
          <a:p>
            <a:pPr marL="0" indent="0">
              <a:buNone/>
            </a:pPr>
            <a:endParaRPr lang="en-US" altLang="zh-CN" sz="2000" dirty="0"/>
          </a:p>
          <a:p>
            <a:pPr marL="0" indent="0">
              <a:buNone/>
            </a:pPr>
            <a:r>
              <a:rPr lang="zh-CN" altLang="en-US" sz="2000" dirty="0"/>
              <a:t>有一种接口被称为常量接口，它不满足上面的条件。常量接口模式是对接口的不良使用。类实现常量接口，这对于这个类的用户来说并没有什么价值。如果这个类被修改了，不再使用这些常量了，依然使用这个接口，这个类和它的子类的命名空间也会被接口中的常量所污染。</a:t>
            </a:r>
            <a:endParaRPr lang="en-US" altLang="zh-CN" sz="2000" dirty="0"/>
          </a:p>
          <a:p>
            <a:pPr marL="0" indent="0">
              <a:buNone/>
            </a:pPr>
            <a:endParaRPr lang="en-US" altLang="zh-CN" sz="2000" dirty="0"/>
          </a:p>
          <a:p>
            <a:pPr marL="0" indent="0">
              <a:buNone/>
            </a:pPr>
            <a:r>
              <a:rPr lang="zh-CN" altLang="en-US" sz="2000" dirty="0"/>
              <a:t>对于常量的管理，合理的做法是：</a:t>
            </a:r>
          </a:p>
          <a:p>
            <a:pPr marL="0" indent="0">
              <a:buNone/>
            </a:pPr>
            <a:r>
              <a:rPr lang="zh-CN" altLang="en-US" sz="2000" dirty="0"/>
              <a:t>（</a:t>
            </a:r>
            <a:r>
              <a:rPr lang="en-US" altLang="zh-CN" sz="2000" dirty="0"/>
              <a:t>1</a:t>
            </a:r>
            <a:r>
              <a:rPr lang="zh-CN" altLang="en-US" sz="2000" dirty="0"/>
              <a:t>）如果常量与现有类或者接口关系紧密就将常量添加到类或接口中</a:t>
            </a:r>
            <a:br>
              <a:rPr lang="zh-CN" altLang="en-US" sz="2000" dirty="0"/>
            </a:br>
            <a:r>
              <a:rPr lang="zh-CN" altLang="en-US" sz="2000" dirty="0"/>
              <a:t>（</a:t>
            </a:r>
            <a:r>
              <a:rPr lang="en-US" altLang="zh-CN" sz="2000" dirty="0"/>
              <a:t>2</a:t>
            </a:r>
            <a:r>
              <a:rPr lang="zh-CN" altLang="en-US" sz="2000" dirty="0"/>
              <a:t>）如果常量可以被看做枚举类型，就是用枚举类型来表示。</a:t>
            </a:r>
            <a:br>
              <a:rPr lang="zh-CN" altLang="en-US" sz="2000" dirty="0"/>
            </a:br>
            <a:r>
              <a:rPr lang="zh-CN" altLang="en-US" sz="2000" dirty="0"/>
              <a:t>（</a:t>
            </a:r>
            <a:r>
              <a:rPr lang="en-US" altLang="zh-CN" sz="2000" dirty="0"/>
              <a:t>3</a:t>
            </a:r>
            <a:r>
              <a:rPr lang="zh-CN" altLang="en-US" sz="2000" dirty="0"/>
              <a:t>）使用工具类来保存这些常量</a:t>
            </a:r>
          </a:p>
          <a:p>
            <a:pPr marL="0" indent="0">
              <a:buNone/>
            </a:pPr>
            <a:endParaRPr lang="zh-CN" altLang="en-US" sz="2000" dirty="0"/>
          </a:p>
        </p:txBody>
      </p:sp>
    </p:spTree>
    <p:extLst>
      <p:ext uri="{BB962C8B-B14F-4D97-AF65-F5344CB8AC3E}">
        <p14:creationId xmlns:p14="http://schemas.microsoft.com/office/powerpoint/2010/main" val="769612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8C96606-A6B1-4B58-AB21-33A877C86F29}"/>
              </a:ext>
            </a:extLst>
          </p:cNvPr>
          <p:cNvSpPr>
            <a:spLocks noGrp="1"/>
          </p:cNvSpPr>
          <p:nvPr>
            <p:ph type="title"/>
          </p:nvPr>
        </p:nvSpPr>
        <p:spPr>
          <a:xfrm>
            <a:off x="838200" y="365126"/>
            <a:ext cx="10515600" cy="813226"/>
          </a:xfrm>
        </p:spPr>
        <p:txBody>
          <a:bodyPr>
            <a:normAutofit/>
          </a:bodyPr>
          <a:lstStyle/>
          <a:p>
            <a:r>
              <a:rPr lang="zh-CN" altLang="en-US" sz="2800" dirty="0"/>
              <a:t>建议四：类层次优于标签类</a:t>
            </a:r>
          </a:p>
        </p:txBody>
      </p:sp>
      <p:sp>
        <p:nvSpPr>
          <p:cNvPr id="3" name="内容占位符 2">
            <a:extLst>
              <a:ext uri="{FF2B5EF4-FFF2-40B4-BE49-F238E27FC236}">
                <a16:creationId xmlns="" xmlns:a16="http://schemas.microsoft.com/office/drawing/2014/main" id="{73C8561F-2A26-4AD9-A90A-15B54BD79BCE}"/>
              </a:ext>
            </a:extLst>
          </p:cNvPr>
          <p:cNvSpPr>
            <a:spLocks noGrp="1"/>
          </p:cNvSpPr>
          <p:nvPr>
            <p:ph idx="1"/>
          </p:nvPr>
        </p:nvSpPr>
        <p:spPr>
          <a:xfrm>
            <a:off x="838200" y="1178352"/>
            <a:ext cx="10515600" cy="4998611"/>
          </a:xfrm>
        </p:spPr>
        <p:txBody>
          <a:bodyPr>
            <a:normAutofit/>
          </a:bodyPr>
          <a:lstStyle/>
          <a:p>
            <a:pPr marL="0" indent="0">
              <a:buNone/>
            </a:pPr>
            <a:r>
              <a:rPr lang="zh-CN" altLang="en-US" sz="2000" dirty="0"/>
              <a:t>有时候，可能会遇到带有两个甚至更多风格的实例的类，并包含表示实例风格的标签（</a:t>
            </a:r>
            <a:r>
              <a:rPr lang="en-US" altLang="zh-CN" sz="2000" dirty="0"/>
              <a:t>tag</a:t>
            </a:r>
            <a:r>
              <a:rPr lang="zh-CN" altLang="en-US" sz="2000" dirty="0"/>
              <a:t>）域。</a:t>
            </a:r>
            <a:endParaRPr lang="en-US" altLang="zh-CN" sz="2000" dirty="0"/>
          </a:p>
          <a:p>
            <a:pPr marL="0" indent="0">
              <a:buNone/>
            </a:pPr>
            <a:r>
              <a:rPr lang="zh-CN" altLang="en-US" sz="2000" dirty="0"/>
              <a:t>什么是标签类？</a:t>
            </a:r>
            <a:endParaRPr lang="en-US" altLang="zh-CN" sz="2000" dirty="0"/>
          </a:p>
          <a:p>
            <a:pPr marL="0" indent="0">
              <a:buNone/>
            </a:pPr>
            <a:r>
              <a:rPr lang="zh-CN" altLang="en-US" sz="2000" dirty="0"/>
              <a:t>书上说，标签类充斥着样板代码，包括枚举声明，标签域以及条件语句。由于多个实现乱七八糟的挤在了单个类中，破坏了可读性。（比如几个界面共用一个</a:t>
            </a:r>
            <a:r>
              <a:rPr lang="en-US" altLang="zh-CN" sz="2000" dirty="0"/>
              <a:t>activity</a:t>
            </a:r>
            <a:r>
              <a:rPr lang="zh-CN" altLang="en-US" sz="2000" dirty="0"/>
              <a:t>一个套布局）</a:t>
            </a:r>
            <a:endParaRPr lang="en-US" altLang="zh-CN" sz="2000" dirty="0"/>
          </a:p>
          <a:p>
            <a:pPr marL="0" indent="0">
              <a:buNone/>
            </a:pPr>
            <a:r>
              <a:rPr lang="zh-CN" altLang="en-US" sz="2000" dirty="0"/>
              <a:t/>
            </a:r>
            <a:br>
              <a:rPr lang="zh-CN" altLang="en-US" sz="2000" dirty="0"/>
            </a:br>
            <a:r>
              <a:rPr lang="zh-CN" altLang="en-US" sz="2000" dirty="0"/>
              <a:t>标签类过于冗长、容易出错，并且效率低下，破坏了</a:t>
            </a:r>
            <a:r>
              <a:rPr lang="zh-CN" altLang="en-US" sz="2000" dirty="0" smtClean="0"/>
              <a:t>可读性。</a:t>
            </a:r>
            <a:endParaRPr lang="en-US" altLang="zh-CN" sz="2000" dirty="0"/>
          </a:p>
        </p:txBody>
      </p:sp>
    </p:spTree>
    <p:extLst>
      <p:ext uri="{BB962C8B-B14F-4D97-AF65-F5344CB8AC3E}">
        <p14:creationId xmlns:p14="http://schemas.microsoft.com/office/powerpoint/2010/main" val="1888091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79606"/>
          </a:xfrm>
        </p:spPr>
        <p:txBody>
          <a:bodyPr>
            <a:normAutofit/>
          </a:bodyPr>
          <a:lstStyle/>
          <a:p>
            <a:r>
              <a:rPr lang="zh-CN" altLang="en-US" sz="2800" dirty="0" smtClean="0"/>
              <a:t>建议五</a:t>
            </a:r>
            <a:r>
              <a:rPr lang="zh-CN" altLang="en-US" sz="2800" dirty="0" smtClean="0"/>
              <a:t>：用函数对象表示策略</a:t>
            </a:r>
            <a:endParaRPr lang="zh-CN" altLang="en-US" sz="2800" dirty="0"/>
          </a:p>
        </p:txBody>
      </p:sp>
      <p:sp>
        <p:nvSpPr>
          <p:cNvPr id="3" name="内容占位符 2"/>
          <p:cNvSpPr>
            <a:spLocks noGrp="1"/>
          </p:cNvSpPr>
          <p:nvPr>
            <p:ph idx="1"/>
          </p:nvPr>
        </p:nvSpPr>
        <p:spPr>
          <a:xfrm>
            <a:off x="838200" y="1149531"/>
            <a:ext cx="10515600" cy="5027432"/>
          </a:xfrm>
        </p:spPr>
        <p:txBody>
          <a:bodyPr>
            <a:normAutofit lnSpcReduction="10000"/>
          </a:bodyPr>
          <a:lstStyle/>
          <a:p>
            <a:pPr marL="0" indent="0">
              <a:buNone/>
            </a:pPr>
            <a:r>
              <a:rPr lang="en-US" altLang="zh-CN" sz="2000" dirty="0"/>
              <a:t> </a:t>
            </a:r>
            <a:r>
              <a:rPr lang="en-US" altLang="zh-CN" sz="2000" dirty="0" smtClean="0"/>
              <a:t>      Java</a:t>
            </a:r>
            <a:r>
              <a:rPr lang="zh-CN" altLang="en-US" sz="2000" dirty="0"/>
              <a:t>没有提供函数指针，但是可以用对象引用实现同样的功能。调用对象上的方法通常是执行该对象上的某个操作。然而，我们也可能定义这样一种对象，它的方法执行其他对象上的操作。如果一个类仅仅导出这样的一个方法，它的实例上就等同于一个指向该方法的指针。这样的实例被称为函数对象</a:t>
            </a:r>
            <a:r>
              <a:rPr lang="zh-CN" altLang="en-US" sz="2000" dirty="0" smtClean="0"/>
              <a:t>。</a:t>
            </a:r>
            <a:endParaRPr lang="en-US" altLang="zh-CN" sz="2000" dirty="0"/>
          </a:p>
          <a:p>
            <a:pPr marL="0" indent="0">
              <a:buNone/>
            </a:pPr>
            <a:endParaRPr lang="en-US" altLang="zh-CN" sz="2000" dirty="0"/>
          </a:p>
          <a:p>
            <a:pPr marL="0" indent="0">
              <a:buNone/>
            </a:pPr>
            <a:r>
              <a:rPr lang="en-US" altLang="zh-CN" sz="2000" dirty="0"/>
              <a:t>public class </a:t>
            </a:r>
            <a:r>
              <a:rPr lang="en-US" altLang="zh-CN" sz="2000" dirty="0" err="1"/>
              <a:t>StringLengthComparator</a:t>
            </a:r>
            <a:r>
              <a:rPr lang="en-US" altLang="zh-CN" sz="2000" dirty="0"/>
              <a:t> </a:t>
            </a:r>
            <a:r>
              <a:rPr lang="en-US" altLang="zh-CN" sz="2000" dirty="0" smtClean="0"/>
              <a:t>{</a:t>
            </a:r>
          </a:p>
          <a:p>
            <a:pPr marL="0" indent="0">
              <a:buNone/>
            </a:pPr>
            <a:r>
              <a:rPr lang="en-US" altLang="zh-CN" sz="2000" dirty="0" smtClean="0"/>
              <a:t> 	public </a:t>
            </a:r>
            <a:r>
              <a:rPr lang="en-US" altLang="zh-CN" sz="2000" dirty="0" err="1"/>
              <a:t>int</a:t>
            </a:r>
            <a:r>
              <a:rPr lang="en-US" altLang="zh-CN" sz="2000" dirty="0"/>
              <a:t> compare(String s1, String s2) </a:t>
            </a:r>
            <a:r>
              <a:rPr lang="en-US" altLang="zh-CN" sz="2000" dirty="0" smtClean="0"/>
              <a:t>{</a:t>
            </a:r>
          </a:p>
          <a:p>
            <a:pPr marL="0" indent="0">
              <a:buNone/>
            </a:pPr>
            <a:r>
              <a:rPr lang="en-US" altLang="zh-CN" sz="2000" dirty="0"/>
              <a:t>	</a:t>
            </a:r>
            <a:r>
              <a:rPr lang="en-US" altLang="zh-CN" sz="2000" dirty="0" smtClean="0"/>
              <a:t>	 </a:t>
            </a:r>
            <a:r>
              <a:rPr lang="en-US" altLang="zh-CN" sz="2000" dirty="0"/>
              <a:t>return s1.length() - s2.length</a:t>
            </a:r>
            <a:r>
              <a:rPr lang="en-US" altLang="zh-CN" sz="2000" dirty="0" smtClean="0"/>
              <a:t>();</a:t>
            </a:r>
          </a:p>
          <a:p>
            <a:pPr marL="0" indent="0">
              <a:buNone/>
            </a:pPr>
            <a:r>
              <a:rPr lang="en-US" altLang="zh-CN" sz="2000" dirty="0" smtClean="0"/>
              <a:t> 	}</a:t>
            </a:r>
          </a:p>
          <a:p>
            <a:pPr marL="0" indent="0">
              <a:buNone/>
            </a:pPr>
            <a:r>
              <a:rPr lang="en-US" altLang="zh-CN" sz="2000" dirty="0" smtClean="0"/>
              <a:t> }</a:t>
            </a:r>
          </a:p>
          <a:p>
            <a:pPr marL="0" indent="0">
              <a:buNone/>
            </a:pPr>
            <a:endParaRPr lang="en-US" altLang="zh-CN" sz="2000" dirty="0"/>
          </a:p>
          <a:p>
            <a:pPr marL="0" indent="0">
              <a:buNone/>
            </a:pPr>
            <a:r>
              <a:rPr lang="zh-CN" altLang="en-US" sz="2000" dirty="0"/>
              <a:t>简而言之，函数指针的主要用途就是实现策略（</a:t>
            </a:r>
            <a:r>
              <a:rPr lang="en-US" altLang="zh-CN" sz="2000" dirty="0"/>
              <a:t>Strategy</a:t>
            </a:r>
            <a:r>
              <a:rPr lang="zh-CN" altLang="en-US" sz="2000" dirty="0"/>
              <a:t>）模式。为了在</a:t>
            </a:r>
            <a:r>
              <a:rPr lang="en-US" altLang="zh-CN" sz="2000" dirty="0"/>
              <a:t>Java</a:t>
            </a:r>
            <a:r>
              <a:rPr lang="zh-CN" altLang="en-US" sz="2000" dirty="0"/>
              <a:t>中实现这种模式，要声明一个接口来表示该策略，并且为每个具体策略生命一个实现了该接口的类。当一个具体策略被使用一次时。通常使用匿名类来声明和实例化这个具体策略类。当一个具体策略是设计用来重复使用的时候，它的类通常就要被实现为私有的静态成员类，并通过公有的静态</a:t>
            </a:r>
            <a:r>
              <a:rPr lang="en-US" altLang="zh-CN" sz="2000" dirty="0"/>
              <a:t>final</a:t>
            </a:r>
            <a:r>
              <a:rPr lang="zh-CN" altLang="en-US" sz="2000" dirty="0"/>
              <a:t>域导出，其类型为该策略接口。</a:t>
            </a:r>
            <a:endParaRPr lang="zh-CN" altLang="en-US" sz="2000" dirty="0"/>
          </a:p>
        </p:txBody>
      </p:sp>
    </p:spTree>
    <p:extLst>
      <p:ext uri="{BB962C8B-B14F-4D97-AF65-F5344CB8AC3E}">
        <p14:creationId xmlns:p14="http://schemas.microsoft.com/office/powerpoint/2010/main" val="3294966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44772"/>
          </a:xfrm>
        </p:spPr>
        <p:txBody>
          <a:bodyPr>
            <a:noAutofit/>
          </a:bodyPr>
          <a:lstStyle/>
          <a:p>
            <a:r>
              <a:rPr lang="zh-CN" altLang="en-US" sz="2800" dirty="0" smtClean="0"/>
              <a:t>建议六：优先考虑静态成员变量</a:t>
            </a:r>
            <a:endParaRPr lang="zh-CN" altLang="en-US" sz="2800" dirty="0"/>
          </a:p>
        </p:txBody>
      </p:sp>
      <p:sp>
        <p:nvSpPr>
          <p:cNvPr id="3" name="内容占位符 2"/>
          <p:cNvSpPr>
            <a:spLocks noGrp="1"/>
          </p:cNvSpPr>
          <p:nvPr>
            <p:ph idx="1"/>
          </p:nvPr>
        </p:nvSpPr>
        <p:spPr>
          <a:xfrm>
            <a:off x="838200" y="1262743"/>
            <a:ext cx="10515600" cy="4914220"/>
          </a:xfrm>
        </p:spPr>
        <p:txBody>
          <a:bodyPr/>
          <a:lstStyle/>
          <a:p>
            <a:pPr marL="0" indent="0">
              <a:buNone/>
            </a:pPr>
            <a:endParaRPr lang="zh-CN" altLang="en-US" dirty="0"/>
          </a:p>
        </p:txBody>
      </p:sp>
    </p:spTree>
    <p:extLst>
      <p:ext uri="{BB962C8B-B14F-4D97-AF65-F5344CB8AC3E}">
        <p14:creationId xmlns:p14="http://schemas.microsoft.com/office/powerpoint/2010/main" val="165441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62D1984-9727-4CFC-A437-01659C138365}"/>
              </a:ext>
            </a:extLst>
          </p:cNvPr>
          <p:cNvSpPr>
            <a:spLocks noGrp="1"/>
          </p:cNvSpPr>
          <p:nvPr>
            <p:ph type="title"/>
          </p:nvPr>
        </p:nvSpPr>
        <p:spPr>
          <a:xfrm>
            <a:off x="838200" y="365125"/>
            <a:ext cx="10515600" cy="643543"/>
          </a:xfrm>
        </p:spPr>
        <p:txBody>
          <a:bodyPr>
            <a:normAutofit fontScale="90000"/>
          </a:bodyPr>
          <a:lstStyle/>
          <a:p>
            <a:r>
              <a:rPr lang="zh-CN" altLang="en-US" dirty="0"/>
              <a:t>异常的建议</a:t>
            </a:r>
          </a:p>
        </p:txBody>
      </p:sp>
      <p:sp>
        <p:nvSpPr>
          <p:cNvPr id="6" name="文本框 5">
            <a:extLst>
              <a:ext uri="{FF2B5EF4-FFF2-40B4-BE49-F238E27FC236}">
                <a16:creationId xmlns="" xmlns:a16="http://schemas.microsoft.com/office/drawing/2014/main" id="{AC866E6D-BBCC-439A-8AC6-27ADDA129B7D}"/>
              </a:ext>
            </a:extLst>
          </p:cNvPr>
          <p:cNvSpPr txBox="1"/>
          <p:nvPr/>
        </p:nvSpPr>
        <p:spPr>
          <a:xfrm flipH="1">
            <a:off x="838200" y="1244339"/>
            <a:ext cx="10870520" cy="5324535"/>
          </a:xfrm>
          <a:prstGeom prst="rect">
            <a:avLst/>
          </a:prstGeom>
          <a:noFill/>
        </p:spPr>
        <p:txBody>
          <a:bodyPr wrap="square" rtlCol="0">
            <a:spAutoFit/>
          </a:bodyPr>
          <a:lstStyle/>
          <a:p>
            <a:r>
              <a:rPr lang="zh-CN" altLang="en-US" sz="2000" dirty="0"/>
              <a:t>第</a:t>
            </a:r>
            <a:r>
              <a:rPr lang="en-US" altLang="zh-CN" sz="2000" dirty="0"/>
              <a:t>57</a:t>
            </a:r>
            <a:r>
              <a:rPr lang="zh-CN" altLang="en-US" sz="2000" dirty="0"/>
              <a:t>条：只针对异常的情况才使用异常</a:t>
            </a:r>
            <a:endParaRPr lang="en-US" altLang="zh-CN" sz="2000" dirty="0"/>
          </a:p>
          <a:p>
            <a:endParaRPr lang="en-US" altLang="zh-CN" sz="2000" dirty="0"/>
          </a:p>
          <a:p>
            <a:r>
              <a:rPr lang="zh-CN" altLang="en-US" sz="2000" dirty="0"/>
              <a:t>第</a:t>
            </a:r>
            <a:r>
              <a:rPr lang="en-US" altLang="zh-CN" sz="2000" dirty="0"/>
              <a:t>58</a:t>
            </a:r>
            <a:r>
              <a:rPr lang="zh-CN" altLang="en-US" sz="2000" dirty="0"/>
              <a:t>条：对可恢复的情况使用受检查异常，对编程错误使用运行时的异常</a:t>
            </a:r>
            <a:endParaRPr lang="en-US" altLang="zh-CN" sz="2000" dirty="0"/>
          </a:p>
          <a:p>
            <a:endParaRPr lang="en-US" altLang="zh-CN" sz="2000" dirty="0"/>
          </a:p>
          <a:p>
            <a:r>
              <a:rPr lang="zh-CN" altLang="en-US" sz="2000" dirty="0"/>
              <a:t>第</a:t>
            </a:r>
            <a:r>
              <a:rPr lang="en-US" altLang="zh-CN" sz="2000" dirty="0"/>
              <a:t>59</a:t>
            </a:r>
            <a:r>
              <a:rPr lang="zh-CN" altLang="en-US" sz="2000" dirty="0"/>
              <a:t>条： 避免不必要的使用受检查的异常</a:t>
            </a:r>
            <a:endParaRPr lang="en-US" altLang="zh-CN" sz="2000" dirty="0"/>
          </a:p>
          <a:p>
            <a:endParaRPr lang="en-US" altLang="zh-CN" sz="2000" dirty="0"/>
          </a:p>
          <a:p>
            <a:r>
              <a:rPr lang="zh-CN" altLang="en-US" sz="2000" dirty="0"/>
              <a:t>第</a:t>
            </a:r>
            <a:r>
              <a:rPr lang="en-US" altLang="zh-CN" sz="2000" dirty="0"/>
              <a:t>60</a:t>
            </a:r>
            <a:r>
              <a:rPr lang="zh-CN" altLang="en-US" sz="2000" dirty="0"/>
              <a:t>条：优先使用标准的异常</a:t>
            </a:r>
            <a:endParaRPr lang="en-US" altLang="zh-CN" sz="2000" dirty="0"/>
          </a:p>
          <a:p>
            <a:endParaRPr lang="en-US" altLang="zh-CN" sz="2000" dirty="0"/>
          </a:p>
          <a:p>
            <a:r>
              <a:rPr lang="zh-CN" altLang="en-US" sz="2000" dirty="0"/>
              <a:t>第</a:t>
            </a:r>
            <a:r>
              <a:rPr lang="en-US" altLang="zh-CN" sz="2000" dirty="0"/>
              <a:t>61</a:t>
            </a:r>
            <a:r>
              <a:rPr lang="zh-CN" altLang="en-US" sz="2000" dirty="0"/>
              <a:t>条：抛出与抽象相对应的异常</a:t>
            </a:r>
            <a:endParaRPr lang="en-US" altLang="zh-CN" sz="2000" dirty="0"/>
          </a:p>
          <a:p>
            <a:endParaRPr lang="en-US" altLang="zh-CN" sz="2000" dirty="0"/>
          </a:p>
          <a:p>
            <a:r>
              <a:rPr lang="zh-CN" altLang="en-US" sz="2000" dirty="0"/>
              <a:t>第</a:t>
            </a:r>
            <a:r>
              <a:rPr lang="en-US" altLang="zh-CN" sz="2000" dirty="0"/>
              <a:t>62</a:t>
            </a:r>
            <a:r>
              <a:rPr lang="zh-CN" altLang="en-US" sz="2000" dirty="0"/>
              <a:t>条：每个方法抛出的异常都要有文档</a:t>
            </a:r>
            <a:endParaRPr lang="en-US" altLang="zh-CN" sz="2000" dirty="0"/>
          </a:p>
          <a:p>
            <a:endParaRPr lang="en-US" altLang="zh-CN" sz="2000" dirty="0"/>
          </a:p>
          <a:p>
            <a:r>
              <a:rPr lang="zh-CN" altLang="en-US" sz="2000" dirty="0"/>
              <a:t>第</a:t>
            </a:r>
            <a:r>
              <a:rPr lang="en-US" altLang="zh-CN" sz="2000" dirty="0"/>
              <a:t>63</a:t>
            </a:r>
            <a:r>
              <a:rPr lang="zh-CN" altLang="en-US" sz="2000" dirty="0"/>
              <a:t>条：在细节消息中包含能捕获失败的信息</a:t>
            </a:r>
            <a:endParaRPr lang="en-US" altLang="zh-CN" sz="2000" dirty="0"/>
          </a:p>
          <a:p>
            <a:endParaRPr lang="en-US" altLang="zh-CN" sz="2000" dirty="0"/>
          </a:p>
          <a:p>
            <a:r>
              <a:rPr lang="zh-CN" altLang="en-US" sz="2000" dirty="0"/>
              <a:t>第</a:t>
            </a:r>
            <a:r>
              <a:rPr lang="en-US" altLang="zh-CN" sz="2000" dirty="0"/>
              <a:t>64</a:t>
            </a:r>
            <a:r>
              <a:rPr lang="zh-CN" altLang="en-US" sz="2000" dirty="0"/>
              <a:t>条：努力使失败保持原子性</a:t>
            </a:r>
            <a:endParaRPr lang="en-US" altLang="zh-CN" sz="2000" dirty="0"/>
          </a:p>
          <a:p>
            <a:endParaRPr lang="en-US" altLang="zh-CN" sz="2000" dirty="0"/>
          </a:p>
          <a:p>
            <a:r>
              <a:rPr lang="zh-CN" altLang="en-US" sz="2000" dirty="0"/>
              <a:t>第</a:t>
            </a:r>
            <a:r>
              <a:rPr lang="en-US" altLang="zh-CN" sz="2000" dirty="0"/>
              <a:t>65</a:t>
            </a:r>
            <a:r>
              <a:rPr lang="zh-CN" altLang="en-US" sz="2000" dirty="0"/>
              <a:t>条：不要忽略异常</a:t>
            </a:r>
          </a:p>
        </p:txBody>
      </p:sp>
    </p:spTree>
    <p:extLst>
      <p:ext uri="{BB962C8B-B14F-4D97-AF65-F5344CB8AC3E}">
        <p14:creationId xmlns:p14="http://schemas.microsoft.com/office/powerpoint/2010/main" val="317164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90BA888-4055-40D5-93CB-C37E596AB37B}"/>
              </a:ext>
            </a:extLst>
          </p:cNvPr>
          <p:cNvSpPr>
            <a:spLocks noGrp="1"/>
          </p:cNvSpPr>
          <p:nvPr>
            <p:ph type="title"/>
          </p:nvPr>
        </p:nvSpPr>
        <p:spPr>
          <a:xfrm>
            <a:off x="838200" y="365126"/>
            <a:ext cx="10515600" cy="728384"/>
          </a:xfrm>
        </p:spPr>
        <p:txBody>
          <a:bodyPr>
            <a:normAutofit/>
          </a:bodyPr>
          <a:lstStyle/>
          <a:p>
            <a:r>
              <a:rPr lang="en-US" altLang="zh-CN" sz="2800" dirty="0"/>
              <a:t>1.</a:t>
            </a:r>
            <a:r>
              <a:rPr lang="zh-CN" altLang="en-US" sz="2800" dirty="0"/>
              <a:t>只针对异常的情况才使用异常</a:t>
            </a:r>
          </a:p>
        </p:txBody>
      </p:sp>
      <p:sp>
        <p:nvSpPr>
          <p:cNvPr id="3" name="内容占位符 2">
            <a:extLst>
              <a:ext uri="{FF2B5EF4-FFF2-40B4-BE49-F238E27FC236}">
                <a16:creationId xmlns="" xmlns:a16="http://schemas.microsoft.com/office/drawing/2014/main" id="{8BABCF78-AF9F-45F1-9DE6-D55DCC9D3F25}"/>
              </a:ext>
            </a:extLst>
          </p:cNvPr>
          <p:cNvSpPr>
            <a:spLocks noGrp="1"/>
          </p:cNvSpPr>
          <p:nvPr>
            <p:ph idx="1"/>
          </p:nvPr>
        </p:nvSpPr>
        <p:spPr>
          <a:xfrm>
            <a:off x="838200" y="1376313"/>
            <a:ext cx="10515600" cy="4800650"/>
          </a:xfrm>
        </p:spPr>
        <p:txBody>
          <a:bodyPr>
            <a:normAutofit lnSpcReduction="10000"/>
          </a:bodyPr>
          <a:lstStyle/>
          <a:p>
            <a:pPr marL="0" indent="0">
              <a:buNone/>
            </a:pPr>
            <a:r>
              <a:rPr lang="zh-CN" altLang="en-US" sz="2000" dirty="0"/>
              <a:t>有的人用异常来对程序的流程进行控制</a:t>
            </a:r>
            <a:endParaRPr lang="en-US" altLang="zh-CN" sz="2000" dirty="0"/>
          </a:p>
          <a:p>
            <a:pPr marL="0" indent="0">
              <a:buNone/>
            </a:pPr>
            <a:r>
              <a:rPr lang="zh-CN" altLang="en-US" sz="2000" dirty="0"/>
              <a:t>看如下代码：</a:t>
            </a:r>
            <a:endParaRPr lang="en-US" altLang="zh-CN" sz="2000" dirty="0"/>
          </a:p>
          <a:p>
            <a:pPr marL="0" indent="0">
              <a:buNone/>
            </a:pPr>
            <a:r>
              <a:rPr lang="en-US" altLang="zh-CN" sz="2000" dirty="0"/>
              <a:t>try{</a:t>
            </a:r>
          </a:p>
          <a:p>
            <a:pPr marL="0" indent="0">
              <a:buNone/>
            </a:pPr>
            <a:r>
              <a:rPr lang="en-US" altLang="zh-CN" sz="2000" dirty="0"/>
              <a:t>     </a:t>
            </a:r>
            <a:r>
              <a:rPr lang="en-US" altLang="zh-CN" sz="2000" dirty="0" err="1"/>
              <a:t>int</a:t>
            </a:r>
            <a:r>
              <a:rPr lang="en-US" altLang="zh-CN" sz="2000" dirty="0"/>
              <a:t> </a:t>
            </a:r>
            <a:r>
              <a:rPr lang="en-US" altLang="zh-CN" sz="2000" dirty="0" err="1"/>
              <a:t>i</a:t>
            </a:r>
            <a:r>
              <a:rPr lang="en-US" altLang="zh-CN" sz="2000" dirty="0"/>
              <a:t> = 0;</a:t>
            </a:r>
          </a:p>
          <a:p>
            <a:pPr marL="0" indent="0">
              <a:buNone/>
            </a:pPr>
            <a:r>
              <a:rPr lang="en-US" altLang="zh-CN" sz="2000" dirty="0"/>
              <a:t>     while(true){</a:t>
            </a:r>
          </a:p>
          <a:p>
            <a:pPr marL="0" indent="0">
              <a:buNone/>
            </a:pPr>
            <a:r>
              <a:rPr lang="en-US" altLang="zh-CN" sz="2000" dirty="0"/>
              <a:t>	range[</a:t>
            </a:r>
            <a:r>
              <a:rPr lang="en-US" altLang="zh-CN" sz="2000" dirty="0" err="1"/>
              <a:t>i</a:t>
            </a:r>
            <a:r>
              <a:rPr lang="en-US" altLang="zh-CN" sz="2000" dirty="0"/>
              <a:t>++].climb()</a:t>
            </a:r>
          </a:p>
          <a:p>
            <a:pPr marL="0" indent="0">
              <a:buNone/>
            </a:pPr>
            <a:r>
              <a:rPr lang="en-US" altLang="zh-CN" sz="2000" dirty="0"/>
              <a:t>     }</a:t>
            </a:r>
          </a:p>
          <a:p>
            <a:pPr marL="0" indent="0">
              <a:buNone/>
            </a:pPr>
            <a:r>
              <a:rPr lang="en-US" altLang="zh-CN" sz="2000" dirty="0"/>
              <a:t>}cache(</a:t>
            </a:r>
            <a:r>
              <a:rPr lang="en-US" altLang="zh-CN" sz="2000" dirty="0" err="1"/>
              <a:t>ArrayIndexOutOfBoundsException</a:t>
            </a:r>
            <a:r>
              <a:rPr lang="en-US" altLang="zh-CN" sz="2000" dirty="0"/>
              <a:t> e){</a:t>
            </a:r>
          </a:p>
          <a:p>
            <a:pPr marL="0" indent="0">
              <a:buNone/>
            </a:pPr>
            <a:r>
              <a:rPr lang="en-US" altLang="zh-CN" sz="2000" dirty="0"/>
              <a:t>}</a:t>
            </a:r>
          </a:p>
          <a:p>
            <a:pPr marL="0" indent="0">
              <a:buNone/>
            </a:pPr>
            <a:r>
              <a:rPr lang="zh-CN" altLang="en-US" sz="2000" dirty="0"/>
              <a:t>他们为什么会这么做呢？</a:t>
            </a:r>
            <a:endParaRPr lang="en-US" altLang="zh-CN" sz="2000" dirty="0"/>
          </a:p>
          <a:p>
            <a:pPr marL="0" indent="0">
              <a:buNone/>
            </a:pPr>
            <a:r>
              <a:rPr lang="zh-CN" altLang="en-US" sz="2000" dirty="0"/>
              <a:t>因为</a:t>
            </a:r>
            <a:r>
              <a:rPr lang="en-US" altLang="zh-CN" sz="2000" dirty="0" err="1"/>
              <a:t>jvm</a:t>
            </a:r>
            <a:r>
              <a:rPr lang="zh-CN" altLang="en-US" sz="2000" dirty="0"/>
              <a:t>每次访问数组都要做越界检查，他们就利用</a:t>
            </a:r>
            <a:r>
              <a:rPr lang="en-US" altLang="zh-CN" sz="2000" dirty="0"/>
              <a:t>java</a:t>
            </a:r>
            <a:r>
              <a:rPr lang="zh-CN" altLang="en-US" sz="2000" dirty="0"/>
              <a:t>的错误判断机制来试图提高性能。</a:t>
            </a:r>
            <a:endParaRPr lang="en-US" altLang="zh-CN" sz="2000" dirty="0"/>
          </a:p>
          <a:p>
            <a:pPr marL="0" indent="0">
              <a:buNone/>
            </a:pPr>
            <a:endParaRPr lang="en-US" altLang="zh-CN" sz="2000" dirty="0"/>
          </a:p>
          <a:p>
            <a:pPr marL="0" indent="0">
              <a:buNone/>
            </a:pPr>
            <a:r>
              <a:rPr lang="zh-CN" altLang="en-US" sz="2000" dirty="0"/>
              <a:t>这么做对不对呢？</a:t>
            </a:r>
          </a:p>
        </p:txBody>
      </p:sp>
    </p:spTree>
    <p:extLst>
      <p:ext uri="{BB962C8B-B14F-4D97-AF65-F5344CB8AC3E}">
        <p14:creationId xmlns:p14="http://schemas.microsoft.com/office/powerpoint/2010/main" val="94327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CCE90B4C-A013-4F74-9FC3-3AE8B9DCFE8F}"/>
              </a:ext>
            </a:extLst>
          </p:cNvPr>
          <p:cNvSpPr>
            <a:spLocks noGrp="1"/>
          </p:cNvSpPr>
          <p:nvPr>
            <p:ph idx="1"/>
          </p:nvPr>
        </p:nvSpPr>
        <p:spPr>
          <a:xfrm>
            <a:off x="762786" y="477591"/>
            <a:ext cx="10515600" cy="5715819"/>
          </a:xfrm>
        </p:spPr>
        <p:txBody>
          <a:bodyPr/>
          <a:lstStyle/>
          <a:p>
            <a:pPr marL="0" indent="0">
              <a:buNone/>
            </a:pPr>
            <a:r>
              <a:rPr lang="zh-CN" altLang="en-US" sz="2000" dirty="0"/>
              <a:t>这种做法有三个错误：</a:t>
            </a:r>
            <a:endParaRPr lang="en-US" altLang="zh-CN" sz="2000" dirty="0"/>
          </a:p>
          <a:p>
            <a:r>
              <a:rPr lang="zh-CN" altLang="en-US" sz="2000" dirty="0"/>
              <a:t>违反了异常机制设计的初衷</a:t>
            </a:r>
            <a:endParaRPr lang="en-US" altLang="zh-CN" sz="2000" dirty="0"/>
          </a:p>
          <a:p>
            <a:r>
              <a:rPr lang="zh-CN" altLang="en-US" sz="2000" dirty="0"/>
              <a:t>把代码放在</a:t>
            </a:r>
            <a:r>
              <a:rPr lang="en-US" altLang="zh-CN" sz="2000" dirty="0"/>
              <a:t>try-</a:t>
            </a:r>
            <a:r>
              <a:rPr lang="en-US" altLang="zh-CN" sz="2000" dirty="0" err="1"/>
              <a:t>cacth</a:t>
            </a:r>
            <a:r>
              <a:rPr lang="zh-CN" altLang="en-US" sz="2000" dirty="0"/>
              <a:t>块中反而阻止了现在</a:t>
            </a:r>
            <a:r>
              <a:rPr lang="en-US" altLang="zh-CN" sz="2000" dirty="0" err="1"/>
              <a:t>jvm</a:t>
            </a:r>
            <a:r>
              <a:rPr lang="zh-CN" altLang="en-US" sz="2000" dirty="0"/>
              <a:t>可能要执行的某些特定的优化。</a:t>
            </a:r>
            <a:endParaRPr lang="en-US" altLang="zh-CN" sz="2000" dirty="0"/>
          </a:p>
          <a:p>
            <a:r>
              <a:rPr lang="zh-CN" altLang="en-US" sz="2000" dirty="0"/>
              <a:t>对数组进行遍历的标准模式并不会冗余的检查，现代的</a:t>
            </a:r>
            <a:r>
              <a:rPr lang="en-US" altLang="zh-CN" sz="2000" dirty="0" err="1"/>
              <a:t>jvm</a:t>
            </a:r>
            <a:r>
              <a:rPr lang="zh-CN" altLang="en-US" sz="2000" dirty="0"/>
              <a:t>已经进行了优化。</a:t>
            </a:r>
            <a:endParaRPr lang="en-US" altLang="zh-CN" sz="2000" dirty="0"/>
          </a:p>
          <a:p>
            <a:pPr marL="0" indent="0">
              <a:buNone/>
            </a:pPr>
            <a:endParaRPr lang="en-US" altLang="zh-CN" sz="2000" dirty="0"/>
          </a:p>
          <a:p>
            <a:pPr marL="0" indent="0">
              <a:buNone/>
            </a:pPr>
            <a:r>
              <a:rPr lang="zh-CN" altLang="en-US" sz="2000" dirty="0"/>
              <a:t>作者还告诉我们异常不应该用于正常的流程控制。</a:t>
            </a:r>
            <a:endParaRPr lang="en-US" altLang="zh-CN" sz="2000" dirty="0"/>
          </a:p>
          <a:p>
            <a:pPr marL="0" indent="0">
              <a:buNone/>
            </a:pPr>
            <a:endParaRPr lang="en-US" altLang="zh-CN" sz="2000" dirty="0"/>
          </a:p>
          <a:p>
            <a:pPr marL="0" indent="0">
              <a:buNone/>
            </a:pPr>
            <a:r>
              <a:rPr lang="zh-CN" altLang="en-US" sz="2000" dirty="0"/>
              <a:t>作者建议：设计良好的</a:t>
            </a:r>
            <a:r>
              <a:rPr lang="en-US" altLang="zh-CN" sz="2000" dirty="0" err="1"/>
              <a:t>api</a:t>
            </a:r>
            <a:r>
              <a:rPr lang="zh-CN" altLang="en-US" sz="2000" dirty="0"/>
              <a:t>不应该强迫客户端为了正常流程控制而去使用异常，提供</a:t>
            </a:r>
            <a:r>
              <a:rPr lang="en-US" altLang="zh-CN" sz="2000" dirty="0" err="1"/>
              <a:t>api</a:t>
            </a:r>
            <a:r>
              <a:rPr lang="zh-CN" altLang="en-US" sz="2000" dirty="0"/>
              <a:t>应该有‘状态相关’的方法。</a:t>
            </a:r>
            <a:endParaRPr lang="en-US" altLang="zh-CN" sz="2000" dirty="0"/>
          </a:p>
          <a:p>
            <a:pPr marL="0" indent="0">
              <a:buNone/>
            </a:pPr>
            <a:r>
              <a:rPr lang="zh-CN" altLang="en-US" sz="2000" dirty="0"/>
              <a:t>比如</a:t>
            </a:r>
            <a:r>
              <a:rPr lang="en-US" altLang="zh-CN" sz="2000" dirty="0"/>
              <a:t>Iterator</a:t>
            </a:r>
            <a:r>
              <a:rPr lang="zh-CN" altLang="en-US" sz="2000" dirty="0"/>
              <a:t>对容器的迭代：</a:t>
            </a:r>
            <a:endParaRPr lang="en-US" altLang="zh-CN" sz="2000" dirty="0"/>
          </a:p>
          <a:p>
            <a:pPr marL="0" indent="0">
              <a:buNone/>
            </a:pPr>
            <a:r>
              <a:rPr lang="en-US" altLang="zh-CN" sz="2000" dirty="0"/>
              <a:t>	for(Iterator&lt;Foo&gt; I = </a:t>
            </a:r>
            <a:r>
              <a:rPr lang="en-US" altLang="zh-CN" sz="2000" dirty="0" err="1"/>
              <a:t>collection.iterator</a:t>
            </a:r>
            <a:r>
              <a:rPr lang="en-US" altLang="zh-CN" sz="2000" dirty="0"/>
              <a:t>(); </a:t>
            </a:r>
            <a:r>
              <a:rPr lang="en-US" altLang="zh-CN" sz="2000" dirty="0" err="1"/>
              <a:t>i.hasNext</a:t>
            </a:r>
            <a:r>
              <a:rPr lang="en-US" altLang="zh-CN" sz="2000" dirty="0"/>
              <a:t>(); ){</a:t>
            </a:r>
          </a:p>
          <a:p>
            <a:pPr marL="0" indent="0">
              <a:buNone/>
            </a:pPr>
            <a:r>
              <a:rPr lang="en-US" altLang="zh-CN" sz="2000" dirty="0"/>
              <a:t>		Foo </a:t>
            </a:r>
            <a:r>
              <a:rPr lang="en-US" altLang="zh-CN" sz="2000" dirty="0" err="1"/>
              <a:t>foo</a:t>
            </a:r>
            <a:r>
              <a:rPr lang="en-US" altLang="zh-CN" sz="2000" dirty="0"/>
              <a:t> = </a:t>
            </a:r>
            <a:r>
              <a:rPr lang="en-US" altLang="zh-CN" sz="2000" dirty="0" err="1"/>
              <a:t>i.next</a:t>
            </a:r>
            <a:r>
              <a:rPr lang="en-US" altLang="zh-CN" sz="2000" dirty="0"/>
              <a:t>();</a:t>
            </a:r>
          </a:p>
          <a:p>
            <a:pPr marL="0" indent="0">
              <a:buNone/>
            </a:pPr>
            <a:r>
              <a:rPr lang="en-US" altLang="zh-CN" sz="2000" dirty="0"/>
              <a:t>	}</a:t>
            </a:r>
          </a:p>
          <a:p>
            <a:pPr marL="0" indent="0">
              <a:buNone/>
            </a:pPr>
            <a:r>
              <a:rPr lang="zh-CN" altLang="en-US" sz="2000" dirty="0"/>
              <a:t>如果</a:t>
            </a:r>
            <a:r>
              <a:rPr lang="en-US" altLang="zh-CN" sz="2000" dirty="0"/>
              <a:t>Iterator</a:t>
            </a:r>
            <a:r>
              <a:rPr lang="zh-CN" altLang="en-US" sz="2000" dirty="0"/>
              <a:t>缺少</a:t>
            </a:r>
            <a:r>
              <a:rPr lang="en-US" altLang="zh-CN" sz="2000" dirty="0" err="1"/>
              <a:t>hasNext</a:t>
            </a:r>
            <a:r>
              <a:rPr lang="en-US" altLang="zh-CN" sz="2000" dirty="0"/>
              <a:t>()</a:t>
            </a:r>
            <a:r>
              <a:rPr lang="zh-CN" altLang="en-US" sz="2000" dirty="0"/>
              <a:t>这个状态相关的方法，客户端将被迫使用异常。</a:t>
            </a:r>
            <a:endParaRPr lang="en-US" altLang="zh-CN" sz="2000" dirty="0"/>
          </a:p>
          <a:p>
            <a:pPr marL="0" indent="0">
              <a:buNone/>
            </a:pPr>
            <a:endParaRPr lang="en-US" altLang="zh-CN" sz="2000" dirty="0"/>
          </a:p>
        </p:txBody>
      </p:sp>
    </p:spTree>
    <p:extLst>
      <p:ext uri="{BB962C8B-B14F-4D97-AF65-F5344CB8AC3E}">
        <p14:creationId xmlns:p14="http://schemas.microsoft.com/office/powerpoint/2010/main" val="257651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ECEF6648-0E17-40FE-9935-E55A7CCBC103}"/>
              </a:ext>
            </a:extLst>
          </p:cNvPr>
          <p:cNvSpPr>
            <a:spLocks noGrp="1"/>
          </p:cNvSpPr>
          <p:nvPr>
            <p:ph idx="1"/>
          </p:nvPr>
        </p:nvSpPr>
        <p:spPr>
          <a:xfrm>
            <a:off x="668517" y="581287"/>
            <a:ext cx="10515600" cy="4351338"/>
          </a:xfrm>
        </p:spPr>
        <p:txBody>
          <a:bodyPr>
            <a:normAutofit/>
          </a:bodyPr>
          <a:lstStyle/>
          <a:p>
            <a:pPr marL="0" indent="0">
              <a:buNone/>
            </a:pPr>
            <a:r>
              <a:rPr lang="en-US" altLang="zh-CN" sz="2000" dirty="0"/>
              <a:t>try{</a:t>
            </a:r>
          </a:p>
          <a:p>
            <a:pPr marL="0" indent="0">
              <a:buNone/>
            </a:pPr>
            <a:r>
              <a:rPr lang="en-US" altLang="zh-CN" sz="2000" dirty="0"/>
              <a:t>     Iterator&lt;Foo&gt; I = </a:t>
            </a:r>
            <a:r>
              <a:rPr lang="en-US" altLang="zh-CN" sz="2000" dirty="0" err="1"/>
              <a:t>collection.iterator</a:t>
            </a:r>
            <a:r>
              <a:rPr lang="en-US" altLang="zh-CN" sz="2000" dirty="0"/>
              <a:t>();</a:t>
            </a:r>
          </a:p>
          <a:p>
            <a:pPr marL="0" indent="0">
              <a:buNone/>
            </a:pPr>
            <a:r>
              <a:rPr lang="en-US" altLang="zh-CN" sz="2000" dirty="0"/>
              <a:t>     while(true){</a:t>
            </a:r>
          </a:p>
          <a:p>
            <a:pPr marL="0" indent="0">
              <a:buNone/>
            </a:pPr>
            <a:r>
              <a:rPr lang="en-US" altLang="zh-CN" sz="2000" dirty="0"/>
              <a:t>	        Foo </a:t>
            </a:r>
            <a:r>
              <a:rPr lang="en-US" altLang="zh-CN" sz="2000" dirty="0" err="1"/>
              <a:t>foo</a:t>
            </a:r>
            <a:r>
              <a:rPr lang="en-US" altLang="zh-CN" sz="2000" dirty="0"/>
              <a:t> = </a:t>
            </a:r>
            <a:r>
              <a:rPr lang="en-US" altLang="zh-CN" sz="2000" dirty="0" err="1"/>
              <a:t>i.next</a:t>
            </a:r>
            <a:r>
              <a:rPr lang="en-US" altLang="zh-CN" sz="2000" dirty="0"/>
              <a:t>();</a:t>
            </a:r>
          </a:p>
          <a:p>
            <a:pPr marL="0" indent="0">
              <a:buNone/>
            </a:pPr>
            <a:r>
              <a:rPr lang="en-US" altLang="zh-CN" sz="2000" dirty="0"/>
              <a:t>	}</a:t>
            </a:r>
          </a:p>
          <a:p>
            <a:pPr marL="0" indent="0">
              <a:buNone/>
            </a:pPr>
            <a:r>
              <a:rPr lang="en-US" altLang="zh-CN" sz="2000" dirty="0"/>
              <a:t>}catch(</a:t>
            </a:r>
            <a:r>
              <a:rPr lang="en-US" altLang="zh-CN" sz="2000" dirty="0" err="1"/>
              <a:t>NoSuchElementException</a:t>
            </a:r>
            <a:r>
              <a:rPr lang="en-US" altLang="zh-CN" sz="2000" dirty="0"/>
              <a:t> e){</a:t>
            </a:r>
          </a:p>
          <a:p>
            <a:pPr marL="0" indent="0">
              <a:buNone/>
            </a:pPr>
            <a:r>
              <a:rPr lang="en-US" altLang="zh-CN" sz="2000" dirty="0"/>
              <a:t>}</a:t>
            </a:r>
          </a:p>
          <a:p>
            <a:pPr marL="0" indent="0">
              <a:buNone/>
            </a:pPr>
            <a:endParaRPr lang="en-US" altLang="zh-CN" sz="2000" dirty="0"/>
          </a:p>
          <a:p>
            <a:pPr marL="0" indent="0">
              <a:buNone/>
            </a:pPr>
            <a:r>
              <a:rPr lang="zh-CN" altLang="en-US" sz="2000" dirty="0"/>
              <a:t>异常是为了在异常情况下使用的，不要将异常用于普通的流程控制，也不要编写迫使它们这么做的</a:t>
            </a:r>
            <a:r>
              <a:rPr lang="en-US" altLang="zh-CN" sz="2000" dirty="0" err="1"/>
              <a:t>api</a:t>
            </a:r>
            <a:r>
              <a:rPr lang="en-US" altLang="zh-CN" sz="2000" dirty="0"/>
              <a:t>.</a:t>
            </a:r>
            <a:endParaRPr lang="zh-CN" altLang="en-US" sz="2000" dirty="0"/>
          </a:p>
        </p:txBody>
      </p:sp>
    </p:spTree>
    <p:extLst>
      <p:ext uri="{BB962C8B-B14F-4D97-AF65-F5344CB8AC3E}">
        <p14:creationId xmlns:p14="http://schemas.microsoft.com/office/powerpoint/2010/main" val="3388761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F8ED31D-5F59-44C6-9A25-4DC9FF25E950}"/>
              </a:ext>
            </a:extLst>
          </p:cNvPr>
          <p:cNvSpPr>
            <a:spLocks noGrp="1"/>
          </p:cNvSpPr>
          <p:nvPr>
            <p:ph type="title"/>
          </p:nvPr>
        </p:nvSpPr>
        <p:spPr>
          <a:xfrm>
            <a:off x="838200" y="365125"/>
            <a:ext cx="10515600" cy="502141"/>
          </a:xfrm>
        </p:spPr>
        <p:txBody>
          <a:bodyPr>
            <a:normAutofit/>
          </a:bodyPr>
          <a:lstStyle/>
          <a:p>
            <a:r>
              <a:rPr lang="en-US" altLang="zh-CN" sz="2800" dirty="0"/>
              <a:t>2.</a:t>
            </a:r>
            <a:r>
              <a:rPr lang="zh-CN" altLang="en-US" sz="2800" dirty="0"/>
              <a:t>对可恢复的情况使用受检查异常，对编程错误使用运行时异常</a:t>
            </a:r>
          </a:p>
        </p:txBody>
      </p:sp>
      <p:sp>
        <p:nvSpPr>
          <p:cNvPr id="3" name="内容占位符 2">
            <a:extLst>
              <a:ext uri="{FF2B5EF4-FFF2-40B4-BE49-F238E27FC236}">
                <a16:creationId xmlns="" xmlns:a16="http://schemas.microsoft.com/office/drawing/2014/main" id="{F9FCFE9F-398C-43D2-8F45-FA28B2A20AD4}"/>
              </a:ext>
            </a:extLst>
          </p:cNvPr>
          <p:cNvSpPr>
            <a:spLocks noGrp="1"/>
          </p:cNvSpPr>
          <p:nvPr>
            <p:ph idx="1"/>
          </p:nvPr>
        </p:nvSpPr>
        <p:spPr>
          <a:xfrm>
            <a:off x="838200" y="1401419"/>
            <a:ext cx="10515600" cy="4351338"/>
          </a:xfrm>
        </p:spPr>
        <p:txBody>
          <a:bodyPr>
            <a:normAutofit/>
          </a:bodyPr>
          <a:lstStyle/>
          <a:p>
            <a:pPr marL="0" indent="0">
              <a:buNone/>
            </a:pPr>
            <a:r>
              <a:rPr lang="en-US" altLang="zh-CN" sz="2000" dirty="0"/>
              <a:t>java</a:t>
            </a:r>
            <a:r>
              <a:rPr lang="zh-CN" altLang="en-US" sz="2000" dirty="0"/>
              <a:t>设计了</a:t>
            </a:r>
            <a:r>
              <a:rPr lang="en-US" altLang="zh-CN" sz="2000" dirty="0"/>
              <a:t>3</a:t>
            </a:r>
            <a:r>
              <a:rPr lang="zh-CN" altLang="en-US" sz="2000" dirty="0"/>
              <a:t>种可抛出结构</a:t>
            </a:r>
            <a:r>
              <a:rPr lang="en-US" altLang="zh-CN" sz="2000" dirty="0"/>
              <a:t>(throwable)</a:t>
            </a:r>
            <a:r>
              <a:rPr lang="zh-CN" altLang="en-US" sz="2000" dirty="0"/>
              <a:t>：受检查异常</a:t>
            </a:r>
            <a:r>
              <a:rPr lang="en-US" altLang="zh-CN" sz="2000" dirty="0"/>
              <a:t>(checked exception)</a:t>
            </a:r>
            <a:r>
              <a:rPr lang="zh-CN" altLang="en-US" sz="2000" dirty="0"/>
              <a:t>、运行时异常</a:t>
            </a:r>
            <a:r>
              <a:rPr lang="en-US" altLang="zh-CN" sz="2000" dirty="0"/>
              <a:t>(run-time exception)</a:t>
            </a:r>
            <a:r>
              <a:rPr lang="zh-CN" altLang="en-US" sz="2000" dirty="0"/>
              <a:t>和错误</a:t>
            </a:r>
            <a:r>
              <a:rPr lang="en-US" altLang="zh-CN" sz="2000" dirty="0"/>
              <a:t>(error)</a:t>
            </a:r>
            <a:r>
              <a:rPr lang="zh-CN" altLang="en-US" sz="2000" dirty="0"/>
              <a:t>。</a:t>
            </a:r>
            <a:endParaRPr lang="en-US" altLang="zh-CN" sz="2000" dirty="0"/>
          </a:p>
          <a:p>
            <a:pPr marL="0" indent="0">
              <a:buNone/>
            </a:pPr>
            <a:endParaRPr lang="en-US" altLang="zh-CN" sz="2000" dirty="0"/>
          </a:p>
          <a:p>
            <a:pPr marL="0" indent="0">
              <a:buNone/>
            </a:pPr>
            <a:r>
              <a:rPr lang="zh-CN" altLang="en-US" sz="2000" dirty="0"/>
              <a:t>如果</a:t>
            </a:r>
            <a:r>
              <a:rPr lang="en-US" altLang="zh-CN" sz="2000" dirty="0" err="1"/>
              <a:t>api</a:t>
            </a:r>
            <a:r>
              <a:rPr lang="zh-CN" altLang="en-US" sz="2000" dirty="0"/>
              <a:t>设计者希望</a:t>
            </a:r>
            <a:r>
              <a:rPr lang="en-US" altLang="zh-CN" sz="2000" dirty="0" err="1"/>
              <a:t>api</a:t>
            </a:r>
            <a:r>
              <a:rPr lang="zh-CN" altLang="en-US" sz="2000" dirty="0"/>
              <a:t>用户能够适当的恢复，这种情况就应该使用受检查的异常，让调用者在</a:t>
            </a:r>
            <a:r>
              <a:rPr lang="en-US" altLang="zh-CN" sz="2000" dirty="0"/>
              <a:t>catch</a:t>
            </a:r>
            <a:r>
              <a:rPr lang="zh-CN" altLang="en-US" sz="2000" dirty="0"/>
              <a:t>块中做恢复处理。</a:t>
            </a:r>
            <a:endParaRPr lang="en-US" altLang="zh-CN" sz="2000" dirty="0"/>
          </a:p>
          <a:p>
            <a:pPr marL="0" indent="0">
              <a:buNone/>
            </a:pPr>
            <a:endParaRPr lang="en-US" altLang="zh-CN" sz="2000" dirty="0"/>
          </a:p>
          <a:p>
            <a:pPr marL="0" indent="0">
              <a:buNone/>
            </a:pPr>
            <a:r>
              <a:rPr lang="zh-CN" altLang="en-US" sz="2000" dirty="0"/>
              <a:t>未受检查的可抛结构：运行时异常和错误，它们都是不需要也不应该被捕获的异常，当这种情况发生了就应当被停止。运行时异常一般都是提前违例，没有遵守</a:t>
            </a:r>
            <a:r>
              <a:rPr lang="en-US" altLang="zh-CN" sz="2000" dirty="0" err="1"/>
              <a:t>api</a:t>
            </a:r>
            <a:r>
              <a:rPr lang="zh-CN" altLang="en-US" sz="2000" dirty="0"/>
              <a:t>规范建立的约定，比如数组越界。错误往往被</a:t>
            </a:r>
            <a:r>
              <a:rPr lang="en-US" altLang="zh-CN" sz="2000" dirty="0" err="1"/>
              <a:t>jvm</a:t>
            </a:r>
            <a:r>
              <a:rPr lang="zh-CN" altLang="en-US" sz="2000" dirty="0"/>
              <a:t>保留用于表示资源不足、约束失败、或者其他使程序无法运行的条件。</a:t>
            </a:r>
            <a:endParaRPr lang="en-US" altLang="zh-CN" sz="2000" dirty="0"/>
          </a:p>
          <a:p>
            <a:pPr marL="0" indent="0">
              <a:buNone/>
            </a:pPr>
            <a:endParaRPr lang="en-US" altLang="zh-CN" sz="2000" dirty="0"/>
          </a:p>
          <a:p>
            <a:pPr marL="0" indent="0">
              <a:buNone/>
            </a:pPr>
            <a:r>
              <a:rPr lang="zh-CN" altLang="en-US" sz="2000" dirty="0"/>
              <a:t>总而言之，对于可恢复的异常情况，使用受检查的异常；对于程序错误使用运行时异常。</a:t>
            </a:r>
            <a:endParaRPr lang="en-US" altLang="zh-CN" sz="2000" dirty="0"/>
          </a:p>
          <a:p>
            <a:pPr marL="0" indent="0">
              <a:buNone/>
            </a:pPr>
            <a:endParaRPr lang="en-US" altLang="zh-CN" sz="2000" dirty="0"/>
          </a:p>
          <a:p>
            <a:pPr marL="0" indent="0">
              <a:buNone/>
            </a:pPr>
            <a:endParaRPr lang="en-US" altLang="zh-CN" sz="2000" dirty="0"/>
          </a:p>
          <a:p>
            <a:pPr marL="0" indent="0">
              <a:buNone/>
            </a:pPr>
            <a:endParaRPr lang="zh-CN" altLang="en-US" sz="2000" dirty="0"/>
          </a:p>
        </p:txBody>
      </p:sp>
    </p:spTree>
    <p:extLst>
      <p:ext uri="{BB962C8B-B14F-4D97-AF65-F5344CB8AC3E}">
        <p14:creationId xmlns:p14="http://schemas.microsoft.com/office/powerpoint/2010/main" val="4184388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89D3406-D7A3-49FF-8847-7AD14646879D}"/>
              </a:ext>
            </a:extLst>
          </p:cNvPr>
          <p:cNvSpPr>
            <a:spLocks noGrp="1"/>
          </p:cNvSpPr>
          <p:nvPr>
            <p:ph type="title"/>
          </p:nvPr>
        </p:nvSpPr>
        <p:spPr>
          <a:xfrm>
            <a:off x="838200" y="365126"/>
            <a:ext cx="10515600" cy="813226"/>
          </a:xfrm>
        </p:spPr>
        <p:txBody>
          <a:bodyPr>
            <a:normAutofit/>
          </a:bodyPr>
          <a:lstStyle/>
          <a:p>
            <a:r>
              <a:rPr lang="zh-CN" altLang="en-US" sz="3200" dirty="0"/>
              <a:t>类和接口的建议</a:t>
            </a:r>
          </a:p>
        </p:txBody>
      </p:sp>
      <p:sp>
        <p:nvSpPr>
          <p:cNvPr id="3" name="内容占位符 2">
            <a:extLst>
              <a:ext uri="{FF2B5EF4-FFF2-40B4-BE49-F238E27FC236}">
                <a16:creationId xmlns="" xmlns:a16="http://schemas.microsoft.com/office/drawing/2014/main" id="{680BC9CF-9971-4119-B599-DFEEFBFEADA6}"/>
              </a:ext>
            </a:extLst>
          </p:cNvPr>
          <p:cNvSpPr>
            <a:spLocks noGrp="1"/>
          </p:cNvSpPr>
          <p:nvPr>
            <p:ph idx="1"/>
          </p:nvPr>
        </p:nvSpPr>
        <p:spPr>
          <a:xfrm>
            <a:off x="838200" y="1263192"/>
            <a:ext cx="10515600" cy="4913771"/>
          </a:xfrm>
        </p:spPr>
        <p:txBody>
          <a:bodyPr>
            <a:normAutofit lnSpcReduction="10000"/>
          </a:bodyPr>
          <a:lstStyle/>
          <a:p>
            <a:pPr marL="0" indent="0">
              <a:buNone/>
            </a:pPr>
            <a:r>
              <a:rPr lang="en-US" altLang="zh-CN" sz="2400" dirty="0"/>
              <a:t>1.</a:t>
            </a:r>
            <a:r>
              <a:rPr lang="zh-CN" altLang="en-US" sz="2400" dirty="0"/>
              <a:t>要么为继承而设计，并提供文档说明，要么就禁用继承</a:t>
            </a:r>
            <a:endParaRPr lang="en-US" altLang="zh-CN" sz="2400" dirty="0"/>
          </a:p>
          <a:p>
            <a:pPr marL="0" indent="0">
              <a:buNone/>
            </a:pPr>
            <a:endParaRPr lang="en-US" altLang="zh-CN" sz="2400" dirty="0"/>
          </a:p>
          <a:p>
            <a:pPr marL="0" indent="0">
              <a:buNone/>
            </a:pPr>
            <a:r>
              <a:rPr lang="en-US" altLang="zh-CN" sz="2400" dirty="0"/>
              <a:t>2.</a:t>
            </a:r>
            <a:r>
              <a:rPr lang="zh-CN" altLang="en-US" sz="2400" dirty="0"/>
              <a:t>接口优于抽象类</a:t>
            </a:r>
            <a:endParaRPr lang="en-US" altLang="zh-CN" sz="2400" dirty="0"/>
          </a:p>
          <a:p>
            <a:pPr marL="0" indent="0">
              <a:buNone/>
            </a:pPr>
            <a:endParaRPr lang="en-US" altLang="zh-CN" sz="2400" dirty="0"/>
          </a:p>
          <a:p>
            <a:pPr marL="0" indent="0">
              <a:buNone/>
            </a:pPr>
            <a:r>
              <a:rPr lang="en-US" altLang="zh-CN" sz="2400" dirty="0"/>
              <a:t>3.</a:t>
            </a:r>
            <a:r>
              <a:rPr lang="zh-CN" altLang="en-US" sz="2400" dirty="0"/>
              <a:t>接口只用于定义类型</a:t>
            </a:r>
            <a:endParaRPr lang="en-US" altLang="zh-CN" sz="2400" dirty="0"/>
          </a:p>
          <a:p>
            <a:pPr marL="0" indent="0">
              <a:buNone/>
            </a:pPr>
            <a:endParaRPr lang="en-US" altLang="zh-CN" sz="2400" dirty="0"/>
          </a:p>
          <a:p>
            <a:pPr marL="0" indent="0">
              <a:buNone/>
            </a:pPr>
            <a:r>
              <a:rPr lang="en-US" altLang="zh-CN" sz="2400" dirty="0"/>
              <a:t>4.</a:t>
            </a:r>
            <a:r>
              <a:rPr lang="zh-CN" altLang="en-US" sz="2400" dirty="0"/>
              <a:t>类层次优于标签类</a:t>
            </a:r>
            <a:endParaRPr lang="en-US" altLang="zh-CN" sz="2400" dirty="0"/>
          </a:p>
          <a:p>
            <a:pPr marL="0" indent="0">
              <a:buNone/>
            </a:pPr>
            <a:endParaRPr lang="en-US" altLang="zh-CN" sz="2400" dirty="0"/>
          </a:p>
          <a:p>
            <a:pPr marL="0" indent="0">
              <a:buNone/>
            </a:pPr>
            <a:r>
              <a:rPr lang="en-US" altLang="zh-CN" sz="2400" dirty="0"/>
              <a:t>5.</a:t>
            </a:r>
            <a:r>
              <a:rPr lang="zh-CN" altLang="en-US" sz="2400" dirty="0"/>
              <a:t>用函数对象表示策略</a:t>
            </a:r>
            <a:endParaRPr lang="en-US" altLang="zh-CN" sz="2400" dirty="0"/>
          </a:p>
          <a:p>
            <a:pPr marL="0" indent="0">
              <a:buNone/>
            </a:pPr>
            <a:endParaRPr lang="en-US" altLang="zh-CN" sz="2400" dirty="0"/>
          </a:p>
          <a:p>
            <a:pPr marL="0" indent="0">
              <a:buNone/>
            </a:pPr>
            <a:r>
              <a:rPr lang="en-US" altLang="zh-CN" sz="2400" dirty="0"/>
              <a:t>6.</a:t>
            </a:r>
            <a:r>
              <a:rPr lang="zh-CN" altLang="en-US" sz="2400" dirty="0"/>
              <a:t>优先考虑静态成员变量</a:t>
            </a:r>
          </a:p>
        </p:txBody>
      </p:sp>
    </p:spTree>
    <p:extLst>
      <p:ext uri="{BB962C8B-B14F-4D97-AF65-F5344CB8AC3E}">
        <p14:creationId xmlns:p14="http://schemas.microsoft.com/office/powerpoint/2010/main" val="199068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229FA88-39AA-4891-B474-30522E64C9E5}"/>
              </a:ext>
            </a:extLst>
          </p:cNvPr>
          <p:cNvSpPr>
            <a:spLocks noGrp="1"/>
          </p:cNvSpPr>
          <p:nvPr>
            <p:ph type="title"/>
          </p:nvPr>
        </p:nvSpPr>
        <p:spPr>
          <a:xfrm>
            <a:off x="838200" y="365125"/>
            <a:ext cx="10515600" cy="473861"/>
          </a:xfrm>
        </p:spPr>
        <p:txBody>
          <a:bodyPr>
            <a:normAutofit fontScale="90000"/>
          </a:bodyPr>
          <a:lstStyle/>
          <a:p>
            <a:r>
              <a:rPr lang="zh-CN" altLang="en-US" sz="3100" dirty="0"/>
              <a:t>建议一：要么为继承而设计，并提供文档说明，要么就禁用继承</a:t>
            </a:r>
            <a:endParaRPr lang="zh-CN" altLang="en-US" dirty="0"/>
          </a:p>
        </p:txBody>
      </p:sp>
      <p:sp>
        <p:nvSpPr>
          <p:cNvPr id="3" name="内容占位符 2">
            <a:extLst>
              <a:ext uri="{FF2B5EF4-FFF2-40B4-BE49-F238E27FC236}">
                <a16:creationId xmlns="" xmlns:a16="http://schemas.microsoft.com/office/drawing/2014/main" id="{2EB96CBC-4E0F-4E5A-8D22-AEB02691F803}"/>
              </a:ext>
            </a:extLst>
          </p:cNvPr>
          <p:cNvSpPr>
            <a:spLocks noGrp="1"/>
          </p:cNvSpPr>
          <p:nvPr>
            <p:ph idx="1"/>
          </p:nvPr>
        </p:nvSpPr>
        <p:spPr>
          <a:xfrm>
            <a:off x="838200" y="1112363"/>
            <a:ext cx="10515600" cy="5064600"/>
          </a:xfrm>
        </p:spPr>
        <p:txBody>
          <a:bodyPr>
            <a:normAutofit/>
          </a:bodyPr>
          <a:lstStyle/>
          <a:p>
            <a:pPr marL="0" indent="0">
              <a:buNone/>
            </a:pPr>
            <a:r>
              <a:rPr lang="zh-CN" altLang="en-US" sz="2000" dirty="0"/>
              <a:t> </a:t>
            </a:r>
            <a:r>
              <a:rPr lang="en-US" altLang="zh-CN" sz="2000" dirty="0"/>
              <a:t>1.</a:t>
            </a:r>
            <a:r>
              <a:rPr lang="zh-CN" altLang="en-US" sz="2000" dirty="0"/>
              <a:t>对于专门为了继承而设计并且具有良好文档说明的类而言，该类的文档必须精确地描述覆      盖每个方法所带来的影响。</a:t>
            </a:r>
            <a:br>
              <a:rPr lang="zh-CN" altLang="en-US" sz="2000" dirty="0"/>
            </a:br>
            <a:r>
              <a:rPr lang="zh-CN" altLang="en-US" sz="2000" dirty="0"/>
              <a:t>该类必须有文档说明它可覆盖的方法的自用性。</a:t>
            </a:r>
            <a:br>
              <a:rPr lang="zh-CN" altLang="en-US" sz="2000" dirty="0"/>
            </a:br>
            <a:r>
              <a:rPr lang="zh-CN" altLang="en-US" sz="2000" dirty="0">
                <a:solidFill>
                  <a:srgbClr val="FF0000"/>
                </a:solidFill>
              </a:rPr>
              <a:t>对于每个公有的或受保护的方法或者构造器，它的文档必须指明</a:t>
            </a:r>
            <a:r>
              <a:rPr lang="zh-CN" altLang="en-US" sz="2000" dirty="0">
                <a:solidFill>
                  <a:srgbClr val="00B0F0"/>
                </a:solidFill>
              </a:rPr>
              <a:t>该方法或者构造器调用了哪些可覆盖的方法，是以什么顺序调用的，每个调用的结果又是如何影响后续的处理过程的</a:t>
            </a:r>
            <a:r>
              <a:rPr lang="zh-CN" altLang="en-US" sz="2000" dirty="0"/>
              <a:t>。</a:t>
            </a:r>
            <a:br>
              <a:rPr lang="zh-CN" altLang="en-US" sz="2000" dirty="0"/>
            </a:br>
            <a:r>
              <a:rPr lang="zh-CN" altLang="en-US" sz="2000" dirty="0">
                <a:solidFill>
                  <a:srgbClr val="FF0000"/>
                </a:solidFill>
              </a:rPr>
              <a:t>更一般的，类必须在文档中说明，在哪些情况下它会调用可覆盖的方法。（例如在第</a:t>
            </a:r>
            <a:r>
              <a:rPr lang="en-US" altLang="zh-CN" sz="2000" dirty="0">
                <a:solidFill>
                  <a:srgbClr val="FF0000"/>
                </a:solidFill>
              </a:rPr>
              <a:t>16</a:t>
            </a:r>
            <a:r>
              <a:rPr lang="zh-CN" altLang="en-US" sz="2000" dirty="0">
                <a:solidFill>
                  <a:srgbClr val="FF0000"/>
                </a:solidFill>
              </a:rPr>
              <a:t>条的情形中，程序员在子类化</a:t>
            </a:r>
            <a:r>
              <a:rPr lang="en-US" altLang="zh-CN" sz="2000" dirty="0" err="1">
                <a:solidFill>
                  <a:srgbClr val="FF0000"/>
                </a:solidFill>
              </a:rPr>
              <a:t>HashSet</a:t>
            </a:r>
            <a:r>
              <a:rPr lang="zh-CN" altLang="en-US" sz="2000" dirty="0">
                <a:solidFill>
                  <a:srgbClr val="FF0000"/>
                </a:solidFill>
              </a:rPr>
              <a:t>的时候，并无法说明覆盖</a:t>
            </a:r>
            <a:r>
              <a:rPr lang="en-US" altLang="zh-CN" sz="2000" dirty="0">
                <a:solidFill>
                  <a:srgbClr val="FF0000"/>
                </a:solidFill>
              </a:rPr>
              <a:t>add</a:t>
            </a:r>
            <a:r>
              <a:rPr lang="zh-CN" altLang="en-US" sz="2000" dirty="0">
                <a:solidFill>
                  <a:srgbClr val="FF0000"/>
                </a:solidFill>
              </a:rPr>
              <a:t>方法是否会影响</a:t>
            </a:r>
            <a:r>
              <a:rPr lang="en-US" altLang="zh-CN" sz="2000" dirty="0" err="1">
                <a:solidFill>
                  <a:srgbClr val="FF0000"/>
                </a:solidFill>
              </a:rPr>
              <a:t>addAll</a:t>
            </a:r>
            <a:r>
              <a:rPr lang="zh-CN" altLang="en-US" sz="2000" dirty="0">
                <a:solidFill>
                  <a:srgbClr val="FF0000"/>
                </a:solidFill>
              </a:rPr>
              <a:t>方法的行为。）</a:t>
            </a:r>
            <a:endParaRPr lang="en-US" altLang="zh-CN" sz="2000" dirty="0">
              <a:solidFill>
                <a:srgbClr val="FF0000"/>
              </a:solidFill>
            </a:endParaRPr>
          </a:p>
          <a:p>
            <a:pPr marL="0" indent="0">
              <a:buNone/>
            </a:pPr>
            <a:endParaRPr lang="en-US" altLang="zh-CN" sz="2000" dirty="0">
              <a:solidFill>
                <a:srgbClr val="FF0000"/>
              </a:solidFill>
            </a:endParaRPr>
          </a:p>
          <a:p>
            <a:pPr marL="0" indent="0">
              <a:buNone/>
            </a:pPr>
            <a:r>
              <a:rPr lang="en-US" altLang="zh-CN" sz="2000" dirty="0"/>
              <a:t>2.</a:t>
            </a:r>
            <a:r>
              <a:rPr lang="zh-CN" altLang="en-US" sz="2000" dirty="0"/>
              <a:t>一个为了继承而设计的类（超类）应该是：</a:t>
            </a:r>
            <a:br>
              <a:rPr lang="zh-CN" altLang="en-US" sz="2000" dirty="0"/>
            </a:br>
            <a:r>
              <a:rPr lang="en-US" altLang="zh-CN" sz="2000" dirty="0"/>
              <a:t>a.</a:t>
            </a:r>
            <a:r>
              <a:rPr lang="zh-CN" altLang="en-US" sz="2000" dirty="0"/>
              <a:t>为了允许被继承，无论是直接还是间接，构造方法都不能够调用非</a:t>
            </a:r>
            <a:r>
              <a:rPr lang="en-US" altLang="zh-CN" sz="2000" dirty="0"/>
              <a:t>final</a:t>
            </a:r>
            <a:r>
              <a:rPr lang="zh-CN" altLang="en-US" sz="2000" dirty="0"/>
              <a:t>方法。否则程序有可能失败。</a:t>
            </a:r>
            <a:br>
              <a:rPr lang="zh-CN" altLang="en-US" sz="2000" dirty="0"/>
            </a:br>
            <a:r>
              <a:rPr lang="zh-CN" altLang="en-US" sz="2000" dirty="0"/>
              <a:t>由于</a:t>
            </a:r>
            <a:r>
              <a:rPr lang="zh-CN" altLang="en-US" sz="2000" dirty="0">
                <a:solidFill>
                  <a:srgbClr val="FF0000"/>
                </a:solidFill>
              </a:rPr>
              <a:t>超类的构造方法比子类的构造方法先执行，所以子类中改写版本的方法将会在子类的构造方法运行之前先被调用</a:t>
            </a:r>
            <a:r>
              <a:rPr lang="zh-CN" altLang="en-US" sz="2000" dirty="0"/>
              <a:t>。如果该改写版本的方法依赖于子类构造方法所执行的初始化工作，那么该方法将不会如预期执行。</a:t>
            </a:r>
            <a:br>
              <a:rPr lang="zh-CN" altLang="en-US" sz="2000" dirty="0"/>
            </a:br>
            <a:r>
              <a:rPr lang="zh-CN" altLang="en-US" sz="2000" dirty="0"/>
              <a:t>构造器决不能调用可被覆盖的方法。</a:t>
            </a:r>
            <a:endParaRPr lang="en-US" altLang="zh-CN" sz="2000" dirty="0"/>
          </a:p>
          <a:p>
            <a:pPr marL="0" indent="0">
              <a:buNone/>
            </a:pPr>
            <a:endParaRPr lang="en-US" altLang="zh-CN" sz="2000" dirty="0">
              <a:solidFill>
                <a:srgbClr val="FF0000"/>
              </a:solidFill>
            </a:endParaRPr>
          </a:p>
          <a:p>
            <a:pPr marL="0" indent="0">
              <a:buNone/>
            </a:pPr>
            <a:endParaRPr lang="zh-CN" altLang="en-US" sz="2000" dirty="0">
              <a:solidFill>
                <a:srgbClr val="FF0000"/>
              </a:solidFill>
            </a:endParaRPr>
          </a:p>
        </p:txBody>
      </p:sp>
    </p:spTree>
    <p:extLst>
      <p:ext uri="{BB962C8B-B14F-4D97-AF65-F5344CB8AC3E}">
        <p14:creationId xmlns:p14="http://schemas.microsoft.com/office/powerpoint/2010/main" val="3081912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557832-CBC5-42AF-A23C-E53A32D6BD9E}"/>
              </a:ext>
            </a:extLst>
          </p:cNvPr>
          <p:cNvSpPr>
            <a:spLocks noGrp="1"/>
          </p:cNvSpPr>
          <p:nvPr>
            <p:ph type="title"/>
          </p:nvPr>
        </p:nvSpPr>
        <p:spPr>
          <a:xfrm>
            <a:off x="838200" y="365126"/>
            <a:ext cx="10515600" cy="728383"/>
          </a:xfrm>
        </p:spPr>
        <p:txBody>
          <a:bodyPr>
            <a:normAutofit/>
          </a:bodyPr>
          <a:lstStyle/>
          <a:p>
            <a:r>
              <a:rPr lang="zh-CN" altLang="en-US" sz="2800" dirty="0"/>
              <a:t>建议一：要么为继承而设计，并提供文档说明，要么就禁用继承</a:t>
            </a:r>
          </a:p>
        </p:txBody>
      </p:sp>
      <p:sp>
        <p:nvSpPr>
          <p:cNvPr id="3" name="内容占位符 2">
            <a:extLst>
              <a:ext uri="{FF2B5EF4-FFF2-40B4-BE49-F238E27FC236}">
                <a16:creationId xmlns="" xmlns:a16="http://schemas.microsoft.com/office/drawing/2014/main" id="{FDEBFC61-BB97-46A7-B323-4B222D4D9410}"/>
              </a:ext>
            </a:extLst>
          </p:cNvPr>
          <p:cNvSpPr>
            <a:spLocks noGrp="1"/>
          </p:cNvSpPr>
          <p:nvPr>
            <p:ph idx="1"/>
          </p:nvPr>
        </p:nvSpPr>
        <p:spPr>
          <a:xfrm>
            <a:off x="838200" y="1706252"/>
            <a:ext cx="10515600" cy="4470711"/>
          </a:xfrm>
        </p:spPr>
        <p:txBody>
          <a:bodyPr/>
          <a:lstStyle/>
          <a:p>
            <a:pPr marL="0" indent="0">
              <a:buNone/>
            </a:pPr>
            <a:r>
              <a:rPr lang="zh-CN" altLang="en-US" sz="2000" dirty="0"/>
              <a:t>为了继承而设计一个类，要求对这个类有一些实质性的限制。对于那些并非为了安全地进行子类化而设计和编写文档的类（如普通的具体类），禁止子类化。</a:t>
            </a:r>
            <a:endParaRPr lang="en-US" altLang="zh-CN" sz="2000" dirty="0"/>
          </a:p>
          <a:p>
            <a:pPr marL="0" indent="0">
              <a:buNone/>
            </a:pPr>
            <a:r>
              <a:rPr lang="zh-CN" altLang="en-US" sz="2000" dirty="0"/>
              <a:t>有两种办法可以禁止子类化：把类声明为</a:t>
            </a:r>
            <a:r>
              <a:rPr lang="en-US" altLang="zh-CN" sz="2000" dirty="0"/>
              <a:t>final</a:t>
            </a:r>
            <a:r>
              <a:rPr lang="zh-CN" altLang="en-US" sz="2000" dirty="0"/>
              <a:t>。</a:t>
            </a:r>
          </a:p>
          <a:p>
            <a:pPr marL="0" indent="0">
              <a:buNone/>
            </a:pPr>
            <a:r>
              <a:rPr lang="zh-CN" altLang="en-US" sz="2000" dirty="0"/>
              <a:t>把所有的构造函数变成私有的或包级私有的，增加一些公有的静态工厂来替代构造函数的位置。</a:t>
            </a:r>
          </a:p>
          <a:p>
            <a:pPr marL="0" indent="0">
              <a:buNone/>
            </a:pPr>
            <a:endParaRPr lang="en-US" altLang="zh-CN" dirty="0"/>
          </a:p>
          <a:p>
            <a:pPr marL="0" indent="0">
              <a:buNone/>
            </a:pPr>
            <a:r>
              <a:rPr lang="zh-CN" altLang="en-US" sz="2000" dirty="0"/>
              <a:t>个人认为，子类不要去重写父类构造方法调用的方法来完成子类的初始化。作为</a:t>
            </a:r>
            <a:r>
              <a:rPr lang="en-US" altLang="zh-CN" sz="2000" dirty="0" err="1"/>
              <a:t>api</a:t>
            </a:r>
            <a:r>
              <a:rPr lang="zh-CN" altLang="en-US" sz="2000" dirty="0"/>
              <a:t>的提供着就应该写相应的文档了。</a:t>
            </a:r>
          </a:p>
        </p:txBody>
      </p:sp>
    </p:spTree>
    <p:extLst>
      <p:ext uri="{BB962C8B-B14F-4D97-AF65-F5344CB8AC3E}">
        <p14:creationId xmlns:p14="http://schemas.microsoft.com/office/powerpoint/2010/main" val="1482653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984</TotalTime>
  <Words>1403</Words>
  <Application>Microsoft Office PowerPoint</Application>
  <PresentationFormat>宽屏</PresentationFormat>
  <Paragraphs>125</Paragraphs>
  <Slides>15</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类和接口（下）</vt:lpstr>
      <vt:lpstr>异常的建议</vt:lpstr>
      <vt:lpstr>1.只针对异常的情况才使用异常</vt:lpstr>
      <vt:lpstr>PowerPoint 演示文稿</vt:lpstr>
      <vt:lpstr>PowerPoint 演示文稿</vt:lpstr>
      <vt:lpstr>2.对可恢复的情况使用受检查异常，对编程错误使用运行时异常</vt:lpstr>
      <vt:lpstr>类和接口的建议</vt:lpstr>
      <vt:lpstr>建议一：要么为继承而设计，并提供文档说明，要么就禁用继承</vt:lpstr>
      <vt:lpstr>建议一：要么为继承而设计，并提供文档说明，要么就禁用继承</vt:lpstr>
      <vt:lpstr>建议二：接口优于抽象类</vt:lpstr>
      <vt:lpstr>建议二：接口优于抽象类</vt:lpstr>
      <vt:lpstr>建议三：接口用于定义类型</vt:lpstr>
      <vt:lpstr>建议四：类层次优于标签类</vt:lpstr>
      <vt:lpstr>建议五：用函数对象表示策略</vt:lpstr>
      <vt:lpstr>建议六：优先考虑静态成员变量</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异常 Exception</dc:title>
  <dc:creator>罗令</dc:creator>
  <cp:lastModifiedBy>luoling</cp:lastModifiedBy>
  <cp:revision>41</cp:revision>
  <dcterms:created xsi:type="dcterms:W3CDTF">2017-11-11T04:47:58Z</dcterms:created>
  <dcterms:modified xsi:type="dcterms:W3CDTF">2017-11-22T14:20:44Z</dcterms:modified>
</cp:coreProperties>
</file>