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2" r:id="rId3"/>
    <p:sldId id="263" r:id="rId4"/>
    <p:sldId id="264" r:id="rId5"/>
    <p:sldId id="265" r:id="rId6"/>
    <p:sldId id="266" r:id="rId7"/>
    <p:sldId id="267" r:id="rId8"/>
    <p:sldId id="268" r:id="rId9"/>
    <p:sldId id="269" r:id="rId10"/>
    <p:sldId id="270" r:id="rId11"/>
    <p:sldId id="272" r:id="rId12"/>
    <p:sldId id="27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3D43E46-8624-4593-ADEC-26C2314C67DD}">
          <p14:sldIdLst>
            <p14:sldId id="256"/>
            <p14:sldId id="262"/>
            <p14:sldId id="263"/>
            <p14:sldId id="264"/>
            <p14:sldId id="265"/>
            <p14:sldId id="266"/>
            <p14:sldId id="267"/>
            <p14:sldId id="268"/>
            <p14:sldId id="269"/>
            <p14:sldId id="270"/>
            <p14:sldId id="272"/>
            <p14:sldId id="273"/>
          </p14:sldIdLst>
        </p14:section>
        <p14:section name="无标题节" id="{119CE5DC-8B2F-4F1B-8EB4-AEBD97132AD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1238B-4DF5-470C-8932-7FD77F5BD78D}" type="datetimeFigureOut">
              <a:rPr lang="zh-CN" altLang="en-US" smtClean="0"/>
              <a:t>2017/11/23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40AA5-5D6A-424F-93F5-8EAEEFF564AC}" type="slidenum">
              <a:rPr lang="zh-CN" altLang="en-US" smtClean="0"/>
              <a:t>‹#›</a:t>
            </a:fld>
            <a:endParaRPr lang="zh-CN" altLang="en-US"/>
          </a:p>
        </p:txBody>
      </p:sp>
    </p:spTree>
    <p:extLst>
      <p:ext uri="{BB962C8B-B14F-4D97-AF65-F5344CB8AC3E}">
        <p14:creationId xmlns:p14="http://schemas.microsoft.com/office/powerpoint/2010/main" val="1157187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40AA5-5D6A-424F-93F5-8EAEEFF564AC}" type="slidenum">
              <a:rPr lang="zh-CN" altLang="en-US" smtClean="0"/>
              <a:t>1</a:t>
            </a:fld>
            <a:endParaRPr lang="zh-CN" altLang="en-US"/>
          </a:p>
        </p:txBody>
      </p:sp>
    </p:spTree>
    <p:extLst>
      <p:ext uri="{BB962C8B-B14F-4D97-AF65-F5344CB8AC3E}">
        <p14:creationId xmlns:p14="http://schemas.microsoft.com/office/powerpoint/2010/main" val="4099906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40AA5-5D6A-424F-93F5-8EAEEFF564AC}" type="slidenum">
              <a:rPr lang="zh-CN" altLang="en-US" smtClean="0"/>
              <a:t>3</a:t>
            </a:fld>
            <a:endParaRPr lang="zh-CN" altLang="en-US"/>
          </a:p>
        </p:txBody>
      </p:sp>
    </p:spTree>
    <p:extLst>
      <p:ext uri="{BB962C8B-B14F-4D97-AF65-F5344CB8AC3E}">
        <p14:creationId xmlns:p14="http://schemas.microsoft.com/office/powerpoint/2010/main" val="1166673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好处：灵活方便（相当于自定义），减少类     坏处：复用性差</a:t>
            </a:r>
            <a:endParaRPr lang="en-US" altLang="zh-CN" dirty="0"/>
          </a:p>
          <a:p>
            <a:r>
              <a:rPr lang="zh-CN" altLang="en-US" dirty="0"/>
              <a:t>自定义时间插值器也是一种表示函数策略的方式</a:t>
            </a:r>
          </a:p>
        </p:txBody>
      </p:sp>
      <p:sp>
        <p:nvSpPr>
          <p:cNvPr id="4" name="灯片编号占位符 3"/>
          <p:cNvSpPr>
            <a:spLocks noGrp="1"/>
          </p:cNvSpPr>
          <p:nvPr>
            <p:ph type="sldNum" sz="quarter" idx="10"/>
          </p:nvPr>
        </p:nvSpPr>
        <p:spPr/>
        <p:txBody>
          <a:bodyPr/>
          <a:lstStyle/>
          <a:p>
            <a:fld id="{31B40AA5-5D6A-424F-93F5-8EAEEFF564AC}" type="slidenum">
              <a:rPr lang="zh-CN" altLang="en-US" smtClean="0"/>
              <a:t>9</a:t>
            </a:fld>
            <a:endParaRPr lang="zh-CN" altLang="en-US"/>
          </a:p>
        </p:txBody>
      </p:sp>
    </p:spTree>
    <p:extLst>
      <p:ext uri="{BB962C8B-B14F-4D97-AF65-F5344CB8AC3E}">
        <p14:creationId xmlns:p14="http://schemas.microsoft.com/office/powerpoint/2010/main" val="3144073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感觉这一条建议挺有含量的，可以读一下</a:t>
            </a:r>
            <a:endParaRPr lang="en-US" altLang="zh-CN" dirty="0"/>
          </a:p>
        </p:txBody>
      </p:sp>
      <p:sp>
        <p:nvSpPr>
          <p:cNvPr id="4" name="灯片编号占位符 3"/>
          <p:cNvSpPr>
            <a:spLocks noGrp="1"/>
          </p:cNvSpPr>
          <p:nvPr>
            <p:ph type="sldNum" sz="quarter" idx="10"/>
          </p:nvPr>
        </p:nvSpPr>
        <p:spPr/>
        <p:txBody>
          <a:bodyPr/>
          <a:lstStyle/>
          <a:p>
            <a:fld id="{31B40AA5-5D6A-424F-93F5-8EAEEFF564AC}" type="slidenum">
              <a:rPr lang="zh-CN" altLang="en-US" smtClean="0"/>
              <a:t>10</a:t>
            </a:fld>
            <a:endParaRPr lang="zh-CN" altLang="en-US"/>
          </a:p>
        </p:txBody>
      </p:sp>
    </p:spTree>
    <p:extLst>
      <p:ext uri="{BB962C8B-B14F-4D97-AF65-F5344CB8AC3E}">
        <p14:creationId xmlns:p14="http://schemas.microsoft.com/office/powerpoint/2010/main" val="1334151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40AA5-5D6A-424F-93F5-8EAEEFF564AC}" type="slidenum">
              <a:rPr lang="zh-CN" altLang="en-US" smtClean="0"/>
              <a:t>11</a:t>
            </a:fld>
            <a:endParaRPr lang="zh-CN" altLang="en-US"/>
          </a:p>
        </p:txBody>
      </p:sp>
    </p:spTree>
    <p:extLst>
      <p:ext uri="{BB962C8B-B14F-4D97-AF65-F5344CB8AC3E}">
        <p14:creationId xmlns:p14="http://schemas.microsoft.com/office/powerpoint/2010/main" val="361510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局部类  </a:t>
            </a:r>
            <a:r>
              <a:rPr lang="en-US" altLang="zh-CN" dirty="0" err="1"/>
              <a:t>XUlMassiveHelper</a:t>
            </a:r>
            <a:r>
              <a:rPr lang="zh-CN" altLang="en-US" dirty="0"/>
              <a:t>的</a:t>
            </a:r>
            <a:r>
              <a:rPr lang="en-US" altLang="zh-CN" dirty="0" err="1"/>
              <a:t>syncContent</a:t>
            </a:r>
            <a:r>
              <a:rPr lang="zh-CN" altLang="en-US" dirty="0"/>
              <a:t>方法里面</a:t>
            </a:r>
          </a:p>
          <a:p>
            <a:endParaRPr lang="zh-CN" altLang="en-US" dirty="0"/>
          </a:p>
        </p:txBody>
      </p:sp>
      <p:sp>
        <p:nvSpPr>
          <p:cNvPr id="4" name="灯片编号占位符 3"/>
          <p:cNvSpPr>
            <a:spLocks noGrp="1"/>
          </p:cNvSpPr>
          <p:nvPr>
            <p:ph type="sldNum" sz="quarter" idx="10"/>
          </p:nvPr>
        </p:nvSpPr>
        <p:spPr/>
        <p:txBody>
          <a:bodyPr/>
          <a:lstStyle/>
          <a:p>
            <a:fld id="{31B40AA5-5D6A-424F-93F5-8EAEEFF564AC}" type="slidenum">
              <a:rPr lang="zh-CN" altLang="en-US" smtClean="0"/>
              <a:t>12</a:t>
            </a:fld>
            <a:endParaRPr lang="zh-CN" altLang="en-US"/>
          </a:p>
        </p:txBody>
      </p:sp>
    </p:spTree>
    <p:extLst>
      <p:ext uri="{BB962C8B-B14F-4D97-AF65-F5344CB8AC3E}">
        <p14:creationId xmlns:p14="http://schemas.microsoft.com/office/powerpoint/2010/main" val="1929725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5AF5D07-7C5F-4397-B20E-C2BDFC4E8D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B6E44F42-9567-4C85-9161-F7E7409B90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DCD2365B-5CA8-4BB8-951D-329D34AB0F97}"/>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5" name="页脚占位符 4">
            <a:extLst>
              <a:ext uri="{FF2B5EF4-FFF2-40B4-BE49-F238E27FC236}">
                <a16:creationId xmlns:a16="http://schemas.microsoft.com/office/drawing/2014/main" xmlns="" id="{52D3689E-AA8A-4385-A217-A6245C997C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FA0BC88-4D64-4016-BA68-16103F0B1327}"/>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184948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12AA1A4-13A4-4D1E-9D53-AEDFB7F214B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C8D8282D-1081-4BE0-85F6-8A2025A8159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8C8B150-820C-4435-BDCE-9B09B486A9FE}"/>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5" name="页脚占位符 4">
            <a:extLst>
              <a:ext uri="{FF2B5EF4-FFF2-40B4-BE49-F238E27FC236}">
                <a16:creationId xmlns:a16="http://schemas.microsoft.com/office/drawing/2014/main" xmlns="" id="{9AD04D5B-633B-4884-B26E-454E09E1C1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B7F42FA-530C-47CA-AD49-073B424E6FF0}"/>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509167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F93E44F4-A17D-4339-BF0D-9A0B8988FD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1DA6639A-90BB-4BB3-B573-8DF7E98B20F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589F07F3-1D19-4A00-AF1B-D0BFD581B4F1}"/>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5" name="页脚占位符 4">
            <a:extLst>
              <a:ext uri="{FF2B5EF4-FFF2-40B4-BE49-F238E27FC236}">
                <a16:creationId xmlns:a16="http://schemas.microsoft.com/office/drawing/2014/main" xmlns="" id="{B96F0065-6E8F-42D6-ABED-D75A078652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7B643A4-A882-4760-BC11-90DF1B88A661}"/>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45960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609600" y="4481887"/>
            <a:ext cx="10972800" cy="822325"/>
          </a:xfrm>
        </p:spPr>
        <p:txBody>
          <a:bodyPr>
            <a:noAutofit/>
          </a:bodyPr>
          <a:lstStyle>
            <a:lvl1pPr algn="r">
              <a:defRPr/>
            </a:lvl1pPr>
          </a:lstStyle>
          <a:p>
            <a:pPr lvl="0"/>
            <a:r>
              <a:rPr lang="zh-CN" altLang="en-US" noProof="0" dirty="0"/>
              <a:t>单击此处编辑母版文本样式</a:t>
            </a:r>
          </a:p>
        </p:txBody>
      </p:sp>
      <p:sp>
        <p:nvSpPr>
          <p:cNvPr id="2" name="矩形 1"/>
          <p:cNvSpPr/>
          <p:nvPr/>
        </p:nvSpPr>
        <p:spPr>
          <a:xfrm>
            <a:off x="9646395" y="593685"/>
            <a:ext cx="2000222" cy="45005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800"/>
          </a:p>
        </p:txBody>
      </p:sp>
      <p:pic>
        <p:nvPicPr>
          <p:cNvPr id="5" name="Picture 2" descr="C:\Users\dell\Desktop\视达科logo-金属灰色.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6608" y="432067"/>
            <a:ext cx="1958233" cy="61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dell-pc\Desktop\20140326智汇互联PPT设计01.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40574" b="28295"/>
          <a:stretch>
            <a:fillRect/>
          </a:stretch>
        </p:blipFill>
        <p:spPr bwMode="auto">
          <a:xfrm>
            <a:off x="0" y="2284347"/>
            <a:ext cx="12192000" cy="21336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609600" y="2919506"/>
            <a:ext cx="10972800" cy="863282"/>
          </a:xfrm>
        </p:spPr>
        <p:txBody>
          <a:bodyPr anchor="ctr" anchorCtr="0">
            <a:noAutofit/>
          </a:bodyPr>
          <a:lstStyle>
            <a:lvl1pPr algn="ctr">
              <a:defRPr>
                <a:solidFill>
                  <a:schemeClr val="bg1"/>
                </a:solidFill>
              </a:defRPr>
            </a:lvl1pPr>
          </a:lstStyle>
          <a:p>
            <a:r>
              <a:rPr lang="zh-CN" altLang="en-US" noProof="0" dirty="0"/>
              <a:t>单击此处编辑母版标题样式</a:t>
            </a:r>
            <a:endParaRPr lang="en-GB" noProof="0" dirty="0"/>
          </a:p>
        </p:txBody>
      </p:sp>
    </p:spTree>
    <p:extLst>
      <p:ext uri="{BB962C8B-B14F-4D97-AF65-F5344CB8AC3E}">
        <p14:creationId xmlns:p14="http://schemas.microsoft.com/office/powerpoint/2010/main" val="137234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2332D5F-2FD3-41DB-9A1D-BF8FA574E3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9E45600-9850-4114-B75B-F74AE6CDC35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88A4997-6D3A-4377-8425-D40570BCDB47}"/>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5" name="页脚占位符 4">
            <a:extLst>
              <a:ext uri="{FF2B5EF4-FFF2-40B4-BE49-F238E27FC236}">
                <a16:creationId xmlns:a16="http://schemas.microsoft.com/office/drawing/2014/main" xmlns="" id="{8215AA28-A117-48CF-8DC9-9F5EC8BE38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5F27194-35E7-499C-A4EA-8F1BA1AF277E}"/>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345285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5A078D7-F962-4065-B97A-068E294787A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D5BAC347-9295-42F2-A31A-EDADA8C3A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61023B69-C833-4073-BCBE-4208D0E95A31}"/>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5" name="页脚占位符 4">
            <a:extLst>
              <a:ext uri="{FF2B5EF4-FFF2-40B4-BE49-F238E27FC236}">
                <a16:creationId xmlns:a16="http://schemas.microsoft.com/office/drawing/2014/main" xmlns="" id="{53F46461-A94F-4F78-B93D-428823F09D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C3FAB83-01A7-4578-B879-D006A2AC543D}"/>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206359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4DD557-E149-42D6-A17A-02B823BF5F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4DBFB14-0505-4816-A35E-1CE3F407F2F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49568994-EFEF-4132-BDD3-63B594BA2CD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B4DD5FF4-B8D9-43F9-812D-4A320C7B87C0}"/>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6" name="页脚占位符 5">
            <a:extLst>
              <a:ext uri="{FF2B5EF4-FFF2-40B4-BE49-F238E27FC236}">
                <a16:creationId xmlns:a16="http://schemas.microsoft.com/office/drawing/2014/main" xmlns="" id="{A08CB4F2-0216-4FE2-93D7-FE886C05FB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18D3A74-C712-4ABB-B831-25ADEB353999}"/>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225268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7437A7F-1D45-4441-8323-8516768F6C9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F97E1DF7-C9ED-4400-B5AF-451F91850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3021662E-24D0-475C-862D-2BDDAC0F745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9CF1812B-925D-4F0A-AB29-D9537AA19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92E5FB87-7811-41F7-8E6E-86E4BEEA75A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29D4DBA8-0CE7-42EF-BAC5-48222ECB7874}"/>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8" name="页脚占位符 7">
            <a:extLst>
              <a:ext uri="{FF2B5EF4-FFF2-40B4-BE49-F238E27FC236}">
                <a16:creationId xmlns:a16="http://schemas.microsoft.com/office/drawing/2014/main" xmlns="" id="{9910FFD3-9C46-43A7-8AA7-13CFAD2371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49CBBA8C-111E-4C8C-9A98-BDFFBA0C6C30}"/>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242428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D63DBAA-3B67-4EF6-AC69-044316D647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A0EFA96D-39FC-4E67-B9BF-1B70E907B4E8}"/>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4" name="页脚占位符 3">
            <a:extLst>
              <a:ext uri="{FF2B5EF4-FFF2-40B4-BE49-F238E27FC236}">
                <a16:creationId xmlns:a16="http://schemas.microsoft.com/office/drawing/2014/main" xmlns="" id="{B2A90815-584C-4B79-A252-64351D7E1D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CAF745DA-3706-4B74-BFC1-D1BC740D60F6}"/>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328662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B9C3FBA1-F300-45E7-9C62-6C2C0906B5BB}"/>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3" name="页脚占位符 2">
            <a:extLst>
              <a:ext uri="{FF2B5EF4-FFF2-40B4-BE49-F238E27FC236}">
                <a16:creationId xmlns:a16="http://schemas.microsoft.com/office/drawing/2014/main" xmlns="" id="{65772BAC-C070-4B7F-A04D-EF7CF4B570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13EB0EFE-C860-469C-98DC-5DFCA6A42517}"/>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14922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1F88BE4-EBDC-4F01-B490-6D412EE74E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E61B1D6-8AF2-4355-BCAD-D671404A2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3692047D-A97E-4DA2-BE9F-71A0DF212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CA0BEDC6-618F-4E3D-94B3-0ABB8D696435}"/>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6" name="页脚占位符 5">
            <a:extLst>
              <a:ext uri="{FF2B5EF4-FFF2-40B4-BE49-F238E27FC236}">
                <a16:creationId xmlns:a16="http://schemas.microsoft.com/office/drawing/2014/main" xmlns="" id="{6204ADE5-E0A7-4069-8377-CD2BC766D1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D0CA0E0B-B99B-4C91-8296-2AA66A37E1AE}"/>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142180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49D99C-8E6F-4FE2-ADF5-CE57AC405B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637B2609-2672-488D-835A-B7F9A3B2E4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C78902A0-094E-4523-80B9-2227BE6B3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B23856F6-99A4-4DD5-A4E2-3E55C8554140}"/>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6" name="页脚占位符 5">
            <a:extLst>
              <a:ext uri="{FF2B5EF4-FFF2-40B4-BE49-F238E27FC236}">
                <a16:creationId xmlns:a16="http://schemas.microsoft.com/office/drawing/2014/main" xmlns="" id="{D7D1C4D5-E787-4FBE-8945-534EBA608F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73687F6-61C3-4323-B84E-3FCDB6698989}"/>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311482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9304032D-3B36-4AE1-AA75-096A711137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3B2607F1-6FD5-4175-9DBC-5BBD66F6C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F3975723-BAF3-441E-B8A1-E0B24F1E5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474D9-615D-477C-9AD2-D810673BC78A}" type="datetimeFigureOut">
              <a:rPr lang="zh-CN" altLang="en-US" smtClean="0"/>
              <a:t>2017/11/23</a:t>
            </a:fld>
            <a:endParaRPr lang="zh-CN" altLang="en-US"/>
          </a:p>
        </p:txBody>
      </p:sp>
      <p:sp>
        <p:nvSpPr>
          <p:cNvPr id="5" name="页脚占位符 4">
            <a:extLst>
              <a:ext uri="{FF2B5EF4-FFF2-40B4-BE49-F238E27FC236}">
                <a16:creationId xmlns:a16="http://schemas.microsoft.com/office/drawing/2014/main" xmlns="" id="{FB3B76B7-D7AC-4170-BD80-078807F32F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B0F9D51E-8F45-46A6-9C2A-2DBBFF7A3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1077473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类和接口（下）</a:t>
            </a:r>
            <a:endParaRPr lang="zh-CN" altLang="zh-CN" dirty="0"/>
          </a:p>
        </p:txBody>
      </p:sp>
      <p:sp>
        <p:nvSpPr>
          <p:cNvPr id="3" name="文本占位符 2"/>
          <p:cNvSpPr>
            <a:spLocks noGrp="1"/>
          </p:cNvSpPr>
          <p:nvPr>
            <p:ph type="body" sz="quarter" idx="12"/>
          </p:nvPr>
        </p:nvSpPr>
        <p:spPr/>
        <p:txBody>
          <a:bodyPr/>
          <a:lstStyle/>
          <a:p>
            <a:r>
              <a:rPr lang="zh-CN" altLang="en-US" dirty="0"/>
              <a:t>终端部 罗令 </a:t>
            </a:r>
            <a:endParaRPr lang="en-US" altLang="zh-CN" dirty="0"/>
          </a:p>
        </p:txBody>
      </p:sp>
    </p:spTree>
    <p:extLst>
      <p:ext uri="{BB962C8B-B14F-4D97-AF65-F5344CB8AC3E}">
        <p14:creationId xmlns:p14="http://schemas.microsoft.com/office/powerpoint/2010/main" val="3768704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44772"/>
          </a:xfrm>
        </p:spPr>
        <p:txBody>
          <a:bodyPr>
            <a:noAutofit/>
          </a:bodyPr>
          <a:lstStyle/>
          <a:p>
            <a:r>
              <a:rPr lang="zh-CN" altLang="en-US" sz="2800" dirty="0" smtClean="0"/>
              <a:t>建议</a:t>
            </a:r>
            <a:r>
              <a:rPr lang="en-US" altLang="zh-CN" sz="2800" dirty="0" smtClean="0"/>
              <a:t>22</a:t>
            </a:r>
            <a:r>
              <a:rPr lang="zh-CN" altLang="en-US" sz="2800" dirty="0" smtClean="0"/>
              <a:t>：</a:t>
            </a:r>
            <a:r>
              <a:rPr lang="zh-CN" altLang="en-US" sz="2800" dirty="0"/>
              <a:t>优先考虑静态成员变量</a:t>
            </a:r>
          </a:p>
        </p:txBody>
      </p:sp>
      <p:sp>
        <p:nvSpPr>
          <p:cNvPr id="3" name="内容占位符 2"/>
          <p:cNvSpPr>
            <a:spLocks noGrp="1"/>
          </p:cNvSpPr>
          <p:nvPr>
            <p:ph idx="1"/>
          </p:nvPr>
        </p:nvSpPr>
        <p:spPr>
          <a:xfrm>
            <a:off x="838200" y="1262743"/>
            <a:ext cx="10515600" cy="4914220"/>
          </a:xfrm>
        </p:spPr>
        <p:txBody>
          <a:bodyPr>
            <a:normAutofit/>
          </a:bodyPr>
          <a:lstStyle/>
          <a:p>
            <a:r>
              <a:rPr lang="zh-CN" altLang="en-US" sz="2000" dirty="0"/>
              <a:t>嵌套类（</a:t>
            </a:r>
            <a:r>
              <a:rPr lang="en-US" altLang="zh-CN" sz="2000" dirty="0"/>
              <a:t>nested class</a:t>
            </a:r>
            <a:r>
              <a:rPr lang="zh-CN" altLang="en-US" sz="2000" dirty="0"/>
              <a:t>）是指被定义在另一个类的内部的类。嵌套类存在的目的应该只是为他的外围类（</a:t>
            </a:r>
            <a:r>
              <a:rPr lang="en-US" altLang="zh-CN" sz="2000" dirty="0"/>
              <a:t>enclosing class</a:t>
            </a:r>
            <a:r>
              <a:rPr lang="zh-CN" altLang="en-US" sz="2000" dirty="0"/>
              <a:t>）提供服务。</a:t>
            </a:r>
            <a:endParaRPr lang="en-US" altLang="zh-CN" sz="2000" dirty="0"/>
          </a:p>
          <a:p>
            <a:pPr marL="0" indent="0">
              <a:buNone/>
            </a:pPr>
            <a:endParaRPr lang="en-US" altLang="zh-CN" sz="2000" dirty="0"/>
          </a:p>
          <a:p>
            <a:r>
              <a:rPr lang="zh-CN" altLang="en-US" sz="2000" dirty="0"/>
              <a:t>如果嵌套类将来可能会用于其他的某个环境中，他就应该是顶层类（</a:t>
            </a:r>
            <a:r>
              <a:rPr lang="en-US" altLang="zh-CN" sz="2000" dirty="0"/>
              <a:t>top-level class</a:t>
            </a:r>
            <a:r>
              <a:rPr lang="zh-CN" altLang="en-US" sz="2000" dirty="0"/>
              <a:t>）。</a:t>
            </a:r>
            <a:endParaRPr lang="en-US" altLang="zh-CN" sz="2000" dirty="0"/>
          </a:p>
          <a:p>
            <a:pPr marL="0" indent="0">
              <a:buNone/>
            </a:pPr>
            <a:endParaRPr lang="en-US" altLang="zh-CN" sz="2000" dirty="0"/>
          </a:p>
          <a:p>
            <a:r>
              <a:rPr lang="zh-CN" altLang="en-US" sz="2000" dirty="0"/>
              <a:t>嵌套类有四种：静态成员类（</a:t>
            </a:r>
            <a:r>
              <a:rPr lang="en-US" altLang="zh-CN" sz="2000" dirty="0"/>
              <a:t>static member class</a:t>
            </a:r>
            <a:r>
              <a:rPr lang="zh-CN" altLang="en-US" sz="2000" dirty="0"/>
              <a:t>）、非静态成员类（</a:t>
            </a:r>
            <a:r>
              <a:rPr lang="en-US" altLang="zh-CN" sz="2000" dirty="0" err="1"/>
              <a:t>nonstatic</a:t>
            </a:r>
            <a:r>
              <a:rPr lang="en-US" altLang="zh-CN" sz="2000" dirty="0"/>
              <a:t> member class</a:t>
            </a:r>
            <a:r>
              <a:rPr lang="zh-CN" altLang="en-US" sz="2000" dirty="0"/>
              <a:t>）、匿名类（</a:t>
            </a:r>
            <a:r>
              <a:rPr lang="en-US" altLang="zh-CN" sz="2000" dirty="0"/>
              <a:t>anonymous class</a:t>
            </a:r>
            <a:r>
              <a:rPr lang="zh-CN" altLang="en-US" sz="2000" dirty="0"/>
              <a:t>）和局部类（</a:t>
            </a:r>
            <a:r>
              <a:rPr lang="en-US" altLang="zh-CN" sz="2000" dirty="0"/>
              <a:t>local class</a:t>
            </a:r>
            <a:r>
              <a:rPr lang="zh-CN" altLang="en-US" sz="2000" dirty="0"/>
              <a:t>）。</a:t>
            </a:r>
            <a:endParaRPr lang="en-US" altLang="zh-CN" sz="2000" dirty="0"/>
          </a:p>
          <a:p>
            <a:pPr marL="0" indent="0">
              <a:buNone/>
            </a:pPr>
            <a:endParaRPr lang="en-US" altLang="zh-CN" sz="2000" dirty="0"/>
          </a:p>
          <a:p>
            <a:r>
              <a:rPr lang="zh-CN" altLang="en-US" sz="2000" dirty="0"/>
              <a:t>除了第一种之外，其他三种都称为内部类（</a:t>
            </a:r>
            <a:r>
              <a:rPr lang="en-US" altLang="zh-CN" sz="2000" dirty="0"/>
              <a:t>inner class</a:t>
            </a:r>
            <a:r>
              <a:rPr lang="zh-CN" altLang="en-US" sz="2000" dirty="0"/>
              <a:t>）。</a:t>
            </a:r>
          </a:p>
          <a:p>
            <a:endParaRPr lang="en-US" altLang="zh-CN" sz="2000" dirty="0"/>
          </a:p>
          <a:p>
            <a:endParaRPr lang="zh-CN" altLang="en-US" sz="2000" dirty="0"/>
          </a:p>
        </p:txBody>
      </p:sp>
    </p:spTree>
    <p:extLst>
      <p:ext uri="{BB962C8B-B14F-4D97-AF65-F5344CB8AC3E}">
        <p14:creationId xmlns:p14="http://schemas.microsoft.com/office/powerpoint/2010/main" val="1654411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44772"/>
          </a:xfrm>
        </p:spPr>
        <p:txBody>
          <a:bodyPr>
            <a:noAutofit/>
          </a:bodyPr>
          <a:lstStyle/>
          <a:p>
            <a:r>
              <a:rPr lang="zh-CN" altLang="en-US" sz="2800" dirty="0" smtClean="0"/>
              <a:t>建议</a:t>
            </a:r>
            <a:r>
              <a:rPr lang="en-US" altLang="zh-CN" sz="2800" dirty="0" smtClean="0"/>
              <a:t>22</a:t>
            </a:r>
            <a:r>
              <a:rPr lang="zh-CN" altLang="en-US" sz="2800" dirty="0" smtClean="0"/>
              <a:t>：</a:t>
            </a:r>
            <a:r>
              <a:rPr lang="zh-CN" altLang="en-US" sz="2800" dirty="0"/>
              <a:t>优先考虑静态成员变量</a:t>
            </a:r>
          </a:p>
        </p:txBody>
      </p:sp>
      <p:sp>
        <p:nvSpPr>
          <p:cNvPr id="3" name="内容占位符 2"/>
          <p:cNvSpPr>
            <a:spLocks noGrp="1"/>
          </p:cNvSpPr>
          <p:nvPr>
            <p:ph idx="1"/>
          </p:nvPr>
        </p:nvSpPr>
        <p:spPr>
          <a:xfrm>
            <a:off x="838200" y="1262743"/>
            <a:ext cx="10515600" cy="4914220"/>
          </a:xfrm>
        </p:spPr>
        <p:txBody>
          <a:bodyPr>
            <a:normAutofit fontScale="92500" lnSpcReduction="20000"/>
          </a:bodyPr>
          <a:lstStyle/>
          <a:p>
            <a:pPr marL="0" indent="0">
              <a:buNone/>
            </a:pPr>
            <a:r>
              <a:rPr lang="zh-CN" altLang="en-US" sz="2000" dirty="0"/>
              <a:t>静态成员类：与其他的静态成员一样，遵守同样的可访问性规则，如果它被声明为私有的，他就只有在外部类的内部才可以被访问。</a:t>
            </a:r>
            <a:endParaRPr lang="en-US" altLang="zh-CN" sz="2000" dirty="0"/>
          </a:p>
          <a:p>
            <a:pPr marL="0" indent="0">
              <a:buNone/>
            </a:pPr>
            <a:endParaRPr lang="en-US" altLang="zh-CN" sz="2000" dirty="0"/>
          </a:p>
          <a:p>
            <a:pPr marL="0" indent="0">
              <a:buNone/>
            </a:pPr>
            <a:r>
              <a:rPr lang="zh-CN" altLang="en-US" sz="2000" dirty="0"/>
              <a:t>非静态成员类的每个实例都隐含着与外围类的一个外围实例（</a:t>
            </a:r>
            <a:r>
              <a:rPr lang="en-US" altLang="zh-CN" sz="2000" dirty="0"/>
              <a:t>enclosing instance</a:t>
            </a:r>
            <a:r>
              <a:rPr lang="zh-CN" altLang="en-US" sz="2000" dirty="0"/>
              <a:t>）相关联。在非静态成员类的实例方法内部，可以调用外围实例上的方法，或者利用修改过的</a:t>
            </a:r>
            <a:r>
              <a:rPr lang="en-US" altLang="zh-CN" sz="2000" dirty="0"/>
              <a:t>this</a:t>
            </a:r>
            <a:r>
              <a:rPr lang="zh-CN" altLang="en-US" sz="2000" dirty="0"/>
              <a:t>构造获得外围实例的引用。</a:t>
            </a:r>
            <a:br>
              <a:rPr lang="zh-CN" altLang="en-US" sz="2000" dirty="0"/>
            </a:br>
            <a:r>
              <a:rPr lang="zh-CN" altLang="en-US" sz="2000" dirty="0"/>
              <a:t>如果嵌套类的实例可以在他外围类的实力之外独立存在，这个嵌套类就必须是静态成员类：在没有外围实例的情况下，要想创建非静态成员类的实例是不可能的。</a:t>
            </a:r>
            <a:endParaRPr lang="en-US" altLang="zh-CN" sz="2000" dirty="0"/>
          </a:p>
          <a:p>
            <a:endParaRPr lang="en-US" altLang="zh-CN" sz="2000" dirty="0"/>
          </a:p>
          <a:p>
            <a:pPr marL="0" indent="0">
              <a:buNone/>
            </a:pPr>
            <a:r>
              <a:rPr lang="zh-CN" altLang="en-US" sz="2000" dirty="0"/>
              <a:t>当非静态成员类的实例被创建的时候，他和外围之间的关联关系也随之被创立起来；而且，这种关联关系以后不能被修改。通常情况下，当在外围类的某个实例方法的内部调用非静态成员类的构造器时，这种关系被自动建立起来。</a:t>
            </a:r>
            <a:br>
              <a:rPr lang="zh-CN" altLang="en-US" sz="2000" dirty="0"/>
            </a:br>
            <a:r>
              <a:rPr lang="zh-CN" altLang="en-US" sz="2000" dirty="0"/>
              <a:t>正如你所预料的那样，</a:t>
            </a:r>
            <a:r>
              <a:rPr lang="zh-CN" altLang="en-US" sz="2000" dirty="0">
                <a:solidFill>
                  <a:srgbClr val="FF0000"/>
                </a:solidFill>
              </a:rPr>
              <a:t>这种关联关系需要消耗非费静态成员类的实例空间</a:t>
            </a:r>
            <a:r>
              <a:rPr lang="zh-CN" altLang="en-US" sz="2000" dirty="0"/>
              <a:t>，并且构造的时间开销。（当一个外部类被销毁时，它的一个内部类正在被其他地方调用或者资源没有释放掉，那这个类也就泄露了。）</a:t>
            </a:r>
            <a:br>
              <a:rPr lang="zh-CN" altLang="en-US" sz="2000" dirty="0"/>
            </a:br>
            <a:endParaRPr lang="en-US" altLang="zh-CN" sz="2000" dirty="0"/>
          </a:p>
          <a:p>
            <a:pPr marL="0" indent="0">
              <a:buNone/>
            </a:pPr>
            <a:r>
              <a:rPr lang="zh-CN" altLang="en-US" sz="2200" dirty="0"/>
              <a:t>如果声明成员类不要求访问外围实例，就要始终把</a:t>
            </a:r>
            <a:r>
              <a:rPr lang="en-US" altLang="zh-CN" sz="2200" dirty="0"/>
              <a:t>static</a:t>
            </a:r>
            <a:r>
              <a:rPr lang="zh-CN" altLang="en-US" sz="2200" dirty="0"/>
              <a:t>修饰符放在他的声明中。如果省略了</a:t>
            </a:r>
            <a:r>
              <a:rPr lang="en-US" altLang="zh-CN" sz="2200" dirty="0"/>
              <a:t>static</a:t>
            </a:r>
            <a:r>
              <a:rPr lang="zh-CN" altLang="en-US" sz="2200" dirty="0"/>
              <a:t>修饰符，则每个实例都包含一个额外指向外部的引用。</a:t>
            </a:r>
          </a:p>
        </p:txBody>
      </p:sp>
    </p:spTree>
    <p:extLst>
      <p:ext uri="{BB962C8B-B14F-4D97-AF65-F5344CB8AC3E}">
        <p14:creationId xmlns:p14="http://schemas.microsoft.com/office/powerpoint/2010/main" val="29852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44772"/>
          </a:xfrm>
        </p:spPr>
        <p:txBody>
          <a:bodyPr>
            <a:noAutofit/>
          </a:bodyPr>
          <a:lstStyle/>
          <a:p>
            <a:r>
              <a:rPr lang="zh-CN" altLang="en-US" sz="2800" dirty="0" smtClean="0"/>
              <a:t>建议</a:t>
            </a:r>
            <a:r>
              <a:rPr lang="en-US" altLang="zh-CN" sz="2800" dirty="0" smtClean="0"/>
              <a:t>22</a:t>
            </a:r>
            <a:r>
              <a:rPr lang="zh-CN" altLang="en-US" sz="2800" dirty="0" smtClean="0"/>
              <a:t>：</a:t>
            </a:r>
            <a:r>
              <a:rPr lang="zh-CN" altLang="en-US" sz="2800" dirty="0"/>
              <a:t>优先考虑静态成员变量</a:t>
            </a:r>
          </a:p>
        </p:txBody>
      </p:sp>
      <p:sp>
        <p:nvSpPr>
          <p:cNvPr id="3" name="内容占位符 2"/>
          <p:cNvSpPr>
            <a:spLocks noGrp="1"/>
          </p:cNvSpPr>
          <p:nvPr>
            <p:ph idx="1"/>
          </p:nvPr>
        </p:nvSpPr>
        <p:spPr>
          <a:xfrm>
            <a:off x="838200" y="1262743"/>
            <a:ext cx="10515600" cy="4914220"/>
          </a:xfrm>
        </p:spPr>
        <p:txBody>
          <a:bodyPr>
            <a:normAutofit/>
          </a:bodyPr>
          <a:lstStyle/>
          <a:p>
            <a:pPr marL="0" indent="0">
              <a:buNone/>
            </a:pPr>
            <a:r>
              <a:rPr lang="zh-CN" altLang="en-US" sz="2200" dirty="0"/>
              <a:t>匿名类：</a:t>
            </a:r>
            <a:endParaRPr lang="en-US" altLang="zh-CN" sz="2200" dirty="0"/>
          </a:p>
          <a:p>
            <a:pPr marL="0" indent="0">
              <a:buNone/>
            </a:pPr>
            <a:r>
              <a:rPr lang="zh-CN" altLang="en-US" sz="2000" dirty="0"/>
              <a:t>适用性受到诸多的限制。你无法声明一个匿名类来实现多个接口，或者扩展一个类，并同时扩展类和实现接口。</a:t>
            </a:r>
          </a:p>
          <a:p>
            <a:pPr marL="0" indent="0">
              <a:buNone/>
            </a:pPr>
            <a:r>
              <a:rPr lang="zh-CN" altLang="en-US" sz="2000" dirty="0"/>
              <a:t>匿名类的客户端无法调用任何成员，除了从它的超类型中继承得到之外。</a:t>
            </a:r>
            <a:endParaRPr lang="en-US" altLang="zh-CN" sz="2000" dirty="0"/>
          </a:p>
          <a:p>
            <a:pPr marL="0" indent="0">
              <a:buNone/>
            </a:pPr>
            <a:endParaRPr lang="en-US" altLang="zh-CN" sz="2000" dirty="0"/>
          </a:p>
          <a:p>
            <a:pPr marL="0" indent="0">
              <a:buNone/>
            </a:pPr>
            <a:r>
              <a:rPr lang="zh-CN" altLang="en-US" sz="2000" dirty="0"/>
              <a:t>局部类：在任何“可以声明局部变量”的地方，都可以声明局部类，并且局部类也遵守同样的作用与规则。</a:t>
            </a:r>
            <a:endParaRPr lang="en-US" altLang="zh-CN" sz="2000" dirty="0"/>
          </a:p>
          <a:p>
            <a:pPr marL="0" indent="0">
              <a:buNone/>
            </a:pPr>
            <a:endParaRPr lang="en-US" altLang="zh-CN" sz="2000" dirty="0"/>
          </a:p>
          <a:p>
            <a:pPr marL="0" indent="0">
              <a:buNone/>
            </a:pPr>
            <a:r>
              <a:rPr lang="zh-CN" altLang="en-US" sz="2000" dirty="0"/>
              <a:t>如果一个嵌套类需要在单个方法之外仍然是可见的，或者他太长了，不适合方法内部，就应该使用成员类。如果成员类的每个实例都需要一个指向其外围实例的引用，就要把成员类做成非静态的；否则就做成静态的。假设这个嵌套类属于一个方法的内部，如果你需要在一个地方创建实例，并且已经有了一个预置的类型可以说明这个类的特征，就把他做成匿名类；否则，就做成局部类。</a:t>
            </a:r>
          </a:p>
        </p:txBody>
      </p:sp>
    </p:spTree>
    <p:extLst>
      <p:ext uri="{BB962C8B-B14F-4D97-AF65-F5344CB8AC3E}">
        <p14:creationId xmlns:p14="http://schemas.microsoft.com/office/powerpoint/2010/main" val="113470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89D3406-D7A3-49FF-8847-7AD14646879D}"/>
              </a:ext>
            </a:extLst>
          </p:cNvPr>
          <p:cNvSpPr>
            <a:spLocks noGrp="1"/>
          </p:cNvSpPr>
          <p:nvPr>
            <p:ph type="title"/>
          </p:nvPr>
        </p:nvSpPr>
        <p:spPr>
          <a:xfrm>
            <a:off x="838200" y="365126"/>
            <a:ext cx="10515600" cy="813226"/>
          </a:xfrm>
        </p:spPr>
        <p:txBody>
          <a:bodyPr>
            <a:normAutofit/>
          </a:bodyPr>
          <a:lstStyle/>
          <a:p>
            <a:r>
              <a:rPr lang="zh-CN" altLang="en-US" sz="3200" dirty="0"/>
              <a:t>类和接口的建议</a:t>
            </a:r>
          </a:p>
        </p:txBody>
      </p:sp>
      <p:sp>
        <p:nvSpPr>
          <p:cNvPr id="3" name="内容占位符 2">
            <a:extLst>
              <a:ext uri="{FF2B5EF4-FFF2-40B4-BE49-F238E27FC236}">
                <a16:creationId xmlns:a16="http://schemas.microsoft.com/office/drawing/2014/main" xmlns="" id="{680BC9CF-9971-4119-B599-DFEEFBFEADA6}"/>
              </a:ext>
            </a:extLst>
          </p:cNvPr>
          <p:cNvSpPr>
            <a:spLocks noGrp="1"/>
          </p:cNvSpPr>
          <p:nvPr>
            <p:ph idx="1"/>
          </p:nvPr>
        </p:nvSpPr>
        <p:spPr>
          <a:xfrm>
            <a:off x="838200" y="1263192"/>
            <a:ext cx="10515600" cy="4913771"/>
          </a:xfrm>
        </p:spPr>
        <p:txBody>
          <a:bodyPr>
            <a:normAutofit lnSpcReduction="10000"/>
          </a:bodyPr>
          <a:lstStyle/>
          <a:p>
            <a:pPr marL="0" indent="0">
              <a:buNone/>
            </a:pPr>
            <a:r>
              <a:rPr lang="en-US" altLang="zh-CN" sz="2400" dirty="0"/>
              <a:t>1.</a:t>
            </a:r>
            <a:r>
              <a:rPr lang="zh-CN" altLang="en-US" sz="2400" dirty="0"/>
              <a:t>要么为继承而设计，并提供文档说明，要么就禁用继承</a:t>
            </a:r>
            <a:endParaRPr lang="en-US" altLang="zh-CN" sz="2400" dirty="0"/>
          </a:p>
          <a:p>
            <a:pPr marL="0" indent="0">
              <a:buNone/>
            </a:pPr>
            <a:endParaRPr lang="en-US" altLang="zh-CN" sz="2400" dirty="0"/>
          </a:p>
          <a:p>
            <a:pPr marL="0" indent="0">
              <a:buNone/>
            </a:pPr>
            <a:r>
              <a:rPr lang="en-US" altLang="zh-CN" sz="2400" dirty="0"/>
              <a:t>2.</a:t>
            </a:r>
            <a:r>
              <a:rPr lang="zh-CN" altLang="en-US" sz="2400" dirty="0"/>
              <a:t>接口优于抽象类</a:t>
            </a:r>
            <a:endParaRPr lang="en-US" altLang="zh-CN" sz="2400" dirty="0"/>
          </a:p>
          <a:p>
            <a:pPr marL="0" indent="0">
              <a:buNone/>
            </a:pPr>
            <a:endParaRPr lang="en-US" altLang="zh-CN" sz="2400" dirty="0"/>
          </a:p>
          <a:p>
            <a:pPr marL="0" indent="0">
              <a:buNone/>
            </a:pPr>
            <a:r>
              <a:rPr lang="en-US" altLang="zh-CN" sz="2400" dirty="0"/>
              <a:t>3.</a:t>
            </a:r>
            <a:r>
              <a:rPr lang="zh-CN" altLang="en-US" sz="2400" dirty="0"/>
              <a:t>接口只用于定义类型</a:t>
            </a:r>
            <a:endParaRPr lang="en-US" altLang="zh-CN" sz="2400" dirty="0"/>
          </a:p>
          <a:p>
            <a:pPr marL="0" indent="0">
              <a:buNone/>
            </a:pPr>
            <a:endParaRPr lang="en-US" altLang="zh-CN" sz="2400" dirty="0"/>
          </a:p>
          <a:p>
            <a:pPr marL="0" indent="0">
              <a:buNone/>
            </a:pPr>
            <a:r>
              <a:rPr lang="en-US" altLang="zh-CN" sz="2400" dirty="0"/>
              <a:t>4.</a:t>
            </a:r>
            <a:r>
              <a:rPr lang="zh-CN" altLang="en-US" sz="2400" dirty="0"/>
              <a:t>类层次优于标签类</a:t>
            </a:r>
            <a:endParaRPr lang="en-US" altLang="zh-CN" sz="2400" dirty="0"/>
          </a:p>
          <a:p>
            <a:pPr marL="0" indent="0">
              <a:buNone/>
            </a:pPr>
            <a:endParaRPr lang="en-US" altLang="zh-CN" sz="2400" dirty="0"/>
          </a:p>
          <a:p>
            <a:pPr marL="0" indent="0">
              <a:buNone/>
            </a:pPr>
            <a:r>
              <a:rPr lang="en-US" altLang="zh-CN" sz="2400" dirty="0"/>
              <a:t>5.</a:t>
            </a:r>
            <a:r>
              <a:rPr lang="zh-CN" altLang="en-US" sz="2400" dirty="0"/>
              <a:t>用函数对象表示策略</a:t>
            </a:r>
            <a:endParaRPr lang="en-US" altLang="zh-CN" sz="2400" dirty="0"/>
          </a:p>
          <a:p>
            <a:pPr marL="0" indent="0">
              <a:buNone/>
            </a:pPr>
            <a:endParaRPr lang="en-US" altLang="zh-CN" sz="2400" dirty="0"/>
          </a:p>
          <a:p>
            <a:pPr marL="0" indent="0">
              <a:buNone/>
            </a:pPr>
            <a:r>
              <a:rPr lang="en-US" altLang="zh-CN" sz="2400" dirty="0"/>
              <a:t>6.</a:t>
            </a:r>
            <a:r>
              <a:rPr lang="zh-CN" altLang="en-US" sz="2400" dirty="0"/>
              <a:t>优先考虑静态成员变量</a:t>
            </a:r>
          </a:p>
        </p:txBody>
      </p:sp>
    </p:spTree>
    <p:extLst>
      <p:ext uri="{BB962C8B-B14F-4D97-AF65-F5344CB8AC3E}">
        <p14:creationId xmlns:p14="http://schemas.microsoft.com/office/powerpoint/2010/main" val="199068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229FA88-39AA-4891-B474-30522E64C9E5}"/>
              </a:ext>
            </a:extLst>
          </p:cNvPr>
          <p:cNvSpPr>
            <a:spLocks noGrp="1"/>
          </p:cNvSpPr>
          <p:nvPr>
            <p:ph type="title"/>
          </p:nvPr>
        </p:nvSpPr>
        <p:spPr>
          <a:xfrm>
            <a:off x="838200" y="365125"/>
            <a:ext cx="10515600" cy="473861"/>
          </a:xfrm>
        </p:spPr>
        <p:txBody>
          <a:bodyPr>
            <a:normAutofit fontScale="90000"/>
          </a:bodyPr>
          <a:lstStyle/>
          <a:p>
            <a:r>
              <a:rPr lang="zh-CN" altLang="en-US" sz="3100" dirty="0" smtClean="0"/>
              <a:t>建议</a:t>
            </a:r>
            <a:r>
              <a:rPr lang="en-US" altLang="zh-CN" sz="3100" dirty="0" smtClean="0"/>
              <a:t>17</a:t>
            </a:r>
            <a:r>
              <a:rPr lang="zh-CN" altLang="en-US" sz="3100" dirty="0" smtClean="0"/>
              <a:t>：</a:t>
            </a:r>
            <a:r>
              <a:rPr lang="zh-CN" altLang="en-US" sz="3100" dirty="0"/>
              <a:t>要么为继承而设计，并提供文档说明，要么就禁用继承</a:t>
            </a:r>
            <a:endParaRPr lang="zh-CN" altLang="en-US" dirty="0"/>
          </a:p>
        </p:txBody>
      </p:sp>
      <p:sp>
        <p:nvSpPr>
          <p:cNvPr id="3" name="内容占位符 2">
            <a:extLst>
              <a:ext uri="{FF2B5EF4-FFF2-40B4-BE49-F238E27FC236}">
                <a16:creationId xmlns:a16="http://schemas.microsoft.com/office/drawing/2014/main" xmlns="" id="{2EB96CBC-4E0F-4E5A-8D22-AEB02691F803}"/>
              </a:ext>
            </a:extLst>
          </p:cNvPr>
          <p:cNvSpPr>
            <a:spLocks noGrp="1"/>
          </p:cNvSpPr>
          <p:nvPr>
            <p:ph idx="1"/>
          </p:nvPr>
        </p:nvSpPr>
        <p:spPr>
          <a:xfrm>
            <a:off x="838200" y="1112363"/>
            <a:ext cx="10515600" cy="5064600"/>
          </a:xfrm>
        </p:spPr>
        <p:txBody>
          <a:bodyPr>
            <a:normAutofit/>
          </a:bodyPr>
          <a:lstStyle/>
          <a:p>
            <a:pPr marL="0" indent="0">
              <a:buNone/>
            </a:pPr>
            <a:r>
              <a:rPr lang="zh-CN" altLang="en-US" sz="2000" dirty="0"/>
              <a:t> </a:t>
            </a:r>
            <a:r>
              <a:rPr lang="en-US" altLang="zh-CN" sz="2000" dirty="0"/>
              <a:t>1.</a:t>
            </a:r>
            <a:r>
              <a:rPr lang="zh-CN" altLang="en-US" sz="2000" dirty="0"/>
              <a:t>对于专门为了继承而设计并且具有良好文档说明的类而言，该类的文档必须精确地描述覆      盖每个方法所带来的影响。</a:t>
            </a:r>
            <a:br>
              <a:rPr lang="zh-CN" altLang="en-US" sz="2000" dirty="0"/>
            </a:br>
            <a:r>
              <a:rPr lang="zh-CN" altLang="en-US" sz="2000" dirty="0"/>
              <a:t>该类必须有文档说明它可覆盖的方法的自用性。</a:t>
            </a:r>
            <a:br>
              <a:rPr lang="zh-CN" altLang="en-US" sz="2000" dirty="0"/>
            </a:br>
            <a:r>
              <a:rPr lang="zh-CN" altLang="en-US" sz="2000" dirty="0">
                <a:solidFill>
                  <a:srgbClr val="FF0000"/>
                </a:solidFill>
              </a:rPr>
              <a:t>对于每个公有的或受保护的方法或者构造器，它的文档必须指明</a:t>
            </a:r>
            <a:r>
              <a:rPr lang="zh-CN" altLang="en-US" sz="2000" dirty="0">
                <a:solidFill>
                  <a:srgbClr val="00B0F0"/>
                </a:solidFill>
              </a:rPr>
              <a:t>该方法或者构造器调用了哪些可覆盖的方法，是以什么顺序调用的，每个调用的结果又是如何影响后续的处理过程的</a:t>
            </a:r>
            <a:r>
              <a:rPr lang="zh-CN" altLang="en-US" sz="2000" dirty="0"/>
              <a:t>。</a:t>
            </a:r>
            <a:br>
              <a:rPr lang="zh-CN" altLang="en-US" sz="2000" dirty="0"/>
            </a:br>
            <a:r>
              <a:rPr lang="zh-CN" altLang="en-US" sz="2000" dirty="0">
                <a:solidFill>
                  <a:srgbClr val="FF0000"/>
                </a:solidFill>
              </a:rPr>
              <a:t>更一般的，类必须在文档中说明，在哪些情况下它会调用可覆盖的方法。（例如在第</a:t>
            </a:r>
            <a:r>
              <a:rPr lang="en-US" altLang="zh-CN" sz="2000" dirty="0">
                <a:solidFill>
                  <a:srgbClr val="FF0000"/>
                </a:solidFill>
              </a:rPr>
              <a:t>16</a:t>
            </a:r>
            <a:r>
              <a:rPr lang="zh-CN" altLang="en-US" sz="2000" dirty="0">
                <a:solidFill>
                  <a:srgbClr val="FF0000"/>
                </a:solidFill>
              </a:rPr>
              <a:t>条的情形中，程序员在子类化</a:t>
            </a:r>
            <a:r>
              <a:rPr lang="en-US" altLang="zh-CN" sz="2000" dirty="0" err="1">
                <a:solidFill>
                  <a:srgbClr val="FF0000"/>
                </a:solidFill>
              </a:rPr>
              <a:t>HashSet</a:t>
            </a:r>
            <a:r>
              <a:rPr lang="zh-CN" altLang="en-US" sz="2000" dirty="0">
                <a:solidFill>
                  <a:srgbClr val="FF0000"/>
                </a:solidFill>
              </a:rPr>
              <a:t>的时候，并无法说明覆盖</a:t>
            </a:r>
            <a:r>
              <a:rPr lang="en-US" altLang="zh-CN" sz="2000" dirty="0">
                <a:solidFill>
                  <a:srgbClr val="FF0000"/>
                </a:solidFill>
              </a:rPr>
              <a:t>add</a:t>
            </a:r>
            <a:r>
              <a:rPr lang="zh-CN" altLang="en-US" sz="2000" dirty="0">
                <a:solidFill>
                  <a:srgbClr val="FF0000"/>
                </a:solidFill>
              </a:rPr>
              <a:t>方法是否会影响</a:t>
            </a:r>
            <a:r>
              <a:rPr lang="en-US" altLang="zh-CN" sz="2000" dirty="0" err="1">
                <a:solidFill>
                  <a:srgbClr val="FF0000"/>
                </a:solidFill>
              </a:rPr>
              <a:t>addAll</a:t>
            </a:r>
            <a:r>
              <a:rPr lang="zh-CN" altLang="en-US" sz="2000" dirty="0">
                <a:solidFill>
                  <a:srgbClr val="FF0000"/>
                </a:solidFill>
              </a:rPr>
              <a:t>方法的行为。）</a:t>
            </a:r>
            <a:endParaRPr lang="en-US" altLang="zh-CN" sz="2000" dirty="0">
              <a:solidFill>
                <a:srgbClr val="FF0000"/>
              </a:solidFill>
            </a:endParaRPr>
          </a:p>
          <a:p>
            <a:pPr marL="0" indent="0">
              <a:buNone/>
            </a:pPr>
            <a:endParaRPr lang="en-US" altLang="zh-CN" sz="2000" dirty="0">
              <a:solidFill>
                <a:srgbClr val="FF0000"/>
              </a:solidFill>
            </a:endParaRPr>
          </a:p>
          <a:p>
            <a:pPr marL="0" indent="0">
              <a:buNone/>
            </a:pPr>
            <a:r>
              <a:rPr lang="en-US" altLang="zh-CN" sz="2000" dirty="0"/>
              <a:t>2.</a:t>
            </a:r>
            <a:r>
              <a:rPr lang="zh-CN" altLang="en-US" sz="2000" dirty="0"/>
              <a:t>一个为了继承而设计的类（超类）应该是：</a:t>
            </a:r>
            <a:br>
              <a:rPr lang="zh-CN" altLang="en-US" sz="2000" dirty="0"/>
            </a:br>
            <a:r>
              <a:rPr lang="en-US" altLang="zh-CN" sz="2000" dirty="0"/>
              <a:t>a.</a:t>
            </a:r>
            <a:r>
              <a:rPr lang="zh-CN" altLang="en-US" sz="2000" dirty="0"/>
              <a:t>为了允许被继承，无论是直接还是间接，构造方法都不能够调用非</a:t>
            </a:r>
            <a:r>
              <a:rPr lang="en-US" altLang="zh-CN" sz="2000" dirty="0"/>
              <a:t>final</a:t>
            </a:r>
            <a:r>
              <a:rPr lang="zh-CN" altLang="en-US" sz="2000" dirty="0"/>
              <a:t>方法。否则程序有可能失败。</a:t>
            </a:r>
            <a:br>
              <a:rPr lang="zh-CN" altLang="en-US" sz="2000" dirty="0"/>
            </a:br>
            <a:r>
              <a:rPr lang="zh-CN" altLang="en-US" sz="2000" dirty="0"/>
              <a:t>由于</a:t>
            </a:r>
            <a:r>
              <a:rPr lang="zh-CN" altLang="en-US" sz="2000" dirty="0">
                <a:solidFill>
                  <a:srgbClr val="FF0000"/>
                </a:solidFill>
              </a:rPr>
              <a:t>超类的构造方法比子类的构造方法先执行，所以子类中改写版本的方法将会在子类的构造方法运行之前先被调用</a:t>
            </a:r>
            <a:r>
              <a:rPr lang="zh-CN" altLang="en-US" sz="2000" dirty="0"/>
              <a:t>。如果该改写版本的方法依赖于子类构造方法所执行的初始化工作，那么该方法将不会如预期执行。</a:t>
            </a:r>
            <a:br>
              <a:rPr lang="zh-CN" altLang="en-US" sz="2000" dirty="0"/>
            </a:br>
            <a:r>
              <a:rPr lang="zh-CN" altLang="en-US" sz="2000" dirty="0"/>
              <a:t>构造器决不能调用可被覆盖的方法。</a:t>
            </a:r>
            <a:endParaRPr lang="en-US" altLang="zh-CN" sz="2000" dirty="0"/>
          </a:p>
          <a:p>
            <a:pPr marL="0" indent="0">
              <a:buNone/>
            </a:pPr>
            <a:endParaRPr lang="en-US" altLang="zh-CN" sz="2000" dirty="0">
              <a:solidFill>
                <a:srgbClr val="FF0000"/>
              </a:solidFill>
            </a:endParaRPr>
          </a:p>
          <a:p>
            <a:pPr marL="0" indent="0">
              <a:buNone/>
            </a:pPr>
            <a:endParaRPr lang="zh-CN" altLang="en-US" sz="2000" dirty="0">
              <a:solidFill>
                <a:srgbClr val="FF0000"/>
              </a:solidFill>
            </a:endParaRPr>
          </a:p>
        </p:txBody>
      </p:sp>
    </p:spTree>
    <p:extLst>
      <p:ext uri="{BB962C8B-B14F-4D97-AF65-F5344CB8AC3E}">
        <p14:creationId xmlns:p14="http://schemas.microsoft.com/office/powerpoint/2010/main" val="308191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3557832-CBC5-42AF-A23C-E53A32D6BD9E}"/>
              </a:ext>
            </a:extLst>
          </p:cNvPr>
          <p:cNvSpPr>
            <a:spLocks noGrp="1"/>
          </p:cNvSpPr>
          <p:nvPr>
            <p:ph type="title"/>
          </p:nvPr>
        </p:nvSpPr>
        <p:spPr>
          <a:xfrm>
            <a:off x="838200" y="365126"/>
            <a:ext cx="10515600" cy="728383"/>
          </a:xfrm>
        </p:spPr>
        <p:txBody>
          <a:bodyPr>
            <a:normAutofit/>
          </a:bodyPr>
          <a:lstStyle/>
          <a:p>
            <a:r>
              <a:rPr lang="zh-CN" altLang="en-US" sz="2800" dirty="0" smtClean="0"/>
              <a:t>建议</a:t>
            </a:r>
            <a:r>
              <a:rPr lang="en-US" altLang="zh-CN" sz="2800" dirty="0" smtClean="0"/>
              <a:t>17</a:t>
            </a:r>
            <a:r>
              <a:rPr lang="zh-CN" altLang="en-US" sz="2800" dirty="0" smtClean="0"/>
              <a:t>：</a:t>
            </a:r>
            <a:r>
              <a:rPr lang="zh-CN" altLang="en-US" sz="2800" dirty="0"/>
              <a:t>要么为继承而设计，并提供文档说明，要么就禁用继承</a:t>
            </a:r>
          </a:p>
        </p:txBody>
      </p:sp>
      <p:sp>
        <p:nvSpPr>
          <p:cNvPr id="3" name="内容占位符 2">
            <a:extLst>
              <a:ext uri="{FF2B5EF4-FFF2-40B4-BE49-F238E27FC236}">
                <a16:creationId xmlns:a16="http://schemas.microsoft.com/office/drawing/2014/main" xmlns="" id="{FDEBFC61-BB97-46A7-B323-4B222D4D9410}"/>
              </a:ext>
            </a:extLst>
          </p:cNvPr>
          <p:cNvSpPr>
            <a:spLocks noGrp="1"/>
          </p:cNvSpPr>
          <p:nvPr>
            <p:ph idx="1"/>
          </p:nvPr>
        </p:nvSpPr>
        <p:spPr>
          <a:xfrm>
            <a:off x="838200" y="1706252"/>
            <a:ext cx="10515600" cy="4470711"/>
          </a:xfrm>
        </p:spPr>
        <p:txBody>
          <a:bodyPr/>
          <a:lstStyle/>
          <a:p>
            <a:pPr marL="0" indent="0">
              <a:buNone/>
            </a:pPr>
            <a:r>
              <a:rPr lang="zh-CN" altLang="en-US" sz="2000" dirty="0"/>
              <a:t>为了继承而设计一个类，要求对这个类有一些实质性的限制。对于那些并非为了安全地进行子类化而设计和编写文档的类（如普通的具体类），禁止子类化。</a:t>
            </a:r>
            <a:endParaRPr lang="en-US" altLang="zh-CN" sz="2000" dirty="0"/>
          </a:p>
          <a:p>
            <a:pPr marL="0" indent="0">
              <a:buNone/>
            </a:pPr>
            <a:r>
              <a:rPr lang="zh-CN" altLang="en-US" sz="2000" dirty="0"/>
              <a:t>有两种办法可以禁止子类化：把类声明为</a:t>
            </a:r>
            <a:r>
              <a:rPr lang="en-US" altLang="zh-CN" sz="2000" dirty="0"/>
              <a:t>final</a:t>
            </a:r>
            <a:r>
              <a:rPr lang="zh-CN" altLang="en-US" sz="2000" dirty="0"/>
              <a:t>。</a:t>
            </a:r>
          </a:p>
          <a:p>
            <a:pPr marL="0" indent="0">
              <a:buNone/>
            </a:pPr>
            <a:r>
              <a:rPr lang="zh-CN" altLang="en-US" sz="2000" dirty="0"/>
              <a:t>把所有的构造函数变成私有的或包级私有的，增加一些公有的静态工厂来替代构造函数的位置。</a:t>
            </a:r>
          </a:p>
          <a:p>
            <a:pPr marL="0" indent="0">
              <a:buNone/>
            </a:pPr>
            <a:endParaRPr lang="en-US" altLang="zh-CN" dirty="0"/>
          </a:p>
          <a:p>
            <a:pPr marL="0" indent="0">
              <a:buNone/>
            </a:pPr>
            <a:r>
              <a:rPr lang="zh-CN" altLang="en-US" sz="2000" dirty="0" smtClean="0"/>
              <a:t>子</a:t>
            </a:r>
            <a:r>
              <a:rPr lang="zh-CN" altLang="en-US" sz="2000" dirty="0"/>
              <a:t>类不要去重写父类构造方法调用的方法来完成子类的初始化。作为</a:t>
            </a:r>
            <a:r>
              <a:rPr lang="en-US" altLang="zh-CN" sz="2000" dirty="0" err="1"/>
              <a:t>api</a:t>
            </a:r>
            <a:r>
              <a:rPr lang="zh-CN" altLang="en-US" sz="2000" dirty="0"/>
              <a:t>的提供着就应该写相应的文档了。</a:t>
            </a:r>
          </a:p>
        </p:txBody>
      </p:sp>
    </p:spTree>
    <p:extLst>
      <p:ext uri="{BB962C8B-B14F-4D97-AF65-F5344CB8AC3E}">
        <p14:creationId xmlns:p14="http://schemas.microsoft.com/office/powerpoint/2010/main" val="1482653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AD9716-91A4-4EA3-92E5-9C0BB2773852}"/>
              </a:ext>
            </a:extLst>
          </p:cNvPr>
          <p:cNvSpPr>
            <a:spLocks noGrp="1"/>
          </p:cNvSpPr>
          <p:nvPr>
            <p:ph type="title"/>
          </p:nvPr>
        </p:nvSpPr>
        <p:spPr>
          <a:xfrm>
            <a:off x="838200" y="365125"/>
            <a:ext cx="10515600" cy="690677"/>
          </a:xfrm>
        </p:spPr>
        <p:txBody>
          <a:bodyPr>
            <a:normAutofit/>
          </a:bodyPr>
          <a:lstStyle/>
          <a:p>
            <a:r>
              <a:rPr lang="zh-CN" altLang="en-US" sz="2800" dirty="0" smtClean="0"/>
              <a:t>建议</a:t>
            </a:r>
            <a:r>
              <a:rPr lang="en-US" altLang="zh-CN" sz="2800" dirty="0" smtClean="0"/>
              <a:t>18</a:t>
            </a:r>
            <a:r>
              <a:rPr lang="zh-CN" altLang="en-US" sz="2800" dirty="0" smtClean="0"/>
              <a:t>：</a:t>
            </a:r>
            <a:r>
              <a:rPr lang="zh-CN" altLang="en-US" sz="2800" dirty="0"/>
              <a:t>接口优于抽象类</a:t>
            </a:r>
          </a:p>
        </p:txBody>
      </p:sp>
      <p:sp>
        <p:nvSpPr>
          <p:cNvPr id="3" name="内容占位符 2">
            <a:extLst>
              <a:ext uri="{FF2B5EF4-FFF2-40B4-BE49-F238E27FC236}">
                <a16:creationId xmlns:a16="http://schemas.microsoft.com/office/drawing/2014/main" xmlns="" id="{D7F88471-5F46-409F-AB28-F72733350FE6}"/>
              </a:ext>
            </a:extLst>
          </p:cNvPr>
          <p:cNvSpPr>
            <a:spLocks noGrp="1"/>
          </p:cNvSpPr>
          <p:nvPr>
            <p:ph idx="1"/>
          </p:nvPr>
        </p:nvSpPr>
        <p:spPr>
          <a:xfrm>
            <a:off x="838200" y="1140643"/>
            <a:ext cx="10515600" cy="5036320"/>
          </a:xfrm>
        </p:spPr>
        <p:txBody>
          <a:bodyPr>
            <a:normAutofit/>
          </a:bodyPr>
          <a:lstStyle/>
          <a:p>
            <a:pPr marL="0" indent="0">
              <a:buNone/>
            </a:pPr>
            <a:r>
              <a:rPr lang="en-US" altLang="zh-CN" sz="2000" dirty="0"/>
              <a:t>1.</a:t>
            </a:r>
            <a:r>
              <a:rPr lang="zh-CN" altLang="en-US" sz="2000" dirty="0"/>
              <a:t>现有的类可以很容易被更新，以实现新的接口</a:t>
            </a:r>
            <a:endParaRPr lang="en-US" altLang="zh-CN" sz="2000" dirty="0"/>
          </a:p>
          <a:p>
            <a:pPr marL="0" indent="0">
              <a:buNone/>
            </a:pPr>
            <a:r>
              <a:rPr lang="en-US" altLang="zh-CN" sz="2000" dirty="0"/>
              <a:t>   </a:t>
            </a:r>
            <a:r>
              <a:rPr lang="zh-CN" altLang="en-US" sz="2000" dirty="0"/>
              <a:t>解释：如果想对现有的类更新，用接口就很容易。比如让类实现比较功能，只需要让它实现</a:t>
            </a:r>
            <a:r>
              <a:rPr lang="en-US" altLang="zh-CN" sz="2000" dirty="0"/>
              <a:t>Comparable</a:t>
            </a:r>
            <a:r>
              <a:rPr lang="zh-CN" altLang="en-US" sz="2000" dirty="0"/>
              <a:t>方法即可。</a:t>
            </a:r>
            <a:endParaRPr lang="en-US" altLang="zh-CN" sz="2000" dirty="0"/>
          </a:p>
          <a:p>
            <a:pPr marL="0" indent="0">
              <a:buNone/>
            </a:pPr>
            <a:r>
              <a:rPr lang="zh-CN" altLang="en-US" sz="2000" dirty="0"/>
              <a:t>假如要扩展一个抽象的比较类，就必须把抽象类放到类型层次结构的高处，以便这两个类的一个祖先成为它的子类。遗憾的是这样做会间接到伤害到类层次，迫使这个公共祖先到所有后代类都扩展这个新的抽象类，无论它对于这些后代类是否合适。（类结构是单继承造成的）</a:t>
            </a:r>
          </a:p>
        </p:txBody>
      </p:sp>
      <p:pic>
        <p:nvPicPr>
          <p:cNvPr id="4" name="图片 3">
            <a:extLst>
              <a:ext uri="{FF2B5EF4-FFF2-40B4-BE49-F238E27FC236}">
                <a16:creationId xmlns:a16="http://schemas.microsoft.com/office/drawing/2014/main" xmlns="" id="{17AA4ACA-9F09-48B9-A3A2-E7DD93E5AA34}"/>
              </a:ext>
            </a:extLst>
          </p:cNvPr>
          <p:cNvPicPr>
            <a:picLocks noChangeAspect="1"/>
          </p:cNvPicPr>
          <p:nvPr/>
        </p:nvPicPr>
        <p:blipFill>
          <a:blip r:embed="rId2"/>
          <a:stretch>
            <a:fillRect/>
          </a:stretch>
        </p:blipFill>
        <p:spPr>
          <a:xfrm>
            <a:off x="155643" y="3210128"/>
            <a:ext cx="11595369" cy="2832759"/>
          </a:xfrm>
          <a:prstGeom prst="rect">
            <a:avLst/>
          </a:prstGeom>
        </p:spPr>
      </p:pic>
    </p:spTree>
    <p:extLst>
      <p:ext uri="{BB962C8B-B14F-4D97-AF65-F5344CB8AC3E}">
        <p14:creationId xmlns:p14="http://schemas.microsoft.com/office/powerpoint/2010/main" val="3462016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AD9716-91A4-4EA3-92E5-9C0BB2773852}"/>
              </a:ext>
            </a:extLst>
          </p:cNvPr>
          <p:cNvSpPr>
            <a:spLocks noGrp="1"/>
          </p:cNvSpPr>
          <p:nvPr>
            <p:ph type="title"/>
          </p:nvPr>
        </p:nvSpPr>
        <p:spPr>
          <a:xfrm>
            <a:off x="838200" y="365125"/>
            <a:ext cx="10515600" cy="690677"/>
          </a:xfrm>
        </p:spPr>
        <p:txBody>
          <a:bodyPr>
            <a:normAutofit/>
          </a:bodyPr>
          <a:lstStyle/>
          <a:p>
            <a:r>
              <a:rPr lang="zh-CN" altLang="en-US" sz="2800" dirty="0" smtClean="0"/>
              <a:t>建议</a:t>
            </a:r>
            <a:r>
              <a:rPr lang="en-US" altLang="zh-CN" sz="2800" dirty="0" smtClean="0"/>
              <a:t>18</a:t>
            </a:r>
            <a:r>
              <a:rPr lang="zh-CN" altLang="en-US" sz="2800" dirty="0" smtClean="0"/>
              <a:t>：</a:t>
            </a:r>
            <a:r>
              <a:rPr lang="zh-CN" altLang="en-US" sz="2800" dirty="0"/>
              <a:t>接口优于抽象类</a:t>
            </a:r>
          </a:p>
        </p:txBody>
      </p:sp>
      <p:sp>
        <p:nvSpPr>
          <p:cNvPr id="3" name="内容占位符 2">
            <a:extLst>
              <a:ext uri="{FF2B5EF4-FFF2-40B4-BE49-F238E27FC236}">
                <a16:creationId xmlns:a16="http://schemas.microsoft.com/office/drawing/2014/main" xmlns="" id="{D7F88471-5F46-409F-AB28-F72733350FE6}"/>
              </a:ext>
            </a:extLst>
          </p:cNvPr>
          <p:cNvSpPr>
            <a:spLocks noGrp="1"/>
          </p:cNvSpPr>
          <p:nvPr>
            <p:ph idx="1"/>
          </p:nvPr>
        </p:nvSpPr>
        <p:spPr>
          <a:xfrm>
            <a:off x="838200" y="1140643"/>
            <a:ext cx="10515600" cy="5036320"/>
          </a:xfrm>
        </p:spPr>
        <p:txBody>
          <a:bodyPr>
            <a:normAutofit fontScale="92500" lnSpcReduction="10000"/>
          </a:bodyPr>
          <a:lstStyle/>
          <a:p>
            <a:pPr marL="0" indent="0">
              <a:buNone/>
            </a:pPr>
            <a:r>
              <a:rPr lang="zh-CN" altLang="en-US" sz="2000" dirty="0"/>
              <a:t>接口允许我们构造非层次结构的类型框架。</a:t>
            </a:r>
            <a:endParaRPr lang="en-US" altLang="zh-CN" sz="2000" dirty="0"/>
          </a:p>
          <a:p>
            <a:pPr marL="0" indent="0">
              <a:buNone/>
            </a:pPr>
            <a:r>
              <a:rPr lang="zh-CN" altLang="en-US" sz="2000" dirty="0"/>
              <a:t>解释：接口比抽象类更加灵活，比如在现实生活中，有很多人即是歌唱家又是作曲家，如果是接口，我只需要同时实现这两个接口就可以，如果是抽象类，因为</a:t>
            </a:r>
            <a:r>
              <a:rPr lang="en-US" altLang="zh-CN" sz="2000" dirty="0"/>
              <a:t>Java</a:t>
            </a:r>
            <a:r>
              <a:rPr lang="zh-CN" altLang="en-US" sz="2000" dirty="0"/>
              <a:t>是单继承的，我就需要两次继承，这也就说明如果我们优先使用抽象类的话会使类的层次结构更加臃肿。</a:t>
            </a:r>
            <a:endParaRPr lang="en-US" altLang="zh-CN" sz="2000" dirty="0"/>
          </a:p>
          <a:p>
            <a:pPr marL="0" indent="0">
              <a:buNone/>
            </a:pPr>
            <a:endParaRPr lang="en-US" altLang="zh-CN" sz="2000" dirty="0"/>
          </a:p>
          <a:p>
            <a:pPr marL="0" indent="0">
              <a:buNone/>
            </a:pPr>
            <a:r>
              <a:rPr lang="zh-CN" altLang="en-US" sz="2400" dirty="0"/>
              <a:t>虽然接口不允许包含方法的实现，但是，使用接口来定义类型并不妨碍你为程序员提供实现上的帮助。</a:t>
            </a:r>
            <a:r>
              <a:rPr lang="zh-CN" altLang="en-US" sz="2400" b="1" dirty="0"/>
              <a:t>通过对你导出的每个重要接口都提供一个抽象骨架的实现类，把接口和抽象类的</a:t>
            </a:r>
            <a:r>
              <a:rPr lang="zh-CN" altLang="en-US" sz="2400" b="1" dirty="0">
                <a:solidFill>
                  <a:srgbClr val="FF0000"/>
                </a:solidFill>
              </a:rPr>
              <a:t>优点都结合起</a:t>
            </a:r>
            <a:r>
              <a:rPr lang="zh-CN" altLang="en-US" sz="2400" b="1" dirty="0"/>
              <a:t>来。</a:t>
            </a:r>
            <a:r>
              <a:rPr lang="zh-CN" altLang="en-US" sz="2400" dirty="0"/>
              <a:t>接口的作用仍然是定义类型，骨架类的实现是为继承而设计的，但是骨架的实现类接管类所有与接口实现相关的工作，比如</a:t>
            </a:r>
            <a:r>
              <a:rPr lang="en-US" altLang="zh-CN" sz="2400" dirty="0" err="1"/>
              <a:t>AbstractCollections</a:t>
            </a:r>
            <a:r>
              <a:rPr lang="zh-CN" altLang="en-US" sz="2400" dirty="0"/>
              <a:t>、</a:t>
            </a:r>
            <a:r>
              <a:rPr lang="en-US" altLang="zh-CN" sz="2400" dirty="0" err="1"/>
              <a:t>AbstractSet</a:t>
            </a:r>
            <a:r>
              <a:rPr lang="zh-CN" altLang="en-US" sz="2400" dirty="0"/>
              <a:t>、</a:t>
            </a:r>
            <a:r>
              <a:rPr lang="en-US" altLang="zh-CN" sz="2400" dirty="0" err="1"/>
              <a:t>AbstractList</a:t>
            </a:r>
            <a:r>
              <a:rPr lang="zh-CN" altLang="en-US" sz="2400" dirty="0"/>
              <a:t>。</a:t>
            </a:r>
          </a:p>
          <a:p>
            <a:pPr marL="0" indent="0">
              <a:buNone/>
            </a:pPr>
            <a:r>
              <a:rPr lang="zh-CN" altLang="en-US" sz="2400" dirty="0"/>
              <a:t>　　骨架为接口提供实现上的帮助，但又不强加“抽象类被用作类型定义时”所特有的严格限制。对于接口大多数的实现来讲，扩展骨架实现类是个很显然的选择，但不是必须的。如果预制的类无法扩展骨架实现类，这个类始终可以手工实现这个接口。此外，骨架实现类仍然有助于接口的实现。实现类这个接口的类可以把对于这个接口方法的调用，转发到一个内部私有类的实例上，这个内部私有类扩展骨架实现类。这种方法被称作</a:t>
            </a:r>
            <a:r>
              <a:rPr lang="zh-CN" altLang="en-US" sz="2400" dirty="0">
                <a:solidFill>
                  <a:srgbClr val="FF0000"/>
                </a:solidFill>
              </a:rPr>
              <a:t>模拟多重继承</a:t>
            </a:r>
            <a:r>
              <a:rPr lang="zh-CN" altLang="en-US" sz="2400" dirty="0"/>
              <a:t>。这项技术具有多重继承的绝大多数有点，同时又避免了相应的缺陷。</a:t>
            </a:r>
          </a:p>
          <a:p>
            <a:pPr marL="0" indent="0">
              <a:buNone/>
            </a:pPr>
            <a:endParaRPr lang="zh-CN" altLang="en-US" sz="2000" dirty="0"/>
          </a:p>
        </p:txBody>
      </p:sp>
    </p:spTree>
    <p:extLst>
      <p:ext uri="{BB962C8B-B14F-4D97-AF65-F5344CB8AC3E}">
        <p14:creationId xmlns:p14="http://schemas.microsoft.com/office/powerpoint/2010/main" val="177765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33D09E-6578-4D0D-9C1E-6B010076BB6D}"/>
              </a:ext>
            </a:extLst>
          </p:cNvPr>
          <p:cNvSpPr>
            <a:spLocks noGrp="1"/>
          </p:cNvSpPr>
          <p:nvPr>
            <p:ph type="title"/>
          </p:nvPr>
        </p:nvSpPr>
        <p:spPr>
          <a:xfrm>
            <a:off x="838200" y="365126"/>
            <a:ext cx="10515600" cy="558701"/>
          </a:xfrm>
        </p:spPr>
        <p:txBody>
          <a:bodyPr>
            <a:normAutofit/>
          </a:bodyPr>
          <a:lstStyle/>
          <a:p>
            <a:r>
              <a:rPr lang="zh-CN" altLang="en-US" sz="2800" dirty="0" smtClean="0"/>
              <a:t>建议</a:t>
            </a:r>
            <a:r>
              <a:rPr lang="en-US" altLang="zh-CN" sz="2800" dirty="0" smtClean="0"/>
              <a:t>19</a:t>
            </a:r>
            <a:r>
              <a:rPr lang="zh-CN" altLang="en-US" sz="2800" dirty="0" smtClean="0"/>
              <a:t>：</a:t>
            </a:r>
            <a:r>
              <a:rPr lang="zh-CN" altLang="en-US" sz="2800" dirty="0"/>
              <a:t>接口用于定义类型</a:t>
            </a:r>
          </a:p>
        </p:txBody>
      </p:sp>
      <p:sp>
        <p:nvSpPr>
          <p:cNvPr id="3" name="内容占位符 2">
            <a:extLst>
              <a:ext uri="{FF2B5EF4-FFF2-40B4-BE49-F238E27FC236}">
                <a16:creationId xmlns:a16="http://schemas.microsoft.com/office/drawing/2014/main" xmlns="" id="{3EBD1980-08C3-48E6-81C2-870FC6E67B4A}"/>
              </a:ext>
            </a:extLst>
          </p:cNvPr>
          <p:cNvSpPr>
            <a:spLocks noGrp="1"/>
          </p:cNvSpPr>
          <p:nvPr>
            <p:ph idx="1"/>
          </p:nvPr>
        </p:nvSpPr>
        <p:spPr>
          <a:xfrm>
            <a:off x="838200" y="1253765"/>
            <a:ext cx="10515600" cy="4923198"/>
          </a:xfrm>
        </p:spPr>
        <p:txBody>
          <a:bodyPr>
            <a:normAutofit/>
          </a:bodyPr>
          <a:lstStyle/>
          <a:p>
            <a:pPr marL="0" indent="0">
              <a:buNone/>
            </a:pPr>
            <a:r>
              <a:rPr lang="zh-CN" altLang="en-US" sz="2000" dirty="0"/>
              <a:t>当类实现接口时，接口就充当可以引用这个类的实例类型。因此，类实现了接口，就表明客户端对这个类的实例可以实施某些动作。为了任何其他目的而定义的接口是不恰当的。</a:t>
            </a:r>
            <a:endParaRPr lang="en-US" altLang="zh-CN" sz="2000" dirty="0"/>
          </a:p>
          <a:p>
            <a:pPr marL="0" indent="0">
              <a:buNone/>
            </a:pPr>
            <a:endParaRPr lang="en-US" altLang="zh-CN" sz="2000" dirty="0"/>
          </a:p>
          <a:p>
            <a:pPr marL="0" indent="0">
              <a:buNone/>
            </a:pPr>
            <a:r>
              <a:rPr lang="zh-CN" altLang="en-US" sz="2000" dirty="0"/>
              <a:t>有一种接口被称为常量接口，它不满足上面的条件。常量接口模式是对接口的不良使用。类实现常量接口，这对于这个类的用户来说并没有什么价值。如果这个类被修改了，不再使用这些常量了，依然使用这个接口，这个类和它的子类的命名空间也会被接口中的常量所污染。</a:t>
            </a:r>
            <a:endParaRPr lang="en-US" altLang="zh-CN" sz="2000" dirty="0"/>
          </a:p>
          <a:p>
            <a:pPr marL="0" indent="0">
              <a:buNone/>
            </a:pPr>
            <a:endParaRPr lang="en-US" altLang="zh-CN" sz="2000" dirty="0"/>
          </a:p>
          <a:p>
            <a:pPr marL="0" indent="0">
              <a:buNone/>
            </a:pPr>
            <a:r>
              <a:rPr lang="zh-CN" altLang="en-US" sz="2000" dirty="0"/>
              <a:t>对于常量的管理，合理的做法是：</a:t>
            </a:r>
          </a:p>
          <a:p>
            <a:pPr marL="0" indent="0">
              <a:buNone/>
            </a:pPr>
            <a:r>
              <a:rPr lang="zh-CN" altLang="en-US" sz="2000" dirty="0"/>
              <a:t>（</a:t>
            </a:r>
            <a:r>
              <a:rPr lang="en-US" altLang="zh-CN" sz="2000" dirty="0"/>
              <a:t>1</a:t>
            </a:r>
            <a:r>
              <a:rPr lang="zh-CN" altLang="en-US" sz="2000" dirty="0"/>
              <a:t>）如果常量与现有类或者接口关系紧密就将常量添加到类或接口中</a:t>
            </a:r>
            <a:br>
              <a:rPr lang="zh-CN" altLang="en-US" sz="2000" dirty="0"/>
            </a:br>
            <a:r>
              <a:rPr lang="zh-CN" altLang="en-US" sz="2000" dirty="0"/>
              <a:t>（</a:t>
            </a:r>
            <a:r>
              <a:rPr lang="en-US" altLang="zh-CN" sz="2000" dirty="0"/>
              <a:t>2</a:t>
            </a:r>
            <a:r>
              <a:rPr lang="zh-CN" altLang="en-US" sz="2000" dirty="0"/>
              <a:t>）如果常量可以被看做枚举类型，就是用枚举类型来表示。</a:t>
            </a:r>
            <a:br>
              <a:rPr lang="zh-CN" altLang="en-US" sz="2000" dirty="0"/>
            </a:br>
            <a:r>
              <a:rPr lang="zh-CN" altLang="en-US" sz="2000" dirty="0"/>
              <a:t>（</a:t>
            </a:r>
            <a:r>
              <a:rPr lang="en-US" altLang="zh-CN" sz="2000" dirty="0"/>
              <a:t>3</a:t>
            </a:r>
            <a:r>
              <a:rPr lang="zh-CN" altLang="en-US" sz="2000" dirty="0"/>
              <a:t>）使用工具类来保存这些常量</a:t>
            </a:r>
          </a:p>
          <a:p>
            <a:pPr marL="0" indent="0">
              <a:buNone/>
            </a:pPr>
            <a:endParaRPr lang="zh-CN" altLang="en-US" sz="2000" dirty="0"/>
          </a:p>
        </p:txBody>
      </p:sp>
    </p:spTree>
    <p:extLst>
      <p:ext uri="{BB962C8B-B14F-4D97-AF65-F5344CB8AC3E}">
        <p14:creationId xmlns:p14="http://schemas.microsoft.com/office/powerpoint/2010/main" val="769612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C96606-A6B1-4B58-AB21-33A877C86F29}"/>
              </a:ext>
            </a:extLst>
          </p:cNvPr>
          <p:cNvSpPr>
            <a:spLocks noGrp="1"/>
          </p:cNvSpPr>
          <p:nvPr>
            <p:ph type="title"/>
          </p:nvPr>
        </p:nvSpPr>
        <p:spPr>
          <a:xfrm>
            <a:off x="838200" y="365126"/>
            <a:ext cx="10515600" cy="813226"/>
          </a:xfrm>
        </p:spPr>
        <p:txBody>
          <a:bodyPr>
            <a:normAutofit/>
          </a:bodyPr>
          <a:lstStyle/>
          <a:p>
            <a:r>
              <a:rPr lang="zh-CN" altLang="en-US" sz="2800" dirty="0" smtClean="0"/>
              <a:t>建议</a:t>
            </a:r>
            <a:r>
              <a:rPr lang="en-US" altLang="zh-CN" sz="2800" dirty="0" smtClean="0"/>
              <a:t>20</a:t>
            </a:r>
            <a:r>
              <a:rPr lang="zh-CN" altLang="en-US" sz="2800" dirty="0" smtClean="0"/>
              <a:t>：</a:t>
            </a:r>
            <a:r>
              <a:rPr lang="zh-CN" altLang="en-US" sz="2800" dirty="0"/>
              <a:t>类层次优于标签类</a:t>
            </a:r>
          </a:p>
        </p:txBody>
      </p:sp>
      <p:sp>
        <p:nvSpPr>
          <p:cNvPr id="3" name="内容占位符 2">
            <a:extLst>
              <a:ext uri="{FF2B5EF4-FFF2-40B4-BE49-F238E27FC236}">
                <a16:creationId xmlns:a16="http://schemas.microsoft.com/office/drawing/2014/main" xmlns="" id="{73C8561F-2A26-4AD9-A90A-15B54BD79BCE}"/>
              </a:ext>
            </a:extLst>
          </p:cNvPr>
          <p:cNvSpPr>
            <a:spLocks noGrp="1"/>
          </p:cNvSpPr>
          <p:nvPr>
            <p:ph idx="1"/>
          </p:nvPr>
        </p:nvSpPr>
        <p:spPr>
          <a:xfrm>
            <a:off x="838200" y="1178352"/>
            <a:ext cx="10515600" cy="4998611"/>
          </a:xfrm>
        </p:spPr>
        <p:txBody>
          <a:bodyPr>
            <a:normAutofit/>
          </a:bodyPr>
          <a:lstStyle/>
          <a:p>
            <a:pPr marL="0" indent="0">
              <a:buNone/>
            </a:pPr>
            <a:r>
              <a:rPr lang="zh-CN" altLang="en-US" sz="2000" dirty="0"/>
              <a:t>有时候，可能会遇到带有两个甚至更多风格的实例的类，并包含表示实例风格的标签（</a:t>
            </a:r>
            <a:r>
              <a:rPr lang="en-US" altLang="zh-CN" sz="2000" dirty="0"/>
              <a:t>tag</a:t>
            </a:r>
            <a:r>
              <a:rPr lang="zh-CN" altLang="en-US" sz="2000" dirty="0"/>
              <a:t>）域。</a:t>
            </a:r>
            <a:endParaRPr lang="en-US" altLang="zh-CN" sz="2000" dirty="0"/>
          </a:p>
          <a:p>
            <a:pPr marL="0" indent="0">
              <a:buNone/>
            </a:pPr>
            <a:r>
              <a:rPr lang="zh-CN" altLang="en-US" sz="2000" dirty="0"/>
              <a:t>什么是标签类？</a:t>
            </a:r>
            <a:endParaRPr lang="en-US" altLang="zh-CN" sz="2000" dirty="0"/>
          </a:p>
          <a:p>
            <a:pPr marL="0" indent="0">
              <a:buNone/>
            </a:pPr>
            <a:r>
              <a:rPr lang="zh-CN" altLang="en-US" sz="2000" dirty="0"/>
              <a:t>书上说，标签类充斥着样板代码，包括枚举声明，标签域以及条件语句。由于多个实现乱七八糟的挤在了单个类中，破坏了可读性。（比如几个界面共用一个</a:t>
            </a:r>
            <a:r>
              <a:rPr lang="en-US" altLang="zh-CN" sz="2000" dirty="0"/>
              <a:t>activity</a:t>
            </a:r>
            <a:r>
              <a:rPr lang="zh-CN" altLang="en-US" sz="2000" dirty="0"/>
              <a:t>一个套布局）</a:t>
            </a:r>
            <a:endParaRPr lang="en-US" altLang="zh-CN" sz="2000" dirty="0"/>
          </a:p>
          <a:p>
            <a:pPr marL="0" indent="0">
              <a:buNone/>
            </a:pPr>
            <a:r>
              <a:rPr lang="zh-CN" altLang="en-US" sz="2000" dirty="0"/>
              <a:t/>
            </a:r>
            <a:br>
              <a:rPr lang="zh-CN" altLang="en-US" sz="2000" dirty="0"/>
            </a:br>
            <a:r>
              <a:rPr lang="zh-CN" altLang="en-US" sz="2000" dirty="0"/>
              <a:t>标签类过于冗长、容易出错，并且效率低下，破坏了可读性。</a:t>
            </a:r>
            <a:endParaRPr lang="en-US" altLang="zh-CN" sz="2000" dirty="0"/>
          </a:p>
        </p:txBody>
      </p:sp>
    </p:spTree>
    <p:extLst>
      <p:ext uri="{BB962C8B-B14F-4D97-AF65-F5344CB8AC3E}">
        <p14:creationId xmlns:p14="http://schemas.microsoft.com/office/powerpoint/2010/main" val="188809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9606"/>
          </a:xfrm>
        </p:spPr>
        <p:txBody>
          <a:bodyPr>
            <a:normAutofit/>
          </a:bodyPr>
          <a:lstStyle/>
          <a:p>
            <a:r>
              <a:rPr lang="zh-CN" altLang="en-US" sz="2800" dirty="0" smtClean="0"/>
              <a:t>建议</a:t>
            </a:r>
            <a:r>
              <a:rPr lang="en-US" altLang="zh-CN" sz="2800" dirty="0" smtClean="0"/>
              <a:t>21</a:t>
            </a:r>
            <a:r>
              <a:rPr lang="zh-CN" altLang="en-US" sz="2800" dirty="0" smtClean="0"/>
              <a:t>：</a:t>
            </a:r>
            <a:r>
              <a:rPr lang="zh-CN" altLang="en-US" sz="2800" dirty="0"/>
              <a:t>用函数对象表示策略</a:t>
            </a:r>
          </a:p>
        </p:txBody>
      </p:sp>
      <p:sp>
        <p:nvSpPr>
          <p:cNvPr id="3" name="内容占位符 2"/>
          <p:cNvSpPr>
            <a:spLocks noGrp="1"/>
          </p:cNvSpPr>
          <p:nvPr>
            <p:ph idx="1"/>
          </p:nvPr>
        </p:nvSpPr>
        <p:spPr>
          <a:xfrm>
            <a:off x="838200" y="1149531"/>
            <a:ext cx="10515600" cy="5027432"/>
          </a:xfrm>
        </p:spPr>
        <p:txBody>
          <a:bodyPr>
            <a:normAutofit lnSpcReduction="10000"/>
          </a:bodyPr>
          <a:lstStyle/>
          <a:p>
            <a:pPr marL="0" indent="0">
              <a:buNone/>
            </a:pPr>
            <a:r>
              <a:rPr lang="en-US" altLang="zh-CN" sz="2000" dirty="0"/>
              <a:t>       Java</a:t>
            </a:r>
            <a:r>
              <a:rPr lang="zh-CN" altLang="en-US" sz="2000" dirty="0"/>
              <a:t>没有提供函数指针，但是可以用对象引用实现同样的功能。调用对象上的方法通常是执行该对象上的某个操作。然而，我们也可能定义这样一种对象，它的方法执行其他对象上的操作。如果一个类仅仅导出这样的一个方法，它的实例上就等同于一个指向该方法的指针。这样的实例被称为函数对象。</a:t>
            </a:r>
            <a:endParaRPr lang="en-US" altLang="zh-CN" sz="2000" dirty="0"/>
          </a:p>
          <a:p>
            <a:pPr marL="0" indent="0">
              <a:buNone/>
            </a:pPr>
            <a:endParaRPr lang="en-US" altLang="zh-CN" sz="2000" dirty="0"/>
          </a:p>
          <a:p>
            <a:pPr marL="0" indent="0">
              <a:buNone/>
            </a:pPr>
            <a:r>
              <a:rPr lang="en-US" altLang="zh-CN" sz="2000" dirty="0"/>
              <a:t>public class </a:t>
            </a:r>
            <a:r>
              <a:rPr lang="en-US" altLang="zh-CN" sz="2000" dirty="0" err="1"/>
              <a:t>StringLengthComparator</a:t>
            </a:r>
            <a:r>
              <a:rPr lang="en-US" altLang="zh-CN" sz="2000" dirty="0"/>
              <a:t> {</a:t>
            </a:r>
          </a:p>
          <a:p>
            <a:pPr marL="0" indent="0">
              <a:buNone/>
            </a:pPr>
            <a:r>
              <a:rPr lang="en-US" altLang="zh-CN" sz="2000" dirty="0"/>
              <a:t> 	public </a:t>
            </a:r>
            <a:r>
              <a:rPr lang="en-US" altLang="zh-CN" sz="2000" dirty="0" err="1"/>
              <a:t>int</a:t>
            </a:r>
            <a:r>
              <a:rPr lang="en-US" altLang="zh-CN" sz="2000" dirty="0"/>
              <a:t> compare(String s1, String s2) {</a:t>
            </a:r>
          </a:p>
          <a:p>
            <a:pPr marL="0" indent="0">
              <a:buNone/>
            </a:pPr>
            <a:r>
              <a:rPr lang="en-US" altLang="zh-CN" sz="2000" dirty="0"/>
              <a:t>		 return s1.length() - s2.length();</a:t>
            </a:r>
          </a:p>
          <a:p>
            <a:pPr marL="0" indent="0">
              <a:buNone/>
            </a:pPr>
            <a:r>
              <a:rPr lang="en-US" altLang="zh-CN" sz="2000" dirty="0"/>
              <a:t> 	}</a:t>
            </a:r>
          </a:p>
          <a:p>
            <a:pPr marL="0" indent="0">
              <a:buNone/>
            </a:pPr>
            <a:r>
              <a:rPr lang="en-US" altLang="zh-CN" sz="2000" dirty="0"/>
              <a:t> }</a:t>
            </a:r>
          </a:p>
          <a:p>
            <a:pPr marL="0" indent="0">
              <a:buNone/>
            </a:pPr>
            <a:endParaRPr lang="en-US" altLang="zh-CN" sz="2000" dirty="0"/>
          </a:p>
          <a:p>
            <a:pPr marL="0" indent="0">
              <a:buNone/>
            </a:pPr>
            <a:r>
              <a:rPr lang="zh-CN" altLang="en-US" sz="2000" dirty="0"/>
              <a:t>简而言之，函数指针的主要用途就是实现策略（</a:t>
            </a:r>
            <a:r>
              <a:rPr lang="en-US" altLang="zh-CN" sz="2000" dirty="0"/>
              <a:t>Strategy</a:t>
            </a:r>
            <a:r>
              <a:rPr lang="zh-CN" altLang="en-US" sz="2000" dirty="0"/>
              <a:t>）模式。为了在</a:t>
            </a:r>
            <a:r>
              <a:rPr lang="en-US" altLang="zh-CN" sz="2000" dirty="0"/>
              <a:t>Java</a:t>
            </a:r>
            <a:r>
              <a:rPr lang="zh-CN" altLang="en-US" sz="2000" dirty="0"/>
              <a:t>中实现这种模式，要声明一个接口来表示该策略，并且为每个具体策略生命一个实现了该接口的类。当一个具体策略被使用一次时。通常使用匿名类来声明和实例化这个具体策略类。当一个具体策略是设计用来重复使用的时候，它的类通常就要被实现为私有的静态成员类，并通过公有的静态</a:t>
            </a:r>
            <a:r>
              <a:rPr lang="en-US" altLang="zh-CN" sz="2000" dirty="0"/>
              <a:t>final</a:t>
            </a:r>
            <a:r>
              <a:rPr lang="zh-CN" altLang="en-US" sz="2000" dirty="0"/>
              <a:t>域导出，其类型为该策略接口。</a:t>
            </a:r>
          </a:p>
        </p:txBody>
      </p:sp>
    </p:spTree>
    <p:extLst>
      <p:ext uri="{BB962C8B-B14F-4D97-AF65-F5344CB8AC3E}">
        <p14:creationId xmlns:p14="http://schemas.microsoft.com/office/powerpoint/2010/main" val="32949665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1404</Words>
  <Application>Microsoft Office PowerPoint</Application>
  <PresentationFormat>宽屏</PresentationFormat>
  <Paragraphs>89</Paragraphs>
  <Slides>12</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类和接口（下）</vt:lpstr>
      <vt:lpstr>类和接口的建议</vt:lpstr>
      <vt:lpstr>建议17：要么为继承而设计，并提供文档说明，要么就禁用继承</vt:lpstr>
      <vt:lpstr>建议17：要么为继承而设计，并提供文档说明，要么就禁用继承</vt:lpstr>
      <vt:lpstr>建议18：接口优于抽象类</vt:lpstr>
      <vt:lpstr>建议18：接口优于抽象类</vt:lpstr>
      <vt:lpstr>建议19：接口用于定义类型</vt:lpstr>
      <vt:lpstr>建议20：类层次优于标签类</vt:lpstr>
      <vt:lpstr>建议21：用函数对象表示策略</vt:lpstr>
      <vt:lpstr>建议22：优先考虑静态成员变量</vt:lpstr>
      <vt:lpstr>建议22：优先考虑静态成员变量</vt:lpstr>
      <vt:lpstr>建议22：优先考虑静态成员变量</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异常 Exception</dc:title>
  <dc:creator>罗令</dc:creator>
  <cp:lastModifiedBy>luoling</cp:lastModifiedBy>
  <cp:revision>53</cp:revision>
  <dcterms:created xsi:type="dcterms:W3CDTF">2017-11-11T04:47:58Z</dcterms:created>
  <dcterms:modified xsi:type="dcterms:W3CDTF">2017-11-23T13:34:50Z</dcterms:modified>
</cp:coreProperties>
</file>