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C233A4A3.xml" ContentType="application/vnd.ms-powerpoint.comments+xml"/>
  <Override PartName="/ppt/comments/modernComment_101_FCBCE02F.xml" ContentType="application/vnd.ms-powerpoint.comments+xml"/>
  <Override PartName="/ppt/comments/modernComment_102_ED418AA8.xml" ContentType="application/vnd.ms-powerpoint.comments+xml"/>
  <Override PartName="/ppt/comments/modernComment_103_35503D3C.xml" ContentType="application/vnd.ms-powerpoint.comments+xml"/>
  <Override PartName="/ppt/comments/modernComment_104_48AD6C2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AA7C61A-D75C-B8CE-1D3C-25807E4336BC}" name="Waqar Haider (MOL PAKISTAN B.V.)" initials="WH(PB" userId="S::Waqar.Haider@molgroup.info::09ed923e-049f-4f57-8df5-706c43a28b0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modernComment_100_C233A4A3.xml><?xml version="1.0" encoding="utf-8"?>
<p188:cmLst xmlns:a="http://schemas.openxmlformats.org/drawingml/2006/main" xmlns:r="http://schemas.openxmlformats.org/officeDocument/2006/relationships" xmlns:p188="http://schemas.microsoft.com/office/powerpoint/2018/8/main">
  <p188:cm id="{004EAC67-A51B-41D5-B6B5-20779D08FECF}" authorId="{6AA7C61A-D75C-B8CE-1D3C-25807E4336BC}" created="2024-04-18T18:09:07.764">
    <pc:sldMkLst xmlns:pc="http://schemas.microsoft.com/office/powerpoint/2013/main/command">
      <pc:docMk/>
      <pc:sldMk cId="3258164387" sldId="256"/>
    </pc:sldMkLst>
    <p188:txBody>
      <a:bodyPr/>
      <a:lstStyle/>
      <a:p>
        <a:r>
          <a:rPr lang="en-US"/>
          <a:t>n this presentation, we'll showcase Data Bank's commitment to security and innovation. We'll explore our world-leading security features and analyze data provisioning options for a new customer reward program</a:t>
        </a:r>
      </a:p>
    </p188:txBody>
  </p188:cm>
</p188:cmLst>
</file>

<file path=ppt/comments/modernComment_101_FCBCE02F.xml><?xml version="1.0" encoding="utf-8"?>
<p188:cmLst xmlns:a="http://schemas.openxmlformats.org/drawingml/2006/main" xmlns:r="http://schemas.openxmlformats.org/officeDocument/2006/relationships" xmlns:p188="http://schemas.microsoft.com/office/powerpoint/2018/8/main">
  <p188:cm id="{641C2580-692A-4005-9BDB-557319C5582B}" authorId="{6AA7C61A-D75C-B8CE-1D3C-25807E4336BC}" created="2024-04-18T18:08:58.106">
    <pc:sldMkLst xmlns:pc="http://schemas.microsoft.com/office/powerpoint/2013/main/command">
      <pc:docMk/>
      <pc:sldMk cId="4240236591" sldId="257"/>
    </pc:sldMkLst>
    <p188:txBody>
      <a:bodyPr/>
      <a:lstStyle/>
      <a:p>
        <a:r>
          <a:rPr lang="en-US"/>
          <a:t>Data Bank understands that security is paramount. We employ the latest encryption technologies and access controls to keep your financial information safe. Our constant monitoring ensures suspicious activity is identified and addressed promptly. When you bank with Data Bank, you can rest assured your money and data are protected.</a:t>
        </a:r>
      </a:p>
    </p188:txBody>
  </p188:cm>
</p188:cmLst>
</file>

<file path=ppt/comments/modernComment_102_ED418AA8.xml><?xml version="1.0" encoding="utf-8"?>
<p188:cmLst xmlns:a="http://schemas.openxmlformats.org/drawingml/2006/main" xmlns:r="http://schemas.openxmlformats.org/officeDocument/2006/relationships" xmlns:p188="http://schemas.microsoft.com/office/powerpoint/2018/8/main">
  <p188:cm id="{ABE930A4-0EEC-4330-8D85-6F0DD40C53D1}" authorId="{6AA7C61A-D75C-B8CE-1D3C-25807E4336BC}" created="2024-04-18T18:10:25.191">
    <ac:deMkLst xmlns:ac="http://schemas.microsoft.com/office/drawing/2013/main/command">
      <pc:docMk xmlns:pc="http://schemas.microsoft.com/office/powerpoint/2013/main/command"/>
      <pc:sldMk xmlns:pc="http://schemas.microsoft.com/office/powerpoint/2013/main/command" cId="3980495528" sldId="258"/>
      <ac:spMk id="3" creationId="{CE746783-6636-9BFF-A19A-2C45794D4B52}"/>
    </ac:deMkLst>
    <p188:txBody>
      <a:bodyPr/>
      <a:lstStyle/>
      <a:p>
        <a:r>
          <a:rPr lang="en-US"/>
          <a:t>Data Bank is revolutionizing banking with our new Data Rewards program. This unique program allows you to earn data allocation based on your account activity. Whether you choose end-of-month balance, average balance, or real-time allocation, you'll be rewarded for using your Data Bank account. With Data Rewards, the more you bank with us, the more you get back.</a:t>
        </a:r>
      </a:p>
    </p188:txBody>
  </p188:cm>
</p188:cmLst>
</file>

<file path=ppt/comments/modernComment_103_35503D3C.xml><?xml version="1.0" encoding="utf-8"?>
<p188:cmLst xmlns:a="http://schemas.openxmlformats.org/drawingml/2006/main" xmlns:r="http://schemas.openxmlformats.org/officeDocument/2006/relationships" xmlns:p188="http://schemas.microsoft.com/office/powerpoint/2018/8/main">
  <p188:cm id="{5E0BA533-FAEC-48D6-B3EB-EC41C73E02A1}" authorId="{6AA7C61A-D75C-B8CE-1D3C-25807E4336BC}" created="2024-04-18T18:12:19.378">
    <pc:sldMkLst xmlns:pc="http://schemas.microsoft.com/office/powerpoint/2013/main/command">
      <pc:docMk/>
      <pc:sldMk cId="894451004" sldId="259"/>
    </pc:sldMkLst>
    <p188:txBody>
      <a:bodyPr/>
      <a:lstStyle/>
      <a:p>
        <a:r>
          <a:rPr lang="en-US"/>
          <a:t>To support the Data Rewards program, we've analyzed different data provisioning options. Option 1 requires the least data (monthly balances) but offers limited details. Option 2 provides more data points (daily averages) but demands more storage. Option 3 offers the most accurate allocation but necessitates storing all transactions. By carefully considering these options, Data Bank can select the approach that best balances data accuracy and storage efficiency.</a:t>
        </a:r>
      </a:p>
    </p188:txBody>
  </p188:cm>
</p188:cmLst>
</file>

<file path=ppt/comments/modernComment_104_48AD6C2C.xml><?xml version="1.0" encoding="utf-8"?>
<p188:cmLst xmlns:a="http://schemas.openxmlformats.org/drawingml/2006/main" xmlns:r="http://schemas.openxmlformats.org/officeDocument/2006/relationships" xmlns:p188="http://schemas.microsoft.com/office/powerpoint/2018/8/main">
  <p188:cm id="{D52272D8-C7ED-4869-97A1-38653E9FCD28}" authorId="{6AA7C61A-D75C-B8CE-1D3C-25807E4336BC}" created="2024-04-18T18:12:54.541">
    <ac:deMkLst xmlns:ac="http://schemas.microsoft.com/office/drawing/2013/main/command">
      <pc:docMk xmlns:pc="http://schemas.microsoft.com/office/powerpoint/2013/main/command"/>
      <pc:sldMk xmlns:pc="http://schemas.microsoft.com/office/powerpoint/2013/main/command" cId="1219324972" sldId="260"/>
      <ac:spMk id="3" creationId="{AB3878D0-7C22-BEB9-3D1A-DF6B68B414E3}"/>
    </ac:deMkLst>
    <p188:txBody>
      <a:bodyPr/>
      <a:lstStyle/>
      <a:p>
        <a:r>
          <a:rPr lang="en-US"/>
          <a:t>Data Bank is dedicated to providing a secure and rewarding banking experience. Our commitment to security ensures your financial information remains protected. With the introduction of our Data Rewards program, we're empowering you to earn more for your money. Data Bank: Your trusted partner in the ever-evolving world of finance.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AC437D5-AB22-46D5-9643-4540B4ECF261}"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7A693-246E-4405-8285-7CDC0FA691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67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437D5-AB22-46D5-9643-4540B4ECF261}"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30148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437D5-AB22-46D5-9643-4540B4ECF261}"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7A693-246E-4405-8285-7CDC0FA691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11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437D5-AB22-46D5-9643-4540B4ECF261}"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249579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437D5-AB22-46D5-9643-4540B4ECF261}"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7A693-246E-4405-8285-7CDC0FA691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88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437D5-AB22-46D5-9643-4540B4ECF261}"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143709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437D5-AB22-46D5-9643-4540B4ECF261}"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23901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C437D5-AB22-46D5-9643-4540B4ECF261}"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134555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437D5-AB22-46D5-9643-4540B4ECF261}"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14863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C437D5-AB22-46D5-9643-4540B4ECF261}"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7A693-246E-4405-8285-7CDC0FA69138}" type="slidenum">
              <a:rPr lang="en-US" smtClean="0"/>
              <a:t>‹#›</a:t>
            </a:fld>
            <a:endParaRPr lang="en-US"/>
          </a:p>
        </p:txBody>
      </p:sp>
    </p:spTree>
    <p:extLst>
      <p:ext uri="{BB962C8B-B14F-4D97-AF65-F5344CB8AC3E}">
        <p14:creationId xmlns:p14="http://schemas.microsoft.com/office/powerpoint/2010/main" val="193000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437D5-AB22-46D5-9643-4540B4ECF261}"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7A693-246E-4405-8285-7CDC0FA691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84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C437D5-AB22-46D5-9643-4540B4ECF261}" type="datetimeFigureOut">
              <a:rPr lang="en-US" smtClean="0"/>
              <a:t>4/18/2024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67A693-246E-4405-8285-7CDC0FA691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087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C233A4A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FCBCE02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ED418AA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35503D3C.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48AD6C2C.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9EE-3C89-D21B-B208-CFA9CC001964}"/>
              </a:ext>
            </a:extLst>
          </p:cNvPr>
          <p:cNvSpPr>
            <a:spLocks noGrp="1"/>
          </p:cNvSpPr>
          <p:nvPr>
            <p:ph type="ctrTitle"/>
          </p:nvPr>
        </p:nvSpPr>
        <p:spPr/>
        <p:txBody>
          <a:bodyPr>
            <a:normAutofit fontScale="90000"/>
          </a:bodyPr>
          <a:lstStyle/>
          <a:p>
            <a:r>
              <a:rPr lang="en-US" b="0" i="0" dirty="0">
                <a:solidFill>
                  <a:srgbClr val="1F1F1F"/>
                </a:solidFill>
                <a:effectLst/>
                <a:latin typeface="Google Sans"/>
              </a:rPr>
              <a:t>Data Bank: Secure and Innovative Banking for the Future</a:t>
            </a:r>
            <a:endParaRPr lang="en-US" dirty="0"/>
          </a:p>
        </p:txBody>
      </p:sp>
      <p:sp>
        <p:nvSpPr>
          <p:cNvPr id="3" name="Subtitle 2">
            <a:extLst>
              <a:ext uri="{FF2B5EF4-FFF2-40B4-BE49-F238E27FC236}">
                <a16:creationId xmlns:a16="http://schemas.microsoft.com/office/drawing/2014/main" id="{3976BC92-3641-3FE6-9EBB-7D7A479B48F9}"/>
              </a:ext>
            </a:extLst>
          </p:cNvPr>
          <p:cNvSpPr>
            <a:spLocks noGrp="1"/>
          </p:cNvSpPr>
          <p:nvPr>
            <p:ph type="subTitle" idx="1"/>
          </p:nvPr>
        </p:nvSpPr>
        <p:spPr/>
        <p:txBody>
          <a:bodyPr/>
          <a:lstStyle/>
          <a:p>
            <a:r>
              <a:rPr lang="en-US" b="0" i="0" dirty="0">
                <a:solidFill>
                  <a:srgbClr val="1F1F1F"/>
                </a:solidFill>
                <a:effectLst/>
                <a:latin typeface="Google Sans"/>
              </a:rPr>
              <a:t>Leveraging Cutting-Edge Technology to Empower Our Customers</a:t>
            </a:r>
            <a:endParaRPr lang="en-US" dirty="0"/>
          </a:p>
        </p:txBody>
      </p:sp>
    </p:spTree>
    <p:extLst>
      <p:ext uri="{BB962C8B-B14F-4D97-AF65-F5344CB8AC3E}">
        <p14:creationId xmlns:p14="http://schemas.microsoft.com/office/powerpoint/2010/main" val="3258164387"/>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CBD3-A181-B11E-5499-F5F5DAB14738}"/>
              </a:ext>
            </a:extLst>
          </p:cNvPr>
          <p:cNvSpPr>
            <a:spLocks noGrp="1"/>
          </p:cNvSpPr>
          <p:nvPr>
            <p:ph type="title"/>
          </p:nvPr>
        </p:nvSpPr>
        <p:spPr/>
        <p:txBody>
          <a:bodyPr/>
          <a:lstStyle/>
          <a:p>
            <a:r>
              <a:rPr lang="en-US" b="0" i="0" dirty="0">
                <a:solidFill>
                  <a:srgbClr val="1F1F1F"/>
                </a:solidFill>
                <a:effectLst/>
                <a:latin typeface="Google Sans"/>
              </a:rPr>
              <a:t>Built on a Foundation of Security</a:t>
            </a:r>
            <a:endParaRPr lang="en-US" dirty="0"/>
          </a:p>
        </p:txBody>
      </p:sp>
      <p:sp>
        <p:nvSpPr>
          <p:cNvPr id="3" name="Content Placeholder 2">
            <a:extLst>
              <a:ext uri="{FF2B5EF4-FFF2-40B4-BE49-F238E27FC236}">
                <a16:creationId xmlns:a16="http://schemas.microsoft.com/office/drawing/2014/main" id="{FE6CE563-5A52-EE2F-F83E-E3CA9806D2C3}"/>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State-of-the-art encryption protects your data.</a:t>
            </a:r>
          </a:p>
          <a:p>
            <a:pPr algn="l">
              <a:buFont typeface="Arial" panose="020B0604020202020204" pitchFamily="34" charset="0"/>
              <a:buChar char="•"/>
            </a:pPr>
            <a:r>
              <a:rPr lang="en-US" b="0" i="0" dirty="0">
                <a:solidFill>
                  <a:srgbClr val="1F1F1F"/>
                </a:solidFill>
                <a:effectLst/>
                <a:latin typeface="Google Sans"/>
              </a:rPr>
              <a:t>Rigorous access controls prevent unauthorized activity.</a:t>
            </a:r>
          </a:p>
          <a:p>
            <a:pPr algn="l">
              <a:buFont typeface="Arial" panose="020B0604020202020204" pitchFamily="34" charset="0"/>
              <a:buChar char="•"/>
            </a:pPr>
            <a:r>
              <a:rPr lang="en-US" b="0" i="0" dirty="0">
                <a:solidFill>
                  <a:srgbClr val="1F1F1F"/>
                </a:solidFill>
                <a:effectLst/>
                <a:latin typeface="Google Sans"/>
              </a:rPr>
              <a:t>Continuous monitoring safeguards your financial information.</a:t>
            </a:r>
          </a:p>
          <a:p>
            <a:pPr algn="l">
              <a:buFont typeface="Arial" panose="020B0604020202020204" pitchFamily="34" charset="0"/>
              <a:buChar char="•"/>
            </a:pPr>
            <a:r>
              <a:rPr lang="en-US" b="0" i="0" dirty="0">
                <a:solidFill>
                  <a:srgbClr val="1F1F1F"/>
                </a:solidFill>
                <a:effectLst/>
                <a:latin typeface="Google Sans"/>
              </a:rPr>
              <a:t>Our commitment to security gives you peace of mind</a:t>
            </a:r>
          </a:p>
          <a:p>
            <a:endParaRPr lang="en-US" dirty="0"/>
          </a:p>
        </p:txBody>
      </p:sp>
    </p:spTree>
    <p:extLst>
      <p:ext uri="{BB962C8B-B14F-4D97-AF65-F5344CB8AC3E}">
        <p14:creationId xmlns:p14="http://schemas.microsoft.com/office/powerpoint/2010/main" val="424023659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4CA0-908C-B056-FC66-34137E5B9744}"/>
              </a:ext>
            </a:extLst>
          </p:cNvPr>
          <p:cNvSpPr>
            <a:spLocks noGrp="1"/>
          </p:cNvSpPr>
          <p:nvPr>
            <p:ph type="title"/>
          </p:nvPr>
        </p:nvSpPr>
        <p:spPr/>
        <p:txBody>
          <a:bodyPr/>
          <a:lstStyle/>
          <a:p>
            <a:r>
              <a:rPr lang="en-US" b="0" i="0" dirty="0">
                <a:solidFill>
                  <a:srgbClr val="1F1F1F"/>
                </a:solidFill>
                <a:effectLst/>
                <a:latin typeface="Google Sans"/>
              </a:rPr>
              <a:t>Introducing Data Rewards: Earn More for Your Money</a:t>
            </a:r>
            <a:endParaRPr lang="en-US" dirty="0"/>
          </a:p>
        </p:txBody>
      </p:sp>
      <p:sp>
        <p:nvSpPr>
          <p:cNvPr id="3" name="Content Placeholder 2">
            <a:extLst>
              <a:ext uri="{FF2B5EF4-FFF2-40B4-BE49-F238E27FC236}">
                <a16:creationId xmlns:a16="http://schemas.microsoft.com/office/drawing/2014/main" id="{CE746783-6636-9BFF-A19A-2C45794D4B52}"/>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Innovative program rewards data allocation based on account activity.</a:t>
            </a:r>
          </a:p>
          <a:p>
            <a:pPr algn="l">
              <a:buFont typeface="Arial" panose="020B0604020202020204" pitchFamily="34" charset="0"/>
              <a:buChar char="•"/>
            </a:pPr>
            <a:r>
              <a:rPr lang="en-US" b="0" i="0" dirty="0">
                <a:solidFill>
                  <a:srgbClr val="1F1F1F"/>
                </a:solidFill>
                <a:effectLst/>
                <a:latin typeface="Google Sans"/>
              </a:rPr>
              <a:t>Choose from multiple data allocation options to suit your needs.</a:t>
            </a:r>
          </a:p>
          <a:p>
            <a:pPr algn="l">
              <a:buFont typeface="Arial" panose="020B0604020202020204" pitchFamily="34" charset="0"/>
              <a:buChar char="•"/>
            </a:pPr>
            <a:r>
              <a:rPr lang="en-US" b="0" i="0" dirty="0">
                <a:solidFill>
                  <a:srgbClr val="1F1F1F"/>
                </a:solidFill>
                <a:effectLst/>
                <a:latin typeface="Google Sans"/>
              </a:rPr>
              <a:t>Earn more data for everyday banking transactions.</a:t>
            </a:r>
          </a:p>
          <a:p>
            <a:pPr algn="l">
              <a:buFont typeface="Arial" panose="020B0604020202020204" pitchFamily="34" charset="0"/>
              <a:buChar char="•"/>
            </a:pPr>
            <a:r>
              <a:rPr lang="en-US" b="0" i="0" dirty="0">
                <a:solidFill>
                  <a:srgbClr val="1F1F1F"/>
                </a:solidFill>
                <a:effectLst/>
                <a:latin typeface="Google Sans"/>
              </a:rPr>
              <a:t>Data Bank: The bank that rewards your loyalty.</a:t>
            </a:r>
          </a:p>
          <a:p>
            <a:endParaRPr lang="en-US" dirty="0"/>
          </a:p>
        </p:txBody>
      </p:sp>
    </p:spTree>
    <p:extLst>
      <p:ext uri="{BB962C8B-B14F-4D97-AF65-F5344CB8AC3E}">
        <p14:creationId xmlns:p14="http://schemas.microsoft.com/office/powerpoint/2010/main" val="398049552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8EC7-114E-B1CF-824C-C1AC812A296E}"/>
              </a:ext>
            </a:extLst>
          </p:cNvPr>
          <p:cNvSpPr>
            <a:spLocks noGrp="1"/>
          </p:cNvSpPr>
          <p:nvPr>
            <p:ph type="title"/>
          </p:nvPr>
        </p:nvSpPr>
        <p:spPr/>
        <p:txBody>
          <a:bodyPr/>
          <a:lstStyle/>
          <a:p>
            <a:r>
              <a:rPr lang="en-US" b="0" i="0" dirty="0">
                <a:solidFill>
                  <a:srgbClr val="1F1F1F"/>
                </a:solidFill>
                <a:effectLst/>
                <a:latin typeface="Google Sans"/>
              </a:rPr>
              <a:t>Data Provisioning Analysis for Data Rewards</a:t>
            </a:r>
            <a:endParaRPr lang="en-US" dirty="0"/>
          </a:p>
        </p:txBody>
      </p:sp>
      <p:sp>
        <p:nvSpPr>
          <p:cNvPr id="3" name="Content Placeholder 2">
            <a:extLst>
              <a:ext uri="{FF2B5EF4-FFF2-40B4-BE49-F238E27FC236}">
                <a16:creationId xmlns:a16="http://schemas.microsoft.com/office/drawing/2014/main" id="{37E7EAC2-43CF-792B-79DC-AC38B41DFF23}"/>
              </a:ext>
            </a:extLst>
          </p:cNvPr>
          <p:cNvSpPr>
            <a:spLocks noGrp="1"/>
          </p:cNvSpPr>
          <p:nvPr>
            <p:ph idx="1"/>
          </p:nvPr>
        </p:nvSpPr>
        <p:spPr/>
        <p:txBody>
          <a:bodyPr>
            <a:normAutofit fontScale="77500" lnSpcReduction="20000"/>
          </a:bodyPr>
          <a:lstStyle/>
          <a:p>
            <a:pPr marL="0" indent="0" algn="l">
              <a:buNone/>
            </a:pPr>
            <a:r>
              <a:rPr lang="en-US" sz="1600" b="0" i="0" dirty="0">
                <a:solidFill>
                  <a:srgbClr val="1F1F1F"/>
                </a:solidFill>
                <a:effectLst/>
                <a:latin typeface="Google Sans"/>
              </a:rPr>
              <a:t>(Option 1): End-of-Month Balance</a:t>
            </a:r>
          </a:p>
          <a:p>
            <a:pPr algn="l">
              <a:buFont typeface="Arial" panose="020B0604020202020204" pitchFamily="34" charset="0"/>
              <a:buChar char="•"/>
            </a:pPr>
            <a:r>
              <a:rPr lang="en-US" sz="1600" b="1" i="0" dirty="0">
                <a:solidFill>
                  <a:srgbClr val="1F1F1F"/>
                </a:solidFill>
                <a:effectLst/>
                <a:latin typeface="Google Sans"/>
              </a:rPr>
              <a:t>Data Required:</a:t>
            </a:r>
            <a:r>
              <a:rPr lang="en-US" sz="1600" b="0" i="0" dirty="0">
                <a:solidFill>
                  <a:srgbClr val="1F1F1F"/>
                </a:solidFill>
                <a:effectLst/>
                <a:latin typeface="Google Sans"/>
              </a:rPr>
              <a:t> Monthly Snapshots of Running Balance</a:t>
            </a:r>
          </a:p>
          <a:p>
            <a:pPr algn="l">
              <a:buFont typeface="Arial" panose="020B0604020202020204" pitchFamily="34" charset="0"/>
              <a:buChar char="•"/>
            </a:pPr>
            <a:r>
              <a:rPr lang="en-US" sz="1600" b="1" i="0" dirty="0">
                <a:solidFill>
                  <a:srgbClr val="1F1F1F"/>
                </a:solidFill>
                <a:effectLst/>
                <a:latin typeface="Google Sans"/>
              </a:rPr>
              <a:t>Pros:</a:t>
            </a:r>
            <a:r>
              <a:rPr lang="en-US" sz="1600" b="0" i="0" dirty="0">
                <a:solidFill>
                  <a:srgbClr val="1F1F1F"/>
                </a:solidFill>
                <a:effectLst/>
                <a:latin typeface="Google Sans"/>
              </a:rPr>
              <a:t> Least data required, simple implementation.</a:t>
            </a:r>
          </a:p>
          <a:p>
            <a:pPr algn="l">
              <a:buFont typeface="Arial" panose="020B0604020202020204" pitchFamily="34" charset="0"/>
              <a:buChar char="•"/>
            </a:pPr>
            <a:r>
              <a:rPr lang="en-US" sz="1600" b="1" i="0" dirty="0">
                <a:solidFill>
                  <a:srgbClr val="1F1F1F"/>
                </a:solidFill>
                <a:effectLst/>
                <a:latin typeface="Google Sans"/>
              </a:rPr>
              <a:t>Cons:</a:t>
            </a:r>
            <a:r>
              <a:rPr lang="en-US" sz="1600" b="0" i="0" dirty="0">
                <a:solidFill>
                  <a:srgbClr val="1F1F1F"/>
                </a:solidFill>
                <a:effectLst/>
                <a:latin typeface="Google Sans"/>
              </a:rPr>
              <a:t> Limited data granularity.</a:t>
            </a:r>
          </a:p>
          <a:p>
            <a:pPr marL="0" indent="0" algn="l">
              <a:buNone/>
            </a:pPr>
            <a:r>
              <a:rPr lang="en-US" sz="1600" b="0" i="0" dirty="0">
                <a:solidFill>
                  <a:srgbClr val="1F1F1F"/>
                </a:solidFill>
                <a:effectLst/>
                <a:latin typeface="Google Sans"/>
              </a:rPr>
              <a:t>(Option 2): Average Balance (Previous 30 Days)</a:t>
            </a:r>
          </a:p>
          <a:p>
            <a:pPr algn="l">
              <a:buFont typeface="Arial" panose="020B0604020202020204" pitchFamily="34" charset="0"/>
              <a:buChar char="•"/>
            </a:pPr>
            <a:r>
              <a:rPr lang="en-US" sz="1600" b="1" i="0" dirty="0">
                <a:solidFill>
                  <a:srgbClr val="1F1F1F"/>
                </a:solidFill>
                <a:effectLst/>
                <a:latin typeface="Google Sans"/>
              </a:rPr>
              <a:t>Data Required:</a:t>
            </a:r>
            <a:r>
              <a:rPr lang="en-US" sz="1600" b="0" i="0" dirty="0">
                <a:solidFill>
                  <a:srgbClr val="1F1F1F"/>
                </a:solidFill>
                <a:effectLst/>
                <a:latin typeface="Google Sans"/>
              </a:rPr>
              <a:t> Daily Data for Previous 30 Days</a:t>
            </a:r>
          </a:p>
          <a:p>
            <a:pPr algn="l">
              <a:buFont typeface="Arial" panose="020B0604020202020204" pitchFamily="34" charset="0"/>
              <a:buChar char="•"/>
            </a:pPr>
            <a:r>
              <a:rPr lang="en-US" sz="1600" b="1" i="0" dirty="0">
                <a:solidFill>
                  <a:srgbClr val="1F1F1F"/>
                </a:solidFill>
                <a:effectLst/>
                <a:latin typeface="Google Sans"/>
              </a:rPr>
              <a:t>Pros:</a:t>
            </a:r>
            <a:r>
              <a:rPr lang="en-US" sz="1600" b="0" i="0" dirty="0">
                <a:solidFill>
                  <a:srgbClr val="1F1F1F"/>
                </a:solidFill>
                <a:effectLst/>
                <a:latin typeface="Google Sans"/>
              </a:rPr>
              <a:t> More data points for allocation decisions.</a:t>
            </a:r>
          </a:p>
          <a:p>
            <a:pPr algn="l">
              <a:buFont typeface="Arial" panose="020B0604020202020204" pitchFamily="34" charset="0"/>
              <a:buChar char="•"/>
            </a:pPr>
            <a:r>
              <a:rPr lang="en-US" sz="1600" b="1" i="0" dirty="0">
                <a:solidFill>
                  <a:srgbClr val="1F1F1F"/>
                </a:solidFill>
                <a:effectLst/>
                <a:latin typeface="Google Sans"/>
              </a:rPr>
              <a:t>Cons:</a:t>
            </a:r>
            <a:r>
              <a:rPr lang="en-US" sz="1600" b="0" i="0" dirty="0">
                <a:solidFill>
                  <a:srgbClr val="1F1F1F"/>
                </a:solidFill>
                <a:effectLst/>
                <a:latin typeface="Google Sans"/>
              </a:rPr>
              <a:t> Increased data storage needs.</a:t>
            </a:r>
          </a:p>
          <a:p>
            <a:pPr marL="0" indent="0">
              <a:buNone/>
            </a:pPr>
            <a:r>
              <a:rPr lang="en-US" sz="1600" dirty="0">
                <a:solidFill>
                  <a:srgbClr val="1F1F1F"/>
                </a:solidFill>
                <a:latin typeface="Google Sans"/>
              </a:rPr>
              <a:t>(Option 3):</a:t>
            </a:r>
          </a:p>
          <a:p>
            <a:pPr marL="742950" lvl="1" indent="-285750">
              <a:spcBef>
                <a:spcPts val="1200"/>
              </a:spcBef>
              <a:spcAft>
                <a:spcPts val="200"/>
              </a:spcAft>
              <a:buSzPct val="100000"/>
              <a:buFont typeface="Arial" panose="020B0604020202020204" pitchFamily="34" charset="0"/>
              <a:buChar char="•"/>
            </a:pPr>
            <a:r>
              <a:rPr lang="en-US" sz="1600" dirty="0">
                <a:solidFill>
                  <a:srgbClr val="1F1F1F"/>
                </a:solidFill>
                <a:latin typeface="Google Sans"/>
              </a:rPr>
              <a:t>Option: Real-time Balance</a:t>
            </a:r>
          </a:p>
          <a:p>
            <a:pPr marL="742950" lvl="1" indent="-285750">
              <a:spcBef>
                <a:spcPts val="1200"/>
              </a:spcBef>
              <a:spcAft>
                <a:spcPts val="200"/>
              </a:spcAft>
              <a:buSzPct val="100000"/>
              <a:buFont typeface="Arial" panose="020B0604020202020204" pitchFamily="34" charset="0"/>
              <a:buChar char="•"/>
            </a:pPr>
            <a:r>
              <a:rPr lang="en-US" sz="1600" dirty="0">
                <a:solidFill>
                  <a:srgbClr val="1F1F1F"/>
                </a:solidFill>
                <a:latin typeface="Google Sans"/>
              </a:rPr>
              <a:t>Data Required: All Transactions with Running Balance</a:t>
            </a:r>
          </a:p>
          <a:p>
            <a:pPr marL="742950" lvl="1" indent="-285750">
              <a:spcBef>
                <a:spcPts val="1200"/>
              </a:spcBef>
              <a:spcAft>
                <a:spcPts val="200"/>
              </a:spcAft>
              <a:buSzPct val="100000"/>
              <a:buFont typeface="Arial" panose="020B0604020202020204" pitchFamily="34" charset="0"/>
              <a:buChar char="•"/>
            </a:pPr>
            <a:r>
              <a:rPr lang="en-US" sz="1600" dirty="0">
                <a:solidFill>
                  <a:srgbClr val="1F1F1F"/>
                </a:solidFill>
                <a:latin typeface="Google Sans"/>
              </a:rPr>
              <a:t>Pros: Most accurate data for allocation.</a:t>
            </a:r>
          </a:p>
          <a:p>
            <a:pPr marL="742950" lvl="1" indent="-285750">
              <a:spcBef>
                <a:spcPts val="1200"/>
              </a:spcBef>
              <a:spcAft>
                <a:spcPts val="200"/>
              </a:spcAft>
              <a:buSzPct val="100000"/>
              <a:buFont typeface="Arial" panose="020B0604020202020204" pitchFamily="34" charset="0"/>
              <a:buChar char="•"/>
            </a:pPr>
            <a:r>
              <a:rPr lang="en-US" sz="1600" dirty="0">
                <a:solidFill>
                  <a:srgbClr val="1F1F1F"/>
                </a:solidFill>
                <a:latin typeface="Google Sans"/>
              </a:rPr>
              <a:t>Cons: Highest data storage requirements.</a:t>
            </a:r>
          </a:p>
          <a:p>
            <a:endParaRPr lang="en-US" sz="1600" dirty="0"/>
          </a:p>
        </p:txBody>
      </p:sp>
    </p:spTree>
    <p:extLst>
      <p:ext uri="{BB962C8B-B14F-4D97-AF65-F5344CB8AC3E}">
        <p14:creationId xmlns:p14="http://schemas.microsoft.com/office/powerpoint/2010/main" val="894451004"/>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7899-CDAF-90F5-0825-7A1B425548BD}"/>
              </a:ext>
            </a:extLst>
          </p:cNvPr>
          <p:cNvSpPr>
            <a:spLocks noGrp="1"/>
          </p:cNvSpPr>
          <p:nvPr>
            <p:ph type="title"/>
          </p:nvPr>
        </p:nvSpPr>
        <p:spPr/>
        <p:txBody>
          <a:bodyPr/>
          <a:lstStyle/>
          <a:p>
            <a:r>
              <a:rPr lang="en-US" b="0" i="0" dirty="0">
                <a:solidFill>
                  <a:srgbClr val="1F1F1F"/>
                </a:solidFill>
                <a:effectLst/>
                <a:latin typeface="Google Sans"/>
              </a:rPr>
              <a:t>Your Gateway to a Secure and Rewarding Banking Experience</a:t>
            </a:r>
            <a:endParaRPr lang="en-US" dirty="0"/>
          </a:p>
        </p:txBody>
      </p:sp>
      <p:sp>
        <p:nvSpPr>
          <p:cNvPr id="3" name="Content Placeholder 2">
            <a:extLst>
              <a:ext uri="{FF2B5EF4-FFF2-40B4-BE49-F238E27FC236}">
                <a16:creationId xmlns:a16="http://schemas.microsoft.com/office/drawing/2014/main" id="{AB3878D0-7C22-BEB9-3D1A-DF6B68B414E3}"/>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Unmatched security keeps your data safe.</a:t>
            </a:r>
          </a:p>
          <a:p>
            <a:pPr algn="l">
              <a:buFont typeface="Arial" panose="020B0604020202020204" pitchFamily="34" charset="0"/>
              <a:buChar char="•"/>
            </a:pPr>
            <a:r>
              <a:rPr lang="en-US" b="0" i="0" dirty="0">
                <a:solidFill>
                  <a:srgbClr val="1F1F1F"/>
                </a:solidFill>
                <a:effectLst/>
                <a:latin typeface="Google Sans"/>
              </a:rPr>
              <a:t>Innovative Data Rewards program benefits you.</a:t>
            </a:r>
          </a:p>
          <a:p>
            <a:pPr algn="l">
              <a:buFont typeface="Arial" panose="020B0604020202020204" pitchFamily="34" charset="0"/>
              <a:buChar char="•"/>
            </a:pPr>
            <a:r>
              <a:rPr lang="en-US" b="0" i="0" dirty="0">
                <a:solidFill>
                  <a:srgbClr val="1F1F1F"/>
                </a:solidFill>
                <a:effectLst/>
                <a:latin typeface="Google Sans"/>
              </a:rPr>
              <a:t>Data Bank: The future of banking is here.</a:t>
            </a:r>
          </a:p>
          <a:p>
            <a:endParaRPr lang="en-US" dirty="0"/>
          </a:p>
        </p:txBody>
      </p:sp>
    </p:spTree>
    <p:extLst>
      <p:ext uri="{BB962C8B-B14F-4D97-AF65-F5344CB8AC3E}">
        <p14:creationId xmlns:p14="http://schemas.microsoft.com/office/powerpoint/2010/main" val="1219324972"/>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235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Google Sans</vt:lpstr>
      <vt:lpstr>Tw Cen MT</vt:lpstr>
      <vt:lpstr>Tw Cen MT Condensed</vt:lpstr>
      <vt:lpstr>Wingdings 3</vt:lpstr>
      <vt:lpstr>Integral</vt:lpstr>
      <vt:lpstr>Data Bank: Secure and Innovative Banking for the Future</vt:lpstr>
      <vt:lpstr>Built on a Foundation of Security</vt:lpstr>
      <vt:lpstr>Introducing Data Rewards: Earn More for Your Money</vt:lpstr>
      <vt:lpstr>Data Provisioning Analysis for Data Rewards</vt:lpstr>
      <vt:lpstr>Your Gateway to a Secure and Rewarding Banking Experience</vt:lpstr>
    </vt:vector>
  </TitlesOfParts>
  <Company>MOL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Bank: Secure and Innovative Banking for the Future</dc:title>
  <dc:creator>Waqar Haider (MOL PAKISTAN B.V.)</dc:creator>
  <cp:lastModifiedBy>Waqar Haider (MOL PAKISTAN B.V.)</cp:lastModifiedBy>
  <cp:revision>1</cp:revision>
  <dcterms:created xsi:type="dcterms:W3CDTF">2024-04-18T18:07:35Z</dcterms:created>
  <dcterms:modified xsi:type="dcterms:W3CDTF">2024-04-18T18:29:26Z</dcterms:modified>
</cp:coreProperties>
</file>