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直樹" initials="直樹" lastIdx="1" clrIdx="0">
    <p:extLst>
      <p:ext uri="{19B8F6BF-5375-455C-9EA6-DF929625EA0E}">
        <p15:presenceInfo xmlns:p15="http://schemas.microsoft.com/office/powerpoint/2012/main" userId="0334e5f0baaea5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7" d="100"/>
          <a:sy n="97" d="100"/>
        </p:scale>
        <p:origin x="170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F66F7-BBE3-C744-9340-E194AB051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9B31DF-F860-A841-98FE-E2C87287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30AE1-54B4-8C40-BB23-7C1D4853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1410AB-456C-AF43-B319-0797C899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A8F790-25B0-6746-A7ED-774351CC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44136-8D40-C141-A43F-95703FFB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FCDC01-BA82-1A44-9900-8A5E5900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5C62F0-4BFD-C043-A298-640248E7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C76DC-2CF9-FF47-9A63-46B2821C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EDFC5-7E4A-AB42-BC5B-6C54451F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47844C-3800-084A-8B32-AA1A5D958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483903-1617-4747-8F90-CCA81661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604C6-1C7A-1647-A79E-5E8924EC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79AC1-F12B-4E42-81DB-34DA8DE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CD494-10D5-424C-B5B8-700FA4F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86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FAAE7-049F-8D42-9270-E1291CD6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77D2-C9E4-4442-9E15-42D13ACC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89EF6-7818-BA4D-A28E-969FB574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C0F4B-6A71-5048-B570-9654529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A617E-5229-724E-8878-1CE2622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3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3EA9D-9A44-2748-8A60-93635D3A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7AFE6E-7104-A647-81C4-AFCCB0C3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69949-29CD-864B-997B-56986B3B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2D1F0-F525-AA4F-9BB1-9914490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BAB96-4BD2-5346-968D-47C2A203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89761-7758-984C-AE77-A53137C7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5E2E6-37AE-9F49-8F8B-CDD406BB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41EAA-EAAC-8D42-A6A4-8C925CF4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10D6DA-2DDF-B142-91F5-67B03FF0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59AA71-9F15-ED45-95F0-BC5760E5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2559B-59A2-0D47-A69B-A08AC7FF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2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5A0AC-021B-444B-8DDA-30C3F7D8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4E1B32-D58E-924C-A5A4-E8AEF107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E693BD-7000-E946-B254-4EE1C9AB2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788FFF-F6EB-CF4B-8E14-A17B174A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27FE03-6FC1-1A4F-867D-C2358275F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D2012D-E1EF-D546-A2DD-5F8A37C1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89A401-1852-604B-B885-B45F8772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52535B-72C6-764B-9748-B6F759C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2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E2299-3999-6849-B1D3-FAF067CA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52326D-7536-C641-A796-42882D2C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7E480D-B476-3346-94D9-5CCC83C3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56ABF7-9D0F-E248-AF1F-7DBEE98B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3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FB108B-37EB-A644-A42A-CC0777F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AC294A-4CDD-4949-BEBB-76085AD6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9A6596-BA39-6143-8BAA-129768BB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7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F2366-FD6B-BB4F-AEC8-4824E6FD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0EDFED-A3CC-E747-BD2D-690FAC51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59A1F0-9A77-0140-9EA9-AF2A6D63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900000-F51C-8F44-9817-A28A7CBD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7C781A-52CD-9141-9D39-43D74514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3B47-B131-4745-AA9B-88A1C15F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4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ACC84-61B2-D041-BB92-75CB6AEE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9EDBB7-80CB-6346-A4EE-0732611A7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53C3FA-BD22-4547-9009-5F080F00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83AC8-293B-E440-9EC9-5658430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E90094-CA74-1A4E-8467-681EF441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A5A7D4-929E-9C46-87C4-8E17E154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148CEB-54F8-1B4E-8448-D86612F8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D3065E-038B-5E4D-8ED2-A087EA4E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742EC-A06F-284A-89A4-DAF499AAC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54C5-ED6B-8249-B465-0BD67D080113}" type="datetimeFigureOut">
              <a:rPr kumimoji="1" lang="ja-JP" altLang="en-US" smtClean="0"/>
              <a:t>2022/6/18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49ED0-FE05-F14A-92E3-26EF79C07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68A86-2280-324A-ACF1-0A6D4C284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905B9-2C95-A041-BA57-AA9133BDBB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0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D7B8E-F64B-E843-857B-757407270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転写用</a:t>
            </a:r>
            <a:br>
              <a:rPr kumimoji="1" lang="en-US" altLang="ja-JP" dirty="0"/>
            </a:br>
            <a:r>
              <a:rPr kumimoji="1" lang="ja-JP" altLang="en-US"/>
              <a:t>ゴーファーくんと辿るプログラミング言語の歴史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F8772A-AB1E-0D41-9157-91F4DB594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F3F8A-B656-0149-BB2A-5600A0A0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1.20</a:t>
            </a:r>
            <a:r>
              <a:rPr kumimoji="1" lang="ja-JP" altLang="en-US"/>
              <a:t>世紀までの進化の系譜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A131B71-1652-5744-B4B2-DA47C305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95" y="1573666"/>
            <a:ext cx="6472839" cy="5186363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C4BB3-72D6-614C-932F-2C0E37ED35D9}"/>
              </a:ext>
            </a:extLst>
          </p:cNvPr>
          <p:cNvSpPr txBox="1"/>
          <p:nvPr/>
        </p:nvSpPr>
        <p:spPr>
          <a:xfrm>
            <a:off x="7511265" y="990600"/>
            <a:ext cx="4232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ja-JP" sz="1600" dirty="0"/>
              <a:t>1940</a:t>
            </a:r>
            <a:r>
              <a:rPr lang="ja-JP" altLang="en-US" sz="1600"/>
              <a:t>年代の</a:t>
            </a:r>
            <a:r>
              <a:rPr lang="en-US" altLang="ja-JP" sz="1600" dirty="0" err="1"/>
              <a:t>Plankalkül</a:t>
            </a:r>
            <a:r>
              <a:rPr lang="en-US" altLang="ja-JP" sz="1600" dirty="0"/>
              <a:t>(</a:t>
            </a:r>
            <a:r>
              <a:rPr lang="ja-JP" altLang="en-US" sz="1600"/>
              <a:t>プランカルキュール</a:t>
            </a:r>
            <a:r>
              <a:rPr lang="en-US" altLang="ja-JP" sz="1600" dirty="0"/>
              <a:t>)</a:t>
            </a:r>
            <a:r>
              <a:rPr lang="ja-JP" altLang="en-US" sz="1600"/>
              <a:t>が最初とも言われるが、設計されただけだった。</a:t>
            </a:r>
            <a:endParaRPr lang="en-US" altLang="ja-JP" sz="1600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ja-JP" sz="1600" dirty="0"/>
              <a:t>1945</a:t>
            </a:r>
            <a:r>
              <a:rPr kumimoji="1" lang="ja-JP" altLang="en-US" sz="1600"/>
              <a:t>年の</a:t>
            </a:r>
            <a:r>
              <a:rPr kumimoji="1" lang="en-US" altLang="ja-JP" sz="1600" dirty="0" err="1"/>
              <a:t>Fort</a:t>
            </a:r>
            <a:r>
              <a:rPr lang="en-US" altLang="ja-JP" sz="1600" dirty="0" err="1"/>
              <a:t>lan</a:t>
            </a:r>
            <a:r>
              <a:rPr kumimoji="1" lang="ja-JP" altLang="en-US" sz="1600"/>
              <a:t> </a:t>
            </a:r>
            <a:r>
              <a:rPr kumimoji="1" lang="en-US" altLang="ja-JP" sz="1600" dirty="0"/>
              <a:t>(</a:t>
            </a:r>
            <a:r>
              <a:rPr kumimoji="1" lang="ja-JP" altLang="en-US" sz="1600"/>
              <a:t>フォートラン</a:t>
            </a:r>
            <a:r>
              <a:rPr kumimoji="1" lang="en-US" altLang="ja-JP" sz="1600" dirty="0"/>
              <a:t>)</a:t>
            </a:r>
            <a:r>
              <a:rPr kumimoji="1" lang="ja-JP" altLang="en-US" sz="1600"/>
              <a:t>がほぼ世界最初の言語として知られる。</a:t>
            </a:r>
            <a:endParaRPr kumimoji="1" lang="en-US" altLang="ja-JP" sz="1600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ja-JP" sz="1600" dirty="0"/>
              <a:t>1959</a:t>
            </a:r>
            <a:r>
              <a:rPr lang="ja-JP" altLang="en-US" sz="1600"/>
              <a:t>年の</a:t>
            </a:r>
            <a:r>
              <a:rPr lang="en-US" altLang="ja-JP" sz="1600" dirty="0"/>
              <a:t>COBOL(</a:t>
            </a:r>
            <a:r>
              <a:rPr lang="ja-JP" altLang="en-US" sz="1600"/>
              <a:t>コボル</a:t>
            </a:r>
            <a:r>
              <a:rPr lang="en-US" altLang="ja-JP" sz="1600" dirty="0"/>
              <a:t>)</a:t>
            </a:r>
            <a:r>
              <a:rPr lang="ja-JP" altLang="en-US" sz="1600"/>
              <a:t>が事務処理言語として普及、金融系で今も稼働。</a:t>
            </a:r>
            <a:endParaRPr lang="en-US" altLang="ja-JP" sz="1600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ja-JP" altLang="en-US" sz="1600"/>
              <a:t>この</a:t>
            </a:r>
            <a:r>
              <a:rPr kumimoji="1" lang="en-US" altLang="ja-JP" sz="1600" dirty="0"/>
              <a:t>2</a:t>
            </a:r>
            <a:r>
              <a:rPr kumimoji="1" lang="ja-JP" altLang="en-US" sz="1600"/>
              <a:t>つが長く生き残るが、滅んだ言語も他の言語に様々な影響を与えている。</a:t>
            </a:r>
            <a:endParaRPr kumimoji="1" lang="en-US" altLang="ja-JP" sz="1600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ja-JP" sz="1600" dirty="0"/>
              <a:t>1963</a:t>
            </a:r>
            <a:r>
              <a:rPr lang="ja-JP" altLang="en-US" sz="1600"/>
              <a:t>年の</a:t>
            </a:r>
            <a:r>
              <a:rPr lang="en-US" altLang="ja-JP" sz="1600" dirty="0"/>
              <a:t>BASIC(</a:t>
            </a:r>
            <a:r>
              <a:rPr lang="ja-JP" altLang="en-US" sz="1600"/>
              <a:t>ベーシック</a:t>
            </a:r>
            <a:r>
              <a:rPr lang="en-US" altLang="ja-JP" sz="1600" dirty="0"/>
              <a:t>)</a:t>
            </a:r>
            <a:r>
              <a:rPr lang="ja-JP" altLang="en-US" sz="1600"/>
              <a:t>がビギナー向け、</a:t>
            </a:r>
            <a:r>
              <a:rPr lang="en-US" altLang="ja-JP" sz="1600" dirty="0"/>
              <a:t>80</a:t>
            </a:r>
            <a:r>
              <a:rPr lang="ja-JP" altLang="en-US" sz="1600"/>
              <a:t>年代のパーソナルコンピュータ普及に貢献。</a:t>
            </a:r>
            <a:r>
              <a:rPr lang="en-US" altLang="ja-JP" sz="1600" dirty="0"/>
              <a:t>Microsoft</a:t>
            </a:r>
            <a:r>
              <a:rPr lang="ja-JP" altLang="en-US" sz="1600"/>
              <a:t>誕生のきっかけにも。</a:t>
            </a:r>
            <a:endParaRPr lang="en-US" altLang="ja-JP" sz="1600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ja-JP" sz="1600" dirty="0"/>
              <a:t>1971</a:t>
            </a:r>
            <a:r>
              <a:rPr kumimoji="1" lang="ja-JP" altLang="en-US" sz="1600"/>
              <a:t>年の</a:t>
            </a:r>
            <a:r>
              <a:rPr kumimoji="1" lang="en-US" altLang="ja-JP" sz="1600" dirty="0"/>
              <a:t>C</a:t>
            </a:r>
            <a:r>
              <a:rPr kumimoji="1" lang="ja-JP" altLang="en-US" sz="1600"/>
              <a:t>言語が</a:t>
            </a:r>
            <a:r>
              <a:rPr kumimoji="1" lang="en-US" altLang="ja-JP" sz="1600" dirty="0"/>
              <a:t>UNIX</a:t>
            </a:r>
            <a:r>
              <a:rPr kumimoji="1" lang="ja-JP" altLang="en-US" sz="1600"/>
              <a:t>や</a:t>
            </a:r>
            <a:r>
              <a:rPr kumimoji="1" lang="en-US" altLang="ja-JP" sz="1600" dirty="0"/>
              <a:t>Windows</a:t>
            </a:r>
            <a:r>
              <a:rPr kumimoji="1" lang="ja-JP" altLang="en-US" sz="1600"/>
              <a:t>など</a:t>
            </a:r>
            <a:r>
              <a:rPr kumimoji="1" lang="en-US" altLang="ja-JP" sz="1600" dirty="0"/>
              <a:t>OS</a:t>
            </a:r>
            <a:r>
              <a:rPr kumimoji="1" lang="ja-JP" altLang="en-US" sz="1600"/>
              <a:t>の主要開発言語。今も現役。</a:t>
            </a:r>
            <a:endParaRPr kumimoji="1" lang="en-US" altLang="ja-JP" sz="1600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ja-JP" sz="1600" dirty="0"/>
              <a:t>1983</a:t>
            </a:r>
            <a:r>
              <a:rPr lang="ja-JP" altLang="en-US" sz="1600"/>
              <a:t>年の</a:t>
            </a:r>
            <a:r>
              <a:rPr lang="en-US" altLang="ja-JP" sz="1600" dirty="0"/>
              <a:t>C++(</a:t>
            </a:r>
            <a:r>
              <a:rPr lang="ja-JP" altLang="en-US" sz="1600"/>
              <a:t>シープラスプラス、シープラプラ</a:t>
            </a:r>
            <a:r>
              <a:rPr lang="en-US" altLang="ja-JP" sz="1600" dirty="0"/>
              <a:t>)</a:t>
            </a:r>
            <a:r>
              <a:rPr lang="ja-JP" altLang="en-US" sz="1600"/>
              <a:t>が、オブジェクト指向を取り入れた</a:t>
            </a:r>
            <a:r>
              <a:rPr lang="en-US" altLang="ja-JP" sz="1600" dirty="0"/>
              <a:t>C</a:t>
            </a:r>
            <a:r>
              <a:rPr lang="ja-JP" altLang="en-US" sz="1600"/>
              <a:t>の上位互換。</a:t>
            </a:r>
            <a:endParaRPr kumimoji="1" lang="ja-JP" altLang="en-US" sz="160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7F35603-69C7-6F4F-8856-83812A2C12D7}"/>
              </a:ext>
            </a:extLst>
          </p:cNvPr>
          <p:cNvSpPr/>
          <p:nvPr/>
        </p:nvSpPr>
        <p:spPr>
          <a:xfrm>
            <a:off x="5270643" y="1859622"/>
            <a:ext cx="873303" cy="27740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09E63D3-F11C-A941-BF22-A3564E81C91B}"/>
              </a:ext>
            </a:extLst>
          </p:cNvPr>
          <p:cNvSpPr/>
          <p:nvPr/>
        </p:nvSpPr>
        <p:spPr>
          <a:xfrm>
            <a:off x="5001802" y="2720091"/>
            <a:ext cx="873303" cy="27740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FACD753-3821-C749-A5C5-422044B286B9}"/>
              </a:ext>
            </a:extLst>
          </p:cNvPr>
          <p:cNvSpPr/>
          <p:nvPr/>
        </p:nvSpPr>
        <p:spPr>
          <a:xfrm>
            <a:off x="4844540" y="3441858"/>
            <a:ext cx="873303" cy="27740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E2CDFE2-741D-204F-A53F-50E4B645D01D}"/>
              </a:ext>
            </a:extLst>
          </p:cNvPr>
          <p:cNvSpPr/>
          <p:nvPr/>
        </p:nvSpPr>
        <p:spPr>
          <a:xfrm>
            <a:off x="5787514" y="4005217"/>
            <a:ext cx="873303" cy="27740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DF3FD048-B254-6B47-B640-0D47CE644A6D}"/>
              </a:ext>
            </a:extLst>
          </p:cNvPr>
          <p:cNvSpPr/>
          <p:nvPr/>
        </p:nvSpPr>
        <p:spPr>
          <a:xfrm>
            <a:off x="4748111" y="4005216"/>
            <a:ext cx="873303" cy="27740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4DC6EBF-6FFC-BA46-9816-D22F333BDC00}"/>
              </a:ext>
            </a:extLst>
          </p:cNvPr>
          <p:cNvSpPr/>
          <p:nvPr/>
        </p:nvSpPr>
        <p:spPr>
          <a:xfrm>
            <a:off x="5270643" y="4346855"/>
            <a:ext cx="1056016" cy="221719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5964B9D-01AB-3D41-B12E-817267D417F1}"/>
              </a:ext>
            </a:extLst>
          </p:cNvPr>
          <p:cNvSpPr/>
          <p:nvPr/>
        </p:nvSpPr>
        <p:spPr>
          <a:xfrm>
            <a:off x="6590400" y="6059499"/>
            <a:ext cx="1375460" cy="624109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2020</a:t>
            </a:r>
            <a:r>
              <a:rPr kumimoji="1" lang="ja-JP" altLang="en-US" sz="1200">
                <a:solidFill>
                  <a:schemeClr val="tx1"/>
                </a:solidFill>
              </a:rPr>
              <a:t>年題の今もメジャーな言語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7CC2459-0717-9744-873F-C433712CC1F1}"/>
              </a:ext>
            </a:extLst>
          </p:cNvPr>
          <p:cNvSpPr/>
          <p:nvPr/>
        </p:nvSpPr>
        <p:spPr>
          <a:xfrm>
            <a:off x="595901" y="6349429"/>
            <a:ext cx="1387011" cy="41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下側が関数型言語の系譜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5CA2FB65-FC62-B042-BA32-585C7B78013C}"/>
              </a:ext>
            </a:extLst>
          </p:cNvPr>
          <p:cNvSpPr/>
          <p:nvPr/>
        </p:nvSpPr>
        <p:spPr>
          <a:xfrm>
            <a:off x="3891380" y="3727813"/>
            <a:ext cx="690631" cy="27740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7BB71A59-CFF2-8147-A52C-B30FF1F8FA9E}"/>
              </a:ext>
            </a:extLst>
          </p:cNvPr>
          <p:cNvSpPr/>
          <p:nvPr/>
        </p:nvSpPr>
        <p:spPr>
          <a:xfrm>
            <a:off x="2609373" y="3719261"/>
            <a:ext cx="690631" cy="27740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B2504652-7C8E-4F4A-A2F1-F70CA6914A4C}"/>
              </a:ext>
            </a:extLst>
          </p:cNvPr>
          <p:cNvSpPr/>
          <p:nvPr/>
        </p:nvSpPr>
        <p:spPr>
          <a:xfrm>
            <a:off x="6706968" y="5364571"/>
            <a:ext cx="1375460" cy="62410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特定分野でまだ現役な言語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5AD761-90CA-9A42-AD47-3F10A35DCC28}"/>
              </a:ext>
            </a:extLst>
          </p:cNvPr>
          <p:cNvSpPr txBox="1"/>
          <p:nvPr/>
        </p:nvSpPr>
        <p:spPr>
          <a:xfrm>
            <a:off x="838200" y="1087395"/>
            <a:ext cx="6439930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https://www.itmedia.co.jp/enterprise/articles/0703/26/news021.html</a:t>
            </a:r>
            <a:r>
              <a:rPr lang="ja-JP" altLang="en-US" sz="1200"/>
              <a:t> 記事の図を拝借</a:t>
            </a:r>
            <a:br>
              <a:rPr lang="en-US" altLang="ja-JP" sz="1200" dirty="0"/>
            </a:br>
            <a:r>
              <a:rPr lang="en-US" altLang="ja-JP" sz="1200" dirty="0"/>
              <a:t>https://</a:t>
            </a:r>
            <a:r>
              <a:rPr lang="en-US" altLang="ja-JP" sz="1200" dirty="0" err="1"/>
              <a:t>xtech.nikkei.com</a:t>
            </a:r>
            <a:r>
              <a:rPr lang="en-US" altLang="ja-JP" sz="1200" dirty="0"/>
              <a:t>/it/article/COLUMN/20060825/246464/?ST=</a:t>
            </a:r>
            <a:r>
              <a:rPr lang="en-US" altLang="ja-JP" sz="1200" dirty="0" err="1"/>
              <a:t>ittrend</a:t>
            </a:r>
            <a:endParaRPr kumimoji="1" lang="ja-JP" altLang="en-US" sz="12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23F8E16-10BD-194D-983B-CB40409E5B9A}"/>
              </a:ext>
            </a:extLst>
          </p:cNvPr>
          <p:cNvSpPr/>
          <p:nvPr/>
        </p:nvSpPr>
        <p:spPr>
          <a:xfrm>
            <a:off x="8578413" y="5676625"/>
            <a:ext cx="2928643" cy="108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互いに影響を与え合いながら、様々な言語が誕生</a:t>
            </a:r>
            <a:endParaRPr lang="en-US" altLang="ja-JP" sz="1200" dirty="0"/>
          </a:p>
          <a:p>
            <a:pPr algn="ctr"/>
            <a:r>
              <a:rPr kumimoji="1" lang="ja-JP" altLang="en-US" sz="1200"/>
              <a:t>後の世代の人間に理解しやすい言語を「高水準言語」と呼ぶ。</a:t>
            </a:r>
            <a:r>
              <a:rPr kumimoji="1" lang="en-US" altLang="ja-JP" sz="1200" dirty="0"/>
              <a:t>C/C++</a:t>
            </a:r>
            <a:r>
              <a:rPr kumimoji="1" lang="ja-JP" altLang="en-US" sz="1200"/>
              <a:t>以外のメジャーな言語がほぼ該当</a:t>
            </a:r>
          </a:p>
        </p:txBody>
      </p:sp>
    </p:spTree>
    <p:extLst>
      <p:ext uri="{BB962C8B-B14F-4D97-AF65-F5344CB8AC3E}">
        <p14:creationId xmlns:p14="http://schemas.microsoft.com/office/powerpoint/2010/main" val="387128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D5E15-EADD-E74F-BD86-0914ECB6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/>
              <a:t> プログラミング言語の分類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76626-F621-5848-B629-10184740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250"/>
            <a:ext cx="10515600" cy="499071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つの分類方法</a:t>
            </a:r>
            <a:endParaRPr kumimoji="1" lang="en-US" altLang="ja-JP" dirty="0"/>
          </a:p>
          <a:p>
            <a:pPr lvl="1"/>
            <a:r>
              <a:rPr lang="en-US" altLang="ja-JP" dirty="0"/>
              <a:t>①</a:t>
            </a:r>
            <a:r>
              <a:rPr lang="ja-JP" altLang="en-US"/>
              <a:t>コンパイラ</a:t>
            </a:r>
            <a:r>
              <a:rPr lang="en-US" altLang="ja-JP" dirty="0"/>
              <a:t>(</a:t>
            </a:r>
            <a:r>
              <a:rPr lang="ja-JP" altLang="en-US"/>
              <a:t>コンパイル</a:t>
            </a:r>
            <a:r>
              <a:rPr lang="en-US" altLang="ja-JP" dirty="0"/>
              <a:t>)</a:t>
            </a:r>
            <a:r>
              <a:rPr lang="ja-JP" altLang="en-US"/>
              <a:t>型</a:t>
            </a:r>
            <a:r>
              <a:rPr lang="en-US" altLang="ja-JP" dirty="0"/>
              <a:t>/</a:t>
            </a:r>
            <a:r>
              <a:rPr lang="ja-JP" altLang="en-US"/>
              <a:t>インタプリタ型</a:t>
            </a:r>
            <a:endParaRPr lang="en-US" altLang="ja-JP" dirty="0"/>
          </a:p>
          <a:p>
            <a:pPr lvl="2"/>
            <a:r>
              <a:rPr lang="ja-JP" altLang="en-US"/>
              <a:t>コンパイラ型：テキストのコードを実行形式にコンパイルして動作。実行速度が早い。</a:t>
            </a:r>
            <a:r>
              <a:rPr lang="en-US" altLang="ja-JP" dirty="0"/>
              <a:t>1980</a:t>
            </a:r>
            <a:r>
              <a:rPr lang="ja-JP" altLang="en-US"/>
              <a:t>年代までの多くの言語</a:t>
            </a:r>
            <a:endParaRPr lang="en-US" altLang="ja-JP" dirty="0"/>
          </a:p>
          <a:p>
            <a:pPr lvl="2"/>
            <a:r>
              <a:rPr lang="ja-JP" altLang="en-US"/>
              <a:t>インタプリタ型：</a:t>
            </a:r>
            <a:r>
              <a:rPr lang="en-US" altLang="ja-JP" dirty="0"/>
              <a:t>1</a:t>
            </a:r>
            <a:r>
              <a:rPr lang="ja-JP" altLang="en-US"/>
              <a:t>行ごとに実行。開発速度より開発効率、柔軟性を重視。動的言語、軽量級言語、スクリプト系言語などとも</a:t>
            </a:r>
            <a:endParaRPr lang="en-US" altLang="ja-JP" dirty="0"/>
          </a:p>
          <a:p>
            <a:pPr lvl="1"/>
            <a:r>
              <a:rPr kumimoji="1" lang="en-US" altLang="ja-JP" dirty="0"/>
              <a:t>②</a:t>
            </a:r>
            <a:r>
              <a:rPr kumimoji="1" lang="ja-JP" altLang="en-US"/>
              <a:t>型の扱い</a:t>
            </a:r>
            <a:endParaRPr kumimoji="1" lang="en-US" altLang="ja-JP" dirty="0"/>
          </a:p>
          <a:p>
            <a:pPr lvl="2"/>
            <a:r>
              <a:rPr kumimoji="1" lang="ja-JP" altLang="en-US"/>
              <a:t>型なし：データがその種別の情報を持たない。</a:t>
            </a:r>
            <a:r>
              <a:rPr kumimoji="1" lang="en-US" altLang="ja-JP" dirty="0"/>
              <a:t>(</a:t>
            </a:r>
            <a:r>
              <a:rPr kumimoji="1" lang="ja-JP" altLang="en-US"/>
              <a:t>機械語のみ</a:t>
            </a:r>
            <a:r>
              <a:rPr kumimoji="1" lang="en-US" altLang="ja-JP" dirty="0"/>
              <a:t>)</a:t>
            </a:r>
          </a:p>
          <a:p>
            <a:pPr lvl="2"/>
            <a:r>
              <a:rPr kumimoji="1" lang="ja-JP" altLang="en-US"/>
              <a:t>静的な型：コンパイル時にチェック。</a:t>
            </a:r>
            <a:r>
              <a:rPr kumimoji="1" lang="en-US" altLang="ja-JP" dirty="0"/>
              <a:t>C</a:t>
            </a:r>
            <a:r>
              <a:rPr lang="en-US" altLang="ja-JP" dirty="0"/>
              <a:t>, </a:t>
            </a:r>
            <a:r>
              <a:rPr kumimoji="1" lang="en-US" altLang="ja-JP" dirty="0"/>
              <a:t>C++,</a:t>
            </a:r>
            <a:r>
              <a:rPr kumimoji="1" lang="ja-JP" altLang="en-US"/>
              <a:t> </a:t>
            </a:r>
            <a:r>
              <a:rPr kumimoji="1" lang="en-US" altLang="ja-JP" dirty="0"/>
              <a:t>Java,</a:t>
            </a:r>
            <a:r>
              <a:rPr kumimoji="1" lang="ja-JP" altLang="en-US"/>
              <a:t> </a:t>
            </a:r>
            <a:r>
              <a:rPr kumimoji="1" lang="en-US" altLang="ja-JP" dirty="0"/>
              <a:t>C#,</a:t>
            </a:r>
            <a:r>
              <a:rPr kumimoji="1" lang="ja-JP" altLang="en-US"/>
              <a:t> </a:t>
            </a:r>
            <a:r>
              <a:rPr lang="en-US" altLang="ja-JP" dirty="0"/>
              <a:t>Go</a:t>
            </a:r>
            <a:r>
              <a:rPr lang="ja-JP" altLang="en-US"/>
              <a:t>など</a:t>
            </a:r>
            <a:endParaRPr lang="en-US" altLang="ja-JP" dirty="0"/>
          </a:p>
          <a:p>
            <a:pPr lvl="2"/>
            <a:r>
              <a:rPr kumimoji="1" lang="ja-JP" altLang="en-US"/>
              <a:t>動的な型：型が実行時に決まる。手軽に</a:t>
            </a:r>
            <a:r>
              <a:rPr lang="ja-JP" altLang="en-US"/>
              <a:t>書け柔軟性が高い</a:t>
            </a:r>
            <a:endParaRPr kumimoji="1" lang="en-US" altLang="ja-JP" dirty="0"/>
          </a:p>
          <a:p>
            <a:pPr lvl="1"/>
            <a:r>
              <a:rPr lang="en-US" altLang="ja-JP" dirty="0"/>
              <a:t>③</a:t>
            </a:r>
            <a:r>
              <a:rPr lang="ja-JP" altLang="en-US"/>
              <a:t>ベースになる考え方、計算モデル</a:t>
            </a:r>
            <a:endParaRPr lang="en-US" altLang="ja-JP" dirty="0"/>
          </a:p>
          <a:p>
            <a:pPr lvl="2"/>
            <a:r>
              <a:rPr lang="ja-JP" altLang="en-US"/>
              <a:t>手続き型：コンピュータの実行手順そのままのベーシックな計算モデル。計算は「逐次実行」「条件判断」「繰り返し」から構成する。</a:t>
            </a:r>
            <a:endParaRPr kumimoji="1" lang="en-US" altLang="ja-JP" dirty="0"/>
          </a:p>
          <a:p>
            <a:pPr lvl="2"/>
            <a:r>
              <a:rPr lang="ja-JP" altLang="en-US"/>
              <a:t>オブジェクト指向型：クラスとメソッドを持ったオブジェクト指向をベースに。多くの言語が備えている。</a:t>
            </a:r>
            <a:endParaRPr lang="en-US" altLang="ja-JP" dirty="0"/>
          </a:p>
          <a:p>
            <a:pPr lvl="2"/>
            <a:r>
              <a:rPr kumimoji="1" lang="ja-JP" altLang="en-US"/>
              <a:t>関数型：同じ入力に対しては常に同じ出力を返す数学的な「関数」をベース。</a:t>
            </a:r>
            <a:endParaRPr kumimoji="1" lang="en-US" altLang="ja-JP" dirty="0"/>
          </a:p>
          <a:p>
            <a:pPr lvl="2"/>
            <a:r>
              <a:rPr lang="ja-JP" altLang="en-US"/>
              <a:t>論理型：述語論理をベースにしたモデル。メジャーな言語では使われていない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13CAB7-B0BF-6A45-8C50-622B09A8586A}"/>
              </a:ext>
            </a:extLst>
          </p:cNvPr>
          <p:cNvSpPr/>
          <p:nvPr/>
        </p:nvSpPr>
        <p:spPr>
          <a:xfrm>
            <a:off x="9406269" y="3271006"/>
            <a:ext cx="1617902" cy="53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近年は進化し混合している</a:t>
            </a:r>
            <a:r>
              <a:rPr kumimoji="1" lang="en-US" altLang="ja-JP" sz="1200" dirty="0"/>
              <a:t>(</a:t>
            </a:r>
            <a:r>
              <a:rPr kumimoji="1" lang="ja-JP" altLang="en-US" sz="1200"/>
              <a:t>後述</a:t>
            </a:r>
            <a:r>
              <a:rPr kumimoji="1" lang="en-US" altLang="ja-JP" sz="1200" dirty="0"/>
              <a:t>)</a:t>
            </a:r>
            <a:endParaRPr kumimoji="1" lang="ja-JP" altLang="en-US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660344-7AA1-984A-BB78-2B2D1F4E6788}"/>
              </a:ext>
            </a:extLst>
          </p:cNvPr>
          <p:cNvSpPr/>
          <p:nvPr/>
        </p:nvSpPr>
        <p:spPr>
          <a:xfrm>
            <a:off x="2346211" y="6094686"/>
            <a:ext cx="3253205" cy="67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/>
              <a:t>「マルチパラダイム」といって、ほとんどの言語は複数の考え方を備えている。</a:t>
            </a:r>
            <a:endParaRPr kumimoji="1" lang="en-US" altLang="ja-JP" sz="1200" dirty="0"/>
          </a:p>
          <a:p>
            <a:r>
              <a:rPr lang="ja-JP" altLang="en-US" sz="1200"/>
              <a:t>パラダイム：ものの見方、考え方の枠組み</a:t>
            </a:r>
            <a:endParaRPr kumimoji="1" lang="en-US" altLang="ja-JP" sz="1200" dirty="0"/>
          </a:p>
          <a:p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623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DF0E7-921C-F845-9B35-79A390E1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コンパイル型言語の潮流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194FA9-17A0-0C42-AD6C-18E1BAC2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/>
              <a:t>、</a:t>
            </a:r>
            <a:r>
              <a:rPr kumimoji="1" lang="en-US" altLang="ja-JP" dirty="0" err="1"/>
              <a:t>C#,Scala</a:t>
            </a:r>
            <a:r>
              <a:rPr kumimoji="1" lang="ja-JP" altLang="en-US"/>
              <a:t>、</a:t>
            </a:r>
            <a:r>
              <a:rPr kumimoji="1" lang="en-US" altLang="ja-JP" dirty="0"/>
              <a:t>Kotlin</a:t>
            </a:r>
          </a:p>
          <a:p>
            <a:r>
              <a:rPr lang="ja-JP" altLang="en-US"/>
              <a:t>滅んだ扱いで</a:t>
            </a:r>
            <a:r>
              <a:rPr lang="en-US" altLang="ja-JP" dirty="0"/>
              <a:t>VB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98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4EC10-2C63-6D49-983E-A1BF37F8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コンパイル型言語の新たな流れ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51892-7E7D-AF41-A2CA-3B8B404D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と</a:t>
            </a:r>
            <a:r>
              <a:rPr kumimoji="1" lang="en-US" altLang="ja-JP" dirty="0"/>
              <a:t>Rust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07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9ED23-0CE8-DA4B-A514-0DD2E1A2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スマートフォン時代の到来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4BF2C-F73A-A64E-87CA-6B7B610F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Objective-C</a:t>
            </a:r>
            <a:r>
              <a:rPr kumimoji="1" lang="ja-JP" altLang="en-US"/>
              <a:t>、</a:t>
            </a:r>
            <a:r>
              <a:rPr kumimoji="1" lang="en-US" altLang="ja-JP" dirty="0" err="1"/>
              <a:t>Sw</a:t>
            </a:r>
            <a:r>
              <a:rPr kumimoji="1" lang="ja-JP" altLang="en-US"/>
              <a:t>い</a:t>
            </a:r>
            <a:r>
              <a:rPr kumimoji="1" lang="en-US" altLang="ja-JP" dirty="0"/>
              <a:t>ft</a:t>
            </a:r>
          </a:p>
          <a:p>
            <a:r>
              <a:rPr kumimoji="1" lang="ja-JP" altLang="en-US"/>
              <a:t>重複するが</a:t>
            </a:r>
            <a:r>
              <a:rPr kumimoji="1" lang="en-US" altLang="ja-JP" dirty="0"/>
              <a:t>Kotlin</a:t>
            </a:r>
          </a:p>
          <a:p>
            <a:r>
              <a:rPr lang="ja-JP" altLang="en-US"/>
              <a:t>クロスプラットフォーム開発の</a:t>
            </a:r>
            <a:r>
              <a:rPr lang="en-US" altLang="ja-JP" dirty="0"/>
              <a:t>FW</a:t>
            </a:r>
            <a:r>
              <a:rPr lang="ja-JP" altLang="en-US"/>
              <a:t>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27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281F5-B3E1-3845-B796-74418BB8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/>
          <a:lstStyle/>
          <a:p>
            <a:r>
              <a:rPr lang="ja-JP" altLang="en-US"/>
              <a:t>インタプリタ型言語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06DB0-2747-D24E-9A2E-3B721073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長くなるぞ最初は機能が少ない簡易言語だった </a:t>
            </a:r>
            <a:r>
              <a:rPr lang="en-US" altLang="ja-JP" dirty="0"/>
              <a:t>JCL</a:t>
            </a:r>
            <a:r>
              <a:rPr lang="ja-JP" altLang="en-US"/>
              <a:t>やバッチスクリプト，</a:t>
            </a:r>
            <a:r>
              <a:rPr lang="en-US" altLang="ja-JP" dirty="0"/>
              <a:t>SED</a:t>
            </a:r>
            <a:r>
              <a:rPr lang="ja-JP" altLang="en-US"/>
              <a:t>，</a:t>
            </a:r>
            <a:r>
              <a:rPr lang="en-US" altLang="ja-JP" dirty="0" err="1"/>
              <a:t>sh</a:t>
            </a:r>
            <a:r>
              <a:rPr lang="ja-JP" altLang="en-US"/>
              <a:t>，</a:t>
            </a:r>
            <a:r>
              <a:rPr lang="en-US" altLang="ja-JP" dirty="0"/>
              <a:t>AWK</a:t>
            </a:r>
            <a:r>
              <a:rPr lang="ja-JP" altLang="en-US"/>
              <a:t>などが昔から。テキスト処理など</a:t>
            </a:r>
          </a:p>
          <a:p>
            <a:r>
              <a:rPr lang="ja-JP" altLang="en-US"/>
              <a:t>機能を拡張、言語として十分使えるように。</a:t>
            </a:r>
          </a:p>
          <a:p>
            <a:r>
              <a:rPr lang="en-US" altLang="ja-JP" dirty="0"/>
              <a:t>Perl</a:t>
            </a:r>
            <a:r>
              <a:rPr lang="ja-JP" altLang="en-US"/>
              <a:t>の</a:t>
            </a:r>
            <a:r>
              <a:rPr lang="en-US" altLang="ja-JP" dirty="0"/>
              <a:t>1987</a:t>
            </a:r>
            <a:r>
              <a:rPr lang="ja-JP" altLang="en-US"/>
              <a:t>年が最初。</a:t>
            </a:r>
            <a:r>
              <a:rPr lang="en-US" altLang="ja-JP" dirty="0"/>
              <a:t>Perl</a:t>
            </a:r>
            <a:r>
              <a:rPr lang="ja-JP" altLang="en-US"/>
              <a:t>、</a:t>
            </a:r>
            <a:r>
              <a:rPr lang="en-US" altLang="ja-JP" dirty="0"/>
              <a:t>PHP(1995)</a:t>
            </a:r>
            <a:r>
              <a:rPr lang="ja-JP" altLang="en-US"/>
              <a:t>、</a:t>
            </a:r>
            <a:r>
              <a:rPr lang="en-US" altLang="ja-JP" dirty="0"/>
              <a:t>Python(1991)</a:t>
            </a:r>
            <a:r>
              <a:rPr lang="ja-JP" altLang="en-US"/>
              <a:t>で</a:t>
            </a:r>
            <a:r>
              <a:rPr lang="en-US" altLang="ja-JP" dirty="0"/>
              <a:t>P</a:t>
            </a:r>
            <a:r>
              <a:rPr lang="ja-JP" altLang="en-US"/>
              <a:t>言語と呼ぶ時代もあった。</a:t>
            </a:r>
            <a:r>
              <a:rPr lang="en-US" altLang="ja-JP" dirty="0"/>
              <a:t>Ruby</a:t>
            </a:r>
            <a:r>
              <a:rPr lang="ja-JP" altLang="en-US"/>
              <a:t>が</a:t>
            </a:r>
            <a:r>
              <a:rPr lang="en-US" altLang="ja-JP" dirty="0"/>
              <a:t>1993</a:t>
            </a:r>
          </a:p>
          <a:p>
            <a:r>
              <a:rPr lang="en-US" altLang="ja-JP" dirty="0"/>
              <a:t>1995</a:t>
            </a:r>
            <a:r>
              <a:rPr lang="ja-JP" altLang="en-US"/>
              <a:t>年に</a:t>
            </a:r>
            <a:r>
              <a:rPr lang="en-US" altLang="ja-JP" dirty="0"/>
              <a:t>JS</a:t>
            </a:r>
            <a:r>
              <a:rPr lang="ja-JP" altLang="en-US"/>
              <a:t>。</a:t>
            </a:r>
            <a:r>
              <a:rPr lang="en-US" altLang="ja-JP" dirty="0" err="1"/>
              <a:t>LiveScript</a:t>
            </a:r>
            <a:r>
              <a:rPr lang="ja-JP" altLang="en-US"/>
              <a:t>だった。</a:t>
            </a:r>
          </a:p>
          <a:p>
            <a:r>
              <a:rPr lang="en-US" altLang="ja-JP" dirty="0"/>
              <a:t>Web</a:t>
            </a:r>
            <a:r>
              <a:rPr lang="ja-JP" altLang="en-US"/>
              <a:t>の登場とともに発展。</a:t>
            </a:r>
          </a:p>
          <a:p>
            <a:r>
              <a:rPr lang="en-US" altLang="ja-JP" dirty="0"/>
              <a:t>TypeScript</a:t>
            </a:r>
            <a:r>
              <a:rPr lang="ja-JP" altLang="en-US"/>
              <a:t>もここで。</a:t>
            </a:r>
          </a:p>
          <a:p>
            <a:r>
              <a:rPr lang="en-US" altLang="ja-JP" dirty="0"/>
              <a:t>Dart</a:t>
            </a:r>
            <a:r>
              <a:rPr lang="ja-JP" altLang="en-US"/>
              <a:t>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1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DE8CE-68EC-854D-BF12-52C8367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テック系ジャイアント企業との関係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C0B867-9CFD-224D-944B-C849CAD4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G</a:t>
            </a:r>
            <a:r>
              <a:rPr kumimoji="1" lang="ja-JP" altLang="en-US"/>
              <a:t> </a:t>
            </a:r>
            <a:r>
              <a:rPr kumimoji="1" lang="en-US" altLang="ja-JP" dirty="0"/>
              <a:t>Google</a:t>
            </a:r>
          </a:p>
          <a:p>
            <a:pPr lvl="1"/>
            <a:r>
              <a:rPr lang="ja-JP" altLang="en-US"/>
              <a:t>社内の採用言語は</a:t>
            </a:r>
            <a:r>
              <a:rPr lang="en-US" altLang="ja-JP" dirty="0"/>
              <a:t>XXXX</a:t>
            </a:r>
          </a:p>
          <a:p>
            <a:pPr lvl="1"/>
            <a:r>
              <a:rPr kumimoji="1" lang="en-US" altLang="ja-JP" dirty="0"/>
              <a:t>Go</a:t>
            </a:r>
          </a:p>
          <a:p>
            <a:pPr lvl="1"/>
            <a:r>
              <a:rPr lang="en-US" altLang="ja-JP" dirty="0"/>
              <a:t>Dart</a:t>
            </a:r>
            <a:r>
              <a:rPr lang="ja-JP" altLang="en-US"/>
              <a:t>も</a:t>
            </a:r>
            <a:endParaRPr lang="en-US" altLang="ja-JP" dirty="0"/>
          </a:p>
          <a:p>
            <a:r>
              <a:rPr kumimoji="1" lang="en-US" altLang="ja-JP" dirty="0"/>
              <a:t>A</a:t>
            </a:r>
            <a:r>
              <a:rPr kumimoji="1" lang="ja-JP" altLang="en-US"/>
              <a:t> </a:t>
            </a:r>
            <a:r>
              <a:rPr kumimoji="1" lang="en-US" altLang="ja-JP" dirty="0"/>
              <a:t>Apple</a:t>
            </a:r>
          </a:p>
          <a:p>
            <a:pPr lvl="1"/>
            <a:r>
              <a:rPr lang="en-US" altLang="ja-JP" dirty="0"/>
              <a:t>Objective-C, Swift</a:t>
            </a:r>
            <a:endParaRPr kumimoji="1" lang="en-US" altLang="ja-JP" dirty="0"/>
          </a:p>
          <a:p>
            <a:r>
              <a:rPr lang="en-US" altLang="ja-JP" dirty="0"/>
              <a:t>F</a:t>
            </a:r>
            <a:r>
              <a:rPr lang="ja-JP" altLang="en-US"/>
              <a:t> </a:t>
            </a:r>
            <a:r>
              <a:rPr lang="en-US" altLang="ja-JP" dirty="0"/>
              <a:t>Facebook</a:t>
            </a:r>
          </a:p>
          <a:p>
            <a:pPr lvl="1"/>
            <a:r>
              <a:rPr lang="en-US" altLang="ja-JP" dirty="0"/>
              <a:t>PHP</a:t>
            </a:r>
            <a:r>
              <a:rPr lang="ja-JP" altLang="en-US"/>
              <a:t>を改造した</a:t>
            </a:r>
            <a:r>
              <a:rPr lang="en-US" altLang="ja-JP" dirty="0"/>
              <a:t>HACK</a:t>
            </a:r>
            <a:r>
              <a:rPr lang="ja-JP" altLang="en-US"/>
              <a:t>という言語を使っているらしい</a:t>
            </a:r>
            <a:endParaRPr lang="en-US" altLang="ja-JP" dirty="0"/>
          </a:p>
          <a:p>
            <a:pPr lvl="1"/>
            <a:r>
              <a:rPr lang="ja-JP" altLang="en-US"/>
              <a:t>フレームワークの</a:t>
            </a:r>
            <a:r>
              <a:rPr lang="en-US" altLang="ja-JP" dirty="0"/>
              <a:t>React</a:t>
            </a:r>
          </a:p>
          <a:p>
            <a:r>
              <a:rPr kumimoji="1" lang="en-US" altLang="ja-JP" dirty="0"/>
              <a:t>A Amazon</a:t>
            </a:r>
          </a:p>
          <a:p>
            <a:pPr lvl="1"/>
            <a:r>
              <a:rPr kumimoji="1" lang="ja-JP" altLang="en-US"/>
              <a:t>特定の言語を持っていないので中立。</a:t>
            </a:r>
            <a:r>
              <a:rPr kumimoji="1" lang="en-US" altLang="ja-JP" dirty="0"/>
              <a:t>AWS</a:t>
            </a:r>
            <a:r>
              <a:rPr kumimoji="1" lang="ja-JP" altLang="en-US"/>
              <a:t>もお好きな言語で</a:t>
            </a:r>
            <a:endParaRPr kumimoji="1" lang="en-US" altLang="ja-JP" dirty="0"/>
          </a:p>
          <a:p>
            <a:r>
              <a:rPr lang="en-US" altLang="ja-JP" dirty="0"/>
              <a:t>M Microsoft</a:t>
            </a:r>
          </a:p>
          <a:p>
            <a:pPr lvl="1"/>
            <a:r>
              <a:rPr lang="en-US" altLang="ja-JP" dirty="0"/>
              <a:t>Windows</a:t>
            </a:r>
            <a:r>
              <a:rPr lang="ja-JP" altLang="en-US"/>
              <a:t> </a:t>
            </a:r>
            <a:r>
              <a:rPr lang="en-US" altLang="ja-JP" dirty="0"/>
              <a:t>OS</a:t>
            </a:r>
            <a:r>
              <a:rPr lang="ja-JP" altLang="en-US"/>
              <a:t>、</a:t>
            </a:r>
            <a:r>
              <a:rPr lang="en-US" altLang="ja-JP" dirty="0"/>
              <a:t>Office</a:t>
            </a:r>
            <a:r>
              <a:rPr lang="ja-JP" altLang="en-US"/>
              <a:t>などを持っているので言語とも深く関係</a:t>
            </a:r>
            <a:endParaRPr lang="en-US" altLang="ja-JP" dirty="0"/>
          </a:p>
          <a:p>
            <a:pPr lvl="1"/>
            <a:r>
              <a:rPr kumimoji="1" lang="en-US" altLang="ja-JP" dirty="0"/>
              <a:t>C#</a:t>
            </a:r>
          </a:p>
          <a:p>
            <a:pPr lvl="1"/>
            <a:r>
              <a:rPr lang="en-US" altLang="ja-JP" dirty="0"/>
              <a:t>TypeScript</a:t>
            </a:r>
          </a:p>
          <a:p>
            <a:pPr lvl="1"/>
            <a:r>
              <a:rPr kumimoji="1" lang="en-US" altLang="ja-JP" dirty="0"/>
              <a:t>GitHub</a:t>
            </a:r>
            <a:r>
              <a:rPr kumimoji="1" lang="ja-JP" altLang="en-US"/>
              <a:t>も買収。</a:t>
            </a:r>
            <a:r>
              <a:rPr kumimoji="1" lang="en-US" altLang="ja-JP" dirty="0" err="1"/>
              <a:t>VSCode</a:t>
            </a:r>
            <a:r>
              <a:rPr kumimoji="1" lang="ja-JP" altLang="en-US"/>
              <a:t>も</a:t>
            </a:r>
          </a:p>
        </p:txBody>
      </p:sp>
    </p:spTree>
    <p:extLst>
      <p:ext uri="{BB962C8B-B14F-4D97-AF65-F5344CB8AC3E}">
        <p14:creationId xmlns:p14="http://schemas.microsoft.com/office/powerpoint/2010/main" val="416752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747</Words>
  <Application>Microsoft Macintosh PowerPoint</Application>
  <PresentationFormat>ワイド画面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転写用 ゴーファーくんと辿るプログラミング言語の歴史</vt:lpstr>
      <vt:lpstr>1.20世紀までの進化の系譜</vt:lpstr>
      <vt:lpstr>2. プログラミング言語の分類</vt:lpstr>
      <vt:lpstr>コンパイル型言語の潮流</vt:lpstr>
      <vt:lpstr>コンパイル型言語の新たな流れ</vt:lpstr>
      <vt:lpstr>スマートフォン時代の到来</vt:lpstr>
      <vt:lpstr>インタプリタ型言語</vt:lpstr>
      <vt:lpstr>テック系ジャイアント企業との関係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転写用 ゴーファーくんと辿るプログラミング言語の歴史</dc:title>
  <dc:creator>直樹</dc:creator>
  <cp:lastModifiedBy>直樹</cp:lastModifiedBy>
  <cp:revision>8</cp:revision>
  <dcterms:created xsi:type="dcterms:W3CDTF">2022-06-18T09:36:58Z</dcterms:created>
  <dcterms:modified xsi:type="dcterms:W3CDTF">2022-06-18T13:28:33Z</dcterms:modified>
</cp:coreProperties>
</file>