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319" r:id="rId3"/>
    <p:sldId id="327" r:id="rId4"/>
    <p:sldId id="289" r:id="rId5"/>
    <p:sldId id="283" r:id="rId6"/>
    <p:sldId id="287" r:id="rId7"/>
    <p:sldId id="285" r:id="rId8"/>
    <p:sldId id="286" r:id="rId9"/>
    <p:sldId id="288" r:id="rId10"/>
    <p:sldId id="308" r:id="rId11"/>
    <p:sldId id="267" r:id="rId12"/>
    <p:sldId id="309" r:id="rId13"/>
    <p:sldId id="310" r:id="rId14"/>
    <p:sldId id="311" r:id="rId15"/>
    <p:sldId id="312" r:id="rId16"/>
    <p:sldId id="328" r:id="rId17"/>
    <p:sldId id="330" r:id="rId18"/>
    <p:sldId id="274" r:id="rId19"/>
    <p:sldId id="276" r:id="rId20"/>
    <p:sldId id="302" r:id="rId21"/>
    <p:sldId id="280" r:id="rId22"/>
    <p:sldId id="279" r:id="rId23"/>
    <p:sldId id="281" r:id="rId24"/>
    <p:sldId id="282" r:id="rId25"/>
    <p:sldId id="329" r:id="rId26"/>
    <p:sldId id="284" r:id="rId27"/>
    <p:sldId id="2146851130" r:id="rId28"/>
    <p:sldId id="326" r:id="rId29"/>
    <p:sldId id="2146851131" r:id="rId30"/>
    <p:sldId id="32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1" d="100"/>
          <a:sy n="61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613611"/>
            <a:ext cx="10363200" cy="3719057"/>
          </a:xfrm>
        </p:spPr>
        <p:txBody>
          <a:bodyPr>
            <a:normAutofit/>
          </a:bodyPr>
          <a:lstStyle>
            <a:lvl1pPr>
              <a:defRPr sz="6000" u="none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587766"/>
            <a:ext cx="8534400" cy="151348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2B3A-0432-4A17-9759-C2F25A9B548E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C097-342E-4F43-8CA6-3DBDB1664F4C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30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5E32-2D46-4DE1-B330-9D3FB84D851E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361-968A-4FBF-9FD3-AF363EA9937D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97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u="none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3AEF-A7F9-45D4-9A71-E38CA601D7D4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30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F7-6F02-4157-9154-AD19503795D2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1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5B1-8360-44EF-9CE4-FA35BCEF221F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9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33A9-23D0-4CE2-AE57-8C99AF0EAEF9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BCF-D9B3-4EAA-AB0E-A39A1078809E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19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3D85-1D1F-43E8-8FC0-5AAF98DAF8F8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36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36A4-CF1C-426F-BC93-245F4AC7F9CC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102180"/>
            <a:ext cx="10972800" cy="71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26436"/>
            <a:ext cx="10972800" cy="499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9AC7-2B02-4A21-833F-9D7920DB6664}" type="datetime1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b="1" u="sng" kern="1200">
          <a:solidFill>
            <a:srgbClr val="45172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image" Target="../media/image12.jpeg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emf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mc-japan.co.jp/blo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23D442-AEA9-4163-AF11-D77C689F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バイオ技術</a:t>
            </a:r>
            <a:b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</a:br>
            <a:br>
              <a:rPr kumimoji="1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</a:b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第</a:t>
            </a:r>
            <a:r>
              <a:rPr kumimoji="1" lang="en-US" altLang="zh-TW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1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日目</a:t>
            </a:r>
            <a:br>
              <a:rPr kumimoji="1" lang="en-US" altLang="zh-TW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</a:b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トランスクリプトーム解析</a:t>
            </a:r>
            <a:endParaRPr lang="ja-JP" altLang="en-US" sz="4000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955337FE-8AFF-4894-9350-1A0300B75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医学部保健学科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検査技術科学専攻生体制御学講座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岩田 浩明</a:t>
            </a:r>
          </a:p>
        </p:txBody>
      </p:sp>
    </p:spTree>
    <p:extLst>
      <p:ext uri="{BB962C8B-B14F-4D97-AF65-F5344CB8AC3E}">
        <p14:creationId xmlns:p14="http://schemas.microsoft.com/office/powerpoint/2010/main" val="255403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ABC8E-4C27-A8D5-4BC6-88FBF3CD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00546-D001-2B41-631C-A64684D3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ブラウザから </a:t>
            </a:r>
            <a:r>
              <a:rPr kumimoji="1" lang="en-US" altLang="ja-JP" dirty="0"/>
              <a:t>Python </a:t>
            </a:r>
            <a:r>
              <a:rPr kumimoji="1" lang="ja-JP" altLang="en-US" dirty="0"/>
              <a:t>を実行できるサービス</a:t>
            </a:r>
            <a:endParaRPr kumimoji="1" lang="en-US" altLang="ja-JP" dirty="0"/>
          </a:p>
          <a:p>
            <a:r>
              <a:rPr kumimoji="1" lang="en-US" altLang="ja-JP" dirty="0"/>
              <a:t>Google </a:t>
            </a:r>
            <a:r>
              <a:rPr kumimoji="1" lang="ja-JP" altLang="en-US" dirty="0"/>
              <a:t>アカウントがあれば、簡単に </a:t>
            </a:r>
            <a:r>
              <a:rPr kumimoji="1" lang="en-US" altLang="ja-JP" dirty="0"/>
              <a:t>Python </a:t>
            </a:r>
            <a:r>
              <a:rPr kumimoji="1" lang="ja-JP" altLang="en-US" dirty="0"/>
              <a:t>の実行環境を構築できる</a:t>
            </a:r>
            <a:endParaRPr kumimoji="1" lang="en-US" altLang="ja-JP" dirty="0"/>
          </a:p>
          <a:p>
            <a:r>
              <a:rPr kumimoji="1" lang="ja-JP" altLang="en-US" dirty="0"/>
              <a:t>また、機械学習で必要な外部ライブラリ（</a:t>
            </a:r>
            <a:r>
              <a:rPr kumimoji="1" lang="en-US" altLang="ja-JP" dirty="0"/>
              <a:t>NumPy </a:t>
            </a:r>
            <a:r>
              <a:rPr kumimoji="1" lang="ja-JP" altLang="en-US" dirty="0"/>
              <a:t>など）もインストール済み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2E29D-D504-D2C0-7151-3E5B82FC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B455094-C521-8EDC-E538-DB27665C8655}"/>
              </a:ext>
            </a:extLst>
          </p:cNvPr>
          <p:cNvSpPr/>
          <p:nvPr/>
        </p:nvSpPr>
        <p:spPr>
          <a:xfrm>
            <a:off x="705079" y="4437148"/>
            <a:ext cx="616944" cy="7932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B9E85D-7D11-387B-3F7D-75047F3E7214}"/>
              </a:ext>
            </a:extLst>
          </p:cNvPr>
          <p:cNvSpPr txBox="1"/>
          <p:nvPr/>
        </p:nvSpPr>
        <p:spPr>
          <a:xfrm>
            <a:off x="1666286" y="4233591"/>
            <a:ext cx="9571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手軽に </a:t>
            </a:r>
            <a:r>
              <a:rPr kumimoji="1" lang="en-US" altLang="ja-JP" sz="3600" dirty="0"/>
              <a:t>Python </a:t>
            </a:r>
            <a:r>
              <a:rPr kumimoji="1" lang="ja-JP" altLang="en-US" sz="3600" dirty="0"/>
              <a:t>の実行・実装ができるため、</a:t>
            </a:r>
            <a:endParaRPr kumimoji="1" lang="en-US" altLang="ja-JP" sz="3600" dirty="0"/>
          </a:p>
          <a:p>
            <a:r>
              <a:rPr kumimoji="1" lang="ja-JP" altLang="en-US" sz="3600" dirty="0"/>
              <a:t>この講義では </a:t>
            </a:r>
            <a:r>
              <a:rPr kumimoji="1" lang="en-US" altLang="ja-JP" sz="3600" dirty="0"/>
              <a:t>Google </a:t>
            </a:r>
            <a:r>
              <a:rPr kumimoji="1" lang="en-US" altLang="ja-JP" sz="3600" dirty="0" err="1"/>
              <a:t>Colab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を利用することにする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57042F-CD11-E8D1-3D9E-B78DC1C0D704}"/>
              </a:ext>
            </a:extLst>
          </p:cNvPr>
          <p:cNvSpPr txBox="1"/>
          <p:nvPr/>
        </p:nvSpPr>
        <p:spPr>
          <a:xfrm>
            <a:off x="3454401" y="6102954"/>
            <a:ext cx="859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URL: https://www.kikagaku.co.jp/kikagaku-blog/google-colab-howto/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608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4CD27-40C8-A54F-6943-C23225A0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36A0FB-C7ED-2131-68A1-C9559B8D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鳥大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（学籍番号で）ログイン</a:t>
            </a:r>
            <a:endParaRPr kumimoji="1" lang="en-US" altLang="ja-JP" dirty="0"/>
          </a:p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ja-JP" altLang="en-US" dirty="0"/>
              <a:t>（</a:t>
            </a:r>
            <a:r>
              <a:rPr lang="en-US" altLang="ja-JP" dirty="0" err="1"/>
              <a:t>colaboratory</a:t>
            </a:r>
            <a:r>
              <a:rPr lang="ja-JP" altLang="en-US" dirty="0"/>
              <a:t>）を検索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42CB54-06A6-752F-CA3A-11AF338F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BB8D91B-DDF9-FA93-A17B-DDE1D9DD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55" y="2595886"/>
            <a:ext cx="7429156" cy="391346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15A8A2-1670-2073-8BCC-C169B51884BF}"/>
              </a:ext>
            </a:extLst>
          </p:cNvPr>
          <p:cNvSpPr/>
          <p:nvPr/>
        </p:nvSpPr>
        <p:spPr>
          <a:xfrm>
            <a:off x="8254713" y="3059669"/>
            <a:ext cx="754656" cy="4471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C7ADB2B-9D5C-29BA-622E-1C1457D31BA4}"/>
              </a:ext>
            </a:extLst>
          </p:cNvPr>
          <p:cNvSpPr/>
          <p:nvPr/>
        </p:nvSpPr>
        <p:spPr>
          <a:xfrm rot="10800000">
            <a:off x="9187475" y="3059669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94048A-C1D9-11F3-2D44-FD6C5C9AAB68}"/>
              </a:ext>
            </a:extLst>
          </p:cNvPr>
          <p:cNvSpPr/>
          <p:nvPr/>
        </p:nvSpPr>
        <p:spPr>
          <a:xfrm>
            <a:off x="3449521" y="5190466"/>
            <a:ext cx="1070473" cy="5115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5D8E58-B909-85EE-E413-D07C1EF20A28}"/>
              </a:ext>
            </a:extLst>
          </p:cNvPr>
          <p:cNvSpPr txBox="1"/>
          <p:nvPr/>
        </p:nvSpPr>
        <p:spPr>
          <a:xfrm>
            <a:off x="10033578" y="305966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鳥大</a:t>
            </a:r>
            <a:r>
              <a:rPr kumimoji="1" lang="en-US" altLang="ja-JP" dirty="0"/>
              <a:t>ID</a:t>
            </a:r>
            <a:r>
              <a:rPr kumimoji="1" lang="ja-JP" altLang="en-US" dirty="0"/>
              <a:t>を確認</a:t>
            </a:r>
          </a:p>
        </p:txBody>
      </p:sp>
    </p:spTree>
    <p:extLst>
      <p:ext uri="{BB962C8B-B14F-4D97-AF65-F5344CB8AC3E}">
        <p14:creationId xmlns:p14="http://schemas.microsoft.com/office/powerpoint/2010/main" val="250814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B5C825D-CEA2-7200-B46E-CDD1071D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A0BC3F-2F7C-5EC2-728C-31B9EA82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5D814A-6C0B-CC3E-23FB-0BC9DEBD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35" y="1454703"/>
            <a:ext cx="7874363" cy="394859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F9C37B-CBDB-7FC5-4F0D-ECB1C8556964}"/>
              </a:ext>
            </a:extLst>
          </p:cNvPr>
          <p:cNvSpPr/>
          <p:nvPr/>
        </p:nvSpPr>
        <p:spPr>
          <a:xfrm>
            <a:off x="1916935" y="3765798"/>
            <a:ext cx="5221995" cy="10485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29BE85-7066-437B-880C-1C06DC80EB4A}"/>
              </a:ext>
            </a:extLst>
          </p:cNvPr>
          <p:cNvSpPr txBox="1"/>
          <p:nvPr/>
        </p:nvSpPr>
        <p:spPr>
          <a:xfrm>
            <a:off x="5244029" y="5120843"/>
            <a:ext cx="401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Google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Colab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ja-JP" altLang="en-US" sz="2400" dirty="0">
                <a:solidFill>
                  <a:srgbClr val="FF0000"/>
                </a:solidFill>
              </a:rPr>
              <a:t>のページを開く</a:t>
            </a:r>
          </a:p>
        </p:txBody>
      </p:sp>
    </p:spTree>
    <p:extLst>
      <p:ext uri="{BB962C8B-B14F-4D97-AF65-F5344CB8AC3E}">
        <p14:creationId xmlns:p14="http://schemas.microsoft.com/office/powerpoint/2010/main" val="215799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68230-1934-2923-8C08-E019BD77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E4A999-7042-0C9E-B6FA-DCB3054A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CC44C4-22EA-4915-DCD9-74E6D6DA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37" y="1269330"/>
            <a:ext cx="7940125" cy="48516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81E58E-7A12-E9C3-B56D-BFFDF960DC23}"/>
              </a:ext>
            </a:extLst>
          </p:cNvPr>
          <p:cNvSpPr/>
          <p:nvPr/>
        </p:nvSpPr>
        <p:spPr>
          <a:xfrm>
            <a:off x="3666779" y="4866129"/>
            <a:ext cx="1070473" cy="5115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73D3E4-A8A8-DCFF-E6C7-13CAE327F44C}"/>
              </a:ext>
            </a:extLst>
          </p:cNvPr>
          <p:cNvSpPr txBox="1"/>
          <p:nvPr/>
        </p:nvSpPr>
        <p:spPr>
          <a:xfrm>
            <a:off x="4426945" y="612093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Open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Colab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ja-JP" altLang="en-US" sz="2400" dirty="0">
                <a:solidFill>
                  <a:srgbClr val="FF0000"/>
                </a:solidFill>
              </a:rPr>
              <a:t>をクリック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84E520B-E9DC-39EB-04B9-633CD916D2A8}"/>
              </a:ext>
            </a:extLst>
          </p:cNvPr>
          <p:cNvSpPr/>
          <p:nvPr/>
        </p:nvSpPr>
        <p:spPr>
          <a:xfrm>
            <a:off x="2882747" y="4898304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9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663E9-77DD-90CE-7E29-448E3415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33EF5A-0483-4525-3F76-58ED88B3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38FBF5-A475-8F95-D8DA-FFBCEA4D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14" y="1020247"/>
            <a:ext cx="6902346" cy="570122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BAC6C6-AF6C-98EC-E6F5-72A58356A3B0}"/>
              </a:ext>
            </a:extLst>
          </p:cNvPr>
          <p:cNvSpPr/>
          <p:nvPr/>
        </p:nvSpPr>
        <p:spPr>
          <a:xfrm>
            <a:off x="3292206" y="6027374"/>
            <a:ext cx="1533182" cy="5115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AEE671-3361-3DDD-EEC6-1759164AF0EF}"/>
              </a:ext>
            </a:extLst>
          </p:cNvPr>
          <p:cNvSpPr txBox="1"/>
          <p:nvPr/>
        </p:nvSpPr>
        <p:spPr>
          <a:xfrm>
            <a:off x="5502965" y="6023030"/>
            <a:ext cx="42707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「ノートブックを新規作成」をクリック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5F601A-D492-C615-ECA3-E5F5D413B4B7}"/>
              </a:ext>
            </a:extLst>
          </p:cNvPr>
          <p:cNvSpPr/>
          <p:nvPr/>
        </p:nvSpPr>
        <p:spPr>
          <a:xfrm>
            <a:off x="2553715" y="6059549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4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5C4F6-8B68-CD8D-83DB-A85429F1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E229B6-6B66-ED94-D6B3-46005EB6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AAFCDB-70A0-B901-7B0C-5C69B189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35" y="1170432"/>
            <a:ext cx="9567168" cy="568756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ACE1BD-E56E-9C72-4B9F-9084856AFAE6}"/>
              </a:ext>
            </a:extLst>
          </p:cNvPr>
          <p:cNvSpPr txBox="1"/>
          <p:nvPr/>
        </p:nvSpPr>
        <p:spPr>
          <a:xfrm>
            <a:off x="2613991" y="5210514"/>
            <a:ext cx="5981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ここで、簡単な足し算引き算などを実施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>
                <a:solidFill>
                  <a:srgbClr val="FF0000"/>
                </a:solidFill>
              </a:rPr>
              <a:t>簡単な </a:t>
            </a:r>
            <a:r>
              <a:rPr kumimoji="1" lang="en-US" altLang="ja-JP" sz="2800" dirty="0">
                <a:solidFill>
                  <a:srgbClr val="FF0000"/>
                </a:solidFill>
              </a:rPr>
              <a:t>notebook </a:t>
            </a:r>
            <a:r>
              <a:rPr kumimoji="1" lang="ja-JP" altLang="en-US" sz="2800" dirty="0">
                <a:solidFill>
                  <a:srgbClr val="FF0000"/>
                </a:solidFill>
              </a:rPr>
              <a:t>の使い方をレクチャー</a:t>
            </a:r>
          </a:p>
        </p:txBody>
      </p:sp>
    </p:spTree>
    <p:extLst>
      <p:ext uri="{BB962C8B-B14F-4D97-AF65-F5344CB8AC3E}">
        <p14:creationId xmlns:p14="http://schemas.microsoft.com/office/powerpoint/2010/main" val="348677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E1B21-6666-773B-B277-664FAB16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RNA-seq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FD0FA3-8B61-DCC6-92EB-519AD3A18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792BDF-5B58-6213-5807-4D96B23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18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36994-CDA6-AE36-FAB7-0A196FDE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遺伝子発現解析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2D6D00-AABE-8C95-7AAD-DB3CC37C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42" name="Picture 62">
            <a:extLst>
              <a:ext uri="{FF2B5EF4-FFF2-40B4-BE49-F238E27FC236}">
                <a16:creationId xmlns:a16="http://schemas.microsoft.com/office/drawing/2014/main" id="{EDF62D56-E34D-9A3E-9833-8F258BDB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65720" r="77893" b="24553"/>
          <a:stretch>
            <a:fillRect/>
          </a:stretch>
        </p:blipFill>
        <p:spPr bwMode="auto">
          <a:xfrm>
            <a:off x="9598818" y="1299364"/>
            <a:ext cx="2873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5">
            <a:extLst>
              <a:ext uri="{FF2B5EF4-FFF2-40B4-BE49-F238E27FC236}">
                <a16:creationId xmlns:a16="http://schemas.microsoft.com/office/drawing/2014/main" id="{36E5AB0C-B4AF-B2A3-7321-E87FB609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3" t="17029" r="4619" b="60309"/>
          <a:stretch>
            <a:fillRect/>
          </a:stretch>
        </p:blipFill>
        <p:spPr bwMode="auto">
          <a:xfrm>
            <a:off x="8517731" y="872327"/>
            <a:ext cx="7207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56">
            <a:extLst>
              <a:ext uri="{FF2B5EF4-FFF2-40B4-BE49-F238E27FC236}">
                <a16:creationId xmlns:a16="http://schemas.microsoft.com/office/drawing/2014/main" id="{784E674C-44FC-DD40-C789-5557066C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1" t="45868" r="2477" b="37646"/>
          <a:stretch>
            <a:fillRect/>
          </a:stretch>
        </p:blipFill>
        <p:spPr bwMode="auto">
          <a:xfrm>
            <a:off x="8284368" y="1716877"/>
            <a:ext cx="8651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59">
            <a:extLst>
              <a:ext uri="{FF2B5EF4-FFF2-40B4-BE49-F238E27FC236}">
                <a16:creationId xmlns:a16="http://schemas.microsoft.com/office/drawing/2014/main" id="{BC0DC936-3B27-113F-4E2D-272277025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117" y="2388181"/>
            <a:ext cx="3648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人体にはおよそ</a:t>
            </a:r>
            <a:r>
              <a:rPr kumimoji="1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100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兆個の細胞が存在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6" name="Picture 60">
            <a:extLst>
              <a:ext uri="{FF2B5EF4-FFF2-40B4-BE49-F238E27FC236}">
                <a16:creationId xmlns:a16="http://schemas.microsoft.com/office/drawing/2014/main" id="{D2FBBED2-93E6-8562-1DBA-D4E56AF20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65720" r="77893" b="24553"/>
          <a:stretch>
            <a:fillRect/>
          </a:stretch>
        </p:blipFill>
        <p:spPr bwMode="auto">
          <a:xfrm>
            <a:off x="9427368" y="1524789"/>
            <a:ext cx="2873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1">
            <a:extLst>
              <a:ext uri="{FF2B5EF4-FFF2-40B4-BE49-F238E27FC236}">
                <a16:creationId xmlns:a16="http://schemas.microsoft.com/office/drawing/2014/main" id="{E3C01174-C9EB-8D9B-C91E-6435CA45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65720" r="77893" b="24553"/>
          <a:stretch>
            <a:fillRect/>
          </a:stretch>
        </p:blipFill>
        <p:spPr bwMode="auto">
          <a:xfrm>
            <a:off x="9309893" y="1254914"/>
            <a:ext cx="2873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 Box 63">
            <a:extLst>
              <a:ext uri="{FF2B5EF4-FFF2-40B4-BE49-F238E27FC236}">
                <a16:creationId xmlns:a16="http://schemas.microsoft.com/office/drawing/2014/main" id="{7F1C92CD-99AC-E66A-7E35-58753FD65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4" y="2365956"/>
            <a:ext cx="4154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ヒトゲノムには</a:t>
            </a:r>
            <a:r>
              <a:rPr kumimoji="1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22,000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の遺伝子が含まれている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9" name="Picture 65">
            <a:extLst>
              <a:ext uri="{FF2B5EF4-FFF2-40B4-BE49-F238E27FC236}">
                <a16:creationId xmlns:a16="http://schemas.microsoft.com/office/drawing/2014/main" id="{9B079392-BC69-2FFA-0A22-AD82BD92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2" y="1351752"/>
            <a:ext cx="30607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66">
            <a:extLst>
              <a:ext uri="{FF2B5EF4-FFF2-40B4-BE49-F238E27FC236}">
                <a16:creationId xmlns:a16="http://schemas.microsoft.com/office/drawing/2014/main" id="{182EC95C-B6D6-7ADF-6E0D-197788FA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73" y="860833"/>
            <a:ext cx="2730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ゲノムは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30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億塩基対から構成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1" name="Line 67">
            <a:extLst>
              <a:ext uri="{FF2B5EF4-FFF2-40B4-BE49-F238E27FC236}">
                <a16:creationId xmlns:a16="http://schemas.microsoft.com/office/drawing/2014/main" id="{44D79A43-9C91-F332-7C3C-BCF54314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167" y="1877214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" name="Line 68">
            <a:extLst>
              <a:ext uri="{FF2B5EF4-FFF2-40B4-BE49-F238E27FC236}">
                <a16:creationId xmlns:a16="http://schemas.microsoft.com/office/drawing/2014/main" id="{79A1563F-91C7-27B4-ABAC-A9458C6BD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167" y="2093114"/>
            <a:ext cx="433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" name="Line 69">
            <a:extLst>
              <a:ext uri="{FF2B5EF4-FFF2-40B4-BE49-F238E27FC236}">
                <a16:creationId xmlns:a16="http://schemas.microsoft.com/office/drawing/2014/main" id="{C2DF126B-C34D-FD25-B3DB-8E9D6B08B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280" y="1516852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Rectangle 70">
            <a:extLst>
              <a:ext uri="{FF2B5EF4-FFF2-40B4-BE49-F238E27FC236}">
                <a16:creationId xmlns:a16="http://schemas.microsoft.com/office/drawing/2014/main" id="{F6F470F5-3E98-D43A-B3E7-DC42E623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80" y="2042314"/>
            <a:ext cx="7104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Gene a</a:t>
            </a:r>
          </a:p>
        </p:txBody>
      </p:sp>
      <p:sp>
        <p:nvSpPr>
          <p:cNvPr id="55" name="Line 71">
            <a:extLst>
              <a:ext uri="{FF2B5EF4-FFF2-40B4-BE49-F238E27FC236}">
                <a16:creationId xmlns:a16="http://schemas.microsoft.com/office/drawing/2014/main" id="{A4FC23D5-175F-0802-1695-07F44C0BB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555" y="1877214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6" name="Line 72">
            <a:extLst>
              <a:ext uri="{FF2B5EF4-FFF2-40B4-BE49-F238E27FC236}">
                <a16:creationId xmlns:a16="http://schemas.microsoft.com/office/drawing/2014/main" id="{66173DD3-741A-5419-7C97-2E5862834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280" y="1516852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7" name="Line 73">
            <a:extLst>
              <a:ext uri="{FF2B5EF4-FFF2-40B4-BE49-F238E27FC236}">
                <a16:creationId xmlns:a16="http://schemas.microsoft.com/office/drawing/2014/main" id="{BEC19AC3-B60C-D26F-CF47-59B7DEF00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9205" y="1500977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Rectangle 74">
            <a:extLst>
              <a:ext uri="{FF2B5EF4-FFF2-40B4-BE49-F238E27FC236}">
                <a16:creationId xmlns:a16="http://schemas.microsoft.com/office/drawing/2014/main" id="{B5FB6A57-1AB5-A74D-45B4-77EC1BAA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817" y="1226339"/>
            <a:ext cx="71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Gene n</a:t>
            </a:r>
          </a:p>
        </p:txBody>
      </p:sp>
      <p:sp>
        <p:nvSpPr>
          <p:cNvPr id="59" name="Text Box 75">
            <a:extLst>
              <a:ext uri="{FF2B5EF4-FFF2-40B4-BE49-F238E27FC236}">
                <a16:creationId xmlns:a16="http://schemas.microsoft.com/office/drawing/2014/main" id="{46C21C36-853E-7707-414E-1D951355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517" y="1023139"/>
            <a:ext cx="3855144" cy="70788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なぜ同じ遺伝子を持っているのに、異なる細胞になるの？</a:t>
            </a:r>
            <a:endParaRPr kumimoji="1" lang="en-US" altLang="ja-JP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60" name="Picture 81">
            <a:extLst>
              <a:ext uri="{FF2B5EF4-FFF2-40B4-BE49-F238E27FC236}">
                <a16:creationId xmlns:a16="http://schemas.microsoft.com/office/drawing/2014/main" id="{83017910-2D57-3148-34EE-694B041CB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30" y="3945727"/>
            <a:ext cx="16557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18">
            <a:extLst>
              <a:ext uri="{FF2B5EF4-FFF2-40B4-BE49-F238E27FC236}">
                <a16:creationId xmlns:a16="http://schemas.microsoft.com/office/drawing/2014/main" id="{18E9CF14-1F41-8B42-F2F7-21B7B216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068" y="3802852"/>
            <a:ext cx="107156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 Box 158">
            <a:extLst>
              <a:ext uri="{FF2B5EF4-FFF2-40B4-BE49-F238E27FC236}">
                <a16:creationId xmlns:a16="http://schemas.microsoft.com/office/drawing/2014/main" id="{AFACA95E-E379-221C-FDD9-C0625000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653" y="3874289"/>
            <a:ext cx="1568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Translation</a:t>
            </a:r>
          </a:p>
        </p:txBody>
      </p:sp>
      <p:sp>
        <p:nvSpPr>
          <p:cNvPr id="63" name="Text Box 159">
            <a:extLst>
              <a:ext uri="{FF2B5EF4-FFF2-40B4-BE49-F238E27FC236}">
                <a16:creationId xmlns:a16="http://schemas.microsoft.com/office/drawing/2014/main" id="{66BDD2F7-14A4-850B-3F97-103DF6C89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642" y="3227531"/>
            <a:ext cx="1558925" cy="40011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遺伝子発現</a:t>
            </a:r>
            <a:endParaRPr kumimoji="1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4" name="Text Box 160">
            <a:extLst>
              <a:ext uri="{FF2B5EF4-FFF2-40B4-BE49-F238E27FC236}">
                <a16:creationId xmlns:a16="http://schemas.microsoft.com/office/drawing/2014/main" id="{B8047A5A-7748-7CF2-75D1-112537B4C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430" y="4455314"/>
            <a:ext cx="1963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mRNA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Transcriptome</a:t>
            </a:r>
          </a:p>
        </p:txBody>
      </p:sp>
      <p:sp>
        <p:nvSpPr>
          <p:cNvPr id="65" name="Text Box 162">
            <a:extLst>
              <a:ext uri="{FF2B5EF4-FFF2-40B4-BE49-F238E27FC236}">
                <a16:creationId xmlns:a16="http://schemas.microsoft.com/office/drawing/2014/main" id="{B2B86326-E87F-DD42-B462-A5245B74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552" y="4609302"/>
            <a:ext cx="1374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Protein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Proteome</a:t>
            </a:r>
          </a:p>
        </p:txBody>
      </p:sp>
      <p:sp>
        <p:nvSpPr>
          <p:cNvPr id="66" name="Text Box 164">
            <a:extLst>
              <a:ext uri="{FF2B5EF4-FFF2-40B4-BE49-F238E27FC236}">
                <a16:creationId xmlns:a16="http://schemas.microsoft.com/office/drawing/2014/main" id="{15F06602-2EAF-2965-41DB-249CEBEA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846" y="5255633"/>
            <a:ext cx="5654433" cy="707886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 marR="0" lvl="0" indent="-1793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生命の機能発現の大半は、タンパク質が担っている。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</a:endParaRPr>
          </a:p>
          <a:p>
            <a:pPr marL="179388" marR="0" lvl="0" indent="-1793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mRNA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が無ければ、タンパク質は産生されない。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7" name="Text Box 169">
            <a:extLst>
              <a:ext uri="{FF2B5EF4-FFF2-40B4-BE49-F238E27FC236}">
                <a16:creationId xmlns:a16="http://schemas.microsoft.com/office/drawing/2014/main" id="{C6746B14-6D65-7E0E-14E8-2B506399F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731" y="54702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神経細胞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8" name="Text Box 170">
            <a:extLst>
              <a:ext uri="{FF2B5EF4-FFF2-40B4-BE49-F238E27FC236}">
                <a16:creationId xmlns:a16="http://schemas.microsoft.com/office/drawing/2014/main" id="{8B736347-AA40-3C12-6B3C-C429AD18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0193" y="188038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心筋細胞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9" name="Text Box 171">
            <a:extLst>
              <a:ext uri="{FF2B5EF4-FFF2-40B4-BE49-F238E27FC236}">
                <a16:creationId xmlns:a16="http://schemas.microsoft.com/office/drawing/2014/main" id="{7CA73E8A-F9A1-0F54-4DB3-C82FB4A4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9591" y="97082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脂肪細胞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70" name="直線矢印コネクタ 59">
            <a:extLst>
              <a:ext uri="{FF2B5EF4-FFF2-40B4-BE49-F238E27FC236}">
                <a16:creationId xmlns:a16="http://schemas.microsoft.com/office/drawing/2014/main" id="{247758D4-6E58-7B62-66A4-9F8C881286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090" y="1943889"/>
            <a:ext cx="2428875" cy="1588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線矢印コネクタ 60">
            <a:extLst>
              <a:ext uri="{FF2B5EF4-FFF2-40B4-BE49-F238E27FC236}">
                <a16:creationId xmlns:a16="http://schemas.microsoft.com/office/drawing/2014/main" id="{16EA69EB-50C7-B1B8-2352-33E564E6F3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8028" y="4302914"/>
            <a:ext cx="2428875" cy="1588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75">
            <a:extLst>
              <a:ext uri="{FF2B5EF4-FFF2-40B4-BE49-F238E27FC236}">
                <a16:creationId xmlns:a16="http://schemas.microsoft.com/office/drawing/2014/main" id="{A443F9E5-85F8-2648-37FB-906D55BE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03" y="3331364"/>
            <a:ext cx="220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Central Dogma</a:t>
            </a:r>
          </a:p>
        </p:txBody>
      </p:sp>
      <p:sp>
        <p:nvSpPr>
          <p:cNvPr id="73" name="テキスト ボックス 40">
            <a:extLst>
              <a:ext uri="{FF2B5EF4-FFF2-40B4-BE49-F238E27FC236}">
                <a16:creationId xmlns:a16="http://schemas.microsoft.com/office/drawing/2014/main" id="{0CD39657-6BB1-0A66-80BB-71B548BB6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496" y="6355770"/>
            <a:ext cx="863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2000">
                <a:solidFill>
                  <a:srgbClr val="FF0000"/>
                </a:solidFill>
                <a:latin typeface="+mn-ea"/>
                <a:ea typeface="+mn-ea"/>
              </a:rPr>
              <a:t>mRNA</a:t>
            </a:r>
            <a:r>
              <a:rPr lang="ja-JP" altLang="en-US" sz="2000">
                <a:solidFill>
                  <a:srgbClr val="FF0000"/>
                </a:solidFill>
                <a:latin typeface="+mn-ea"/>
                <a:ea typeface="+mn-ea"/>
              </a:rPr>
              <a:t>の発現量（遺伝子発現情報）を検出すれば、生体系の機能解析に繋がる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D57854A-5E94-9AD3-DB3A-CF26254BA413}"/>
              </a:ext>
            </a:extLst>
          </p:cNvPr>
          <p:cNvCxnSpPr/>
          <p:nvPr/>
        </p:nvCxnSpPr>
        <p:spPr>
          <a:xfrm rot="5400000">
            <a:off x="2727711" y="3338508"/>
            <a:ext cx="1073150" cy="1588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7C933979-C117-99A7-4C3D-CFABFDE75214}"/>
              </a:ext>
            </a:extLst>
          </p:cNvPr>
          <p:cNvCxnSpPr/>
          <p:nvPr/>
        </p:nvCxnSpPr>
        <p:spPr>
          <a:xfrm rot="16200000" flipV="1">
            <a:off x="8135143" y="3266277"/>
            <a:ext cx="1071563" cy="1587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76" name="Rectangle 168">
            <a:extLst>
              <a:ext uri="{FF2B5EF4-FFF2-40B4-BE49-F238E27FC236}">
                <a16:creationId xmlns:a16="http://schemas.microsoft.com/office/drawing/2014/main" id="{EEFB6266-3048-E3AA-834B-6AFED194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131" y="3226867"/>
            <a:ext cx="2214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ja-JP" altLang="en-US" sz="1800" b="1" kern="0" dirty="0">
                <a:solidFill>
                  <a:srgbClr val="000000"/>
                </a:solidFill>
                <a:latin typeface="+mn-ea"/>
                <a:ea typeface="+mn-ea"/>
              </a:rPr>
              <a:t>細胞機能の制御</a:t>
            </a:r>
            <a:endParaRPr kumimoji="1" lang="en-US" altLang="ja-JP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7" name="下矢印 41">
            <a:extLst>
              <a:ext uri="{FF2B5EF4-FFF2-40B4-BE49-F238E27FC236}">
                <a16:creationId xmlns:a16="http://schemas.microsoft.com/office/drawing/2014/main" id="{7AEA3886-061F-3AFB-47C1-84ED8E5536E0}"/>
              </a:ext>
            </a:extLst>
          </p:cNvPr>
          <p:cNvSpPr/>
          <p:nvPr/>
        </p:nvSpPr>
        <p:spPr>
          <a:xfrm>
            <a:off x="5733684" y="6038270"/>
            <a:ext cx="1214437" cy="357188"/>
          </a:xfrm>
          <a:prstGeom prst="downArrow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8" name="正方形/長方形 42">
            <a:extLst>
              <a:ext uri="{FF2B5EF4-FFF2-40B4-BE49-F238E27FC236}">
                <a16:creationId xmlns:a16="http://schemas.microsoft.com/office/drawing/2014/main" id="{3B6A53AE-D19E-3842-DE20-60581EE4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967" y="2831302"/>
            <a:ext cx="1811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Transcription</a:t>
            </a:r>
          </a:p>
        </p:txBody>
      </p:sp>
    </p:spTree>
    <p:extLst>
      <p:ext uri="{BB962C8B-B14F-4D97-AF65-F5344CB8AC3E}">
        <p14:creationId xmlns:p14="http://schemas.microsoft.com/office/powerpoint/2010/main" val="3769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4" grpId="0"/>
      <p:bldP spid="65" grpId="0"/>
      <p:bldP spid="66" grpId="0" animBg="1"/>
      <p:bldP spid="72" grpId="0"/>
      <p:bldP spid="73" grpId="0"/>
      <p:bldP spid="76" grpId="0"/>
      <p:bldP spid="77" grpId="0" animBg="1"/>
      <p:bldP spid="7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CB724-6E3F-5196-1799-DC809109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遺伝子発現量</a:t>
            </a:r>
            <a:r>
              <a:rPr kumimoji="1" lang="ja-JP" altLang="en-US" dirty="0"/>
              <a:t>データのクラスタ解析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9B252F-3BD2-3949-4CE6-4EC156ED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970A6B00-6215-B34D-18F6-C2C0B54B2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99" t="7910" r="3404" b="88329"/>
          <a:stretch>
            <a:fillRect/>
          </a:stretch>
        </p:blipFill>
        <p:spPr bwMode="auto">
          <a:xfrm>
            <a:off x="9188450" y="5888920"/>
            <a:ext cx="1223963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F78F9159-EE31-D660-819D-355E4E38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0" y="5744457"/>
            <a:ext cx="574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+mn-ea"/>
                <a:ea typeface="+mn-ea"/>
              </a:rPr>
              <a:t>low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25741DB-AB7E-8F6E-A695-869DBEFC6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675" y="5744457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+mn-ea"/>
                <a:ea typeface="+mn-ea"/>
              </a:rPr>
              <a:t>high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3CC75DEB-6F29-ADE6-2560-CCCC5B357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3101270"/>
            <a:ext cx="2881312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">
            <a:extLst>
              <a:ext uri="{FF2B5EF4-FFF2-40B4-BE49-F238E27FC236}">
                <a16:creationId xmlns:a16="http://schemas.microsoft.com/office/drawing/2014/main" id="{D0E4F9E8-3ECF-A64C-ABF0-BDA1255ED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538" y="1783645"/>
            <a:ext cx="1293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latin typeface="+mn-ea"/>
                <a:ea typeface="+mn-ea"/>
              </a:rPr>
              <a:t>Samples 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F3035D5F-85FD-1B45-1B49-96F55024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110" y="3917245"/>
            <a:ext cx="461665" cy="9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latin typeface="+mn-ea"/>
                <a:ea typeface="+mn-ea"/>
              </a:rPr>
              <a:t>Genes </a:t>
            </a: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C083B668-3FDC-099E-9937-A6AEFEEE8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825" y="4709407"/>
            <a:ext cx="19431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1962DC64-3810-6923-4848-D1D69FC95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3958520"/>
            <a:ext cx="16081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E8182C"/>
                </a:solidFill>
                <a:latin typeface="+mn-ea"/>
                <a:ea typeface="+mn-ea"/>
              </a:rPr>
              <a:t>遺伝子の</a:t>
            </a:r>
            <a:endParaRPr lang="en-US" altLang="ja-JP" sz="2000" b="1">
              <a:solidFill>
                <a:srgbClr val="E8182C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E8182C"/>
                </a:solidFill>
                <a:latin typeface="+mn-ea"/>
                <a:ea typeface="+mn-ea"/>
              </a:rPr>
              <a:t>クラスタリング</a:t>
            </a: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0FE77E53-3805-7F4C-22FC-56FC5E32A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5844470"/>
            <a:ext cx="0" cy="360362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EE3DD690-E01E-CF17-E760-CEB1922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388" y="1812220"/>
            <a:ext cx="2173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>
                <a:latin typeface="+mn-ea"/>
                <a:ea typeface="+mn-ea"/>
              </a:rPr>
              <a:t>悪性腫瘍</a:t>
            </a:r>
            <a:endParaRPr lang="en-US" altLang="ja-JP" sz="1800" b="1">
              <a:latin typeface="+mn-ea"/>
              <a:ea typeface="+mn-ea"/>
            </a:endParaRPr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26787D29-AD84-44BF-9B92-3D14EDDC7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1829682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+mn-ea"/>
                <a:ea typeface="+mn-ea"/>
              </a:rPr>
              <a:t>良性腫瘍</a:t>
            </a:r>
            <a:endParaRPr lang="en-US" altLang="ja-JP" sz="1800" b="1" dirty="0">
              <a:latin typeface="+mn-ea"/>
              <a:ea typeface="+mn-ea"/>
            </a:endParaRPr>
          </a:p>
        </p:txBody>
      </p:sp>
      <p:sp>
        <p:nvSpPr>
          <p:cNvPr id="15" name="Text Box 351">
            <a:extLst>
              <a:ext uri="{FF2B5EF4-FFF2-40B4-BE49-F238E27FC236}">
                <a16:creationId xmlns:a16="http://schemas.microsoft.com/office/drawing/2014/main" id="{78A7C898-99C3-3C8A-733B-3401C1CE9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6244520"/>
            <a:ext cx="2878138" cy="400050"/>
          </a:xfrm>
          <a:prstGeom prst="rect">
            <a:avLst/>
          </a:prstGeom>
          <a:noFill/>
          <a:ln w="22225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0066FF"/>
                </a:solidFill>
                <a:latin typeface="+mn-ea"/>
                <a:ea typeface="+mn-ea"/>
              </a:rPr>
              <a:t>病態の分類・患者の診断</a:t>
            </a:r>
            <a:endParaRPr lang="en-US" altLang="ja-JP" sz="2000" b="1">
              <a:solidFill>
                <a:srgbClr val="0066FF"/>
              </a:solidFill>
              <a:latin typeface="+mn-ea"/>
              <a:ea typeface="+mn-ea"/>
            </a:endParaRPr>
          </a:p>
        </p:txBody>
      </p:sp>
      <p:sp>
        <p:nvSpPr>
          <p:cNvPr id="16" name="テキスト ボックス 30">
            <a:extLst>
              <a:ext uri="{FF2B5EF4-FFF2-40B4-BE49-F238E27FC236}">
                <a16:creationId xmlns:a16="http://schemas.microsoft.com/office/drawing/2014/main" id="{960479BB-B066-7580-BAA4-D82B84F7374A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6286839" y="250623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A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17" name="テキスト ボックス 32">
            <a:extLst>
              <a:ext uri="{FF2B5EF4-FFF2-40B4-BE49-F238E27FC236}">
                <a16:creationId xmlns:a16="http://schemas.microsoft.com/office/drawing/2014/main" id="{EA9CA251-EB7F-947F-8023-C144B6EF4DD5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7422356" y="2501989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+mn-ea"/>
                <a:ea typeface="+mn-ea"/>
              </a:rPr>
              <a:t>患者</a:t>
            </a:r>
            <a:r>
              <a:rPr lang="en-US" altLang="ja-JP" sz="1800" dirty="0">
                <a:latin typeface="+mn-ea"/>
                <a:ea typeface="+mn-ea"/>
              </a:rPr>
              <a:t> C</a:t>
            </a:r>
            <a:endParaRPr lang="ja-JP" altLang="en-US" sz="1800" dirty="0">
              <a:latin typeface="+mn-ea"/>
              <a:ea typeface="+mn-ea"/>
            </a:endParaRPr>
          </a:p>
        </p:txBody>
      </p:sp>
      <p:sp>
        <p:nvSpPr>
          <p:cNvPr id="18" name="テキスト ボックス 33">
            <a:extLst>
              <a:ext uri="{FF2B5EF4-FFF2-40B4-BE49-F238E27FC236}">
                <a16:creationId xmlns:a16="http://schemas.microsoft.com/office/drawing/2014/main" id="{9367AFF0-D43C-5D46-510C-289B80E7A5D0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7824340" y="2501473"/>
            <a:ext cx="880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B</a:t>
            </a:r>
            <a:endParaRPr lang="ja-JP" altLang="en-US" sz="1800">
              <a:latin typeface="+mn-ea"/>
              <a:ea typeface="+mn-ea"/>
            </a:endParaRPr>
          </a:p>
        </p:txBody>
      </p:sp>
      <p:cxnSp>
        <p:nvCxnSpPr>
          <p:cNvPr id="19" name="直線矢印コネクタ 35">
            <a:extLst>
              <a:ext uri="{FF2B5EF4-FFF2-40B4-BE49-F238E27FC236}">
                <a16:creationId xmlns:a16="http://schemas.microsoft.com/office/drawing/2014/main" id="{6765B489-1A69-4AD6-D4E8-6CC871715A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03988" y="2258307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矢印コネクタ 36">
            <a:extLst>
              <a:ext uri="{FF2B5EF4-FFF2-40B4-BE49-F238E27FC236}">
                <a16:creationId xmlns:a16="http://schemas.microsoft.com/office/drawing/2014/main" id="{C64ABB1D-1C27-2C07-8506-A8049A0008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00975" y="2258307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矢印コネクタ 38">
            <a:extLst>
              <a:ext uri="{FF2B5EF4-FFF2-40B4-BE49-F238E27FC236}">
                <a16:creationId xmlns:a16="http://schemas.microsoft.com/office/drawing/2014/main" id="{DD4D605D-E36E-55E8-C263-A03CEF897D0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246188" y="4528432"/>
            <a:ext cx="2144712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線矢印コネクタ 39">
            <a:extLst>
              <a:ext uri="{FF2B5EF4-FFF2-40B4-BE49-F238E27FC236}">
                <a16:creationId xmlns:a16="http://schemas.microsoft.com/office/drawing/2014/main" id="{58983A10-0E15-2935-DAB9-28E60B8BC06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04594" y="4553039"/>
            <a:ext cx="2143125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矢印コネクタ 40">
            <a:extLst>
              <a:ext uri="{FF2B5EF4-FFF2-40B4-BE49-F238E27FC236}">
                <a16:creationId xmlns:a16="http://schemas.microsoft.com/office/drawing/2014/main" id="{F007037F-66AB-0D53-4556-0D0B25AE76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74988" y="2242432"/>
            <a:ext cx="1073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正方形/長方形 48">
            <a:extLst>
              <a:ext uri="{FF2B5EF4-FFF2-40B4-BE49-F238E27FC236}">
                <a16:creationId xmlns:a16="http://schemas.microsoft.com/office/drawing/2014/main" id="{80B5736F-5A97-B293-967F-7FA94BD3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300" y="3958520"/>
            <a:ext cx="1785938" cy="400050"/>
          </a:xfrm>
          <a:prstGeom prst="rect">
            <a:avLst/>
          </a:prstGeom>
          <a:noFill/>
          <a:ln w="22225">
            <a:solidFill>
              <a:srgbClr val="E8182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E8182C"/>
                </a:solidFill>
                <a:latin typeface="+mn-ea"/>
                <a:ea typeface="+mn-ea"/>
              </a:rPr>
              <a:t>癌関連遺伝子</a:t>
            </a:r>
            <a:endParaRPr lang="en-US" altLang="ja-JP" sz="2000" b="1">
              <a:solidFill>
                <a:srgbClr val="E8182C"/>
              </a:solidFill>
              <a:latin typeface="+mn-ea"/>
              <a:ea typeface="+mn-ea"/>
            </a:endParaRPr>
          </a:p>
        </p:txBody>
      </p:sp>
      <p:sp>
        <p:nvSpPr>
          <p:cNvPr id="25" name="テキスト ボックス 70">
            <a:extLst>
              <a:ext uri="{FF2B5EF4-FFF2-40B4-BE49-F238E27FC236}">
                <a16:creationId xmlns:a16="http://schemas.microsoft.com/office/drawing/2014/main" id="{412B577D-2D94-7A0A-B1C5-2217D58655FB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3553180" y="2430035"/>
            <a:ext cx="878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X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26" name="テキスト ボックス 27">
            <a:extLst>
              <a:ext uri="{FF2B5EF4-FFF2-40B4-BE49-F238E27FC236}">
                <a16:creationId xmlns:a16="http://schemas.microsoft.com/office/drawing/2014/main" id="{63FB3436-E5AD-0B8C-477C-ECF2C6B8D383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2472077" y="245861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A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27" name="テキスト ボックス 28">
            <a:extLst>
              <a:ext uri="{FF2B5EF4-FFF2-40B4-BE49-F238E27FC236}">
                <a16:creationId xmlns:a16="http://schemas.microsoft.com/office/drawing/2014/main" id="{B5F1C211-60F0-2D01-D3C8-BDEA758226B3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2744341" y="2458610"/>
            <a:ext cx="880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B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28" name="Rectangle 38">
            <a:extLst>
              <a:ext uri="{FF2B5EF4-FFF2-40B4-BE49-F238E27FC236}">
                <a16:creationId xmlns:a16="http://schemas.microsoft.com/office/drawing/2014/main" id="{88C072DD-3CAE-6895-25FC-DC8E41E1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26808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29" name="Rectangle 39">
            <a:extLst>
              <a:ext uri="{FF2B5EF4-FFF2-40B4-BE49-F238E27FC236}">
                <a16:creationId xmlns:a16="http://schemas.microsoft.com/office/drawing/2014/main" id="{4E19FF59-B780-F2AD-FCBE-19FF8919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26808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7085A82F-D4B2-78D1-AC90-EFC0E972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26808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FA8060A3-0767-713A-EC36-4BAD3E3C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26808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BBEE062F-F7E4-1F58-B21E-A795592F8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26808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E8EC9439-0AEA-BAED-D6EF-C17C0D150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26808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4" name="Rectangle 44">
            <a:extLst>
              <a:ext uri="{FF2B5EF4-FFF2-40B4-BE49-F238E27FC236}">
                <a16:creationId xmlns:a16="http://schemas.microsoft.com/office/drawing/2014/main" id="{CDBBF29C-8CE6-8F4F-80E9-31EBB702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482395"/>
            <a:ext cx="2174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E52DB9FE-CF24-B812-6555-B652BCE4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482395"/>
            <a:ext cx="2190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A39CF892-3241-A077-CD71-ECECC5FE0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482395"/>
            <a:ext cx="2174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7" name="Rectangle 47">
            <a:extLst>
              <a:ext uri="{FF2B5EF4-FFF2-40B4-BE49-F238E27FC236}">
                <a16:creationId xmlns:a16="http://schemas.microsoft.com/office/drawing/2014/main" id="{CFDE667C-661D-42BB-6C02-CFAABDC9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482395"/>
            <a:ext cx="2174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DB4D2C59-BB5D-7E6F-9A5F-87E04E9B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482395"/>
            <a:ext cx="2190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0740F024-9B99-C4B9-4A14-577A4AF9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482395"/>
            <a:ext cx="2174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C00B43FA-A8A5-BEAB-85C6-802BCE85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19652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FEDEA17C-A641-D14E-74A2-581F4174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19652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en-US" altLang="ja-JP" sz="800">
              <a:latin typeface="+mn-ea"/>
              <a:ea typeface="+mn-ea"/>
            </a:endParaRP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579C690E-3E86-E9D2-0EB8-B923AFBCC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4108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3" name="Rectangle 57">
            <a:extLst>
              <a:ext uri="{FF2B5EF4-FFF2-40B4-BE49-F238E27FC236}">
                <a16:creationId xmlns:a16="http://schemas.microsoft.com/office/drawing/2014/main" id="{49D0EF8B-3F2F-9E75-91CD-39728A588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4108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4" name="Rectangle 58">
            <a:extLst>
              <a:ext uri="{FF2B5EF4-FFF2-40B4-BE49-F238E27FC236}">
                <a16:creationId xmlns:a16="http://schemas.microsoft.com/office/drawing/2014/main" id="{B48C5BFD-FFE7-FA93-D34A-DD925A2F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4108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2556096-06D1-4226-E969-ADE23EA2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4108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6" name="Rectangle 60">
            <a:extLst>
              <a:ext uri="{FF2B5EF4-FFF2-40B4-BE49-F238E27FC236}">
                <a16:creationId xmlns:a16="http://schemas.microsoft.com/office/drawing/2014/main" id="{AA73CF64-A78B-EEEB-8E3D-D4C083BF0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4108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7" name="Rectangle 61">
            <a:extLst>
              <a:ext uri="{FF2B5EF4-FFF2-40B4-BE49-F238E27FC236}">
                <a16:creationId xmlns:a16="http://schemas.microsoft.com/office/drawing/2014/main" id="{808891B0-99CC-BA1A-A468-F72A876F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4108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213D0428-C30D-875E-96A5-C3A6887DA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12692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C1F1E830-BA9A-39EE-4146-0E63B6DE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12692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7E07F7A5-8D13-1D99-A475-27C8628D7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12692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575BCB46-561F-E8B2-4E0A-A576D951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12692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2" name="Rectangle 66">
            <a:extLst>
              <a:ext uri="{FF2B5EF4-FFF2-40B4-BE49-F238E27FC236}">
                <a16:creationId xmlns:a16="http://schemas.microsoft.com/office/drawing/2014/main" id="{4CDD0A03-9C55-16FC-3ACC-1B780E1B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12692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3" name="Rectangle 67">
            <a:extLst>
              <a:ext uri="{FF2B5EF4-FFF2-40B4-BE49-F238E27FC236}">
                <a16:creationId xmlns:a16="http://schemas.microsoft.com/office/drawing/2014/main" id="{D97D9D50-C1BB-CDE0-8AA2-10D3D647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12692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4" name="Rectangle 68">
            <a:extLst>
              <a:ext uri="{FF2B5EF4-FFF2-40B4-BE49-F238E27FC236}">
                <a16:creationId xmlns:a16="http://schemas.microsoft.com/office/drawing/2014/main" id="{E1F46D91-3A04-E71E-2FC6-B94F7AF6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3412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5" name="Rectangle 69">
            <a:extLst>
              <a:ext uri="{FF2B5EF4-FFF2-40B4-BE49-F238E27FC236}">
                <a16:creationId xmlns:a16="http://schemas.microsoft.com/office/drawing/2014/main" id="{510C9C91-0212-1097-0011-9215A595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3412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6" name="Rectangle 70">
            <a:extLst>
              <a:ext uri="{FF2B5EF4-FFF2-40B4-BE49-F238E27FC236}">
                <a16:creationId xmlns:a16="http://schemas.microsoft.com/office/drawing/2014/main" id="{6DCCE33E-37B6-6764-2802-744CB9141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3412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7" name="Rectangle 71">
            <a:extLst>
              <a:ext uri="{FF2B5EF4-FFF2-40B4-BE49-F238E27FC236}">
                <a16:creationId xmlns:a16="http://schemas.microsoft.com/office/drawing/2014/main" id="{F5CD807E-7F37-6153-BDCC-1CA6049B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3412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8" name="Rectangle 72">
            <a:extLst>
              <a:ext uri="{FF2B5EF4-FFF2-40B4-BE49-F238E27FC236}">
                <a16:creationId xmlns:a16="http://schemas.microsoft.com/office/drawing/2014/main" id="{51B55EC6-F52E-49A6-8CA6-0DE67DA2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3412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9" name="Rectangle 73">
            <a:extLst>
              <a:ext uri="{FF2B5EF4-FFF2-40B4-BE49-F238E27FC236}">
                <a16:creationId xmlns:a16="http://schemas.microsoft.com/office/drawing/2014/main" id="{9A706DD2-321E-783D-2789-8D2417DC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3412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0" name="Rectangle 74">
            <a:extLst>
              <a:ext uri="{FF2B5EF4-FFF2-40B4-BE49-F238E27FC236}">
                <a16:creationId xmlns:a16="http://schemas.microsoft.com/office/drawing/2014/main" id="{3EC0B958-339C-11E3-0469-3097A558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05377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1" name="Rectangle 75">
            <a:extLst>
              <a:ext uri="{FF2B5EF4-FFF2-40B4-BE49-F238E27FC236}">
                <a16:creationId xmlns:a16="http://schemas.microsoft.com/office/drawing/2014/main" id="{3D868055-A076-EAA1-CB6E-2912676C8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05377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2" name="Rectangle 76">
            <a:extLst>
              <a:ext uri="{FF2B5EF4-FFF2-40B4-BE49-F238E27FC236}">
                <a16:creationId xmlns:a16="http://schemas.microsoft.com/office/drawing/2014/main" id="{81B54213-65B8-96FE-E8ED-721400BD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05377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3" name="Rectangle 77">
            <a:extLst>
              <a:ext uri="{FF2B5EF4-FFF2-40B4-BE49-F238E27FC236}">
                <a16:creationId xmlns:a16="http://schemas.microsoft.com/office/drawing/2014/main" id="{FF060DBF-3445-4E63-4148-2AA55830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05377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D0F2F093-12A9-C830-3B3E-5BD180E2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05377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5" name="Rectangle 79">
            <a:extLst>
              <a:ext uri="{FF2B5EF4-FFF2-40B4-BE49-F238E27FC236}">
                <a16:creationId xmlns:a16="http://schemas.microsoft.com/office/drawing/2014/main" id="{0A3D7AED-7D50-1A36-878D-E6935C93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05377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6" name="Rectangle 80">
            <a:extLst>
              <a:ext uri="{FF2B5EF4-FFF2-40B4-BE49-F238E27FC236}">
                <a16:creationId xmlns:a16="http://schemas.microsoft.com/office/drawing/2014/main" id="{06CC5C03-D2F1-2E71-14CE-D698740F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69829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7" name="Rectangle 81">
            <a:extLst>
              <a:ext uri="{FF2B5EF4-FFF2-40B4-BE49-F238E27FC236}">
                <a16:creationId xmlns:a16="http://schemas.microsoft.com/office/drawing/2014/main" id="{433E6171-66A9-2010-0C4E-475C0829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69829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8" name="Rectangle 82">
            <a:extLst>
              <a:ext uri="{FF2B5EF4-FFF2-40B4-BE49-F238E27FC236}">
                <a16:creationId xmlns:a16="http://schemas.microsoft.com/office/drawing/2014/main" id="{F73CB301-F2E8-2A2D-9F77-6A94DB31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69829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9" name="Rectangle 83">
            <a:extLst>
              <a:ext uri="{FF2B5EF4-FFF2-40B4-BE49-F238E27FC236}">
                <a16:creationId xmlns:a16="http://schemas.microsoft.com/office/drawing/2014/main" id="{F67C9DDB-9453-26DB-3F73-51B1BBF3D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69829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0" name="Rectangle 84">
            <a:extLst>
              <a:ext uri="{FF2B5EF4-FFF2-40B4-BE49-F238E27FC236}">
                <a16:creationId xmlns:a16="http://schemas.microsoft.com/office/drawing/2014/main" id="{A30ACEBF-7A6E-4618-C463-AAB754EC2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69829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1" name="Rectangle 85">
            <a:extLst>
              <a:ext uri="{FF2B5EF4-FFF2-40B4-BE49-F238E27FC236}">
                <a16:creationId xmlns:a16="http://schemas.microsoft.com/office/drawing/2014/main" id="{0669FFF7-2B13-BB17-0A0B-561D0A10A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69829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2" name="Rectangle 86">
            <a:extLst>
              <a:ext uri="{FF2B5EF4-FFF2-40B4-BE49-F238E27FC236}">
                <a16:creationId xmlns:a16="http://schemas.microsoft.com/office/drawing/2014/main" id="{71B812A5-3ADD-04F0-CFBB-25B8E181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91260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3" name="Rectangle 87">
            <a:extLst>
              <a:ext uri="{FF2B5EF4-FFF2-40B4-BE49-F238E27FC236}">
                <a16:creationId xmlns:a16="http://schemas.microsoft.com/office/drawing/2014/main" id="{C58EF675-334B-129B-7C72-610A4FA0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91260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4" name="Rectangle 88">
            <a:extLst>
              <a:ext uri="{FF2B5EF4-FFF2-40B4-BE49-F238E27FC236}">
                <a16:creationId xmlns:a16="http://schemas.microsoft.com/office/drawing/2014/main" id="{679A4A1C-C02B-E3E1-9258-50FA2CC5E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91260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EF3AC8FF-5F4B-7A02-AE5A-3619D4C95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91260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6" name="Rectangle 90">
            <a:extLst>
              <a:ext uri="{FF2B5EF4-FFF2-40B4-BE49-F238E27FC236}">
                <a16:creationId xmlns:a16="http://schemas.microsoft.com/office/drawing/2014/main" id="{E6D76363-65C5-D360-8986-CCBC31BC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91260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7" name="Rectangle 91">
            <a:extLst>
              <a:ext uri="{FF2B5EF4-FFF2-40B4-BE49-F238E27FC236}">
                <a16:creationId xmlns:a16="http://schemas.microsoft.com/office/drawing/2014/main" id="{C0032FBD-D1EB-A078-6E93-38928B9E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91260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8" name="Rectangle 92">
            <a:extLst>
              <a:ext uri="{FF2B5EF4-FFF2-40B4-BE49-F238E27FC236}">
                <a16:creationId xmlns:a16="http://schemas.microsoft.com/office/drawing/2014/main" id="{9D1824FE-C542-271E-B397-3978FD7B7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5555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9" name="Rectangle 93">
            <a:extLst>
              <a:ext uri="{FF2B5EF4-FFF2-40B4-BE49-F238E27FC236}">
                <a16:creationId xmlns:a16="http://schemas.microsoft.com/office/drawing/2014/main" id="{2022C80F-DBE9-00BF-0C8B-359D68AC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5555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0" name="Rectangle 94">
            <a:extLst>
              <a:ext uri="{FF2B5EF4-FFF2-40B4-BE49-F238E27FC236}">
                <a16:creationId xmlns:a16="http://schemas.microsoft.com/office/drawing/2014/main" id="{4707ACA9-2B93-4359-3FDF-75E96AE1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5555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1" name="Rectangle 95">
            <a:extLst>
              <a:ext uri="{FF2B5EF4-FFF2-40B4-BE49-F238E27FC236}">
                <a16:creationId xmlns:a16="http://schemas.microsoft.com/office/drawing/2014/main" id="{EF1B4CC6-2F80-6523-D9AF-E0EE3202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5555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2" name="Rectangle 96">
            <a:extLst>
              <a:ext uri="{FF2B5EF4-FFF2-40B4-BE49-F238E27FC236}">
                <a16:creationId xmlns:a16="http://schemas.microsoft.com/office/drawing/2014/main" id="{B1FFD078-0967-7088-0ADD-7DE48E4D3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5555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3" name="Rectangle 97">
            <a:extLst>
              <a:ext uri="{FF2B5EF4-FFF2-40B4-BE49-F238E27FC236}">
                <a16:creationId xmlns:a16="http://schemas.microsoft.com/office/drawing/2014/main" id="{6ADF279C-7482-C53F-11F1-7AFE911D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5555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4" name="Rectangle 98">
            <a:extLst>
              <a:ext uri="{FF2B5EF4-FFF2-40B4-BE49-F238E27FC236}">
                <a16:creationId xmlns:a16="http://schemas.microsoft.com/office/drawing/2014/main" id="{2C92FAC6-B5DF-720D-10D1-2C40B81C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7698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5" name="Rectangle 99">
            <a:extLst>
              <a:ext uri="{FF2B5EF4-FFF2-40B4-BE49-F238E27FC236}">
                <a16:creationId xmlns:a16="http://schemas.microsoft.com/office/drawing/2014/main" id="{064D6770-99A8-F257-53A7-C301D59E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7698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6" name="Rectangle 100">
            <a:extLst>
              <a:ext uri="{FF2B5EF4-FFF2-40B4-BE49-F238E27FC236}">
                <a16:creationId xmlns:a16="http://schemas.microsoft.com/office/drawing/2014/main" id="{65273108-9ED9-EEF4-8F64-3F77A5DB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7698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7" name="Rectangle 101">
            <a:extLst>
              <a:ext uri="{FF2B5EF4-FFF2-40B4-BE49-F238E27FC236}">
                <a16:creationId xmlns:a16="http://schemas.microsoft.com/office/drawing/2014/main" id="{D7306814-790D-302F-FA06-05CC9B0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7698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8" name="Rectangle 102">
            <a:extLst>
              <a:ext uri="{FF2B5EF4-FFF2-40B4-BE49-F238E27FC236}">
                <a16:creationId xmlns:a16="http://schemas.microsoft.com/office/drawing/2014/main" id="{A193A05A-891E-7AC2-6E30-4773D6A52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7698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9" name="Rectangle 103">
            <a:extLst>
              <a:ext uri="{FF2B5EF4-FFF2-40B4-BE49-F238E27FC236}">
                <a16:creationId xmlns:a16="http://schemas.microsoft.com/office/drawing/2014/main" id="{46432821-7322-7791-3BBA-D9CEFA0E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7698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0" name="Rectangle 108">
            <a:extLst>
              <a:ext uri="{FF2B5EF4-FFF2-40B4-BE49-F238E27FC236}">
                <a16:creationId xmlns:a16="http://schemas.microsoft.com/office/drawing/2014/main" id="{E140B263-169C-83A3-FBBE-FF20D592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298220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1" name="Rectangle 109">
            <a:extLst>
              <a:ext uri="{FF2B5EF4-FFF2-40B4-BE49-F238E27FC236}">
                <a16:creationId xmlns:a16="http://schemas.microsoft.com/office/drawing/2014/main" id="{9D707ECB-2EA8-4EBA-12B4-5F89595F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298220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en-US" altLang="ja-JP" sz="800">
              <a:latin typeface="+mn-ea"/>
              <a:ea typeface="+mn-ea"/>
            </a:endParaRPr>
          </a:p>
        </p:txBody>
      </p:sp>
      <p:sp>
        <p:nvSpPr>
          <p:cNvPr id="92" name="Rectangle 110">
            <a:extLst>
              <a:ext uri="{FF2B5EF4-FFF2-40B4-BE49-F238E27FC236}">
                <a16:creationId xmlns:a16="http://schemas.microsoft.com/office/drawing/2014/main" id="{4126F45B-47A3-3706-1249-16A19FBA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6251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3" name="Rectangle 111">
            <a:extLst>
              <a:ext uri="{FF2B5EF4-FFF2-40B4-BE49-F238E27FC236}">
                <a16:creationId xmlns:a16="http://schemas.microsoft.com/office/drawing/2014/main" id="{5E9DD7E4-A93D-14BE-3F98-F1A63414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6251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4" name="Rectangle 112">
            <a:extLst>
              <a:ext uri="{FF2B5EF4-FFF2-40B4-BE49-F238E27FC236}">
                <a16:creationId xmlns:a16="http://schemas.microsoft.com/office/drawing/2014/main" id="{9F9BA2A4-911B-995D-0155-C9C43E98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6251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5" name="Rectangle 113">
            <a:extLst>
              <a:ext uri="{FF2B5EF4-FFF2-40B4-BE49-F238E27FC236}">
                <a16:creationId xmlns:a16="http://schemas.microsoft.com/office/drawing/2014/main" id="{F3837F14-B2AD-786A-D99A-35F94F1B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6251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6" name="Rectangle 114">
            <a:extLst>
              <a:ext uri="{FF2B5EF4-FFF2-40B4-BE49-F238E27FC236}">
                <a16:creationId xmlns:a16="http://schemas.microsoft.com/office/drawing/2014/main" id="{C9E2916F-E30A-D306-FD7A-E49232BE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6251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7" name="Rectangle 115">
            <a:extLst>
              <a:ext uri="{FF2B5EF4-FFF2-40B4-BE49-F238E27FC236}">
                <a16:creationId xmlns:a16="http://schemas.microsoft.com/office/drawing/2014/main" id="{DF40B8FF-A8FB-6F21-A998-5C6BEC67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6251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8" name="Rectangle 116">
            <a:extLst>
              <a:ext uri="{FF2B5EF4-FFF2-40B4-BE49-F238E27FC236}">
                <a16:creationId xmlns:a16="http://schemas.microsoft.com/office/drawing/2014/main" id="{C2ACAC5C-4DD1-46AD-8FED-23FA2173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984170"/>
            <a:ext cx="217487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9" name="Rectangle 117">
            <a:extLst>
              <a:ext uri="{FF2B5EF4-FFF2-40B4-BE49-F238E27FC236}">
                <a16:creationId xmlns:a16="http://schemas.microsoft.com/office/drawing/2014/main" id="{35A0B7CA-DBC7-5FDC-5917-7BC5DE9B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984170"/>
            <a:ext cx="219075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0" name="Rectangle 118">
            <a:extLst>
              <a:ext uri="{FF2B5EF4-FFF2-40B4-BE49-F238E27FC236}">
                <a16:creationId xmlns:a16="http://schemas.microsoft.com/office/drawing/2014/main" id="{C9FE80A3-6563-EC01-3BA8-FEC1AFA4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984170"/>
            <a:ext cx="217488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1" name="Rectangle 119">
            <a:extLst>
              <a:ext uri="{FF2B5EF4-FFF2-40B4-BE49-F238E27FC236}">
                <a16:creationId xmlns:a16="http://schemas.microsoft.com/office/drawing/2014/main" id="{67FFF818-6DFC-0348-B8DA-492E623E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984170"/>
            <a:ext cx="217487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2" name="Rectangle 120">
            <a:extLst>
              <a:ext uri="{FF2B5EF4-FFF2-40B4-BE49-F238E27FC236}">
                <a16:creationId xmlns:a16="http://schemas.microsoft.com/office/drawing/2014/main" id="{1221BF64-628E-0F21-EE21-B2B8BEC1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984170"/>
            <a:ext cx="219075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3" name="Rectangle 121">
            <a:extLst>
              <a:ext uri="{FF2B5EF4-FFF2-40B4-BE49-F238E27FC236}">
                <a16:creationId xmlns:a16="http://schemas.microsoft.com/office/drawing/2014/main" id="{3B8EFF1D-DD84-8B0A-3642-6ECE7615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984170"/>
            <a:ext cx="217488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4" name="Rectangle 122">
            <a:extLst>
              <a:ext uri="{FF2B5EF4-FFF2-40B4-BE49-F238E27FC236}">
                <a16:creationId xmlns:a16="http://schemas.microsoft.com/office/drawing/2014/main" id="{E7D2366A-1BE4-CD3E-2166-42A99250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8394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5" name="Rectangle 123">
            <a:extLst>
              <a:ext uri="{FF2B5EF4-FFF2-40B4-BE49-F238E27FC236}">
                <a16:creationId xmlns:a16="http://schemas.microsoft.com/office/drawing/2014/main" id="{34CEE057-CD0D-2776-F642-902017C57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8394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6" name="Rectangle 124">
            <a:extLst>
              <a:ext uri="{FF2B5EF4-FFF2-40B4-BE49-F238E27FC236}">
                <a16:creationId xmlns:a16="http://schemas.microsoft.com/office/drawing/2014/main" id="{86015571-94AC-D0CC-4789-366178DB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8394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7" name="Rectangle 125">
            <a:extLst>
              <a:ext uri="{FF2B5EF4-FFF2-40B4-BE49-F238E27FC236}">
                <a16:creationId xmlns:a16="http://schemas.microsoft.com/office/drawing/2014/main" id="{8960C466-5B7A-6806-A820-CD60D3B5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8394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8" name="Rectangle 126">
            <a:extLst>
              <a:ext uri="{FF2B5EF4-FFF2-40B4-BE49-F238E27FC236}">
                <a16:creationId xmlns:a16="http://schemas.microsoft.com/office/drawing/2014/main" id="{B7525DDC-FE08-9338-6FFC-B2AF9DA0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8394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9" name="Rectangle 127">
            <a:extLst>
              <a:ext uri="{FF2B5EF4-FFF2-40B4-BE49-F238E27FC236}">
                <a16:creationId xmlns:a16="http://schemas.microsoft.com/office/drawing/2014/main" id="{A5B2B6C6-522F-7D97-2E57-5E3A7095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8394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F5100A95-4954-FC05-8AE7-AE7DCF3D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2982207"/>
            <a:ext cx="1308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34B7F374-EA2D-8713-32C1-1DBE72427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05377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2" name="Line 130">
            <a:extLst>
              <a:ext uri="{FF2B5EF4-FFF2-40B4-BE49-F238E27FC236}">
                <a16:creationId xmlns:a16="http://schemas.microsoft.com/office/drawing/2014/main" id="{82B4636F-B5FD-9D64-33A8-550AA455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6193720"/>
            <a:ext cx="1308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3" name="Line 131">
            <a:extLst>
              <a:ext uri="{FF2B5EF4-FFF2-40B4-BE49-F238E27FC236}">
                <a16:creationId xmlns:a16="http://schemas.microsoft.com/office/drawing/2014/main" id="{31C04751-1331-7FF5-6A2F-7D86CC8C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2982207"/>
            <a:ext cx="0" cy="322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4" name="Line 132">
            <a:extLst>
              <a:ext uri="{FF2B5EF4-FFF2-40B4-BE49-F238E27FC236}">
                <a16:creationId xmlns:a16="http://schemas.microsoft.com/office/drawing/2014/main" id="{A67080D8-549B-C870-D96C-CCFA85A91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13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5" name="Line 133">
            <a:extLst>
              <a:ext uri="{FF2B5EF4-FFF2-40B4-BE49-F238E27FC236}">
                <a16:creationId xmlns:a16="http://schemas.microsoft.com/office/drawing/2014/main" id="{9087119D-1345-4E33-2CDA-3BE215807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3088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6" name="Line 134">
            <a:extLst>
              <a:ext uri="{FF2B5EF4-FFF2-40B4-BE49-F238E27FC236}">
                <a16:creationId xmlns:a16="http://schemas.microsoft.com/office/drawing/2014/main" id="{5D7C8AF6-9C2A-B6D7-F0C8-709A7E33F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7" name="Line 135">
            <a:extLst>
              <a:ext uri="{FF2B5EF4-FFF2-40B4-BE49-F238E27FC236}">
                <a16:creationId xmlns:a16="http://schemas.microsoft.com/office/drawing/2014/main" id="{28D5CAC1-9BE2-89A5-A626-6BD607A51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8" name="Line 136">
            <a:extLst>
              <a:ext uri="{FF2B5EF4-FFF2-40B4-BE49-F238E27FC236}">
                <a16:creationId xmlns:a16="http://schemas.microsoft.com/office/drawing/2014/main" id="{1DE424F3-914D-617A-394E-597A5C979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138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9" name="Line 137">
            <a:extLst>
              <a:ext uri="{FF2B5EF4-FFF2-40B4-BE49-F238E27FC236}">
                <a16:creationId xmlns:a16="http://schemas.microsoft.com/office/drawing/2014/main" id="{4166155E-17D2-00A1-784E-47DC3ED90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2982207"/>
            <a:ext cx="0" cy="322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0" name="Line 138">
            <a:extLst>
              <a:ext uri="{FF2B5EF4-FFF2-40B4-BE49-F238E27FC236}">
                <a16:creationId xmlns:a16="http://schemas.microsoft.com/office/drawing/2014/main" id="{A9862742-5C95-6B31-791A-92B77A88A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839457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1" name="Line 139">
            <a:extLst>
              <a:ext uri="{FF2B5EF4-FFF2-40B4-BE49-F238E27FC236}">
                <a16:creationId xmlns:a16="http://schemas.microsoft.com/office/drawing/2014/main" id="{B45BA689-7957-2925-D790-B2D3BE5FE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19652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2" name="Line 140">
            <a:extLst>
              <a:ext uri="{FF2B5EF4-FFF2-40B4-BE49-F238E27FC236}">
                <a16:creationId xmlns:a16="http://schemas.microsoft.com/office/drawing/2014/main" id="{F0DB1A6A-A640-F7BD-8213-D67A15F75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98417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3" name="Line 141">
            <a:extLst>
              <a:ext uri="{FF2B5EF4-FFF2-40B4-BE49-F238E27FC236}">
                <a16:creationId xmlns:a16="http://schemas.microsoft.com/office/drawing/2014/main" id="{0A474791-FC38-C0D0-4B63-214C9F8DB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769857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4" name="Line 142">
            <a:extLst>
              <a:ext uri="{FF2B5EF4-FFF2-40B4-BE49-F238E27FC236}">
                <a16:creationId xmlns:a16="http://schemas.microsoft.com/office/drawing/2014/main" id="{A4E7B68F-98FA-F845-2A7A-0C44EEEA7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12692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5" name="Line 143">
            <a:extLst>
              <a:ext uri="{FF2B5EF4-FFF2-40B4-BE49-F238E27FC236}">
                <a16:creationId xmlns:a16="http://schemas.microsoft.com/office/drawing/2014/main" id="{2D06450E-37D6-BF32-257B-7BF079280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912607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6" name="Line 144">
            <a:extLst>
              <a:ext uri="{FF2B5EF4-FFF2-40B4-BE49-F238E27FC236}">
                <a16:creationId xmlns:a16="http://schemas.microsoft.com/office/drawing/2014/main" id="{A60C0115-398C-C09C-C388-33CF7ED18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268082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7" name="Line 145">
            <a:extLst>
              <a:ext uri="{FF2B5EF4-FFF2-40B4-BE49-F238E27FC236}">
                <a16:creationId xmlns:a16="http://schemas.microsoft.com/office/drawing/2014/main" id="{DF9000BC-DCD6-DF99-15DA-E34CFDA51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55554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8" name="Line 146">
            <a:extLst>
              <a:ext uri="{FF2B5EF4-FFF2-40B4-BE49-F238E27FC236}">
                <a16:creationId xmlns:a16="http://schemas.microsoft.com/office/drawing/2014/main" id="{14E2DF7E-2A61-71CF-04F4-738BE01DD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341232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9" name="Line 147">
            <a:extLst>
              <a:ext uri="{FF2B5EF4-FFF2-40B4-BE49-F238E27FC236}">
                <a16:creationId xmlns:a16="http://schemas.microsoft.com/office/drawing/2014/main" id="{02AA65F7-6FCA-6B34-D99D-E791ED3A7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62514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0" name="Line 148">
            <a:extLst>
              <a:ext uri="{FF2B5EF4-FFF2-40B4-BE49-F238E27FC236}">
                <a16:creationId xmlns:a16="http://schemas.microsoft.com/office/drawing/2014/main" id="{65944E81-EE7C-012E-B935-6AB8E886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410832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1" name="Line 149">
            <a:extLst>
              <a:ext uri="{FF2B5EF4-FFF2-40B4-BE49-F238E27FC236}">
                <a16:creationId xmlns:a16="http://schemas.microsoft.com/office/drawing/2014/main" id="{65E6C98E-B167-9CFA-5F24-3A36AF4B3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69829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2" name="Line 150">
            <a:extLst>
              <a:ext uri="{FF2B5EF4-FFF2-40B4-BE49-F238E27FC236}">
                <a16:creationId xmlns:a16="http://schemas.microsoft.com/office/drawing/2014/main" id="{8AE0AC26-223C-8DC9-07EE-449313E64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48239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3" name="Text Box 152">
            <a:extLst>
              <a:ext uri="{FF2B5EF4-FFF2-40B4-BE49-F238E27FC236}">
                <a16:creationId xmlns:a16="http://schemas.microsoft.com/office/drawing/2014/main" id="{7E4A4D20-6A12-5D74-F4C2-A7E7A946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2880607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a</a:t>
            </a:r>
          </a:p>
        </p:txBody>
      </p:sp>
      <p:sp>
        <p:nvSpPr>
          <p:cNvPr id="134" name="Text Box 153">
            <a:extLst>
              <a:ext uri="{FF2B5EF4-FFF2-40B4-BE49-F238E27FC236}">
                <a16:creationId xmlns:a16="http://schemas.microsoft.com/office/drawing/2014/main" id="{0E7DED2B-BF0E-8F4C-A48D-667C3D240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364795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a</a:t>
            </a:r>
          </a:p>
        </p:txBody>
      </p:sp>
      <p:sp>
        <p:nvSpPr>
          <p:cNvPr id="135" name="Text Box 154">
            <a:extLst>
              <a:ext uri="{FF2B5EF4-FFF2-40B4-BE49-F238E27FC236}">
                <a16:creationId xmlns:a16="http://schemas.microsoft.com/office/drawing/2014/main" id="{9C4A57D8-AD28-5209-A59C-235FA80C7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125082"/>
            <a:ext cx="3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b</a:t>
            </a:r>
          </a:p>
        </p:txBody>
      </p:sp>
      <p:sp>
        <p:nvSpPr>
          <p:cNvPr id="136" name="Text Box 155">
            <a:extLst>
              <a:ext uri="{FF2B5EF4-FFF2-40B4-BE49-F238E27FC236}">
                <a16:creationId xmlns:a16="http://schemas.microsoft.com/office/drawing/2014/main" id="{4E685425-AEFD-EB50-BF7C-99505062F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588574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z</a:t>
            </a:r>
          </a:p>
        </p:txBody>
      </p:sp>
      <p:sp>
        <p:nvSpPr>
          <p:cNvPr id="137" name="Text Box 156">
            <a:extLst>
              <a:ext uri="{FF2B5EF4-FFF2-40B4-BE49-F238E27FC236}">
                <a16:creationId xmlns:a16="http://schemas.microsoft.com/office/drawing/2014/main" id="{014AF44A-FC9B-9161-3D43-904AC451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556882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c</a:t>
            </a:r>
          </a:p>
        </p:txBody>
      </p:sp>
      <p:sp>
        <p:nvSpPr>
          <p:cNvPr id="138" name="Text Box 157">
            <a:extLst>
              <a:ext uri="{FF2B5EF4-FFF2-40B4-BE49-F238E27FC236}">
                <a16:creationId xmlns:a16="http://schemas.microsoft.com/office/drawing/2014/main" id="{0093DCF3-C2D4-DDEE-C256-F12216DC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5646032"/>
            <a:ext cx="3000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y</a:t>
            </a:r>
          </a:p>
        </p:txBody>
      </p:sp>
      <p:sp>
        <p:nvSpPr>
          <p:cNvPr id="139" name="Text Box 158">
            <a:extLst>
              <a:ext uri="{FF2B5EF4-FFF2-40B4-BE49-F238E27FC236}">
                <a16:creationId xmlns:a16="http://schemas.microsoft.com/office/drawing/2014/main" id="{7AA6B6AB-A1A3-3768-7E45-900B5388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988682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e</a:t>
            </a:r>
          </a:p>
        </p:txBody>
      </p:sp>
      <p:sp>
        <p:nvSpPr>
          <p:cNvPr id="140" name="Text Box 159">
            <a:extLst>
              <a:ext uri="{FF2B5EF4-FFF2-40B4-BE49-F238E27FC236}">
                <a16:creationId xmlns:a16="http://schemas.microsoft.com/office/drawing/2014/main" id="{AB0F1251-4418-622D-C0B2-22CDFF2F4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3772782"/>
            <a:ext cx="3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d</a:t>
            </a:r>
          </a:p>
        </p:txBody>
      </p:sp>
      <p:sp>
        <p:nvSpPr>
          <p:cNvPr id="141" name="Text Box 160">
            <a:extLst>
              <a:ext uri="{FF2B5EF4-FFF2-40B4-BE49-F238E27FC236}">
                <a16:creationId xmlns:a16="http://schemas.microsoft.com/office/drawing/2014/main" id="{DCF03B8D-CAD2-EC8B-9E73-D32D030E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492530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n-ea"/>
                <a:ea typeface="+mn-ea"/>
              </a:rPr>
              <a:t>・</a:t>
            </a:r>
          </a:p>
        </p:txBody>
      </p:sp>
      <p:sp>
        <p:nvSpPr>
          <p:cNvPr id="142" name="Text Box 161">
            <a:extLst>
              <a:ext uri="{FF2B5EF4-FFF2-40B4-BE49-F238E27FC236}">
                <a16:creationId xmlns:a16="http://schemas.microsoft.com/office/drawing/2014/main" id="{C2B5EDF3-1083-34DE-EBE5-AC94B2D3F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427760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n-ea"/>
                <a:ea typeface="+mn-ea"/>
              </a:rPr>
              <a:t>・</a:t>
            </a:r>
          </a:p>
        </p:txBody>
      </p:sp>
      <p:sp>
        <p:nvSpPr>
          <p:cNvPr id="143" name="Text Box 162">
            <a:extLst>
              <a:ext uri="{FF2B5EF4-FFF2-40B4-BE49-F238E27FC236}">
                <a16:creationId xmlns:a16="http://schemas.microsoft.com/office/drawing/2014/main" id="{1924CB41-3C9F-08D8-23A6-62CDA360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456494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n-ea"/>
                <a:ea typeface="+mn-ea"/>
              </a:rPr>
              <a:t>・</a:t>
            </a:r>
          </a:p>
        </p:txBody>
      </p:sp>
      <p:sp>
        <p:nvSpPr>
          <p:cNvPr id="144" name="Text Box 186">
            <a:extLst>
              <a:ext uri="{FF2B5EF4-FFF2-40B4-BE49-F238E27FC236}">
                <a16:creationId xmlns:a16="http://schemas.microsoft.com/office/drawing/2014/main" id="{57FBE513-A940-7D66-AE36-16FE0DA3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477382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latin typeface="+mn-ea"/>
                <a:ea typeface="+mn-ea"/>
              </a:rPr>
              <a:t>・・・</a:t>
            </a:r>
          </a:p>
        </p:txBody>
      </p:sp>
      <p:sp>
        <p:nvSpPr>
          <p:cNvPr id="146" name="Text Box 191">
            <a:extLst>
              <a:ext uri="{FF2B5EF4-FFF2-40B4-BE49-F238E27FC236}">
                <a16:creationId xmlns:a16="http://schemas.microsoft.com/office/drawing/2014/main" id="{B5F6EF06-54EB-DB3E-970F-A653C9664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815270"/>
            <a:ext cx="16081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サンプルの</a:t>
            </a:r>
            <a:endParaRPr lang="en-US" altLang="ja-JP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クラスタリング</a:t>
            </a:r>
            <a:endParaRPr lang="en-US" altLang="ja-JP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47" name="Line 24">
            <a:extLst>
              <a:ext uri="{FF2B5EF4-FFF2-40B4-BE49-F238E27FC236}">
                <a16:creationId xmlns:a16="http://schemas.microsoft.com/office/drawing/2014/main" id="{FFF57905-5D66-26E8-D590-92FFDC71029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755857" y="3992650"/>
            <a:ext cx="0" cy="360363"/>
          </a:xfrm>
          <a:prstGeom prst="line">
            <a:avLst/>
          </a:prstGeom>
          <a:noFill/>
          <a:ln w="50800">
            <a:solidFill>
              <a:srgbClr val="E818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48" name="テキスト ボックス 30">
            <a:extLst>
              <a:ext uri="{FF2B5EF4-FFF2-40B4-BE49-F238E27FC236}">
                <a16:creationId xmlns:a16="http://schemas.microsoft.com/office/drawing/2014/main" id="{62934E9C-3CA3-C6A5-FCE0-FF76BBB637B1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6601180" y="2514966"/>
            <a:ext cx="878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X</a:t>
            </a:r>
            <a:endParaRPr lang="ja-JP" altLang="en-US" sz="1800">
              <a:latin typeface="+mn-ea"/>
              <a:ea typeface="+mn-ea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42913EF-5FA9-9071-6EB7-062ACF250ECD}"/>
              </a:ext>
            </a:extLst>
          </p:cNvPr>
          <p:cNvCxnSpPr/>
          <p:nvPr/>
        </p:nvCxnSpPr>
        <p:spPr>
          <a:xfrm rot="5400000">
            <a:off x="8397081" y="4208551"/>
            <a:ext cx="358775" cy="1588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utoShape 190">
            <a:extLst>
              <a:ext uri="{FF2B5EF4-FFF2-40B4-BE49-F238E27FC236}">
                <a16:creationId xmlns:a16="http://schemas.microsoft.com/office/drawing/2014/main" id="{6E33AB15-F31F-327D-CD3F-E252813257E4}"/>
              </a:ext>
            </a:extLst>
          </p:cNvPr>
          <p:cNvSpPr>
            <a:spLocks/>
          </p:cNvSpPr>
          <p:nvPr/>
        </p:nvSpPr>
        <p:spPr bwMode="auto">
          <a:xfrm rot="16200000">
            <a:off x="5484019" y="-304362"/>
            <a:ext cx="215900" cy="3960812"/>
          </a:xfrm>
          <a:prstGeom prst="rightBracket">
            <a:avLst>
              <a:gd name="adj" fmla="val 15288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36512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B126E-C54F-42A3-DBE3-4CED4A42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9AAAE0E-58A9-8087-A428-06335CC3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4" name="Picture 6" descr="http://www.senbokukumiai-hp.gr.jp/assets/images/common/kenshuu/kenshuu20.jpg">
            <a:extLst>
              <a:ext uri="{FF2B5EF4-FFF2-40B4-BE49-F238E27FC236}">
                <a16:creationId xmlns:a16="http://schemas.microsoft.com/office/drawing/2014/main" id="{E1FC7C24-0106-BBE7-8166-30E132BD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5" y="903573"/>
            <a:ext cx="17875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897A963-7077-DE94-5140-27F6D8693DD2}"/>
              </a:ext>
            </a:extLst>
          </p:cNvPr>
          <p:cNvGrpSpPr>
            <a:grpSpLocks/>
          </p:cNvGrpSpPr>
          <p:nvPr/>
        </p:nvGrpSpPr>
        <p:grpSpPr bwMode="auto">
          <a:xfrm>
            <a:off x="4514727" y="1408398"/>
            <a:ext cx="1141413" cy="712788"/>
            <a:chOff x="2771800" y="1772816"/>
            <a:chExt cx="1142416" cy="713136"/>
          </a:xfrm>
        </p:grpSpPr>
        <p:pic>
          <p:nvPicPr>
            <p:cNvPr id="6" name="図 8">
              <a:extLst>
                <a:ext uri="{FF2B5EF4-FFF2-40B4-BE49-F238E27FC236}">
                  <a16:creationId xmlns:a16="http://schemas.microsoft.com/office/drawing/2014/main" id="{4526B302-A071-F33E-E37D-E9161B4A9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90" y="1772816"/>
              <a:ext cx="560379" cy="35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図 8">
              <a:extLst>
                <a:ext uri="{FF2B5EF4-FFF2-40B4-BE49-F238E27FC236}">
                  <a16:creationId xmlns:a16="http://schemas.microsoft.com/office/drawing/2014/main" id="{9647876F-A457-DDAC-AE4E-906C3FB9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3837" y="2132856"/>
              <a:ext cx="560379" cy="35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図 8">
              <a:extLst>
                <a:ext uri="{FF2B5EF4-FFF2-40B4-BE49-F238E27FC236}">
                  <a16:creationId xmlns:a16="http://schemas.microsoft.com/office/drawing/2014/main" id="{5D35AFFF-00BE-7D69-DB4D-AFDBB0C89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2126995"/>
              <a:ext cx="560379" cy="35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グループ化 9">
            <a:extLst>
              <a:ext uri="{FF2B5EF4-FFF2-40B4-BE49-F238E27FC236}">
                <a16:creationId xmlns:a16="http://schemas.microsoft.com/office/drawing/2014/main" id="{7CE57890-57E4-D5EA-AECE-9A5E5BC58609}"/>
              </a:ext>
            </a:extLst>
          </p:cNvPr>
          <p:cNvGrpSpPr>
            <a:grpSpLocks/>
          </p:cNvGrpSpPr>
          <p:nvPr/>
        </p:nvGrpSpPr>
        <p:grpSpPr bwMode="auto">
          <a:xfrm>
            <a:off x="2165227" y="1792573"/>
            <a:ext cx="1042988" cy="407988"/>
            <a:chOff x="4722918" y="1988840"/>
            <a:chExt cx="1289242" cy="504200"/>
          </a:xfrm>
        </p:grpSpPr>
        <p:pic>
          <p:nvPicPr>
            <p:cNvPr id="10" name="Picture 81">
              <a:extLst>
                <a:ext uri="{FF2B5EF4-FFF2-40B4-BE49-F238E27FC236}">
                  <a16:creationId xmlns:a16="http://schemas.microsoft.com/office/drawing/2014/main" id="{7A9CE679-A91E-94F8-4F0B-D255BA37F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836" y="2060848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1">
              <a:extLst>
                <a:ext uri="{FF2B5EF4-FFF2-40B4-BE49-F238E27FC236}">
                  <a16:creationId xmlns:a16="http://schemas.microsoft.com/office/drawing/2014/main" id="{43944407-3BAB-0168-F220-FA5965EAF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892" y="225747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1">
              <a:extLst>
                <a:ext uri="{FF2B5EF4-FFF2-40B4-BE49-F238E27FC236}">
                  <a16:creationId xmlns:a16="http://schemas.microsoft.com/office/drawing/2014/main" id="{54E412E1-41E9-9104-E1EF-243E8FE3A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918" y="2276944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1">
              <a:extLst>
                <a:ext uri="{FF2B5EF4-FFF2-40B4-BE49-F238E27FC236}">
                  <a16:creationId xmlns:a16="http://schemas.microsoft.com/office/drawing/2014/main" id="{A047151D-433F-7589-6327-03ABB3C32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998" y="198884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9AF09C2B-DA38-3E2A-9B4E-DA308C9B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15" y="148936"/>
            <a:ext cx="9104313" cy="584775"/>
          </a:xfrm>
          <a:prstGeom prst="rect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Nature 403, 503-511 (03 February 2000)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Distinct types of diffuse large B-cell lymphoma identified by gene expression profiling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7AE4A77-88BF-F0CF-BCB9-31FBAA16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15" y="2571750"/>
            <a:ext cx="640873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0236802E-5507-E886-D2C5-E1463095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702" y="903573"/>
            <a:ext cx="12698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患者サンプル</a:t>
            </a:r>
            <a:endParaRPr kumimoji="1" lang="en-US" altLang="ja-JP" sz="16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の採取</a:t>
            </a:r>
          </a:p>
        </p:txBody>
      </p:sp>
      <p:grpSp>
        <p:nvGrpSpPr>
          <p:cNvPr id="17" name="グループ化 25">
            <a:extLst>
              <a:ext uri="{FF2B5EF4-FFF2-40B4-BE49-F238E27FC236}">
                <a16:creationId xmlns:a16="http://schemas.microsoft.com/office/drawing/2014/main" id="{2B233CEE-2739-E3A7-E9CF-298A2B428D44}"/>
              </a:ext>
            </a:extLst>
          </p:cNvPr>
          <p:cNvGrpSpPr>
            <a:grpSpLocks/>
          </p:cNvGrpSpPr>
          <p:nvPr/>
        </p:nvGrpSpPr>
        <p:grpSpPr bwMode="auto">
          <a:xfrm>
            <a:off x="1696915" y="1432211"/>
            <a:ext cx="1042987" cy="407987"/>
            <a:chOff x="4722918" y="1988840"/>
            <a:chExt cx="1289242" cy="504200"/>
          </a:xfrm>
        </p:grpSpPr>
        <p:pic>
          <p:nvPicPr>
            <p:cNvPr id="18" name="Picture 81">
              <a:extLst>
                <a:ext uri="{FF2B5EF4-FFF2-40B4-BE49-F238E27FC236}">
                  <a16:creationId xmlns:a16="http://schemas.microsoft.com/office/drawing/2014/main" id="{5B364EAA-EDB0-347D-B6C7-9436DFB67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836" y="2060848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1">
              <a:extLst>
                <a:ext uri="{FF2B5EF4-FFF2-40B4-BE49-F238E27FC236}">
                  <a16:creationId xmlns:a16="http://schemas.microsoft.com/office/drawing/2014/main" id="{562B5174-E834-20CF-AF78-493745340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892" y="225747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1">
              <a:extLst>
                <a:ext uri="{FF2B5EF4-FFF2-40B4-BE49-F238E27FC236}">
                  <a16:creationId xmlns:a16="http://schemas.microsoft.com/office/drawing/2014/main" id="{36DB3605-B205-139C-1B33-82CDA294B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918" y="2276944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1">
              <a:extLst>
                <a:ext uri="{FF2B5EF4-FFF2-40B4-BE49-F238E27FC236}">
                  <a16:creationId xmlns:a16="http://schemas.microsoft.com/office/drawing/2014/main" id="{969D3A9B-6CEF-50D1-CC15-DDC7EBF0C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998" y="198884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テキスト ボックス 30">
            <a:extLst>
              <a:ext uri="{FF2B5EF4-FFF2-40B4-BE49-F238E27FC236}">
                <a16:creationId xmlns:a16="http://schemas.microsoft.com/office/drawing/2014/main" id="{F21587C3-F0EC-1BEC-9E03-C71FD391A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652" y="11416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RNA</a:t>
            </a:r>
            <a:r>
              <a: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抽出</a:t>
            </a:r>
          </a:p>
        </p:txBody>
      </p:sp>
      <p:sp>
        <p:nvSpPr>
          <p:cNvPr id="23" name="右矢印 19">
            <a:extLst>
              <a:ext uri="{FF2B5EF4-FFF2-40B4-BE49-F238E27FC236}">
                <a16:creationId xmlns:a16="http://schemas.microsoft.com/office/drawing/2014/main" id="{AFA34F08-E92B-BD2D-7FF3-539CE4D3E9A2}"/>
              </a:ext>
            </a:extLst>
          </p:cNvPr>
          <p:cNvSpPr/>
          <p:nvPr/>
        </p:nvSpPr>
        <p:spPr>
          <a:xfrm flipH="1">
            <a:off x="5872040" y="1567148"/>
            <a:ext cx="865187" cy="344488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" name="右矢印 33">
            <a:extLst>
              <a:ext uri="{FF2B5EF4-FFF2-40B4-BE49-F238E27FC236}">
                <a16:creationId xmlns:a16="http://schemas.microsoft.com/office/drawing/2014/main" id="{0151E39D-BB5F-B8B1-6770-82D8B64B5009}"/>
              </a:ext>
            </a:extLst>
          </p:cNvPr>
          <p:cNvSpPr/>
          <p:nvPr/>
        </p:nvSpPr>
        <p:spPr>
          <a:xfrm flipH="1">
            <a:off x="3352677" y="1552861"/>
            <a:ext cx="863600" cy="344487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" name="右矢印 34">
            <a:extLst>
              <a:ext uri="{FF2B5EF4-FFF2-40B4-BE49-F238E27FC236}">
                <a16:creationId xmlns:a16="http://schemas.microsoft.com/office/drawing/2014/main" id="{5A388233-CF9C-AC6B-EA9B-89770424DE48}"/>
              </a:ext>
            </a:extLst>
          </p:cNvPr>
          <p:cNvSpPr/>
          <p:nvPr/>
        </p:nvSpPr>
        <p:spPr>
          <a:xfrm rot="16200000" flipH="1">
            <a:off x="2012034" y="2820479"/>
            <a:ext cx="863600" cy="344487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26" name="グループ化 21">
            <a:extLst>
              <a:ext uri="{FF2B5EF4-FFF2-40B4-BE49-F238E27FC236}">
                <a16:creationId xmlns:a16="http://schemas.microsoft.com/office/drawing/2014/main" id="{21E8C1C6-72D9-D937-6134-D8201C3D4DA5}"/>
              </a:ext>
            </a:extLst>
          </p:cNvPr>
          <p:cNvGrpSpPr>
            <a:grpSpLocks/>
          </p:cNvGrpSpPr>
          <p:nvPr/>
        </p:nvGrpSpPr>
        <p:grpSpPr bwMode="auto">
          <a:xfrm>
            <a:off x="795251" y="4158709"/>
            <a:ext cx="1600200" cy="1628775"/>
            <a:chOff x="195794" y="3887635"/>
            <a:chExt cx="1783918" cy="1816163"/>
          </a:xfrm>
        </p:grpSpPr>
        <p:pic>
          <p:nvPicPr>
            <p:cNvPr id="27" name="Picture 10" descr="http://www.utoledo.edu/med/depts/bioinfo/images/Affymetrix_GeneChip_image.JPG">
              <a:extLst>
                <a:ext uri="{FF2B5EF4-FFF2-40B4-BE49-F238E27FC236}">
                  <a16:creationId xmlns:a16="http://schemas.microsoft.com/office/drawing/2014/main" id="{7937FADB-9B70-793E-338A-FB6CE92A6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" t="3918" r="43787" b="26617"/>
            <a:stretch>
              <a:fillRect/>
            </a:stretch>
          </p:blipFill>
          <p:spPr bwMode="auto">
            <a:xfrm>
              <a:off x="195794" y="3887635"/>
              <a:ext cx="1763072" cy="181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5747551-7F31-B6C3-8D79-135F31B04E40}"/>
                </a:ext>
              </a:extLst>
            </p:cNvPr>
            <p:cNvSpPr/>
            <p:nvPr/>
          </p:nvSpPr>
          <p:spPr>
            <a:xfrm>
              <a:off x="1457632" y="4077039"/>
              <a:ext cx="522080" cy="50449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29" name="テキスト ボックス 37">
            <a:extLst>
              <a:ext uri="{FF2B5EF4-FFF2-40B4-BE49-F238E27FC236}">
                <a16:creationId xmlns:a16="http://schemas.microsoft.com/office/drawing/2014/main" id="{2904D8A9-325A-7F23-F2EC-0D4892C52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540" y="365002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発現量解析</a:t>
            </a:r>
          </a:p>
        </p:txBody>
      </p:sp>
      <p:sp>
        <p:nvSpPr>
          <p:cNvPr id="30" name="右矢印 38">
            <a:extLst>
              <a:ext uri="{FF2B5EF4-FFF2-40B4-BE49-F238E27FC236}">
                <a16:creationId xmlns:a16="http://schemas.microsoft.com/office/drawing/2014/main" id="{702F6A9C-0F57-99EC-00AA-04E5BAF5B07C}"/>
              </a:ext>
            </a:extLst>
          </p:cNvPr>
          <p:cNvSpPr/>
          <p:nvPr/>
        </p:nvSpPr>
        <p:spPr>
          <a:xfrm>
            <a:off x="3733190" y="5011737"/>
            <a:ext cx="863600" cy="344488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BBC8B397-8D50-1F01-37DD-74647F3EF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1344" y="4305643"/>
            <a:ext cx="1984794" cy="14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1FC9F18-50DA-105C-A313-171C2AD0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バイオ技術：シラバス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B212A-6199-0385-7143-9DED346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28F8E4B-FDBE-2FEA-64C3-2D095EE9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25271"/>
              </p:ext>
            </p:extLst>
          </p:nvPr>
        </p:nvGraphicFramePr>
        <p:xfrm>
          <a:off x="1285388" y="1234440"/>
          <a:ext cx="9621223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1058">
                  <a:extLst>
                    <a:ext uri="{9D8B030D-6E8A-4147-A177-3AD203B41FA5}">
                      <a16:colId xmlns:a16="http://schemas.microsoft.com/office/drawing/2014/main" val="2758469367"/>
                    </a:ext>
                  </a:extLst>
                </a:gridCol>
                <a:gridCol w="791651">
                  <a:extLst>
                    <a:ext uri="{9D8B030D-6E8A-4147-A177-3AD203B41FA5}">
                      <a16:colId xmlns:a16="http://schemas.microsoft.com/office/drawing/2014/main" val="1809397895"/>
                    </a:ext>
                  </a:extLst>
                </a:gridCol>
                <a:gridCol w="2346643">
                  <a:extLst>
                    <a:ext uri="{9D8B030D-6E8A-4147-A177-3AD203B41FA5}">
                      <a16:colId xmlns:a16="http://schemas.microsoft.com/office/drawing/2014/main" val="3098326455"/>
                    </a:ext>
                  </a:extLst>
                </a:gridCol>
                <a:gridCol w="5541871">
                  <a:extLst>
                    <a:ext uri="{9D8B030D-6E8A-4147-A177-3AD203B41FA5}">
                      <a16:colId xmlns:a16="http://schemas.microsoft.com/office/drawing/2014/main" val="2533419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日付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回数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授業内容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キーワード</a:t>
                      </a:r>
                      <a:endParaRPr kumimoji="1" lang="en-US" altLang="ja-JP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844526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1</a:t>
                      </a:r>
                      <a:r>
                        <a:rPr kumimoji="1" lang="ja-JP" altLang="en-US" sz="1800" b="0" dirty="0"/>
                        <a:t>日目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1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基礎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err="1"/>
                        <a:t>colab</a:t>
                      </a:r>
                      <a:r>
                        <a:rPr kumimoji="1" lang="ja-JP" altLang="en-US" sz="1800" b="0" dirty="0"/>
                        <a:t>の使い方</a:t>
                      </a:r>
                      <a:endParaRPr kumimoji="1" lang="en-US" altLang="ja-JP" sz="1800" b="0" dirty="0"/>
                    </a:p>
                    <a:p>
                      <a:r>
                        <a:rPr kumimoji="1" lang="en-US" altLang="ja-JP" sz="1800" b="0" dirty="0"/>
                        <a:t>TPM</a:t>
                      </a:r>
                      <a:r>
                        <a:rPr kumimoji="1" lang="ja-JP" altLang="en-US" sz="1800" b="0" dirty="0"/>
                        <a:t>データの読み込み、発現分布の確認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51816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2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/>
                        <a:t>RNA-seq</a:t>
                      </a:r>
                      <a:r>
                        <a:rPr kumimoji="1" lang="ja-JP" altLang="en-US" sz="1800" b="0" dirty="0"/>
                        <a:t>データ解析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サンプル間の類似度（階層的クラスタリング）</a:t>
                      </a:r>
                      <a:endParaRPr kumimoji="1" lang="en-US" altLang="ja-JP" sz="1800" b="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/>
                        <a:t>発現変動遺伝子の抽出（ボルケーノプロット）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916811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3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シングルセルデータ解析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/>
                        <a:t>シングルセル解析の意義、データの取り扱い</a:t>
                      </a:r>
                    </a:p>
                    <a:p>
                      <a:r>
                        <a:rPr kumimoji="1" lang="ja-JP" altLang="en-US" sz="1800" b="0" dirty="0"/>
                        <a:t>次元削減（</a:t>
                      </a:r>
                      <a:r>
                        <a:rPr kumimoji="1" lang="en-US" altLang="ja-JP" sz="1800" b="0" dirty="0"/>
                        <a:t>PCA</a:t>
                      </a:r>
                      <a:r>
                        <a:rPr kumimoji="1" lang="ja-JP" altLang="en-US" sz="1800" b="0" dirty="0"/>
                        <a:t>、</a:t>
                      </a:r>
                      <a:r>
                        <a:rPr kumimoji="1" lang="en-US" altLang="ja-JP" sz="1800" b="0" dirty="0"/>
                        <a:t>t-SNE</a:t>
                      </a:r>
                      <a:r>
                        <a:rPr kumimoji="1" lang="ja-JP" altLang="en-US" sz="1800" b="0" dirty="0"/>
                        <a:t>、</a:t>
                      </a:r>
                      <a:r>
                        <a:rPr kumimoji="1" lang="en-US" altLang="ja-JP" sz="1800" b="0" dirty="0"/>
                        <a:t>UMAP</a:t>
                      </a:r>
                      <a:r>
                        <a:rPr kumimoji="1" lang="ja-JP" altLang="en-US" sz="1800" b="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06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4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質問コーナー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809971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2</a:t>
                      </a:r>
                      <a:r>
                        <a:rPr kumimoji="1" lang="ja-JP" altLang="en-US" sz="1800" b="0" dirty="0"/>
                        <a:t>日目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5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機械学習①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機械学習の基礎</a:t>
                      </a:r>
                      <a:endParaRPr kumimoji="1" lang="en-US" altLang="ja-JP" sz="1800" b="0" dirty="0"/>
                    </a:p>
                    <a:p>
                      <a:r>
                        <a:rPr kumimoji="1" lang="ja-JP" altLang="en-US" sz="1800" b="0" dirty="0"/>
                        <a:t>分類・予測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84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6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機械学習②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/>
                        <a:t>画像判別・画像分類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7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7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質問コーナー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40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8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質問コーナー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773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3E621B-EF53-AE51-708C-A6ECB825136D}"/>
              </a:ext>
            </a:extLst>
          </p:cNvPr>
          <p:cNvSpPr txBox="1"/>
          <p:nvPr/>
        </p:nvSpPr>
        <p:spPr>
          <a:xfrm>
            <a:off x="1664337" y="5894686"/>
            <a:ext cx="886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両日とも、午後はアドバンスな内容と個別質問・相談などを受け付けます</a:t>
            </a:r>
          </a:p>
        </p:txBody>
      </p:sp>
    </p:spTree>
    <p:extLst>
      <p:ext uri="{BB962C8B-B14F-4D97-AF65-F5344CB8AC3E}">
        <p14:creationId xmlns:p14="http://schemas.microsoft.com/office/powerpoint/2010/main" val="414462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C1DC3-A102-C614-A1A0-1F26FCDD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発現量解析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B0EB0B-8367-DB99-67BB-5D6F1120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026" name="Picture 2" descr="RNA-seqのマッピング">
            <a:extLst>
              <a:ext uri="{FF2B5EF4-FFF2-40B4-BE49-F238E27FC236}">
                <a16:creationId xmlns:a16="http://schemas.microsoft.com/office/drawing/2014/main" id="{941F140F-6D88-131D-424A-36AB8DD0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39826"/>
            <a:ext cx="952500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75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D8613-79B3-3849-19B1-4CC57A7A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D4AEBF-826D-6F5F-958F-40FA7FE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41C327-A6D6-0056-91E2-F0D4AABE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8" y="1454646"/>
            <a:ext cx="8876936" cy="5403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BEAD51-DD36-25F6-2C18-B39412DC5543}"/>
              </a:ext>
            </a:extLst>
          </p:cNvPr>
          <p:cNvSpPr txBox="1"/>
          <p:nvPr/>
        </p:nvSpPr>
        <p:spPr>
          <a:xfrm>
            <a:off x="609600" y="904126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ある状態のあるサンプル（例：目）のあるゲノムの領域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347742-6DBA-7553-2996-B235484F843E}"/>
              </a:ext>
            </a:extLst>
          </p:cNvPr>
          <p:cNvSpPr txBox="1"/>
          <p:nvPr/>
        </p:nvSpPr>
        <p:spPr>
          <a:xfrm>
            <a:off x="8808377" y="904126"/>
            <a:ext cx="331855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働いている</a:t>
            </a:r>
            <a:r>
              <a:rPr kumimoji="1" lang="en-US" altLang="ja-JP" sz="2400" dirty="0"/>
              <a:t>RNA</a:t>
            </a:r>
            <a:r>
              <a:rPr kumimoji="1" lang="ja-JP" altLang="en-US" sz="2400" dirty="0"/>
              <a:t>の種類や量を調べるのが目的</a:t>
            </a:r>
          </a:p>
        </p:txBody>
      </p:sp>
    </p:spTree>
    <p:extLst>
      <p:ext uri="{BB962C8B-B14F-4D97-AF65-F5344CB8AC3E}">
        <p14:creationId xmlns:p14="http://schemas.microsoft.com/office/powerpoint/2010/main" val="297993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805E1-F535-1295-F214-6282F6DA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D95484-E16E-B7F7-4C89-4DF14ECA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4420AAC-BC20-A97E-4DA0-AF8C8A2F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6" y="1403594"/>
            <a:ext cx="8989888" cy="513531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703623-150B-9FF3-BAA4-768CFFD8052A}"/>
              </a:ext>
            </a:extLst>
          </p:cNvPr>
          <p:cNvSpPr txBox="1"/>
          <p:nvPr/>
        </p:nvSpPr>
        <p:spPr>
          <a:xfrm>
            <a:off x="609600" y="904126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ある状態のあるサンプル（例：目）のあるゲノムの領域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F05A77-5774-F383-D14D-56F60908D215}"/>
              </a:ext>
            </a:extLst>
          </p:cNvPr>
          <p:cNvSpPr txBox="1"/>
          <p:nvPr/>
        </p:nvSpPr>
        <p:spPr>
          <a:xfrm>
            <a:off x="8808377" y="904126"/>
            <a:ext cx="331855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働いている</a:t>
            </a:r>
            <a:r>
              <a:rPr kumimoji="1" lang="en-US" altLang="ja-JP" sz="2400" dirty="0"/>
              <a:t>RNA</a:t>
            </a:r>
            <a:r>
              <a:rPr kumimoji="1" lang="ja-JP" altLang="en-US" sz="2400" dirty="0"/>
              <a:t>の種類や量を調べるのが目的</a:t>
            </a:r>
          </a:p>
        </p:txBody>
      </p:sp>
    </p:spTree>
    <p:extLst>
      <p:ext uri="{BB962C8B-B14F-4D97-AF65-F5344CB8AC3E}">
        <p14:creationId xmlns:p14="http://schemas.microsoft.com/office/powerpoint/2010/main" val="18509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AD64E-34FF-035D-02EE-9AACD4A3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3DFB001-C49F-3806-8284-0412B370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88DD695-8E21-2974-FB67-200878CB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31"/>
            <a:ext cx="12192000" cy="42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66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83A5-B59C-B1B4-C99B-C4105167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49913-6D7C-F2F9-7F13-0A6BCE79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A65BD9-CD37-C4D3-F544-71840E1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3E8B1A-5EEC-B95C-B308-04FA26C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31"/>
            <a:ext cx="12192000" cy="428213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99925C-7D0D-F445-7769-47670C6EF8D4}"/>
              </a:ext>
            </a:extLst>
          </p:cNvPr>
          <p:cNvSpPr/>
          <p:nvPr/>
        </p:nvSpPr>
        <p:spPr>
          <a:xfrm>
            <a:off x="2167847" y="1670288"/>
            <a:ext cx="1910994" cy="39760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EF6899-6D07-309A-4BEE-476D938E0925}"/>
              </a:ext>
            </a:extLst>
          </p:cNvPr>
          <p:cNvSpPr/>
          <p:nvPr/>
        </p:nvSpPr>
        <p:spPr>
          <a:xfrm>
            <a:off x="5823735" y="1632129"/>
            <a:ext cx="1532562" cy="39760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E26B94-CB8C-E445-0A37-4E413899D085}"/>
              </a:ext>
            </a:extLst>
          </p:cNvPr>
          <p:cNvSpPr txBox="1"/>
          <p:nvPr/>
        </p:nvSpPr>
        <p:spPr>
          <a:xfrm>
            <a:off x="2414426" y="6259811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こういう発現変動遺伝子を同定したい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D8F64D3-E6D8-81A8-D14C-871091500618}"/>
              </a:ext>
            </a:extLst>
          </p:cNvPr>
          <p:cNvCxnSpPr/>
          <p:nvPr/>
        </p:nvCxnSpPr>
        <p:spPr>
          <a:xfrm flipH="1" flipV="1">
            <a:off x="3544584" y="5732377"/>
            <a:ext cx="534257" cy="43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919CE0-CA9A-D87C-1AED-4C5720B18C74}"/>
              </a:ext>
            </a:extLst>
          </p:cNvPr>
          <p:cNvCxnSpPr>
            <a:cxnSpLocks/>
          </p:cNvCxnSpPr>
          <p:nvPr/>
        </p:nvCxnSpPr>
        <p:spPr>
          <a:xfrm flipV="1">
            <a:off x="5489825" y="5723020"/>
            <a:ext cx="606175" cy="479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74BFCFD6-2A75-FD9C-4F5B-0575B6F93D12}"/>
              </a:ext>
            </a:extLst>
          </p:cNvPr>
          <p:cNvSpPr/>
          <p:nvPr/>
        </p:nvSpPr>
        <p:spPr>
          <a:xfrm>
            <a:off x="8325293" y="1287931"/>
            <a:ext cx="3508743" cy="796050"/>
          </a:xfrm>
          <a:prstGeom prst="wedgeRoundRectCallout">
            <a:avLst>
              <a:gd name="adj1" fmla="val 13950"/>
              <a:gd name="adj2" fmla="val 10123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これがいわゆる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「遺伝子発現行列」</a:t>
            </a:r>
          </a:p>
        </p:txBody>
      </p:sp>
    </p:spTree>
    <p:extLst>
      <p:ext uri="{BB962C8B-B14F-4D97-AF65-F5344CB8AC3E}">
        <p14:creationId xmlns:p14="http://schemas.microsoft.com/office/powerpoint/2010/main" val="3679456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4070E-F165-3410-5893-090CA672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マイクロアレイ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2A93AD-67E2-609B-4947-88E137AD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994A6D-CB14-0B54-A20F-6F9A1AED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81133"/>
            <a:ext cx="10972800" cy="56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2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C743-5EAD-5FAD-BD70-4BB37B0D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次世代シーケンサー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750A42-3729-D64B-64E0-2A8B8593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933055-8108-0E66-984F-530D09D7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5" y="969406"/>
            <a:ext cx="10845209" cy="55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4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33806-2F8F-8FE1-4226-72F29492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DNA</a:t>
            </a:r>
            <a:r>
              <a:rPr kumimoji="1" lang="ja-JP" altLang="en-US" dirty="0"/>
              <a:t>マイクロアレイ </a:t>
            </a:r>
            <a:r>
              <a:rPr kumimoji="1" lang="en-US" altLang="ja-JP" dirty="0"/>
              <a:t>vs. RNA-seq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A05633-316A-CD68-E705-4C023187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RNA-seq</a:t>
            </a:r>
            <a:r>
              <a:rPr lang="ja-JP" altLang="en-US" dirty="0"/>
              <a:t>から見たメリット</a:t>
            </a:r>
            <a:endParaRPr lang="en-US" altLang="ja-JP" dirty="0"/>
          </a:p>
          <a:p>
            <a:r>
              <a:rPr lang="ja-JP" altLang="en-US" dirty="0"/>
              <a:t>未知の遺伝子も検出できる</a:t>
            </a:r>
            <a:endParaRPr lang="en-US" altLang="ja-JP" dirty="0"/>
          </a:p>
          <a:p>
            <a:r>
              <a:rPr lang="ja-JP" altLang="en-US" dirty="0"/>
              <a:t>発現量の少ない</a:t>
            </a:r>
            <a:r>
              <a:rPr lang="en-US" altLang="ja-JP" dirty="0"/>
              <a:t>mRNA</a:t>
            </a:r>
            <a:r>
              <a:rPr lang="ja-JP" altLang="en-US" dirty="0"/>
              <a:t>の検索性能が高い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RNA-seq</a:t>
            </a:r>
            <a:r>
              <a:rPr lang="ja-JP" altLang="en-US" dirty="0"/>
              <a:t>から見たデメリット</a:t>
            </a:r>
            <a:endParaRPr lang="en-US" altLang="ja-JP" dirty="0"/>
          </a:p>
          <a:p>
            <a:r>
              <a:rPr lang="ja-JP" altLang="en-US" dirty="0"/>
              <a:t>解析データサイズが大きい</a:t>
            </a:r>
            <a:endParaRPr lang="en-US" altLang="ja-JP" dirty="0"/>
          </a:p>
          <a:p>
            <a:r>
              <a:rPr lang="ja-JP" altLang="en-US" dirty="0"/>
              <a:t>解析にかかる時間が長い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98DA69-5172-CFC1-A382-0017AB3C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67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69FC3C3-AA4E-3535-F22E-E83FD240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シングルセル解析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7A617F54-51D1-CE0A-ECDC-9C5B2E93A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DB7F2-33C9-B9F9-A39D-5762BA03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066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3CA88FB-0DDD-C115-9BAF-7CE786C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シングルセル </a:t>
            </a:r>
            <a:r>
              <a:rPr lang="en-US" altLang="ja-JP" dirty="0"/>
              <a:t>RNA-seq </a:t>
            </a:r>
            <a:r>
              <a:rPr lang="ja-JP" altLang="en-US" dirty="0"/>
              <a:t>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45A154-47B7-95F3-9094-0C906BB6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EE0C846-01C8-97D7-897F-9B88E4AE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50" y="815270"/>
            <a:ext cx="8259376" cy="586430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A4F625-D32E-09A7-E284-93D52B274953}"/>
              </a:ext>
            </a:extLst>
          </p:cNvPr>
          <p:cNvSpPr txBox="1"/>
          <p:nvPr/>
        </p:nvSpPr>
        <p:spPr>
          <a:xfrm>
            <a:off x="7021417" y="6538913"/>
            <a:ext cx="4120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https://www.rhelixa.com/service/scrna-seq/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339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66F06-B3BA-B9CC-5389-BDEE4336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A621B-B546-A6F5-A442-71087C6C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日目</a:t>
            </a:r>
            <a:r>
              <a:rPr kumimoji="1" lang="ja-JP" altLang="en-US" dirty="0"/>
              <a:t>の目次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963780-26DE-7642-574A-8488CF2D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88723"/>
            <a:ext cx="3662855" cy="639762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限目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274C3-4556-3557-6E59-33328BEA7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28485"/>
            <a:ext cx="3662855" cy="4827866"/>
          </a:xfrm>
        </p:spPr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 dirty="0"/>
              <a:t>の準備</a:t>
            </a:r>
            <a:endParaRPr kumimoji="1"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dirty="0"/>
              <a:t>Python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en-US" altLang="ja-JP" dirty="0"/>
              <a:t> </a:t>
            </a:r>
            <a:r>
              <a:rPr lang="ja-JP" altLang="en-US" dirty="0"/>
              <a:t>とは</a:t>
            </a:r>
            <a:endParaRPr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en-US" altLang="ja-JP" dirty="0"/>
              <a:t> </a:t>
            </a:r>
            <a:r>
              <a:rPr lang="ja-JP" altLang="en-US" dirty="0"/>
              <a:t>の利用</a:t>
            </a:r>
            <a:endParaRPr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/>
              <a:t>データを読み込む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CE84143-AB98-71C3-4771-71F07E1E9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5877" y="888723"/>
            <a:ext cx="3473670" cy="639762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限目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83226AB-BC6E-668D-591D-C8A1282B6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5877" y="1528485"/>
            <a:ext cx="3473670" cy="4827866"/>
          </a:xfrm>
        </p:spPr>
        <p:txBody>
          <a:bodyPr/>
          <a:lstStyle/>
          <a:p>
            <a:r>
              <a:rPr lang="en-US" altLang="ja-JP" dirty="0"/>
              <a:t>RNA-seq</a:t>
            </a:r>
            <a:r>
              <a:rPr lang="ja-JP" altLang="en-US" dirty="0"/>
              <a:t>解析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TPM</a:t>
            </a:r>
            <a:r>
              <a:rPr lang="ja-JP" altLang="en-US" dirty="0"/>
              <a:t>データ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生データ分布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log</a:t>
            </a:r>
            <a:r>
              <a:rPr lang="ja-JP" altLang="en-US" dirty="0"/>
              <a:t>データ分布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散布図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相関係数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階層的クラスタリング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ボルケーノプロット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679AFD-A05D-421F-76B4-BDEB781D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693AA03D-7A7D-1571-EBBB-A829A705CF8E}"/>
              </a:ext>
            </a:extLst>
          </p:cNvPr>
          <p:cNvSpPr txBox="1">
            <a:spLocks/>
          </p:cNvSpPr>
          <p:nvPr/>
        </p:nvSpPr>
        <p:spPr>
          <a:xfrm>
            <a:off x="8092969" y="888723"/>
            <a:ext cx="347367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</a:t>
            </a:r>
            <a:r>
              <a:rPr lang="ja-JP" altLang="en-US"/>
              <a:t>限目</a:t>
            </a:r>
            <a:endParaRPr lang="ja-JP" altLang="en-US" dirty="0"/>
          </a:p>
        </p:txBody>
      </p:sp>
      <p:sp>
        <p:nvSpPr>
          <p:cNvPr id="10" name="コンテンツ プレースホルダー 6">
            <a:extLst>
              <a:ext uri="{FF2B5EF4-FFF2-40B4-BE49-F238E27FC236}">
                <a16:creationId xmlns:a16="http://schemas.microsoft.com/office/drawing/2014/main" id="{14F4A51B-02CF-DCC9-AE02-5F57798A83B8}"/>
              </a:ext>
            </a:extLst>
          </p:cNvPr>
          <p:cNvSpPr txBox="1">
            <a:spLocks/>
          </p:cNvSpPr>
          <p:nvPr/>
        </p:nvSpPr>
        <p:spPr>
          <a:xfrm>
            <a:off x="8092969" y="1528485"/>
            <a:ext cx="3473670" cy="4827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シングルセル解析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データ読み込み（</a:t>
            </a:r>
            <a:r>
              <a:rPr lang="en-US" altLang="ja-JP" dirty="0"/>
              <a:t>PBMC3k</a:t>
            </a:r>
            <a:r>
              <a:rPr lang="ja-JP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品質管理（</a:t>
            </a:r>
            <a:r>
              <a:rPr lang="en-US" altLang="ja-JP" dirty="0"/>
              <a:t>QC</a:t>
            </a:r>
            <a:r>
              <a:rPr lang="ja-JP" altLang="en-US" dirty="0"/>
              <a:t>）と前処理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正規化とスケーリング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次元削減とクラスタリング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クラスタごとのマーカー遺伝子抽出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err="1"/>
              <a:t>PanglaoDB</a:t>
            </a:r>
            <a:r>
              <a:rPr lang="ja-JP" altLang="en-US" dirty="0"/>
              <a:t>のマーカー遺伝子を読み込み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クラスタごとに細胞型を推定（</a:t>
            </a:r>
            <a:r>
              <a:rPr lang="en-US" altLang="ja-JP" dirty="0" err="1"/>
              <a:t>PanglaoDB</a:t>
            </a:r>
            <a:r>
              <a:rPr lang="ja-JP" altLang="en-US" dirty="0"/>
              <a:t>と照合）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細胞型ラベルを各細胞に割り当てる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細胞型ラベルで</a:t>
            </a:r>
            <a:r>
              <a:rPr lang="en-US" altLang="ja-JP" dirty="0"/>
              <a:t>UMAP</a:t>
            </a:r>
            <a:r>
              <a:rPr lang="ja-JP" altLang="en-US" dirty="0"/>
              <a:t>を描画</a:t>
            </a:r>
          </a:p>
        </p:txBody>
      </p:sp>
    </p:spTree>
    <p:extLst>
      <p:ext uri="{BB962C8B-B14F-4D97-AF65-F5344CB8AC3E}">
        <p14:creationId xmlns:p14="http://schemas.microsoft.com/office/powerpoint/2010/main" val="1859887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E5FC5C9D-47CE-98A3-6DBC-3D976422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シングルセル解析データセット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9F29EB-BF9F-B579-553A-2B8F0137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Seurat </a:t>
            </a:r>
            <a:r>
              <a:rPr lang="ja-JP" altLang="en-US" dirty="0"/>
              <a:t>パッケージ内の </a:t>
            </a:r>
            <a:r>
              <a:rPr lang="en-US" altLang="ja-JP" dirty="0"/>
              <a:t>pbmc3k </a:t>
            </a:r>
            <a:r>
              <a:rPr lang="ja-JP" altLang="en-US" dirty="0"/>
              <a:t>データセット（</a:t>
            </a:r>
            <a:r>
              <a:rPr lang="en-US" altLang="ja-JP" dirty="0"/>
              <a:t>3,000 cells</a:t>
            </a:r>
            <a:r>
              <a:rPr lang="ja-JP" altLang="en-US" dirty="0"/>
              <a:t>）</a:t>
            </a:r>
          </a:p>
          <a:p>
            <a:pPr lvl="1"/>
            <a:r>
              <a:rPr lang="ja-JP" altLang="en-US" dirty="0"/>
              <a:t>提供元：</a:t>
            </a:r>
            <a:r>
              <a:rPr lang="en-US" altLang="ja-JP" dirty="0"/>
              <a:t>10x Genomics / Seurat</a:t>
            </a:r>
          </a:p>
          <a:p>
            <a:pPr lvl="1"/>
            <a:r>
              <a:rPr lang="ja-JP" altLang="en-US" dirty="0"/>
              <a:t>内容：ヒト末梢血単核細胞（</a:t>
            </a:r>
            <a:r>
              <a:rPr lang="en-US" altLang="ja-JP" dirty="0"/>
              <a:t>PBMC</a:t>
            </a:r>
            <a:r>
              <a:rPr lang="ja-JP" altLang="en-US" dirty="0"/>
              <a:t>）</a:t>
            </a:r>
          </a:p>
          <a:p>
            <a:pPr lvl="1"/>
            <a:r>
              <a:rPr lang="ja-JP" altLang="en-US" dirty="0"/>
              <a:t>細胞数：約</a:t>
            </a:r>
            <a:r>
              <a:rPr lang="en-US" altLang="ja-JP" dirty="0"/>
              <a:t>3,000</a:t>
            </a:r>
            <a:r>
              <a:rPr lang="ja-JP" altLang="en-US" dirty="0"/>
              <a:t>細胞</a:t>
            </a:r>
          </a:p>
          <a:p>
            <a:endParaRPr lang="ja-JP" altLang="en-US" dirty="0"/>
          </a:p>
          <a:p>
            <a:pPr lvl="1"/>
            <a:r>
              <a:rPr lang="ja-JP" altLang="en-US" dirty="0"/>
              <a:t>用途：前処理、クラスタリング、可視化、マーカー遺伝子検出などの練習に最適</a:t>
            </a:r>
          </a:p>
          <a:p>
            <a:endParaRPr lang="ja-JP" altLang="en-US" dirty="0"/>
          </a:p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C8B884-6A2F-7732-B339-085FA1FF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FE4DAF3-A873-F44F-0439-168765B0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en-US" altLang="ja-JP" dirty="0" err="1"/>
              <a:t>Colab</a:t>
            </a:r>
            <a:r>
              <a:rPr lang="en-US" altLang="ja-JP" dirty="0"/>
              <a:t> </a:t>
            </a:r>
            <a:r>
              <a:rPr lang="ja-JP" altLang="en-US" dirty="0"/>
              <a:t>の準備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4FDC4E4-EF20-3A58-9EA7-C9DE42809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7C892C-09DA-76A4-CE79-096FA33A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7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5E886-206A-D1F3-FCD1-C7E8EF35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Python 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AE419-4157-7BC6-5115-B181550D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オランダ人のグイド・ヴァンロッサム氏によって開発された言語</a:t>
            </a:r>
            <a:endParaRPr kumimoji="1" lang="en-US" altLang="ja-JP" dirty="0"/>
          </a:p>
          <a:p>
            <a:r>
              <a:rPr kumimoji="1" lang="ja-JP" altLang="en-US" dirty="0"/>
              <a:t>イギリス</a:t>
            </a:r>
            <a:r>
              <a:rPr kumimoji="1" lang="en-US" altLang="ja-JP" dirty="0"/>
              <a:t>BBC</a:t>
            </a:r>
            <a:r>
              <a:rPr kumimoji="1" lang="ja-JP" altLang="en-US" dirty="0"/>
              <a:t>のコメディ番組</a:t>
            </a:r>
            <a:r>
              <a:rPr kumimoji="1" lang="en-US" altLang="ja-JP" dirty="0"/>
              <a:t>『</a:t>
            </a:r>
            <a:r>
              <a:rPr kumimoji="1" lang="ja-JP" altLang="en-US" dirty="0"/>
              <a:t>空飛ぶモンティ・パイソン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が 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という名前の由来とのこと</a:t>
            </a:r>
            <a:endParaRPr kumimoji="1" lang="en-US" altLang="ja-JP" dirty="0"/>
          </a:p>
          <a:p>
            <a:r>
              <a:rPr kumimoji="1" lang="en-US" altLang="ja-JP" dirty="0"/>
              <a:t>1991</a:t>
            </a:r>
            <a:r>
              <a:rPr kumimoji="1" lang="ja-JP" altLang="en-US" dirty="0"/>
              <a:t>年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月に一般公開</a:t>
            </a:r>
            <a:endParaRPr kumimoji="1" lang="en-US" altLang="ja-JP" dirty="0"/>
          </a:p>
          <a:p>
            <a:r>
              <a:rPr lang="ja-JP" altLang="en-US" dirty="0"/>
              <a:t>オープンソースで運営されているプログラミング言語</a:t>
            </a:r>
            <a:endParaRPr kumimoji="1" lang="en-US" altLang="ja-JP" dirty="0"/>
          </a:p>
          <a:p>
            <a:r>
              <a:rPr lang="ja-JP" altLang="en-US" dirty="0"/>
              <a:t>現在（</a:t>
            </a:r>
            <a:r>
              <a:rPr lang="en-US" altLang="ja-JP" dirty="0"/>
              <a:t>2023</a:t>
            </a:r>
            <a:r>
              <a:rPr lang="ja-JP" altLang="en-US" dirty="0"/>
              <a:t>年時点）では </a:t>
            </a:r>
            <a:r>
              <a:rPr lang="en-US" altLang="ja-JP" dirty="0"/>
              <a:t>Python3 </a:t>
            </a:r>
            <a:r>
              <a:rPr lang="ja-JP" altLang="en-US" dirty="0"/>
              <a:t>が最新バージョン</a:t>
            </a:r>
            <a:endParaRPr lang="en-US" altLang="ja-JP" dirty="0"/>
          </a:p>
          <a:p>
            <a:r>
              <a:rPr lang="ja-JP" altLang="en-US" b="0" i="0" dirty="0">
                <a:solidFill>
                  <a:srgbClr val="444444"/>
                </a:solidFill>
                <a:effectLst/>
                <a:latin typeface="Hiragino Kaku Gothic ProN"/>
              </a:rPr>
              <a:t>用途は様々</a:t>
            </a:r>
            <a:endParaRPr lang="en-US" altLang="ja-JP" b="0" i="0" dirty="0">
              <a:solidFill>
                <a:srgbClr val="444444"/>
              </a:solidFill>
              <a:effectLst/>
              <a:latin typeface="Hiragino Kaku Gothic ProN"/>
            </a:endParaRPr>
          </a:p>
          <a:p>
            <a:pPr lvl="1"/>
            <a:r>
              <a:rPr kumimoji="1" lang="ja-JP" altLang="en-US" dirty="0"/>
              <a:t>組み込み開発や、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アプリケーション、デスクトップアプリケーション、さらには人工知能開発、ビッグデータ解析などと多岐にわたる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EC50B6-ED56-A1E0-B8EF-7E255AF6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6711F9-9564-F222-5899-F852C7AC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35" y="96873"/>
            <a:ext cx="3149865" cy="106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0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1DE2F-CA51-6F59-7497-CC253074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プログラミング言語ランキング</a:t>
            </a:r>
            <a:r>
              <a:rPr kumimoji="1" lang="en-US" altLang="ja-JP" dirty="0"/>
              <a:t>TOP20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A1C057-705E-0380-034E-D3CE6533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EABDF8F-DBA0-B39F-CDD3-5B7D26D7008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815270"/>
          <a:ext cx="7538785" cy="5760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9969">
                  <a:extLst>
                    <a:ext uri="{9D8B030D-6E8A-4147-A177-3AD203B41FA5}">
                      <a16:colId xmlns:a16="http://schemas.microsoft.com/office/drawing/2014/main" val="2215342393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4184886688"/>
                    </a:ext>
                  </a:extLst>
                </a:gridCol>
                <a:gridCol w="2013268">
                  <a:extLst>
                    <a:ext uri="{9D8B030D-6E8A-4147-A177-3AD203B41FA5}">
                      <a16:colId xmlns:a16="http://schemas.microsoft.com/office/drawing/2014/main" val="4017986456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1008403845"/>
                    </a:ext>
                  </a:extLst>
                </a:gridCol>
              </a:tblGrid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2022/12</a:t>
                      </a:r>
                      <a:r>
                        <a:rPr kumimoji="1" lang="ja-JP" altLang="en-US" sz="1200" dirty="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2021/11</a:t>
                      </a:r>
                      <a:r>
                        <a:rPr kumimoji="1" lang="ja-JP" altLang="en-US" sz="1200" dirty="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プログラミング言語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全体に占める割合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7694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Python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16.66%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6313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16.56%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48992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C++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11.94%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5900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Java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11.82%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8470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C#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4.92%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17269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Visual Basic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3.94%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886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JavaScript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3.19%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3223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SQL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2.22%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02234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Assembly language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1.87%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68722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PHP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1.62%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89570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1.25%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5004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1.15%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865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Classic Visual Basic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1.15%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644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MATLAB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0.95%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54328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Swift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0.91%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77772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Delphi/Object Pascal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0.85%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4775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Ruby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0.81%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129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0.78%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9437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Objective-C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0.71%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2096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Rust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0.68%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7349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EDDBF0-F401-41BB-B478-0C56769539AC}"/>
              </a:ext>
            </a:extLst>
          </p:cNvPr>
          <p:cNvSpPr txBox="1"/>
          <p:nvPr/>
        </p:nvSpPr>
        <p:spPr>
          <a:xfrm>
            <a:off x="8218101" y="4507588"/>
            <a:ext cx="3883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TIOBE</a:t>
            </a:r>
            <a:r>
              <a:rPr kumimoji="1" lang="ja-JP" altLang="en-US" dirty="0"/>
              <a:t>の「</a:t>
            </a:r>
            <a:r>
              <a:rPr kumimoji="1" lang="en-US" altLang="ja-JP" dirty="0"/>
              <a:t>TIOBE Programming Community index</a:t>
            </a:r>
            <a:r>
              <a:rPr kumimoji="1" lang="ja-JP" altLang="en-US" dirty="0"/>
              <a:t>」を元に最新のプログラミング言語ランキングとその推移、そこから見えるシステム開発のトレンドについてご紹介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https://cmc-japan.co.jp/blog/</a:t>
            </a:r>
            <a:r>
              <a:rPr kumimoji="1" lang="ja-JP" altLang="en-US" dirty="0"/>
              <a:t>開発言語ランキング</a:t>
            </a:r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38244B6A-BC36-A1EE-2948-753E7D45C51B}"/>
              </a:ext>
            </a:extLst>
          </p:cNvPr>
          <p:cNvSpPr/>
          <p:nvPr/>
        </p:nvSpPr>
        <p:spPr>
          <a:xfrm rot="10800000">
            <a:off x="8218101" y="1730801"/>
            <a:ext cx="590550" cy="4572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057636-2B41-7904-536A-06F993447460}"/>
              </a:ext>
            </a:extLst>
          </p:cNvPr>
          <p:cNvSpPr txBox="1"/>
          <p:nvPr/>
        </p:nvSpPr>
        <p:spPr>
          <a:xfrm>
            <a:off x="8939498" y="181866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 4</a:t>
            </a:r>
            <a:r>
              <a:rPr kumimoji="1" lang="ja-JP" altLang="en-US" dirty="0"/>
              <a:t>で</a:t>
            </a:r>
            <a:r>
              <a:rPr kumimoji="1" lang="en-US" altLang="ja-JP" dirty="0"/>
              <a:t>56.98%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4FAA4B9-805B-C44C-56CB-9DE5F25B9ED9}"/>
              </a:ext>
            </a:extLst>
          </p:cNvPr>
          <p:cNvCxnSpPr>
            <a:cxnSpLocks/>
          </p:cNvCxnSpPr>
          <p:nvPr/>
        </p:nvCxnSpPr>
        <p:spPr>
          <a:xfrm flipV="1">
            <a:off x="466725" y="2188001"/>
            <a:ext cx="10658475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DCA66AA-84A5-3419-8756-C849EB9B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プログラミング言語ランキングの推移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E0DF1-1546-EB50-F856-0F2AEA2F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A501C7-CD67-9240-A03B-248D06C0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9753600" cy="31242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7EFBFA-6717-2EFB-DE2C-E650B1DFD95F}"/>
              </a:ext>
            </a:extLst>
          </p:cNvPr>
          <p:cNvSpPr txBox="1"/>
          <p:nvPr/>
        </p:nvSpPr>
        <p:spPr>
          <a:xfrm>
            <a:off x="3498526" y="1128563"/>
            <a:ext cx="519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TOP10</a:t>
            </a:r>
            <a:r>
              <a:rPr kumimoji="1" lang="ja-JP" altLang="en-US" dirty="0">
                <a:latin typeface="+mn-ea"/>
              </a:rPr>
              <a:t>の</a:t>
            </a:r>
            <a:r>
              <a:rPr kumimoji="1" lang="en-US" altLang="ja-JP" dirty="0">
                <a:latin typeface="+mn-ea"/>
              </a:rPr>
              <a:t>2002</a:t>
            </a:r>
            <a:r>
              <a:rPr kumimoji="1" lang="ja-JP" altLang="en-US" dirty="0">
                <a:latin typeface="+mn-ea"/>
              </a:rPr>
              <a:t>年前後から</a:t>
            </a:r>
            <a:r>
              <a:rPr kumimoji="1" lang="en-US" altLang="ja-JP" dirty="0">
                <a:latin typeface="+mn-ea"/>
              </a:rPr>
              <a:t>2022</a:t>
            </a:r>
            <a:r>
              <a:rPr kumimoji="1" lang="ja-JP" altLang="en-US" dirty="0">
                <a:latin typeface="+mn-ea"/>
              </a:rPr>
              <a:t>年までの人気の推移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2E5CE0-B926-9011-0F4E-7FAE68172B6D}"/>
              </a:ext>
            </a:extLst>
          </p:cNvPr>
          <p:cNvSpPr txBox="1"/>
          <p:nvPr/>
        </p:nvSpPr>
        <p:spPr>
          <a:xfrm>
            <a:off x="2428553" y="5673398"/>
            <a:ext cx="733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全体で見ると、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</a:t>
            </a:r>
            <a:r>
              <a:rPr kumimoji="1" lang="ja-JP" altLang="en-US" dirty="0"/>
              <a:t>の人気が高かったが、ここ数年で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が伸びている。</a:t>
            </a:r>
          </a:p>
        </p:txBody>
      </p:sp>
    </p:spTree>
    <p:extLst>
      <p:ext uri="{BB962C8B-B14F-4D97-AF65-F5344CB8AC3E}">
        <p14:creationId xmlns:p14="http://schemas.microsoft.com/office/powerpoint/2010/main" val="100699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A52CE-FC89-5B0B-5E0B-476E33BC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プログラミング言語ランキングの推移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088385-5B6F-8559-E93F-B1C0BE13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35280E-AC4E-F636-D7E9-56B8DB6F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9753600" cy="3200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BE6F03-58F8-25DE-4B63-A0E72EE41523}"/>
              </a:ext>
            </a:extLst>
          </p:cNvPr>
          <p:cNvSpPr txBox="1"/>
          <p:nvPr/>
        </p:nvSpPr>
        <p:spPr>
          <a:xfrm>
            <a:off x="3498526" y="1128563"/>
            <a:ext cx="519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TOP10</a:t>
            </a:r>
            <a:r>
              <a:rPr kumimoji="1" lang="ja-JP" altLang="en-US" dirty="0">
                <a:latin typeface="+mn-ea"/>
              </a:rPr>
              <a:t>の</a:t>
            </a:r>
            <a:r>
              <a:rPr kumimoji="1" lang="en-US" altLang="ja-JP" dirty="0">
                <a:latin typeface="+mn-ea"/>
              </a:rPr>
              <a:t>2002</a:t>
            </a:r>
            <a:r>
              <a:rPr kumimoji="1" lang="ja-JP" altLang="en-US" dirty="0">
                <a:latin typeface="+mn-ea"/>
              </a:rPr>
              <a:t>年前後から</a:t>
            </a:r>
            <a:r>
              <a:rPr kumimoji="1" lang="en-US" altLang="ja-JP" dirty="0">
                <a:latin typeface="+mn-ea"/>
              </a:rPr>
              <a:t>2022</a:t>
            </a:r>
            <a:r>
              <a:rPr kumimoji="1" lang="ja-JP" altLang="en-US" dirty="0">
                <a:latin typeface="+mn-ea"/>
              </a:rPr>
              <a:t>年までの人気の推移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5D0AA8-92C5-CE9C-D601-2D4493CCFEDF}"/>
              </a:ext>
            </a:extLst>
          </p:cNvPr>
          <p:cNvSpPr txBox="1"/>
          <p:nvPr/>
        </p:nvSpPr>
        <p:spPr>
          <a:xfrm>
            <a:off x="2908845" y="5544771"/>
            <a:ext cx="637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Python</a:t>
            </a:r>
            <a:r>
              <a:rPr kumimoji="1" lang="ja-JP" altLang="en-US" dirty="0">
                <a:latin typeface="+mn-ea"/>
              </a:rPr>
              <a:t>単体で見ると、</a:t>
            </a:r>
            <a:r>
              <a:rPr kumimoji="1" lang="en-US" altLang="ja-JP" dirty="0">
                <a:latin typeface="+mn-ea"/>
              </a:rPr>
              <a:t>2018</a:t>
            </a:r>
            <a:r>
              <a:rPr kumimoji="1" lang="ja-JP" altLang="en-US" dirty="0">
                <a:latin typeface="+mn-ea"/>
              </a:rPr>
              <a:t>年ごろから急激に人気が高まっている。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219072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3CF2D-3D26-97EA-36D2-41789A2C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なぜ、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が人気に？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466C24-0696-38B9-C418-C665D4B1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豊富なライブラリ</a:t>
            </a:r>
            <a:endParaRPr lang="en-US" altLang="ja-JP" dirty="0"/>
          </a:p>
          <a:p>
            <a:pPr lvl="1"/>
            <a:r>
              <a:rPr lang="ja-JP" altLang="en-US" dirty="0"/>
              <a:t>機械学習に特化した </a:t>
            </a:r>
            <a:r>
              <a:rPr lang="en-US" altLang="ja-JP" dirty="0"/>
              <a:t>TensorFlow </a:t>
            </a:r>
            <a:r>
              <a:rPr lang="ja-JP" altLang="en-US" dirty="0"/>
              <a:t>や </a:t>
            </a:r>
            <a:r>
              <a:rPr lang="en-US" altLang="ja-JP" dirty="0" err="1"/>
              <a:t>Keras</a:t>
            </a:r>
            <a:r>
              <a:rPr lang="en-US" altLang="ja-JP" dirty="0"/>
              <a:t> </a:t>
            </a:r>
            <a:r>
              <a:rPr lang="ja-JP" altLang="en-US" dirty="0"/>
              <a:t>や統計に特化した </a:t>
            </a:r>
            <a:r>
              <a:rPr lang="en-US" altLang="ja-JP" dirty="0" err="1"/>
              <a:t>scipy</a:t>
            </a:r>
            <a:r>
              <a:rPr lang="ja-JP" altLang="en-US" dirty="0"/>
              <a:t>、データ分析に特化した </a:t>
            </a:r>
            <a:r>
              <a:rPr lang="en-US" altLang="ja-JP" dirty="0" err="1"/>
              <a:t>Numpy</a:t>
            </a:r>
            <a:r>
              <a:rPr lang="en-US" altLang="ja-JP" dirty="0"/>
              <a:t> </a:t>
            </a:r>
            <a:r>
              <a:rPr lang="ja-JP" altLang="en-US" dirty="0"/>
              <a:t>など、さまざまなライブラリが揃っており、作業の効率化という面でもさまざまな需要を満たしています。</a:t>
            </a:r>
            <a:endParaRPr lang="en-US" altLang="ja-JP" dirty="0"/>
          </a:p>
          <a:p>
            <a:r>
              <a:rPr lang="en-US" altLang="ja-JP" dirty="0"/>
              <a:t>AI </a:t>
            </a:r>
            <a:r>
              <a:rPr lang="ja-JP" altLang="en-US" dirty="0"/>
              <a:t>や機械学習における需要の高まり</a:t>
            </a:r>
            <a:endParaRPr lang="en-US" altLang="ja-JP" dirty="0"/>
          </a:p>
          <a:p>
            <a:pPr lvl="1"/>
            <a:r>
              <a:rPr lang="ja-JP" altLang="en-US" dirty="0"/>
              <a:t>近年需要が高まっている </a:t>
            </a:r>
            <a:r>
              <a:rPr lang="en-US" altLang="ja-JP" dirty="0"/>
              <a:t>AI</a:t>
            </a:r>
            <a:r>
              <a:rPr lang="ja-JP" altLang="en-US" dirty="0"/>
              <a:t>（人工知能）開発や機械学習を行う際に最適なプログラミング言語として認識</a:t>
            </a:r>
            <a:endParaRPr lang="en-US" altLang="ja-JP" dirty="0"/>
          </a:p>
          <a:p>
            <a:r>
              <a:rPr lang="ja-JP" altLang="en-US" dirty="0"/>
              <a:t>シンプルで学習しやすい</a:t>
            </a:r>
            <a:endParaRPr lang="en-US" altLang="ja-JP" dirty="0"/>
          </a:p>
          <a:p>
            <a:pPr lvl="1"/>
            <a:r>
              <a:rPr lang="ja-JP" altLang="en-US" dirty="0"/>
              <a:t>コードが非常に簡潔で、初心者でも理解しやすい</a:t>
            </a:r>
            <a:endParaRPr lang="en-US" altLang="ja-JP" dirty="0"/>
          </a:p>
          <a:p>
            <a:r>
              <a:rPr lang="ja-JP" altLang="en-US" dirty="0"/>
              <a:t>高い汎用性</a:t>
            </a:r>
            <a:endParaRPr lang="en-US" altLang="ja-JP" dirty="0"/>
          </a:p>
          <a:p>
            <a:pPr lvl="1"/>
            <a:r>
              <a:rPr lang="en-US" altLang="ja-JP" dirty="0"/>
              <a:t>YouTube</a:t>
            </a:r>
            <a:r>
              <a:rPr lang="ja-JP" altLang="en-US" dirty="0"/>
              <a:t>、</a:t>
            </a:r>
            <a:r>
              <a:rPr lang="en-US" altLang="ja-JP" dirty="0"/>
              <a:t>Instagram</a:t>
            </a:r>
            <a:r>
              <a:rPr lang="ja-JP" altLang="en-US" dirty="0"/>
              <a:t>、</a:t>
            </a:r>
            <a:r>
              <a:rPr lang="en-US" altLang="ja-JP" dirty="0"/>
              <a:t>Dropbox </a:t>
            </a:r>
            <a:r>
              <a:rPr lang="ja-JP" altLang="en-US" dirty="0"/>
              <a:t>など身近なところで </a:t>
            </a:r>
            <a:r>
              <a:rPr lang="en-US" altLang="ja-JP" dirty="0"/>
              <a:t>Python </a:t>
            </a:r>
            <a:r>
              <a:rPr lang="ja-JP" altLang="en-US" dirty="0"/>
              <a:t>は使われている</a:t>
            </a:r>
            <a:endParaRPr lang="en-US" altLang="ja-JP" dirty="0"/>
          </a:p>
          <a:p>
            <a:r>
              <a:rPr lang="ja-JP" altLang="en-US" dirty="0"/>
              <a:t>他言語との連携のしやすさ</a:t>
            </a:r>
            <a:endParaRPr lang="en-US" altLang="ja-JP" dirty="0"/>
          </a:p>
          <a:p>
            <a:pPr lvl="1"/>
            <a:r>
              <a:rPr lang="en-US" altLang="ja-JP" dirty="0"/>
              <a:t>Python </a:t>
            </a:r>
            <a:r>
              <a:rPr lang="ja-JP" altLang="en-US" dirty="0"/>
              <a:t>は</a:t>
            </a:r>
            <a:r>
              <a:rPr lang="en-US" altLang="ja-JP" dirty="0"/>
              <a:t>C</a:t>
            </a:r>
            <a:r>
              <a:rPr lang="ja-JP" altLang="en-US" dirty="0"/>
              <a:t>言語系と相性がよく、連携することもできるため、組み込み系のシステムなど幅広く利用されている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930A82E-3761-84FD-66F7-C658E2DC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4255"/>
      </p:ext>
    </p:extLst>
  </p:cSld>
  <p:clrMapOvr>
    <a:masterClrMapping/>
  </p:clrMapOvr>
</p:sld>
</file>

<file path=ppt/theme/theme1.xml><?xml version="1.0" encoding="utf-8"?>
<a:theme xmlns:a="http://schemas.openxmlformats.org/drawingml/2006/main" name="2_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" id="{070E30A9-B8FF-4654-B5E3-A0B8380967CA}" vid="{2A4D907B-1719-438C-9A6C-E05CB992E1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講義用テンプレ</Template>
  <TotalTime>2160</TotalTime>
  <Words>1305</Words>
  <Application>Microsoft Office PowerPoint</Application>
  <PresentationFormat>ワイド画面</PresentationFormat>
  <Paragraphs>320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Hiragino Kaku Gothic ProN</vt:lpstr>
      <vt:lpstr>Meiryo UI</vt:lpstr>
      <vt:lpstr>Arial</vt:lpstr>
      <vt:lpstr>2_ホワイト</vt:lpstr>
      <vt:lpstr>バイオ技術  第1日目 トランスクリプトーム解析</vt:lpstr>
      <vt:lpstr>バイオ技術：シラバス</vt:lpstr>
      <vt:lpstr>1日目の目次</vt:lpstr>
      <vt:lpstr>1. Colab の準備</vt:lpstr>
      <vt:lpstr>Python とは</vt:lpstr>
      <vt:lpstr>プログラミング言語ランキングTOP20</vt:lpstr>
      <vt:lpstr>プログラミング言語ランキングの推移</vt:lpstr>
      <vt:lpstr>プログラミング言語ランキングの推移</vt:lpstr>
      <vt:lpstr>なぜ、Pythonが人気に？</vt:lpstr>
      <vt:lpstr>Google Colabとは</vt:lpstr>
      <vt:lpstr>Google Colab の準備1</vt:lpstr>
      <vt:lpstr>Google Colab の準備2</vt:lpstr>
      <vt:lpstr>Google Colab の準備3</vt:lpstr>
      <vt:lpstr>Google Colab の準備4</vt:lpstr>
      <vt:lpstr>Google Colab の準備完了</vt:lpstr>
      <vt:lpstr>2. RNA-seq解析</vt:lpstr>
      <vt:lpstr>遺伝子発現解析</vt:lpstr>
      <vt:lpstr>遺伝子発現量データのクラスタ解析</vt:lpstr>
      <vt:lpstr>PowerPoint プレゼンテーション</vt:lpstr>
      <vt:lpstr>発現量解析</vt:lpstr>
      <vt:lpstr>トランスクリプトーム解析とは</vt:lpstr>
      <vt:lpstr>トランスクリプトーム解析とは</vt:lpstr>
      <vt:lpstr>トランスクリプトーム解析</vt:lpstr>
      <vt:lpstr>トランスクリプトーム解析</vt:lpstr>
      <vt:lpstr>マイクロアレイ</vt:lpstr>
      <vt:lpstr>次世代シーケンサー</vt:lpstr>
      <vt:lpstr>DNAマイクロアレイ vs. RNA-seq</vt:lpstr>
      <vt:lpstr>3. シングルセル解析</vt:lpstr>
      <vt:lpstr>シングルセル RNA-seq とは</vt:lpstr>
      <vt:lpstr>シングルセル解析データセット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IWATA hiroaki</dc:creator>
  <cp:lastModifiedBy>IWATA hiroaki</cp:lastModifiedBy>
  <cp:revision>40</cp:revision>
  <dcterms:created xsi:type="dcterms:W3CDTF">2025-03-01T05:35:21Z</dcterms:created>
  <dcterms:modified xsi:type="dcterms:W3CDTF">2025-07-21T02:13:14Z</dcterms:modified>
</cp:coreProperties>
</file>