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91" r:id="rId3"/>
    <p:sldId id="279" r:id="rId4"/>
    <p:sldId id="282" r:id="rId5"/>
    <p:sldId id="280" r:id="rId6"/>
    <p:sldId id="290" r:id="rId7"/>
    <p:sldId id="281" r:id="rId8"/>
    <p:sldId id="289" r:id="rId9"/>
    <p:sldId id="283" r:id="rId10"/>
    <p:sldId id="285" r:id="rId11"/>
    <p:sldId id="286" r:id="rId12"/>
    <p:sldId id="288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6834" autoAdjust="0"/>
  </p:normalViewPr>
  <p:slideViewPr>
    <p:cSldViewPr snapToGrid="0">
      <p:cViewPr varScale="1">
        <p:scale>
          <a:sx n="108" d="100"/>
          <a:sy n="108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\Desktop\&#26032;&#35215;%20Microsoft%20Excel%20&#12527;&#12540;&#12463;&#12471;&#12540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Generation Per Second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JavaScript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Sheet2!$C$3:$G$3</c:f>
              <c:strCache>
                <c:ptCount val="5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8192x8192</c:v>
                </c:pt>
              </c:strCache>
            </c:strRef>
          </c:cat>
          <c:val>
            <c:numRef>
              <c:f>Sheet2!$C$4:$G$4</c:f>
              <c:numCache>
                <c:formatCode>General</c:formatCode>
                <c:ptCount val="5"/>
                <c:pt idx="0">
                  <c:v>32</c:v>
                </c:pt>
                <c:pt idx="1">
                  <c:v>13</c:v>
                </c:pt>
                <c:pt idx="2">
                  <c:v>2</c:v>
                </c:pt>
                <c:pt idx="3">
                  <c:v>0.63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9-4B81-9542-57FBFCE189AF}"/>
            </c:ext>
          </c:extLst>
        </c:ser>
        <c:ser>
          <c:idx val="1"/>
          <c:order val="1"/>
          <c:tx>
            <c:strRef>
              <c:f>Sheet2!$B$5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Sheet2!$C$3:$G$3</c:f>
              <c:strCache>
                <c:ptCount val="5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8192x8192</c:v>
                </c:pt>
              </c:strCache>
            </c:strRef>
          </c:cat>
          <c:val>
            <c:numRef>
              <c:f>Sheet2!$C$5:$G$5</c:f>
              <c:numCache>
                <c:formatCode>General</c:formatCode>
                <c:ptCount val="5"/>
                <c:pt idx="0">
                  <c:v>500</c:v>
                </c:pt>
                <c:pt idx="1">
                  <c:v>83</c:v>
                </c:pt>
                <c:pt idx="2">
                  <c:v>19</c:v>
                </c:pt>
                <c:pt idx="3">
                  <c:v>4.9000000000000004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09-4B81-9542-57FBFCE189AF}"/>
            </c:ext>
          </c:extLst>
        </c:ser>
        <c:ser>
          <c:idx val="2"/>
          <c:order val="2"/>
          <c:tx>
            <c:strRef>
              <c:f>Sheet2!$B$6</c:f>
              <c:strCache>
                <c:ptCount val="1"/>
                <c:pt idx="0">
                  <c:v>OpenMP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Sheet2!$C$3:$G$3</c:f>
              <c:strCache>
                <c:ptCount val="5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8192x8192</c:v>
                </c:pt>
              </c:strCache>
            </c:strRef>
          </c:cat>
          <c:val>
            <c:numRef>
              <c:f>Sheet2!$C$6:$G$6</c:f>
              <c:numCache>
                <c:formatCode>General</c:formatCode>
                <c:ptCount val="5"/>
                <c:pt idx="0">
                  <c:v>1000</c:v>
                </c:pt>
                <c:pt idx="1">
                  <c:v>250</c:v>
                </c:pt>
                <c:pt idx="2">
                  <c:v>13</c:v>
                </c:pt>
                <c:pt idx="3">
                  <c:v>53</c:v>
                </c:pt>
                <c:pt idx="4">
                  <c:v>3.56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09-4B81-9542-57FBFCE189AF}"/>
            </c:ext>
          </c:extLst>
        </c:ser>
        <c:ser>
          <c:idx val="3"/>
          <c:order val="3"/>
          <c:tx>
            <c:strRef>
              <c:f>Sheet2!$B$7</c:f>
              <c:strCache>
                <c:ptCount val="1"/>
                <c:pt idx="0">
                  <c:v>CUDA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Sheet2!$C$3:$G$3</c:f>
              <c:strCache>
                <c:ptCount val="5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8192x8192</c:v>
                </c:pt>
              </c:strCache>
            </c:strRef>
          </c:cat>
          <c:val>
            <c:numRef>
              <c:f>Sheet2!$C$7:$G$7</c:f>
              <c:numCache>
                <c:formatCode>General</c:formatCode>
                <c:ptCount val="5"/>
                <c:pt idx="0">
                  <c:v>1000</c:v>
                </c:pt>
                <c:pt idx="1">
                  <c:v>500</c:v>
                </c:pt>
                <c:pt idx="2">
                  <c:v>400</c:v>
                </c:pt>
                <c:pt idx="3">
                  <c:v>100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09-4B81-9542-57FBFCE189AF}"/>
            </c:ext>
          </c:extLst>
        </c:ser>
        <c:ser>
          <c:idx val="4"/>
          <c:order val="4"/>
          <c:tx>
            <c:strRef>
              <c:f>Sheet2!$B$8</c:f>
              <c:strCache>
                <c:ptCount val="1"/>
                <c:pt idx="0">
                  <c:v>CUDA + Optimization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Sheet2!$C$3:$G$3</c:f>
              <c:strCache>
                <c:ptCount val="5"/>
                <c:pt idx="0">
                  <c:v>512x512</c:v>
                </c:pt>
                <c:pt idx="1">
                  <c:v>1024x1024</c:v>
                </c:pt>
                <c:pt idx="2">
                  <c:v>2048x2048</c:v>
                </c:pt>
                <c:pt idx="3">
                  <c:v>4096x4096</c:v>
                </c:pt>
                <c:pt idx="4">
                  <c:v>8192x8192</c:v>
                </c:pt>
              </c:strCache>
            </c:strRef>
          </c:cat>
          <c:val>
            <c:numRef>
              <c:f>Sheet2!$C$8:$G$8</c:f>
              <c:numCache>
                <c:formatCode>General</c:formatCode>
                <c:ptCount val="5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200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09-4B81-9542-57FBFCE18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509888"/>
        <c:axId val="597512840"/>
      </c:barChart>
      <c:catAx>
        <c:axId val="59750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7512840"/>
        <c:crosses val="autoZero"/>
        <c:auto val="1"/>
        <c:lblAlgn val="ctr"/>
        <c:lblOffset val="100"/>
        <c:noMultiLvlLbl val="0"/>
      </c:catAx>
      <c:valAx>
        <c:axId val="597512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750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0B160-B542-4FBA-AD39-177FF58E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94DC06D-5055-41CE-A527-8FE3F2D7B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5611E5-8097-4489-8FA7-9999B02C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F2E0D1-432B-4CA3-915C-A82F02EC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C76E7-FC4D-442B-BCE7-E65F80D3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5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ECA22-DDD9-4933-A1F8-2D162E3D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849493-A29A-4662-9900-B75D5E4AD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756B8-BAD3-4D41-9764-EDEEC953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E20C0-F1B6-4F3E-BFDE-174CBBAA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19764-27E5-4681-99D0-4D2B0576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7BD1A-CBAE-4192-A256-64D87CC19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894B1-1858-4078-B22B-33EE753D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B5FE5-D23D-4661-865B-2584FD45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119E75-1C6B-4C2F-B42E-72FCFF82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856BD-EB43-4A1D-BA44-63BE2214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4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56C28-78DB-4D9A-8D7F-57462506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B6FE9-B057-4F38-B228-CD6F6511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792150-F7CB-44BC-B54B-043F4502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5669FE-5EEC-4322-A19B-0752BBE8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D0B547-6E99-4157-8971-D6E86F0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0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2BC45-2E02-4650-B122-91FD9401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CB85B5-E69C-4ED0-A1FB-D3088019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A4EAD-6990-4A9D-9E45-0E5EC7D0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8BE096-39C4-4868-9A28-7F7AB7FE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26F965-361D-4834-AD8E-85D96D5F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6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7B308-9730-4454-AF4E-8DB1292C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6AB619-1711-4644-8F46-F8DFDCB20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432BA4-9FFA-4D3E-951B-8906DFD4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EF1A62-DECE-4742-B236-2BABB8AB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55B43-3C8D-413E-ADF1-81C468F7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8E7B2-6DD0-4CFC-B690-7BC40AAE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88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1E789-1AD2-4A3D-9197-B72A9ED9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FB5C9D-7DF4-4641-8069-D0047D136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D24CA8-FF1D-4883-8E28-EEF69F34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382884-6D6C-463D-8672-387F4AF4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D7F2ED-775C-407C-8567-DE92899EE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8D2656-FEFF-426E-A83F-C6D4535A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31BF52-9B2A-456B-BA8C-E2989191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C4305F1-4112-4292-9773-8630CA46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7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3CE9F-1C24-4D94-B5E3-5455522E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DD30CF-DC72-4195-9B88-D81F39EA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168F55-47A5-4D79-9799-C021DE03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0DA6A8-5290-40E8-95C6-7D21B9B0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1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8A3F2F-366F-4E8C-B471-D07EADD0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8E89D-9667-41C2-95DA-764B7967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33979E-4B87-490D-B215-990B9FE3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6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A1CC0-16AD-49E3-A7A8-0CBCCEE5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C19323-1911-45A0-87C8-F69BC3FD9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0EC342-E108-48AA-BBB3-DFC974970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A8626D-ED8F-43EA-B241-6567A236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5095A5-533D-4556-82F6-B8AA839C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DE949F-65E6-4B72-AFA6-D2F644B8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34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7C7AE-9385-44D5-AC64-2A10834E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0FB002-C26E-4ED7-BD5D-D84F6848D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DD9DD4-336C-4FA2-96A6-8DFA3FFC7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BC710A-FE85-48A5-9E14-4A2BDF5B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72254-5C38-419F-A528-C4885041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CE5C6B-81B3-4BE3-9F5E-96C00B8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C13B79-49B1-4938-8705-280A7E20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A368F-CCE4-428C-8D48-CEB8AFD7E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1DC42E-9405-42F9-9013-DE512406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0A31-15A3-4D13-9EA9-39CB6A494341}" type="datetimeFigureOut">
              <a:rPr kumimoji="1" lang="ja-JP" altLang="en-US" smtClean="0"/>
              <a:t>2017/10/28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CB846C-6769-4DE4-A8FC-ADB181252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6EF18-5D66-40E4-88FD-67523E8C3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3998-9A04-4E45-A1A7-3C867F962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4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06" y="548873"/>
            <a:ext cx="9158058" cy="628406"/>
          </a:xfrm>
        </p:spPr>
        <p:txBody>
          <a:bodyPr>
            <a:no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Speeding up Conway’s Game of Life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2FC6D8A-B0A5-4C0B-AD99-85E9B515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83" y="1754925"/>
            <a:ext cx="6090358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7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3-2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OpenGL, CUDA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Optimize CUDA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pinned memory, </a:t>
            </a:r>
            <a:r>
              <a:rPr lang="en-US" altLang="ja-JP" sz="2000" b="1" dirty="0">
                <a:solidFill>
                  <a:srgbClr val="FF0000"/>
                </a:solidFill>
              </a:rPr>
              <a:t>shared memory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352734-179A-4910-A117-A9C038854FFE}"/>
              </a:ext>
            </a:extLst>
          </p:cNvPr>
          <p:cNvSpPr/>
          <p:nvPr/>
        </p:nvSpPr>
        <p:spPr>
          <a:xfrm>
            <a:off x="486756" y="3135694"/>
            <a:ext cx="4680065" cy="172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9FC9E8-5444-4E8C-B94F-99DEE623FEE3}"/>
              </a:ext>
            </a:extLst>
          </p:cNvPr>
          <p:cNvSpPr/>
          <p:nvPr/>
        </p:nvSpPr>
        <p:spPr>
          <a:xfrm>
            <a:off x="486756" y="4341584"/>
            <a:ext cx="1521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Device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(Global memory)</a:t>
            </a:r>
            <a:endParaRPr lang="ja-JP" altLang="en-US" sz="1400" b="1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489A167-BC39-4D58-8036-32123069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54916"/>
              </p:ext>
            </p:extLst>
          </p:nvPr>
        </p:nvGraphicFramePr>
        <p:xfrm>
          <a:off x="1141072" y="3404871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ADE181BF-DD5B-4690-96A7-6E257DED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7505"/>
              </p:ext>
            </p:extLst>
          </p:nvPr>
        </p:nvGraphicFramePr>
        <p:xfrm>
          <a:off x="3313465" y="3404871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27DE874-45BC-4E7A-AF94-DBAC43227164}"/>
              </a:ext>
            </a:extLst>
          </p:cNvPr>
          <p:cNvSpPr/>
          <p:nvPr/>
        </p:nvSpPr>
        <p:spPr>
          <a:xfrm>
            <a:off x="2559491" y="5530560"/>
            <a:ext cx="423949" cy="25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8D53C84-3ABC-4BDB-AA84-EA936ED5126F}"/>
              </a:ext>
            </a:extLst>
          </p:cNvPr>
          <p:cNvCxnSpPr/>
          <p:nvPr/>
        </p:nvCxnSpPr>
        <p:spPr>
          <a:xfrm flipH="1" flipV="1">
            <a:off x="2091114" y="4341584"/>
            <a:ext cx="407323" cy="106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4A1218F-0CD5-4C0B-AC53-AC6EF7C1F064}"/>
              </a:ext>
            </a:extLst>
          </p:cNvPr>
          <p:cNvSpPr/>
          <p:nvPr/>
        </p:nvSpPr>
        <p:spPr>
          <a:xfrm>
            <a:off x="1575816" y="5119017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read x 9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8D219C1-87B6-4203-86E7-FC74F33582A1}"/>
              </a:ext>
            </a:extLst>
          </p:cNvPr>
          <p:cNvCxnSpPr>
            <a:cxnSpLocks/>
          </p:cNvCxnSpPr>
          <p:nvPr/>
        </p:nvCxnSpPr>
        <p:spPr>
          <a:xfrm flipV="1">
            <a:off x="3013735" y="4365896"/>
            <a:ext cx="421552" cy="103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C0380A8-F204-43B3-A6F6-885D8CC9FE99}"/>
              </a:ext>
            </a:extLst>
          </p:cNvPr>
          <p:cNvSpPr/>
          <p:nvPr/>
        </p:nvSpPr>
        <p:spPr>
          <a:xfrm>
            <a:off x="3119497" y="5105563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write x 1</a:t>
            </a:r>
            <a:endParaRPr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2B93D72-FF9B-4449-8FEF-63B2E69C27DF}"/>
              </a:ext>
            </a:extLst>
          </p:cNvPr>
          <p:cNvSpPr/>
          <p:nvPr/>
        </p:nvSpPr>
        <p:spPr>
          <a:xfrm>
            <a:off x="1822002" y="5826239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Calculation for 1 cell</a:t>
            </a:r>
            <a:endParaRPr lang="ja-JP" altLang="en-US" sz="12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14B53E6-F6B6-4F69-ACD5-13C55351F5D3}"/>
              </a:ext>
            </a:extLst>
          </p:cNvPr>
          <p:cNvSpPr/>
          <p:nvPr/>
        </p:nvSpPr>
        <p:spPr>
          <a:xfrm>
            <a:off x="6829232" y="3135694"/>
            <a:ext cx="4680065" cy="172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61DFE95B-7850-4C51-AE5C-3575C5738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06606"/>
              </p:ext>
            </p:extLst>
          </p:nvPr>
        </p:nvGraphicFramePr>
        <p:xfrm>
          <a:off x="7483548" y="3404871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CD220185-033F-494E-A19F-B664F7CA6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49956"/>
              </p:ext>
            </p:extLst>
          </p:nvPr>
        </p:nvGraphicFramePr>
        <p:xfrm>
          <a:off x="9655941" y="3404871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54C8207-97CF-46FB-AA95-E03B7B933A18}"/>
              </a:ext>
            </a:extLst>
          </p:cNvPr>
          <p:cNvSpPr/>
          <p:nvPr/>
        </p:nvSpPr>
        <p:spPr>
          <a:xfrm>
            <a:off x="7110559" y="5184739"/>
            <a:ext cx="1100962" cy="1086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E76D68F-515E-4E77-9097-88DF48CE67FA}"/>
              </a:ext>
            </a:extLst>
          </p:cNvPr>
          <p:cNvCxnSpPr>
            <a:cxnSpLocks/>
          </p:cNvCxnSpPr>
          <p:nvPr/>
        </p:nvCxnSpPr>
        <p:spPr>
          <a:xfrm flipV="1">
            <a:off x="9655941" y="4424228"/>
            <a:ext cx="395860" cy="110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05FCED9-21D1-4898-BCF2-0B5445D80990}"/>
              </a:ext>
            </a:extLst>
          </p:cNvPr>
          <p:cNvSpPr/>
          <p:nvPr/>
        </p:nvSpPr>
        <p:spPr>
          <a:xfrm>
            <a:off x="5744243" y="5988010"/>
            <a:ext cx="1521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Shared memory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D9366B0-0906-4B3E-B88A-6EA819BA11C5}"/>
              </a:ext>
            </a:extLst>
          </p:cNvPr>
          <p:cNvSpPr/>
          <p:nvPr/>
        </p:nvSpPr>
        <p:spPr>
          <a:xfrm>
            <a:off x="9280293" y="5650934"/>
            <a:ext cx="423949" cy="257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2E030CC-2320-4EA1-BD7F-2314FA283DF0}"/>
              </a:ext>
            </a:extLst>
          </p:cNvPr>
          <p:cNvCxnSpPr>
            <a:cxnSpLocks/>
          </p:cNvCxnSpPr>
          <p:nvPr/>
        </p:nvCxnSpPr>
        <p:spPr>
          <a:xfrm flipH="1" flipV="1">
            <a:off x="8029604" y="5715358"/>
            <a:ext cx="1102445" cy="6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9378ADA-0DB7-4402-B5C0-747A59CFC383}"/>
              </a:ext>
            </a:extLst>
          </p:cNvPr>
          <p:cNvSpPr/>
          <p:nvPr/>
        </p:nvSpPr>
        <p:spPr>
          <a:xfrm>
            <a:off x="9024917" y="6029003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Calculation for 1 cell</a:t>
            </a:r>
            <a:endParaRPr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EABE5C1-46C9-4D0B-99F6-71A37E577156}"/>
              </a:ext>
            </a:extLst>
          </p:cNvPr>
          <p:cNvSpPr/>
          <p:nvPr/>
        </p:nvSpPr>
        <p:spPr>
          <a:xfrm>
            <a:off x="8281611" y="5752004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read x 9</a:t>
            </a:r>
            <a:endParaRPr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CCE41CE-115B-422C-A5FA-92B439F3B6AE}"/>
              </a:ext>
            </a:extLst>
          </p:cNvPr>
          <p:cNvSpPr/>
          <p:nvPr/>
        </p:nvSpPr>
        <p:spPr>
          <a:xfrm>
            <a:off x="9831249" y="4998090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write x 1</a:t>
            </a:r>
            <a:endParaRPr lang="ja-JP" altLang="en-US" sz="12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73D10B2-50A8-4AAC-BB49-E926F0E18F6D}"/>
              </a:ext>
            </a:extLst>
          </p:cNvPr>
          <p:cNvSpPr/>
          <p:nvPr/>
        </p:nvSpPr>
        <p:spPr>
          <a:xfrm>
            <a:off x="7763783" y="3688468"/>
            <a:ext cx="400840" cy="401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B16DF8D7-A625-4374-9207-515C75F19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84555"/>
              </p:ext>
            </p:extLst>
          </p:nvPr>
        </p:nvGraphicFramePr>
        <p:xfrm>
          <a:off x="7517269" y="5473863"/>
          <a:ext cx="376035" cy="371090"/>
        </p:xfrm>
        <a:graphic>
          <a:graphicData uri="http://schemas.openxmlformats.org/drawingml/2006/table">
            <a:tbl>
              <a:tblPr/>
              <a:tblGrid>
                <a:gridCol w="75207">
                  <a:extLst>
                    <a:ext uri="{9D8B030D-6E8A-4147-A177-3AD203B41FA5}">
                      <a16:colId xmlns:a16="http://schemas.microsoft.com/office/drawing/2014/main" val="4215068557"/>
                    </a:ext>
                  </a:extLst>
                </a:gridCol>
                <a:gridCol w="75207">
                  <a:extLst>
                    <a:ext uri="{9D8B030D-6E8A-4147-A177-3AD203B41FA5}">
                      <a16:colId xmlns:a16="http://schemas.microsoft.com/office/drawing/2014/main" val="4261644267"/>
                    </a:ext>
                  </a:extLst>
                </a:gridCol>
                <a:gridCol w="75207">
                  <a:extLst>
                    <a:ext uri="{9D8B030D-6E8A-4147-A177-3AD203B41FA5}">
                      <a16:colId xmlns:a16="http://schemas.microsoft.com/office/drawing/2014/main" val="1200252137"/>
                    </a:ext>
                  </a:extLst>
                </a:gridCol>
                <a:gridCol w="75207">
                  <a:extLst>
                    <a:ext uri="{9D8B030D-6E8A-4147-A177-3AD203B41FA5}">
                      <a16:colId xmlns:a16="http://schemas.microsoft.com/office/drawing/2014/main" val="3642432643"/>
                    </a:ext>
                  </a:extLst>
                </a:gridCol>
                <a:gridCol w="75207">
                  <a:extLst>
                    <a:ext uri="{9D8B030D-6E8A-4147-A177-3AD203B41FA5}">
                      <a16:colId xmlns:a16="http://schemas.microsoft.com/office/drawing/2014/main" val="3205546415"/>
                    </a:ext>
                  </a:extLst>
                </a:gridCol>
              </a:tblGrid>
              <a:tr h="7421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97741"/>
                  </a:ext>
                </a:extLst>
              </a:tr>
              <a:tr h="7421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28708"/>
                  </a:ext>
                </a:extLst>
              </a:tr>
              <a:tr h="7421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82522"/>
                  </a:ext>
                </a:extLst>
              </a:tr>
              <a:tr h="7421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08065"/>
                  </a:ext>
                </a:extLst>
              </a:tr>
              <a:tr h="7421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969" marR="2969" marT="29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48181"/>
                  </a:ext>
                </a:extLst>
              </a:tr>
            </a:tbl>
          </a:graphicData>
        </a:graphic>
      </p:graphicFrame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6955E6A-49AC-40F0-A4C6-3717B3B7ACCA}"/>
              </a:ext>
            </a:extLst>
          </p:cNvPr>
          <p:cNvSpPr/>
          <p:nvPr/>
        </p:nvSpPr>
        <p:spPr>
          <a:xfrm>
            <a:off x="7517269" y="5452017"/>
            <a:ext cx="400840" cy="4017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矢印: 左カーブ 57">
            <a:extLst>
              <a:ext uri="{FF2B5EF4-FFF2-40B4-BE49-F238E27FC236}">
                <a16:creationId xmlns:a16="http://schemas.microsoft.com/office/drawing/2014/main" id="{497C5B5A-8B0A-4557-B197-8A47AF259C8E}"/>
              </a:ext>
            </a:extLst>
          </p:cNvPr>
          <p:cNvSpPr/>
          <p:nvPr/>
        </p:nvSpPr>
        <p:spPr>
          <a:xfrm flipH="1">
            <a:off x="6905893" y="3926593"/>
            <a:ext cx="719161" cy="1822867"/>
          </a:xfrm>
          <a:prstGeom prst="curved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505C1B1-3A67-484C-8F47-1905D975E2A1}"/>
              </a:ext>
            </a:extLst>
          </p:cNvPr>
          <p:cNvSpPr/>
          <p:nvPr/>
        </p:nvSpPr>
        <p:spPr>
          <a:xfrm>
            <a:off x="5985365" y="5105563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copy x 1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(for 1 cell)</a:t>
            </a:r>
            <a:endParaRPr lang="ja-JP" altLang="en-US" sz="1200" dirty="0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110E262A-F492-4E3E-85F8-17B20C27515F}"/>
              </a:ext>
            </a:extLst>
          </p:cNvPr>
          <p:cNvSpPr/>
          <p:nvPr/>
        </p:nvSpPr>
        <p:spPr>
          <a:xfrm>
            <a:off x="5607173" y="3526311"/>
            <a:ext cx="598516" cy="83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DE7A7F3-C451-4DA8-A57B-0C93C52078CC}"/>
              </a:ext>
            </a:extLst>
          </p:cNvPr>
          <p:cNvCxnSpPr>
            <a:cxnSpLocks/>
          </p:cNvCxnSpPr>
          <p:nvPr/>
        </p:nvCxnSpPr>
        <p:spPr>
          <a:xfrm>
            <a:off x="2440155" y="3830181"/>
            <a:ext cx="662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84A88C3-EB19-4951-8B9A-455EABD37734}"/>
              </a:ext>
            </a:extLst>
          </p:cNvPr>
          <p:cNvCxnSpPr>
            <a:cxnSpLocks/>
          </p:cNvCxnSpPr>
          <p:nvPr/>
        </p:nvCxnSpPr>
        <p:spPr>
          <a:xfrm>
            <a:off x="8793581" y="3921620"/>
            <a:ext cx="662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EEAFC4EA-6D4B-496E-B390-0AC11890F2DB}"/>
              </a:ext>
            </a:extLst>
          </p:cNvPr>
          <p:cNvSpPr/>
          <p:nvPr/>
        </p:nvSpPr>
        <p:spPr>
          <a:xfrm>
            <a:off x="702693" y="5612407"/>
            <a:ext cx="659045" cy="270326"/>
          </a:xfrm>
          <a:prstGeom prst="wedgeRectCallout">
            <a:avLst>
              <a:gd name="adj1" fmla="val 87612"/>
              <a:gd name="adj2" fmla="val -1262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slow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8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3-3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OpenGL, CUDA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Optimize CUDA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pinned memory, shared memory, </a:t>
            </a:r>
            <a:r>
              <a:rPr lang="en-US" altLang="ja-JP" sz="2000" b="1" dirty="0">
                <a:solidFill>
                  <a:srgbClr val="FF0000"/>
                </a:solidFill>
              </a:rPr>
              <a:t>stream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332A9E-8E62-4AA3-B362-4DF101173A87}"/>
              </a:ext>
            </a:extLst>
          </p:cNvPr>
          <p:cNvSpPr/>
          <p:nvPr/>
        </p:nvSpPr>
        <p:spPr>
          <a:xfrm>
            <a:off x="615142" y="2452192"/>
            <a:ext cx="4680065" cy="172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374B15-8CDE-4F03-9B40-D2581B63B457}"/>
              </a:ext>
            </a:extLst>
          </p:cNvPr>
          <p:cNvSpPr/>
          <p:nvPr/>
        </p:nvSpPr>
        <p:spPr>
          <a:xfrm>
            <a:off x="615141" y="4771443"/>
            <a:ext cx="4680065" cy="172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6DC0C20-8ABE-4B92-8329-056A6E841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77875"/>
              </p:ext>
            </p:extLst>
          </p:nvPr>
        </p:nvGraphicFramePr>
        <p:xfrm>
          <a:off x="1269457" y="3117633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54270F-060C-4978-B40B-AFA67E819245}"/>
              </a:ext>
            </a:extLst>
          </p:cNvPr>
          <p:cNvSpPr/>
          <p:nvPr/>
        </p:nvSpPr>
        <p:spPr>
          <a:xfrm>
            <a:off x="615713" y="2452192"/>
            <a:ext cx="1307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Host</a:t>
            </a:r>
            <a:endParaRPr lang="ja-JP" altLang="en-US" sz="1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478303-B15C-4503-9E01-894B33C3BFB0}"/>
              </a:ext>
            </a:extLst>
          </p:cNvPr>
          <p:cNvSpPr/>
          <p:nvPr/>
        </p:nvSpPr>
        <p:spPr>
          <a:xfrm>
            <a:off x="615141" y="5977333"/>
            <a:ext cx="1521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Device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(Global memory)</a:t>
            </a:r>
            <a:endParaRPr lang="ja-JP" altLang="en-US" sz="1400" b="1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A54AF3E6-B0FE-4B57-BCC0-6257C584C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33232"/>
              </p:ext>
            </p:extLst>
          </p:nvPr>
        </p:nvGraphicFramePr>
        <p:xfrm>
          <a:off x="1269457" y="5040620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A1F9DCF-4F4B-4526-BE59-BC4584D36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1278"/>
              </p:ext>
            </p:extLst>
          </p:nvPr>
        </p:nvGraphicFramePr>
        <p:xfrm>
          <a:off x="3441850" y="3117632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2AF026-15A0-4219-97D0-0F5F27A33F0B}"/>
              </a:ext>
            </a:extLst>
          </p:cNvPr>
          <p:cNvCxnSpPr/>
          <p:nvPr/>
        </p:nvCxnSpPr>
        <p:spPr>
          <a:xfrm>
            <a:off x="1831761" y="4056611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C7ED9A0-4949-4C55-8952-BF90F22ADDA8}"/>
              </a:ext>
            </a:extLst>
          </p:cNvPr>
          <p:cNvCxnSpPr>
            <a:cxnSpLocks/>
          </p:cNvCxnSpPr>
          <p:nvPr/>
        </p:nvCxnSpPr>
        <p:spPr>
          <a:xfrm>
            <a:off x="2568632" y="5458184"/>
            <a:ext cx="6624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C4F2DC0-394F-45A8-B18C-0B7DC0737A77}"/>
              </a:ext>
            </a:extLst>
          </p:cNvPr>
          <p:cNvCxnSpPr>
            <a:cxnSpLocks/>
          </p:cNvCxnSpPr>
          <p:nvPr/>
        </p:nvCxnSpPr>
        <p:spPr>
          <a:xfrm flipV="1">
            <a:off x="4004154" y="4056611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304DF57E-CBF0-49C8-9C7A-C87123CD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64821"/>
              </p:ext>
            </p:extLst>
          </p:nvPr>
        </p:nvGraphicFramePr>
        <p:xfrm>
          <a:off x="3441850" y="5040620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3B7E6B-8A78-48F4-917B-EA2204A84633}"/>
              </a:ext>
            </a:extLst>
          </p:cNvPr>
          <p:cNvSpPr/>
          <p:nvPr/>
        </p:nvSpPr>
        <p:spPr>
          <a:xfrm>
            <a:off x="781869" y="419860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(h2d)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32DC40-6195-4275-9668-630528D07F51}"/>
              </a:ext>
            </a:extLst>
          </p:cNvPr>
          <p:cNvSpPr/>
          <p:nvPr/>
        </p:nvSpPr>
        <p:spPr>
          <a:xfrm>
            <a:off x="3988518" y="4213534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(d2h)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38D6CE-3B35-4245-98CB-324B9DBC1ED9}"/>
              </a:ext>
            </a:extLst>
          </p:cNvPr>
          <p:cNvSpPr/>
          <p:nvPr/>
        </p:nvSpPr>
        <p:spPr>
          <a:xfrm rot="1800000">
            <a:off x="2488772" y="5683330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Calculation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7A077D8-50D7-4483-899D-781BEEC768B7}"/>
              </a:ext>
            </a:extLst>
          </p:cNvPr>
          <p:cNvCxnSpPr>
            <a:cxnSpLocks/>
          </p:cNvCxnSpPr>
          <p:nvPr/>
        </p:nvCxnSpPr>
        <p:spPr>
          <a:xfrm>
            <a:off x="6483928" y="3211553"/>
            <a:ext cx="440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2348897-004D-436D-A40C-BAB192D4009A}"/>
              </a:ext>
            </a:extLst>
          </p:cNvPr>
          <p:cNvSpPr/>
          <p:nvPr/>
        </p:nvSpPr>
        <p:spPr>
          <a:xfrm>
            <a:off x="6835737" y="2759969"/>
            <a:ext cx="1205345" cy="22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Copy(h2d)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CDF3A3B-F63D-46C1-9F1E-713F45D72667}"/>
              </a:ext>
            </a:extLst>
          </p:cNvPr>
          <p:cNvSpPr/>
          <p:nvPr/>
        </p:nvSpPr>
        <p:spPr>
          <a:xfrm>
            <a:off x="7980219" y="2759969"/>
            <a:ext cx="1047404" cy="228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calculation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6508C71-9B77-4B50-9CEA-BAB08679D439}"/>
              </a:ext>
            </a:extLst>
          </p:cNvPr>
          <p:cNvSpPr/>
          <p:nvPr/>
        </p:nvSpPr>
        <p:spPr>
          <a:xfrm>
            <a:off x="9027623" y="2759969"/>
            <a:ext cx="1205345" cy="228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Copy(d2h)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C5059F8-05B3-4679-B727-16F27A50240A}"/>
              </a:ext>
            </a:extLst>
          </p:cNvPr>
          <p:cNvSpPr/>
          <p:nvPr/>
        </p:nvSpPr>
        <p:spPr>
          <a:xfrm>
            <a:off x="10689351" y="3223609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endParaRPr lang="ja-JP" altLang="en-US" sz="12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9C9CCE4-AB56-43ED-9BF4-7B92F19E9FE4}"/>
              </a:ext>
            </a:extLst>
          </p:cNvPr>
          <p:cNvCxnSpPr>
            <a:cxnSpLocks/>
          </p:cNvCxnSpPr>
          <p:nvPr/>
        </p:nvCxnSpPr>
        <p:spPr>
          <a:xfrm>
            <a:off x="6503387" y="5875751"/>
            <a:ext cx="4405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494AA28-E8A0-4F5A-9A57-03F083E73DA7}"/>
              </a:ext>
            </a:extLst>
          </p:cNvPr>
          <p:cNvSpPr/>
          <p:nvPr/>
        </p:nvSpPr>
        <p:spPr>
          <a:xfrm>
            <a:off x="7433462" y="5338533"/>
            <a:ext cx="602673" cy="22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h2d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FB26AB-EF43-4411-B2DC-25BC64D7E2F0}"/>
              </a:ext>
            </a:extLst>
          </p:cNvPr>
          <p:cNvSpPr/>
          <p:nvPr/>
        </p:nvSpPr>
        <p:spPr>
          <a:xfrm>
            <a:off x="8045013" y="5342967"/>
            <a:ext cx="523702" cy="228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calc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88D1D78-FD16-48BA-AEE8-C417D0C106CA}"/>
              </a:ext>
            </a:extLst>
          </p:cNvPr>
          <p:cNvSpPr/>
          <p:nvPr/>
        </p:nvSpPr>
        <p:spPr>
          <a:xfrm>
            <a:off x="8570377" y="5342967"/>
            <a:ext cx="602673" cy="228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d2h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BFD7FB-B2DE-4698-8D94-465037511D3C}"/>
              </a:ext>
            </a:extLst>
          </p:cNvPr>
          <p:cNvSpPr/>
          <p:nvPr/>
        </p:nvSpPr>
        <p:spPr>
          <a:xfrm>
            <a:off x="10708810" y="5887807"/>
            <a:ext cx="524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endParaRPr lang="ja-JP" altLang="en-US" sz="12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7B481D5-B3E7-4CC9-99CC-EDEE447AFE8B}"/>
              </a:ext>
            </a:extLst>
          </p:cNvPr>
          <p:cNvSpPr/>
          <p:nvPr/>
        </p:nvSpPr>
        <p:spPr>
          <a:xfrm>
            <a:off x="6835737" y="5040602"/>
            <a:ext cx="602673" cy="228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h2d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1067987-F3D4-43D1-9632-02DEB2A1B864}"/>
              </a:ext>
            </a:extLst>
          </p:cNvPr>
          <p:cNvSpPr/>
          <p:nvPr/>
        </p:nvSpPr>
        <p:spPr>
          <a:xfrm>
            <a:off x="7434541" y="5046019"/>
            <a:ext cx="523702" cy="228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calc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119464A-9E5A-4FA8-84F9-D5490F55DA89}"/>
              </a:ext>
            </a:extLst>
          </p:cNvPr>
          <p:cNvSpPr/>
          <p:nvPr/>
        </p:nvSpPr>
        <p:spPr>
          <a:xfrm>
            <a:off x="7954514" y="5041862"/>
            <a:ext cx="602673" cy="228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d2h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EEE80559-FC6D-4BCB-BAFC-74CAD8C8BE03}"/>
              </a:ext>
            </a:extLst>
          </p:cNvPr>
          <p:cNvSpPr/>
          <p:nvPr/>
        </p:nvSpPr>
        <p:spPr>
          <a:xfrm rot="5400000">
            <a:off x="8165547" y="3761510"/>
            <a:ext cx="598516" cy="83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83EAFA1-EA9F-439C-A71F-34CCFB34BD0C}"/>
              </a:ext>
            </a:extLst>
          </p:cNvPr>
          <p:cNvSpPr/>
          <p:nvPr/>
        </p:nvSpPr>
        <p:spPr>
          <a:xfrm>
            <a:off x="9047082" y="3864468"/>
            <a:ext cx="1661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Separate area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Make pipeline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18F890-CC7B-44C9-9EF0-BC0209EEA202}"/>
              </a:ext>
            </a:extLst>
          </p:cNvPr>
          <p:cNvSpPr/>
          <p:nvPr/>
        </p:nvSpPr>
        <p:spPr>
          <a:xfrm>
            <a:off x="9415771" y="4961385"/>
            <a:ext cx="10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+mn-ea"/>
              </a:rPr>
              <a:t>stream0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90FCAE0-115C-49A6-8F5C-D7EDE9FECA4E}"/>
              </a:ext>
            </a:extLst>
          </p:cNvPr>
          <p:cNvSpPr/>
          <p:nvPr/>
        </p:nvSpPr>
        <p:spPr>
          <a:xfrm>
            <a:off x="9415771" y="5268194"/>
            <a:ext cx="1020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+mn-ea"/>
              </a:rPr>
              <a:t>stream1</a:t>
            </a:r>
          </a:p>
        </p:txBody>
      </p:sp>
    </p:spTree>
    <p:extLst>
      <p:ext uri="{BB962C8B-B14F-4D97-AF65-F5344CB8AC3E}">
        <p14:creationId xmlns:p14="http://schemas.microsoft.com/office/powerpoint/2010/main" val="56896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3-4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OpenGL, CUDA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Optimize CUDA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pinned memory, shared memory, stream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FF0000"/>
                </a:solidFill>
              </a:rPr>
              <a:t>decrease copy operations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82787B-94DE-4F29-9AC6-AAF3C3DBAC87}"/>
              </a:ext>
            </a:extLst>
          </p:cNvPr>
          <p:cNvSpPr/>
          <p:nvPr/>
        </p:nvSpPr>
        <p:spPr>
          <a:xfrm>
            <a:off x="838200" y="2807627"/>
            <a:ext cx="4680065" cy="172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09460-08F4-4916-8CFA-F7AE5F14898A}"/>
              </a:ext>
            </a:extLst>
          </p:cNvPr>
          <p:cNvSpPr/>
          <p:nvPr/>
        </p:nvSpPr>
        <p:spPr>
          <a:xfrm>
            <a:off x="838199" y="5126878"/>
            <a:ext cx="4680065" cy="172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8A8E804-C917-45D1-9DC3-E72327DCD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08429"/>
              </p:ext>
            </p:extLst>
          </p:nvPr>
        </p:nvGraphicFramePr>
        <p:xfrm>
          <a:off x="1492515" y="3473068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238EE9-C6FA-493C-B9F0-34FF6B9890CE}"/>
              </a:ext>
            </a:extLst>
          </p:cNvPr>
          <p:cNvSpPr/>
          <p:nvPr/>
        </p:nvSpPr>
        <p:spPr>
          <a:xfrm>
            <a:off x="838771" y="2807627"/>
            <a:ext cx="1307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Host</a:t>
            </a:r>
            <a:endParaRPr lang="ja-JP" altLang="en-US" sz="1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66C68E-F9B8-4DC4-B4E2-B48BC7E2223A}"/>
              </a:ext>
            </a:extLst>
          </p:cNvPr>
          <p:cNvSpPr/>
          <p:nvPr/>
        </p:nvSpPr>
        <p:spPr>
          <a:xfrm>
            <a:off x="838199" y="6332768"/>
            <a:ext cx="1521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Device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(Global memory)</a:t>
            </a:r>
            <a:endParaRPr lang="ja-JP" altLang="en-US" sz="1400" b="1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BA7DB92-1185-48F1-9873-FBD50BF05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6252"/>
              </p:ext>
            </p:extLst>
          </p:nvPr>
        </p:nvGraphicFramePr>
        <p:xfrm>
          <a:off x="1492515" y="5396055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273CFFFC-6077-4724-8753-7C370E87A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93459"/>
              </p:ext>
            </p:extLst>
          </p:nvPr>
        </p:nvGraphicFramePr>
        <p:xfrm>
          <a:off x="3664908" y="3473067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965504F-E6CB-4461-88D2-E76036F73514}"/>
              </a:ext>
            </a:extLst>
          </p:cNvPr>
          <p:cNvCxnSpPr>
            <a:cxnSpLocks/>
          </p:cNvCxnSpPr>
          <p:nvPr/>
        </p:nvCxnSpPr>
        <p:spPr>
          <a:xfrm>
            <a:off x="2054819" y="4412046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A9E354D-F4B7-43DC-9C4E-CC99E99F938B}"/>
              </a:ext>
            </a:extLst>
          </p:cNvPr>
          <p:cNvCxnSpPr>
            <a:cxnSpLocks/>
          </p:cNvCxnSpPr>
          <p:nvPr/>
        </p:nvCxnSpPr>
        <p:spPr>
          <a:xfrm>
            <a:off x="2791690" y="5813619"/>
            <a:ext cx="6624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2F70A4C-BF8C-4A81-96D4-1F03A4648178}"/>
              </a:ext>
            </a:extLst>
          </p:cNvPr>
          <p:cNvCxnSpPr>
            <a:cxnSpLocks/>
          </p:cNvCxnSpPr>
          <p:nvPr/>
        </p:nvCxnSpPr>
        <p:spPr>
          <a:xfrm flipV="1">
            <a:off x="4227212" y="4412046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6F0E97D3-E817-422F-B081-1F7892F18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43233"/>
              </p:ext>
            </p:extLst>
          </p:nvPr>
        </p:nvGraphicFramePr>
        <p:xfrm>
          <a:off x="3664908" y="5396055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7C98835-DB89-4048-93A9-46E995C0904A}"/>
              </a:ext>
            </a:extLst>
          </p:cNvPr>
          <p:cNvSpPr/>
          <p:nvPr/>
        </p:nvSpPr>
        <p:spPr>
          <a:xfrm>
            <a:off x="1004927" y="4554041"/>
            <a:ext cx="1034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(h2d)</a:t>
            </a:r>
            <a:endParaRPr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CEDADF-17A9-4335-96FF-977953972BF8}"/>
              </a:ext>
            </a:extLst>
          </p:cNvPr>
          <p:cNvSpPr/>
          <p:nvPr/>
        </p:nvSpPr>
        <p:spPr>
          <a:xfrm>
            <a:off x="4211576" y="4568969"/>
            <a:ext cx="1034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(d2h)</a:t>
            </a:r>
            <a:endParaRPr lang="ja-JP" altLang="en-US" sz="12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A24EAA1-2240-4794-AFB1-74025848CE1D}"/>
              </a:ext>
            </a:extLst>
          </p:cNvPr>
          <p:cNvSpPr/>
          <p:nvPr/>
        </p:nvSpPr>
        <p:spPr>
          <a:xfrm rot="1800000">
            <a:off x="2734509" y="6081139"/>
            <a:ext cx="1289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Calculation</a:t>
            </a:r>
            <a:endParaRPr lang="ja-JP" altLang="en-US" sz="12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A75ABDB-E253-4F45-8C77-AE89CBB4C424}"/>
              </a:ext>
            </a:extLst>
          </p:cNvPr>
          <p:cNvSpPr/>
          <p:nvPr/>
        </p:nvSpPr>
        <p:spPr>
          <a:xfrm>
            <a:off x="6907549" y="2807627"/>
            <a:ext cx="4680065" cy="172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C2EF7A3-AE36-47C4-99D7-0F26E2C1EF54}"/>
              </a:ext>
            </a:extLst>
          </p:cNvPr>
          <p:cNvSpPr/>
          <p:nvPr/>
        </p:nvSpPr>
        <p:spPr>
          <a:xfrm>
            <a:off x="6907548" y="5126878"/>
            <a:ext cx="4680065" cy="172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7148ABC8-650B-4615-BF41-061783C9B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11844"/>
              </p:ext>
            </p:extLst>
          </p:nvPr>
        </p:nvGraphicFramePr>
        <p:xfrm>
          <a:off x="7561864" y="3473068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6D7CDF4-80C9-480A-AD87-D6FD5A8AF204}"/>
              </a:ext>
            </a:extLst>
          </p:cNvPr>
          <p:cNvSpPr/>
          <p:nvPr/>
        </p:nvSpPr>
        <p:spPr>
          <a:xfrm>
            <a:off x="6908120" y="2807627"/>
            <a:ext cx="1307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Host</a:t>
            </a:r>
            <a:endParaRPr lang="ja-JP" altLang="en-US" sz="1400" b="1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84E61FA-B5BE-46D5-AA45-CB3690606F17}"/>
              </a:ext>
            </a:extLst>
          </p:cNvPr>
          <p:cNvSpPr/>
          <p:nvPr/>
        </p:nvSpPr>
        <p:spPr>
          <a:xfrm>
            <a:off x="6907548" y="6332768"/>
            <a:ext cx="1521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Device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(Global memory)</a:t>
            </a:r>
            <a:endParaRPr lang="ja-JP" altLang="en-US" sz="1400" b="1" dirty="0"/>
          </a:p>
        </p:txBody>
      </p:sp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AA946FD1-09E9-45D0-9EF2-D7867ABF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72356"/>
              </p:ext>
            </p:extLst>
          </p:nvPr>
        </p:nvGraphicFramePr>
        <p:xfrm>
          <a:off x="7561864" y="5396055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94E5EE85-B008-4293-B736-44008D465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85260"/>
              </p:ext>
            </p:extLst>
          </p:nvPr>
        </p:nvGraphicFramePr>
        <p:xfrm>
          <a:off x="9734257" y="3473067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A70AC30-946B-4C65-835A-F80436BA2698}"/>
              </a:ext>
            </a:extLst>
          </p:cNvPr>
          <p:cNvCxnSpPr>
            <a:cxnSpLocks/>
          </p:cNvCxnSpPr>
          <p:nvPr/>
        </p:nvCxnSpPr>
        <p:spPr>
          <a:xfrm>
            <a:off x="8124168" y="4412046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7B30262-3BF5-456A-BBF8-ABE07BD1B073}"/>
              </a:ext>
            </a:extLst>
          </p:cNvPr>
          <p:cNvCxnSpPr>
            <a:cxnSpLocks/>
          </p:cNvCxnSpPr>
          <p:nvPr/>
        </p:nvCxnSpPr>
        <p:spPr>
          <a:xfrm flipH="1">
            <a:off x="8895425" y="5789654"/>
            <a:ext cx="7616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3CCCAE6-7E61-41AF-B8CE-926093537373}"/>
              </a:ext>
            </a:extLst>
          </p:cNvPr>
          <p:cNvCxnSpPr>
            <a:cxnSpLocks/>
          </p:cNvCxnSpPr>
          <p:nvPr/>
        </p:nvCxnSpPr>
        <p:spPr>
          <a:xfrm flipV="1">
            <a:off x="8852915" y="4412047"/>
            <a:ext cx="1443646" cy="929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991ADD19-8C1A-478C-A29A-2737D004E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36233"/>
              </p:ext>
            </p:extLst>
          </p:nvPr>
        </p:nvGraphicFramePr>
        <p:xfrm>
          <a:off x="9734257" y="5396055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C30A272-076E-4F32-8E2C-7FB7BFB95879}"/>
              </a:ext>
            </a:extLst>
          </p:cNvPr>
          <p:cNvSpPr/>
          <p:nvPr/>
        </p:nvSpPr>
        <p:spPr>
          <a:xfrm>
            <a:off x="7074276" y="4554041"/>
            <a:ext cx="1034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(h2d)</a:t>
            </a:r>
            <a:endParaRPr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A31C47F-C5EA-470F-BD35-D2C980C3101B}"/>
              </a:ext>
            </a:extLst>
          </p:cNvPr>
          <p:cNvSpPr/>
          <p:nvPr/>
        </p:nvSpPr>
        <p:spPr>
          <a:xfrm>
            <a:off x="9887267" y="4622291"/>
            <a:ext cx="1034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(d2h)</a:t>
            </a:r>
            <a:endParaRPr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F2DA07E-215F-4367-BFB8-67F8922E942E}"/>
              </a:ext>
            </a:extLst>
          </p:cNvPr>
          <p:cNvSpPr/>
          <p:nvPr/>
        </p:nvSpPr>
        <p:spPr>
          <a:xfrm rot="1800000">
            <a:off x="8803858" y="6081139"/>
            <a:ext cx="12891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Calculation</a:t>
            </a:r>
            <a:endParaRPr lang="ja-JP" altLang="en-US" sz="1200" dirty="0"/>
          </a:p>
        </p:txBody>
      </p:sp>
      <p:sp>
        <p:nvSpPr>
          <p:cNvPr id="34" name="&quot;禁止&quot;マーク 33">
            <a:extLst>
              <a:ext uri="{FF2B5EF4-FFF2-40B4-BE49-F238E27FC236}">
                <a16:creationId xmlns:a16="http://schemas.microsoft.com/office/drawing/2014/main" id="{7F1C18F4-D6F5-4137-A362-8B3674F90B92}"/>
              </a:ext>
            </a:extLst>
          </p:cNvPr>
          <p:cNvSpPr/>
          <p:nvPr/>
        </p:nvSpPr>
        <p:spPr>
          <a:xfrm>
            <a:off x="7561864" y="4565746"/>
            <a:ext cx="753757" cy="53009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774FC0DF-DA79-442A-822E-3CAC5D5A6337}"/>
              </a:ext>
            </a:extLst>
          </p:cNvPr>
          <p:cNvSpPr/>
          <p:nvPr/>
        </p:nvSpPr>
        <p:spPr>
          <a:xfrm>
            <a:off x="6024649" y="3694957"/>
            <a:ext cx="1402397" cy="478034"/>
          </a:xfrm>
          <a:prstGeom prst="wedgeRectCallout">
            <a:avLst>
              <a:gd name="adj1" fmla="val 64102"/>
              <a:gd name="adj2" fmla="val 13272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No need for copy every frame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D14C49DC-A53E-4484-827F-368CBD4CBD69}"/>
              </a:ext>
            </a:extLst>
          </p:cNvPr>
          <p:cNvSpPr/>
          <p:nvPr/>
        </p:nvSpPr>
        <p:spPr>
          <a:xfrm>
            <a:off x="40057" y="3730320"/>
            <a:ext cx="1199266" cy="478034"/>
          </a:xfrm>
          <a:prstGeom prst="wedgeRectCallout">
            <a:avLst>
              <a:gd name="adj1" fmla="val 46336"/>
              <a:gd name="adj2" fmla="val 13457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b="1" dirty="0">
                <a:solidFill>
                  <a:srgbClr val="FF0000"/>
                </a:solidFill>
              </a:rPr>
              <a:t>Copy only at the first frame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6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Result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AC99FB9D-357D-4944-8E7D-657D4C7D6E1E}"/>
              </a:ext>
            </a:extLst>
          </p:cNvPr>
          <p:cNvGraphicFramePr>
            <a:graphicFrameLocks/>
          </p:cNvGraphicFramePr>
          <p:nvPr/>
        </p:nvGraphicFramePr>
        <p:xfrm>
          <a:off x="3533775" y="1783556"/>
          <a:ext cx="5124449" cy="329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94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0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HTML5 &amp; JavaScript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14D609-368C-4494-8F16-D309BAE6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26" y="2321943"/>
            <a:ext cx="2520000" cy="2520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36D565C-B7A4-4E35-8C33-200939864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836" y="2198840"/>
            <a:ext cx="2714446" cy="2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1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C0C8FD-5BFC-42B9-8C34-DFA22A6E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24" y="2369526"/>
            <a:ext cx="2186077" cy="24593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BA9C8A4-3164-4E22-96FA-1156EF26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15" y="2583611"/>
            <a:ext cx="4191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1-1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FF0000"/>
                </a:solidFill>
              </a:rPr>
              <a:t>Optimize algorithm</a:t>
            </a:r>
          </a:p>
        </p:txBody>
      </p:sp>
      <p:graphicFrame>
        <p:nvGraphicFramePr>
          <p:cNvPr id="827" name="表 826">
            <a:extLst>
              <a:ext uri="{FF2B5EF4-FFF2-40B4-BE49-F238E27FC236}">
                <a16:creationId xmlns:a16="http://schemas.microsoft.com/office/drawing/2014/main" id="{1B75BB3E-FCD0-4F7F-9F68-4E4193769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1228"/>
              </p:ext>
            </p:extLst>
          </p:nvPr>
        </p:nvGraphicFramePr>
        <p:xfrm>
          <a:off x="6907933" y="2805008"/>
          <a:ext cx="3619500" cy="2628900"/>
        </p:xfrm>
        <a:graphic>
          <a:graphicData uri="http://schemas.openxmlformats.org/drawingml/2006/table">
            <a:tbl>
              <a:tblPr/>
              <a:tblGrid>
                <a:gridCol w="241300">
                  <a:extLst>
                    <a:ext uri="{9D8B030D-6E8A-4147-A177-3AD203B41FA5}">
                      <a16:colId xmlns:a16="http://schemas.microsoft.com/office/drawing/2014/main" val="383370898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81214677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85793334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25509546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10780499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09785554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86409802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10781187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4087707951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8215874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80842792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980280675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352802600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78334288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25764479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7798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3705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121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8196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6849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48902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912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830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5888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9372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79423"/>
                  </a:ext>
                </a:extLst>
              </a:tr>
            </a:tbl>
          </a:graphicData>
        </a:graphic>
      </p:graphicFrame>
      <p:sp>
        <p:nvSpPr>
          <p:cNvPr id="828" name="吹き出し: 四角形 827">
            <a:extLst>
              <a:ext uri="{FF2B5EF4-FFF2-40B4-BE49-F238E27FC236}">
                <a16:creationId xmlns:a16="http://schemas.microsoft.com/office/drawing/2014/main" id="{116DAE56-1C77-4EBB-A141-91DAAD92C286}"/>
              </a:ext>
            </a:extLst>
          </p:cNvPr>
          <p:cNvSpPr/>
          <p:nvPr/>
        </p:nvSpPr>
        <p:spPr>
          <a:xfrm>
            <a:off x="8177368" y="1718156"/>
            <a:ext cx="2866137" cy="600594"/>
          </a:xfrm>
          <a:prstGeom prst="wedgeRectCallout">
            <a:avLst>
              <a:gd name="adj1" fmla="val -54713"/>
              <a:gd name="adj2" fmla="val 15022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Logic with border check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(Slow)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29" name="吹き出し: 四角形 828">
            <a:extLst>
              <a:ext uri="{FF2B5EF4-FFF2-40B4-BE49-F238E27FC236}">
                <a16:creationId xmlns:a16="http://schemas.microsoft.com/office/drawing/2014/main" id="{7CDA9938-690F-44AE-BFC8-7A47092EAA22}"/>
              </a:ext>
            </a:extLst>
          </p:cNvPr>
          <p:cNvSpPr/>
          <p:nvPr/>
        </p:nvSpPr>
        <p:spPr>
          <a:xfrm>
            <a:off x="7470202" y="5782984"/>
            <a:ext cx="3451968" cy="582418"/>
          </a:xfrm>
          <a:prstGeom prst="wedgeRectCallout">
            <a:avLst>
              <a:gd name="adj1" fmla="val -33852"/>
              <a:gd name="adj2" fmla="val -22140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Logic </a:t>
            </a:r>
            <a:r>
              <a:rPr kumimoji="1" lang="en-US" altLang="ja-JP" b="1" dirty="0">
                <a:solidFill>
                  <a:srgbClr val="FF0000"/>
                </a:solidFill>
              </a:rPr>
              <a:t>without</a:t>
            </a:r>
            <a:r>
              <a:rPr kumimoji="1" lang="en-US" altLang="ja-JP" dirty="0">
                <a:solidFill>
                  <a:schemeClr val="tx1"/>
                </a:solidFill>
              </a:rPr>
              <a:t> border check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(Fast)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30" name="表 829">
            <a:extLst>
              <a:ext uri="{FF2B5EF4-FFF2-40B4-BE49-F238E27FC236}">
                <a16:creationId xmlns:a16="http://schemas.microsoft.com/office/drawing/2014/main" id="{4601EE6A-5636-4C9C-9EF5-648FF0445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92760"/>
              </p:ext>
            </p:extLst>
          </p:nvPr>
        </p:nvGraphicFramePr>
        <p:xfrm>
          <a:off x="1171401" y="2805008"/>
          <a:ext cx="3619500" cy="2628900"/>
        </p:xfrm>
        <a:graphic>
          <a:graphicData uri="http://schemas.openxmlformats.org/drawingml/2006/table">
            <a:tbl>
              <a:tblPr/>
              <a:tblGrid>
                <a:gridCol w="241300">
                  <a:extLst>
                    <a:ext uri="{9D8B030D-6E8A-4147-A177-3AD203B41FA5}">
                      <a16:colId xmlns:a16="http://schemas.microsoft.com/office/drawing/2014/main" val="1898704966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79065302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741920920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25193108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14292824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5882565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40326675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342533411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105685821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073219111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5904159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13469761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423369032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46151851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67309858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49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1233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54534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760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5760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9407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8314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663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1813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7453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623405"/>
                  </a:ext>
                </a:extLst>
              </a:tr>
            </a:tbl>
          </a:graphicData>
        </a:graphic>
      </p:graphicFrame>
      <p:sp>
        <p:nvSpPr>
          <p:cNvPr id="831" name="吹き出し: 四角形 830">
            <a:extLst>
              <a:ext uri="{FF2B5EF4-FFF2-40B4-BE49-F238E27FC236}">
                <a16:creationId xmlns:a16="http://schemas.microsoft.com/office/drawing/2014/main" id="{45FF1376-F7DC-47EE-A860-C89B6DE242B7}"/>
              </a:ext>
            </a:extLst>
          </p:cNvPr>
          <p:cNvSpPr/>
          <p:nvPr/>
        </p:nvSpPr>
        <p:spPr>
          <a:xfrm>
            <a:off x="8177367" y="1718156"/>
            <a:ext cx="2866137" cy="600594"/>
          </a:xfrm>
          <a:prstGeom prst="wedgeRectCallout">
            <a:avLst>
              <a:gd name="adj1" fmla="val -184648"/>
              <a:gd name="adj2" fmla="val 19035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Logic with border check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(Slow)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2" name="矢印: 右 831">
            <a:extLst>
              <a:ext uri="{FF2B5EF4-FFF2-40B4-BE49-F238E27FC236}">
                <a16:creationId xmlns:a16="http://schemas.microsoft.com/office/drawing/2014/main" id="{C6AC117E-7539-42F9-B14B-66C3EE1475BB}"/>
              </a:ext>
            </a:extLst>
          </p:cNvPr>
          <p:cNvSpPr/>
          <p:nvPr/>
        </p:nvSpPr>
        <p:spPr>
          <a:xfrm>
            <a:off x="5558471" y="3699665"/>
            <a:ext cx="598516" cy="83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9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OpenGL, </a:t>
            </a:r>
            <a:r>
              <a:rPr lang="en-US" altLang="ja-JP" sz="2000" b="1" dirty="0" err="1">
                <a:solidFill>
                  <a:srgbClr val="0000FF"/>
                </a:solidFill>
              </a:rPr>
              <a:t>OpenMP</a:t>
            </a:r>
            <a:endParaRPr lang="en-US" altLang="ja-JP" sz="2000" b="1" dirty="0">
              <a:solidFill>
                <a:srgbClr val="0000F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C0C8FD-5BFC-42B9-8C34-DFA22A6E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0005"/>
            <a:ext cx="1850088" cy="20813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BA9C8A4-3164-4E22-96FA-1156EF26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30" y="2706279"/>
            <a:ext cx="4191000" cy="18288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222979-3A9F-4AA6-AD28-26F26A22E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72" y="3108607"/>
            <a:ext cx="3200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F54AF69-8E37-41B7-BC9A-DF6FCB66BA22}"/>
              </a:ext>
            </a:extLst>
          </p:cNvPr>
          <p:cNvSpPr/>
          <p:nvPr/>
        </p:nvSpPr>
        <p:spPr>
          <a:xfrm>
            <a:off x="7279558" y="2678280"/>
            <a:ext cx="2368614" cy="22844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on C++, OpenGL, </a:t>
            </a:r>
            <a:r>
              <a:rPr lang="en-US" altLang="ja-JP" sz="2000" b="1" dirty="0" err="1">
                <a:solidFill>
                  <a:srgbClr val="0000FF"/>
                </a:solidFill>
              </a:rPr>
              <a:t>OpenMP</a:t>
            </a:r>
            <a:endParaRPr lang="en-US" altLang="ja-JP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4682067-B930-4BEB-8D63-39B21965D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37795"/>
              </p:ext>
            </p:extLst>
          </p:nvPr>
        </p:nvGraphicFramePr>
        <p:xfrm>
          <a:off x="1244519" y="2492966"/>
          <a:ext cx="3860800" cy="2867025"/>
        </p:xfrm>
        <a:graphic>
          <a:graphicData uri="http://schemas.openxmlformats.org/drawingml/2006/table">
            <a:tbl>
              <a:tblPr/>
              <a:tblGrid>
                <a:gridCol w="241300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3883BA-2A0C-4345-AC74-F6B560842868}"/>
              </a:ext>
            </a:extLst>
          </p:cNvPr>
          <p:cNvSpPr/>
          <p:nvPr/>
        </p:nvSpPr>
        <p:spPr>
          <a:xfrm>
            <a:off x="7418102" y="2776849"/>
            <a:ext cx="2142350" cy="20661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B3F43B-6EEF-401F-BF92-96285DAC2702}"/>
              </a:ext>
            </a:extLst>
          </p:cNvPr>
          <p:cNvSpPr/>
          <p:nvPr/>
        </p:nvSpPr>
        <p:spPr>
          <a:xfrm>
            <a:off x="7779738" y="3097356"/>
            <a:ext cx="7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CORE 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16A45A-17DD-47E5-BB01-425379736523}"/>
              </a:ext>
            </a:extLst>
          </p:cNvPr>
          <p:cNvSpPr/>
          <p:nvPr/>
        </p:nvSpPr>
        <p:spPr>
          <a:xfrm>
            <a:off x="7779738" y="3817356"/>
            <a:ext cx="7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CORE 2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ED4A009-F738-4598-A73B-41A7B6DFF949}"/>
              </a:ext>
            </a:extLst>
          </p:cNvPr>
          <p:cNvSpPr/>
          <p:nvPr/>
        </p:nvSpPr>
        <p:spPr>
          <a:xfrm>
            <a:off x="8499738" y="3097356"/>
            <a:ext cx="7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CORE 1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EAEC34-1D5D-4C67-9B34-53EECB1F72B4}"/>
              </a:ext>
            </a:extLst>
          </p:cNvPr>
          <p:cNvSpPr/>
          <p:nvPr/>
        </p:nvSpPr>
        <p:spPr>
          <a:xfrm>
            <a:off x="8499738" y="3817356"/>
            <a:ext cx="720000" cy="72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CORE 3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4A06B19-3C7D-455D-AC7B-823EDD08F4EF}"/>
              </a:ext>
            </a:extLst>
          </p:cNvPr>
          <p:cNvSpPr/>
          <p:nvPr/>
        </p:nvSpPr>
        <p:spPr>
          <a:xfrm>
            <a:off x="7279558" y="5159477"/>
            <a:ext cx="2044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Core i7-6700 @3.4GHz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 4 cores (8 logical cores)</a:t>
            </a:r>
            <a:endParaRPr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002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3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OpenGL, CUDA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C0C8FD-5BFC-42B9-8C34-DFA22A6E4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0005"/>
            <a:ext cx="1850088" cy="20813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BA9C8A4-3164-4E22-96FA-1156EF26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30" y="2706279"/>
            <a:ext cx="4191000" cy="18288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BC3CC6-599A-4EDE-A0D4-3CC5FF53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80" y="2474663"/>
            <a:ext cx="3782231" cy="22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1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3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in C++, OpenGL, CUDA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F7E0438-0E46-4A35-9FD1-E70CC0021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14071"/>
              </p:ext>
            </p:extLst>
          </p:nvPr>
        </p:nvGraphicFramePr>
        <p:xfrm>
          <a:off x="1064953" y="2325500"/>
          <a:ext cx="3860800" cy="2886075"/>
        </p:xfrm>
        <a:graphic>
          <a:graphicData uri="http://schemas.openxmlformats.org/drawingml/2006/table">
            <a:tbl>
              <a:tblPr/>
              <a:tblGrid>
                <a:gridCol w="241300">
                  <a:extLst>
                    <a:ext uri="{9D8B030D-6E8A-4147-A177-3AD203B41FA5}">
                      <a16:colId xmlns:a16="http://schemas.microsoft.com/office/drawing/2014/main" val="94032015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581114106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59230154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905564696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91924350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39868779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76655676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64846270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8982459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39791958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290799860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738701524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411668375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21220426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986620189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374638590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483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070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85406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6826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3767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033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5868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309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31888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82265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6805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49551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0339CD-C5CB-499C-BB74-B9655CAE3D75}"/>
              </a:ext>
            </a:extLst>
          </p:cNvPr>
          <p:cNvSpPr/>
          <p:nvPr/>
        </p:nvSpPr>
        <p:spPr>
          <a:xfrm>
            <a:off x="7578817" y="5580860"/>
            <a:ext cx="2687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GeForce GTX 1070 @1.531GHz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1920 CUDA Cores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15 SMs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256GByte/s (256bit x 8Gbps)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A463D68-3E12-4176-A6FD-C1052647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116" y="2130287"/>
            <a:ext cx="4015684" cy="327649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68394FF-3AF0-4F58-A9B2-CCFA78052587}"/>
              </a:ext>
            </a:extLst>
          </p:cNvPr>
          <p:cNvSpPr/>
          <p:nvPr/>
        </p:nvSpPr>
        <p:spPr>
          <a:xfrm>
            <a:off x="2969841" y="3266903"/>
            <a:ext cx="987017" cy="98921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6F8E324-406C-4A59-B95E-5654966A9D4C}"/>
              </a:ext>
            </a:extLst>
          </p:cNvPr>
          <p:cNvSpPr/>
          <p:nvPr/>
        </p:nvSpPr>
        <p:spPr>
          <a:xfrm>
            <a:off x="7506393" y="4089863"/>
            <a:ext cx="490452" cy="112171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B9A069-F0B7-4E9D-ADF2-296633D5C1C4}"/>
              </a:ext>
            </a:extLst>
          </p:cNvPr>
          <p:cNvCxnSpPr/>
          <p:nvPr/>
        </p:nvCxnSpPr>
        <p:spPr>
          <a:xfrm>
            <a:off x="3807229" y="3973484"/>
            <a:ext cx="3931920" cy="814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295D5C-0A40-4C26-B3A1-39815BF9D2E6}"/>
              </a:ext>
            </a:extLst>
          </p:cNvPr>
          <p:cNvSpPr/>
          <p:nvPr/>
        </p:nvSpPr>
        <p:spPr>
          <a:xfrm>
            <a:off x="3929675" y="2325500"/>
            <a:ext cx="987017" cy="98921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D45C6F-E516-4C40-BDCD-7C7D03AB9000}"/>
              </a:ext>
            </a:extLst>
          </p:cNvPr>
          <p:cNvSpPr/>
          <p:nvPr/>
        </p:nvSpPr>
        <p:spPr>
          <a:xfrm>
            <a:off x="7852622" y="2549219"/>
            <a:ext cx="490452" cy="112171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379FB5-FCA1-4030-A66A-46048788843C}"/>
              </a:ext>
            </a:extLst>
          </p:cNvPr>
          <p:cNvCxnSpPr>
            <a:cxnSpLocks/>
          </p:cNvCxnSpPr>
          <p:nvPr/>
        </p:nvCxnSpPr>
        <p:spPr>
          <a:xfrm>
            <a:off x="4677241" y="3004996"/>
            <a:ext cx="3420607" cy="3937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2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Step 3-1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927B12B-2F2A-48D3-B1AF-0EE92102734C}"/>
              </a:ext>
            </a:extLst>
          </p:cNvPr>
          <p:cNvSpPr txBox="1"/>
          <p:nvPr/>
        </p:nvSpPr>
        <p:spPr>
          <a:xfrm>
            <a:off x="486756" y="1165628"/>
            <a:ext cx="860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Implementation on C++, OpenGL, CUDA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Optimize CUDA Code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FF0000"/>
                </a:solidFill>
              </a:rPr>
              <a:t>pinned memory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01E6A1-BC09-45D7-AED4-29B9E6C7D834}"/>
              </a:ext>
            </a:extLst>
          </p:cNvPr>
          <p:cNvSpPr/>
          <p:nvPr/>
        </p:nvSpPr>
        <p:spPr>
          <a:xfrm>
            <a:off x="6858000" y="2502068"/>
            <a:ext cx="4680065" cy="172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97C525-033C-4114-8AF8-6E6D33605064}"/>
              </a:ext>
            </a:extLst>
          </p:cNvPr>
          <p:cNvSpPr/>
          <p:nvPr/>
        </p:nvSpPr>
        <p:spPr>
          <a:xfrm>
            <a:off x="6857999" y="4821319"/>
            <a:ext cx="4680065" cy="172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EF00CA4A-93C3-4490-97E6-D7CDA748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27329"/>
              </p:ext>
            </p:extLst>
          </p:nvPr>
        </p:nvGraphicFramePr>
        <p:xfrm>
          <a:off x="7512315" y="3167509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7E12380-2C10-45E1-B57B-F8FAD54B65ED}"/>
              </a:ext>
            </a:extLst>
          </p:cNvPr>
          <p:cNvSpPr/>
          <p:nvPr/>
        </p:nvSpPr>
        <p:spPr>
          <a:xfrm>
            <a:off x="6858571" y="2502068"/>
            <a:ext cx="1307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Host</a:t>
            </a:r>
            <a:endParaRPr lang="ja-JP" altLang="en-US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6B1582-D8F3-48EF-801C-2BE6C1579E2A}"/>
              </a:ext>
            </a:extLst>
          </p:cNvPr>
          <p:cNvSpPr/>
          <p:nvPr/>
        </p:nvSpPr>
        <p:spPr>
          <a:xfrm>
            <a:off x="6857999" y="6027209"/>
            <a:ext cx="1521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Device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(Global memory)</a:t>
            </a:r>
            <a:endParaRPr lang="ja-JP" altLang="en-US" sz="1400" b="1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09F515C-CC86-4286-921D-CE9DCD288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85570"/>
              </p:ext>
            </p:extLst>
          </p:nvPr>
        </p:nvGraphicFramePr>
        <p:xfrm>
          <a:off x="7512315" y="5090496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2C77A38-B2DD-4BD1-807A-8EB90C00F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71473"/>
              </p:ext>
            </p:extLst>
          </p:nvPr>
        </p:nvGraphicFramePr>
        <p:xfrm>
          <a:off x="9684708" y="3167508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A8223F2-9269-495C-BC74-045D7197F3C9}"/>
              </a:ext>
            </a:extLst>
          </p:cNvPr>
          <p:cNvCxnSpPr/>
          <p:nvPr/>
        </p:nvCxnSpPr>
        <p:spPr>
          <a:xfrm>
            <a:off x="8074619" y="4106487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76C5EF-B4F2-449C-9D4E-D18D1820F884}"/>
              </a:ext>
            </a:extLst>
          </p:cNvPr>
          <p:cNvCxnSpPr>
            <a:cxnSpLocks/>
          </p:cNvCxnSpPr>
          <p:nvPr/>
        </p:nvCxnSpPr>
        <p:spPr>
          <a:xfrm>
            <a:off x="8811490" y="5508060"/>
            <a:ext cx="6624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50D8BC9-899F-4C7D-86FF-EAD81EF080A8}"/>
              </a:ext>
            </a:extLst>
          </p:cNvPr>
          <p:cNvCxnSpPr>
            <a:cxnSpLocks/>
          </p:cNvCxnSpPr>
          <p:nvPr/>
        </p:nvCxnSpPr>
        <p:spPr>
          <a:xfrm flipV="1">
            <a:off x="10247012" y="4106487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9DA2F089-4C6C-4939-B0D8-74670A2BF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11744"/>
              </p:ext>
            </p:extLst>
          </p:nvPr>
        </p:nvGraphicFramePr>
        <p:xfrm>
          <a:off x="9684708" y="5090496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78B8EBB-9D36-47E6-BF0B-F3D3E6A9E2C1}"/>
              </a:ext>
            </a:extLst>
          </p:cNvPr>
          <p:cNvSpPr/>
          <p:nvPr/>
        </p:nvSpPr>
        <p:spPr>
          <a:xfrm>
            <a:off x="7024727" y="4248482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(h2d)</a:t>
            </a:r>
            <a:endParaRPr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8C797DF-30D8-4918-8B36-D84A5BF39091}"/>
              </a:ext>
            </a:extLst>
          </p:cNvPr>
          <p:cNvSpPr/>
          <p:nvPr/>
        </p:nvSpPr>
        <p:spPr>
          <a:xfrm>
            <a:off x="10231376" y="4263410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(d2h)</a:t>
            </a:r>
            <a:endParaRPr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D3024E-2938-4F3A-A721-40C802751171}"/>
              </a:ext>
            </a:extLst>
          </p:cNvPr>
          <p:cNvSpPr/>
          <p:nvPr/>
        </p:nvSpPr>
        <p:spPr>
          <a:xfrm rot="1800000">
            <a:off x="8792216" y="5742370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Calculation</a:t>
            </a:r>
            <a:endParaRPr lang="ja-JP" altLang="en-US" sz="1200" dirty="0"/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D4298E13-0DDF-4D84-9A94-CEF44DFA0E1B}"/>
              </a:ext>
            </a:extLst>
          </p:cNvPr>
          <p:cNvSpPr/>
          <p:nvPr/>
        </p:nvSpPr>
        <p:spPr>
          <a:xfrm>
            <a:off x="9231898" y="1316218"/>
            <a:ext cx="2866137" cy="683641"/>
          </a:xfrm>
          <a:prstGeom prst="wedgeRectCallout">
            <a:avLst>
              <a:gd name="adj1" fmla="val -65445"/>
              <a:gd name="adj2" fmla="val 2147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Allocate as pinned </a:t>
            </a:r>
            <a:r>
              <a:rPr lang="en-US" altLang="ja-JP" b="1" dirty="0">
                <a:solidFill>
                  <a:srgbClr val="FF0000"/>
                </a:solidFill>
              </a:rPr>
              <a:t>(non-pageable)</a:t>
            </a:r>
            <a:r>
              <a:rPr kumimoji="1" lang="en-US" altLang="ja-JP" b="1" dirty="0">
                <a:solidFill>
                  <a:srgbClr val="FF0000"/>
                </a:solidFill>
              </a:rPr>
              <a:t> memory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67E187E-D2BF-4187-8B68-C05A9A788FF6}"/>
              </a:ext>
            </a:extLst>
          </p:cNvPr>
          <p:cNvSpPr/>
          <p:nvPr/>
        </p:nvSpPr>
        <p:spPr>
          <a:xfrm>
            <a:off x="207818" y="2502068"/>
            <a:ext cx="5710045" cy="1729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264F03F-DB76-451A-83B8-52B61ECB4EE2}"/>
              </a:ext>
            </a:extLst>
          </p:cNvPr>
          <p:cNvSpPr/>
          <p:nvPr/>
        </p:nvSpPr>
        <p:spPr>
          <a:xfrm>
            <a:off x="1137498" y="4821319"/>
            <a:ext cx="4680065" cy="1729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219D5E27-4C7E-4542-A17D-D25CAD2B3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83048"/>
              </p:ext>
            </p:extLst>
          </p:nvPr>
        </p:nvGraphicFramePr>
        <p:xfrm>
          <a:off x="1791814" y="3167509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55D90C3-0BC3-40F5-BB51-14C4CAEE9979}"/>
              </a:ext>
            </a:extLst>
          </p:cNvPr>
          <p:cNvSpPr/>
          <p:nvPr/>
        </p:nvSpPr>
        <p:spPr>
          <a:xfrm>
            <a:off x="207818" y="2502068"/>
            <a:ext cx="13074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Host</a:t>
            </a:r>
            <a:endParaRPr lang="ja-JP" altLang="en-US" sz="1400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4FFD2B8-E375-42BE-AC4B-C3D23D2E6326}"/>
              </a:ext>
            </a:extLst>
          </p:cNvPr>
          <p:cNvSpPr/>
          <p:nvPr/>
        </p:nvSpPr>
        <p:spPr>
          <a:xfrm>
            <a:off x="1137498" y="6027209"/>
            <a:ext cx="1521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DDR on Device</a:t>
            </a:r>
          </a:p>
          <a:p>
            <a:r>
              <a:rPr lang="en-US" altLang="ja-JP" sz="1400" b="1" dirty="0">
                <a:latin typeface="ＭＳ Ｐゴシック" panose="020B0600070205080204" pitchFamily="50" charset="-128"/>
              </a:rPr>
              <a:t>(Global memory)</a:t>
            </a:r>
            <a:endParaRPr lang="ja-JP" altLang="en-US" sz="1400" b="1" dirty="0"/>
          </a:p>
        </p:txBody>
      </p:sp>
      <p:graphicFrame>
        <p:nvGraphicFramePr>
          <p:cNvPr id="35" name="表 34">
            <a:extLst>
              <a:ext uri="{FF2B5EF4-FFF2-40B4-BE49-F238E27FC236}">
                <a16:creationId xmlns:a16="http://schemas.microsoft.com/office/drawing/2014/main" id="{CFB97416-3A9A-4EDA-9CFE-A31A7256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29054"/>
              </p:ext>
            </p:extLst>
          </p:nvPr>
        </p:nvGraphicFramePr>
        <p:xfrm>
          <a:off x="1791814" y="5090496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graphicFrame>
        <p:nvGraphicFramePr>
          <p:cNvPr id="36" name="表 35">
            <a:extLst>
              <a:ext uri="{FF2B5EF4-FFF2-40B4-BE49-F238E27FC236}">
                <a16:creationId xmlns:a16="http://schemas.microsoft.com/office/drawing/2014/main" id="{479DF899-E601-4F9B-B41A-AB7203EDD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58761"/>
              </p:ext>
            </p:extLst>
          </p:nvPr>
        </p:nvGraphicFramePr>
        <p:xfrm>
          <a:off x="3964207" y="3167508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2E25DC1-0EEF-46C0-B4E9-1E66B87A612E}"/>
              </a:ext>
            </a:extLst>
          </p:cNvPr>
          <p:cNvCxnSpPr/>
          <p:nvPr/>
        </p:nvCxnSpPr>
        <p:spPr>
          <a:xfrm>
            <a:off x="2354118" y="4106487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12170F9-28C8-477D-845F-9221217E69DA}"/>
              </a:ext>
            </a:extLst>
          </p:cNvPr>
          <p:cNvCxnSpPr>
            <a:cxnSpLocks/>
          </p:cNvCxnSpPr>
          <p:nvPr/>
        </p:nvCxnSpPr>
        <p:spPr>
          <a:xfrm>
            <a:off x="3090989" y="5508060"/>
            <a:ext cx="6624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E8F4722-47F2-4C43-909C-7E39BE920C08}"/>
              </a:ext>
            </a:extLst>
          </p:cNvPr>
          <p:cNvCxnSpPr>
            <a:cxnSpLocks/>
          </p:cNvCxnSpPr>
          <p:nvPr/>
        </p:nvCxnSpPr>
        <p:spPr>
          <a:xfrm flipV="1">
            <a:off x="4526511" y="4106487"/>
            <a:ext cx="0" cy="87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65DF2AF7-48F5-4F79-BCCB-2CB0EFF3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1986"/>
              </p:ext>
            </p:extLst>
          </p:nvPr>
        </p:nvGraphicFramePr>
        <p:xfrm>
          <a:off x="3964207" y="5090496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895C52E-70F4-42AA-8A6B-ABBFCF9BB352}"/>
              </a:ext>
            </a:extLst>
          </p:cNvPr>
          <p:cNvSpPr/>
          <p:nvPr/>
        </p:nvSpPr>
        <p:spPr>
          <a:xfrm>
            <a:off x="2338483" y="427596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(h2d)</a:t>
            </a:r>
            <a:endParaRPr lang="ja-JP" altLang="en-US" sz="12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0B69F0B-2568-4C56-A838-E437F5DCD64A}"/>
              </a:ext>
            </a:extLst>
          </p:cNvPr>
          <p:cNvSpPr/>
          <p:nvPr/>
        </p:nvSpPr>
        <p:spPr>
          <a:xfrm>
            <a:off x="4510875" y="4263410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cudaMemcpy</a:t>
            </a:r>
            <a:endParaRPr lang="en-US" altLang="ja-JP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(d2h)</a:t>
            </a:r>
            <a:endParaRPr lang="ja-JP" altLang="en-US" sz="12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1D855F0-5DD6-4FBF-BAD6-9E20EEDD5292}"/>
              </a:ext>
            </a:extLst>
          </p:cNvPr>
          <p:cNvSpPr/>
          <p:nvPr/>
        </p:nvSpPr>
        <p:spPr>
          <a:xfrm rot="1800000">
            <a:off x="3071715" y="5742370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Calculation</a:t>
            </a:r>
            <a:endParaRPr lang="ja-JP" altLang="en-US" sz="1200" dirty="0"/>
          </a:p>
        </p:txBody>
      </p:sp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DB02A3D5-13AF-4D0C-A78D-30D1CCF5A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83048"/>
              </p:ext>
            </p:extLst>
          </p:nvPr>
        </p:nvGraphicFramePr>
        <p:xfrm>
          <a:off x="289373" y="3167508"/>
          <a:ext cx="1124608" cy="835131"/>
        </p:xfrm>
        <a:graphic>
          <a:graphicData uri="http://schemas.openxmlformats.org/drawingml/2006/table">
            <a:tbl>
              <a:tblPr/>
              <a:tblGrid>
                <a:gridCol w="70288">
                  <a:extLst>
                    <a:ext uri="{9D8B030D-6E8A-4147-A177-3AD203B41FA5}">
                      <a16:colId xmlns:a16="http://schemas.microsoft.com/office/drawing/2014/main" val="370882149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5615397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57423240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39925585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438588612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289863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72750711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7956909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618165089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926168187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112163545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590549718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1693784234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287594087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253811833"/>
                    </a:ext>
                  </a:extLst>
                </a:gridCol>
                <a:gridCol w="70288">
                  <a:extLst>
                    <a:ext uri="{9D8B030D-6E8A-4147-A177-3AD203B41FA5}">
                      <a16:colId xmlns:a16="http://schemas.microsoft.com/office/drawing/2014/main" val="3812527938"/>
                    </a:ext>
                  </a:extLst>
                </a:gridCol>
              </a:tblGrid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131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04780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07839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9673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98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6603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7097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200451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9438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12715"/>
                  </a:ext>
                </a:extLst>
              </a:tr>
              <a:tr h="693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56028"/>
                  </a:ext>
                </a:extLst>
              </a:tr>
              <a:tr h="7213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2775" marR="2775" marT="27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29057"/>
                  </a:ext>
                </a:extLst>
              </a:tr>
            </a:tbl>
          </a:graphicData>
        </a:graphic>
      </p:graphicFrame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DC73A6B-8EB3-4C56-A7D6-EF0CAFC784AD}"/>
              </a:ext>
            </a:extLst>
          </p:cNvPr>
          <p:cNvCxnSpPr>
            <a:cxnSpLocks/>
          </p:cNvCxnSpPr>
          <p:nvPr/>
        </p:nvCxnSpPr>
        <p:spPr>
          <a:xfrm>
            <a:off x="1472212" y="3576195"/>
            <a:ext cx="2613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0D9BF27-490A-4987-A8B5-980818EBF879}"/>
              </a:ext>
            </a:extLst>
          </p:cNvPr>
          <p:cNvSpPr/>
          <p:nvPr/>
        </p:nvSpPr>
        <p:spPr>
          <a:xfrm>
            <a:off x="143844" y="2906089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Pageable memory</a:t>
            </a:r>
            <a:endParaRPr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E39A51F-2F12-4373-8A5A-CE618E1958F1}"/>
              </a:ext>
            </a:extLst>
          </p:cNvPr>
          <p:cNvSpPr/>
          <p:nvPr/>
        </p:nvSpPr>
        <p:spPr>
          <a:xfrm>
            <a:off x="1649821" y="2913692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</a:rPr>
              <a:t>Non-Pageable memory</a:t>
            </a:r>
            <a:endParaRPr lang="ja-JP" altLang="en-US" sz="1200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85ED4E0-D07B-4FAF-A77E-BB220D6A0846}"/>
              </a:ext>
            </a:extLst>
          </p:cNvPr>
          <p:cNvSpPr/>
          <p:nvPr/>
        </p:nvSpPr>
        <p:spPr>
          <a:xfrm>
            <a:off x="6098467" y="4059521"/>
            <a:ext cx="598516" cy="839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B30E4966-F1B2-4B98-B60E-EAA54624FFA0}"/>
              </a:ext>
            </a:extLst>
          </p:cNvPr>
          <p:cNvSpPr/>
          <p:nvPr/>
        </p:nvSpPr>
        <p:spPr>
          <a:xfrm>
            <a:off x="9231898" y="1311036"/>
            <a:ext cx="2866137" cy="683641"/>
          </a:xfrm>
          <a:prstGeom prst="wedgeRectCallout">
            <a:avLst>
              <a:gd name="adj1" fmla="val -28321"/>
              <a:gd name="adj2" fmla="val 1977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Allocate as pinned </a:t>
            </a:r>
            <a:r>
              <a:rPr lang="en-US" altLang="ja-JP" b="1" dirty="0">
                <a:solidFill>
                  <a:srgbClr val="FF0000"/>
                </a:solidFill>
              </a:rPr>
              <a:t>(non-pageable)</a:t>
            </a:r>
            <a:r>
              <a:rPr kumimoji="1" lang="en-US" altLang="ja-JP" b="1" dirty="0">
                <a:solidFill>
                  <a:srgbClr val="FF0000"/>
                </a:solidFill>
              </a:rPr>
              <a:t> memory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A1CF9EEC-B5C9-4DD7-A72F-A3A4BB14891B}"/>
              </a:ext>
            </a:extLst>
          </p:cNvPr>
          <p:cNvSpPr/>
          <p:nvPr/>
        </p:nvSpPr>
        <p:spPr>
          <a:xfrm>
            <a:off x="143844" y="4327648"/>
            <a:ext cx="1111244" cy="445761"/>
          </a:xfrm>
          <a:prstGeom prst="wedgeRectCallout">
            <a:avLst>
              <a:gd name="adj1" fmla="val 79530"/>
              <a:gd name="adj2" fmla="val -18864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>
                <a:solidFill>
                  <a:srgbClr val="FF0000"/>
                </a:solidFill>
              </a:rPr>
              <a:t>Redundant copy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4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388</Words>
  <Application>Microsoft Office PowerPoint</Application>
  <PresentationFormat>ワイド画面</PresentationFormat>
  <Paragraphs>5664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Ｐゴシック</vt:lpstr>
      <vt:lpstr>游ゴシック</vt:lpstr>
      <vt:lpstr>游ゴシック Light</vt:lpstr>
      <vt:lpstr>Arial</vt:lpstr>
      <vt:lpstr>Consolas</vt:lpstr>
      <vt:lpstr>Wingdings</vt:lpstr>
      <vt:lpstr>Office テーマ</vt:lpstr>
      <vt:lpstr>Speeding up Conway’s Game of Life</vt:lpstr>
      <vt:lpstr>Step 0</vt:lpstr>
      <vt:lpstr>Step 1</vt:lpstr>
      <vt:lpstr>Step 1-1</vt:lpstr>
      <vt:lpstr>Step 2</vt:lpstr>
      <vt:lpstr>Step 2</vt:lpstr>
      <vt:lpstr>Step 3</vt:lpstr>
      <vt:lpstr>Step 3</vt:lpstr>
      <vt:lpstr>Step 3-1</vt:lpstr>
      <vt:lpstr>Step 3-2</vt:lpstr>
      <vt:lpstr>Step 3-3</vt:lpstr>
      <vt:lpstr>Step 3-4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</dc:title>
  <dc:creator>tak</dc:creator>
  <cp:lastModifiedBy>tak</cp:lastModifiedBy>
  <cp:revision>148</cp:revision>
  <dcterms:created xsi:type="dcterms:W3CDTF">2017-09-01T07:41:44Z</dcterms:created>
  <dcterms:modified xsi:type="dcterms:W3CDTF">2017-10-28T09:17:50Z</dcterms:modified>
</cp:coreProperties>
</file>