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df34549d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df34549d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f34549df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f34549df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df34549df7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df34549df7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df34549df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df34549df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f34549df7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f34549df7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f34549df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f34549df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f34549df7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f34549df7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df34549df7_1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df34549df7_1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f34549df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f34549df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f34549df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f34549df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c4151c75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c4151c75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df4fa2c7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df4fa2c7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f4fa48b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f4fa48b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f8296d9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f8296d9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bc4e04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bc4e04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bc4e0444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bc4e0444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f34549df7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f34549df7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f34549df7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f34549df7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df34549df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df34549df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f34549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f34549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f34549df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f34549df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30800" y="331675"/>
            <a:ext cx="1317900" cy="172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339125" y="2888438"/>
            <a:ext cx="1200300" cy="5289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388300" y="2626213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42400" y="2888288"/>
            <a:ext cx="701100" cy="52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13"/>
          <p:cNvCxnSpPr>
            <a:stCxn id="59" idx="2"/>
            <a:endCxn id="55" idx="1"/>
          </p:cNvCxnSpPr>
          <p:nvPr/>
        </p:nvCxnSpPr>
        <p:spPr>
          <a:xfrm>
            <a:off x="2701920" y="3152888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5" idx="3"/>
            <a:endCxn id="57" idx="1"/>
          </p:cNvCxnSpPr>
          <p:nvPr/>
        </p:nvCxnSpPr>
        <p:spPr>
          <a:xfrm>
            <a:off x="4539425" y="3152888"/>
            <a:ext cx="40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/>
          <p:nvPr/>
        </p:nvSpPr>
        <p:spPr>
          <a:xfrm rot="-5400000">
            <a:off x="2456932" y="3056813"/>
            <a:ext cx="297825" cy="1921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628175" y="3152900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i2c</a:t>
            </a:r>
            <a:endParaRPr sz="1100"/>
          </a:p>
        </p:txBody>
      </p:sp>
      <p:sp>
        <p:nvSpPr>
          <p:cNvPr id="62" name="Google Shape;62;p13"/>
          <p:cNvSpPr txBox="1"/>
          <p:nvPr/>
        </p:nvSpPr>
        <p:spPr>
          <a:xfrm>
            <a:off x="2858225" y="3153950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line</a:t>
            </a:r>
            <a:endParaRPr sz="1100"/>
          </a:p>
        </p:txBody>
      </p:sp>
      <p:sp>
        <p:nvSpPr>
          <p:cNvPr id="63" name="Google Shape;63;p13"/>
          <p:cNvSpPr/>
          <p:nvPr/>
        </p:nvSpPr>
        <p:spPr>
          <a:xfrm>
            <a:off x="1485200" y="438500"/>
            <a:ext cx="753894" cy="52887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485200" y="1227694"/>
            <a:ext cx="753894" cy="528876"/>
          </a:xfrm>
          <a:prstGeom prst="flowChartMultidocument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1801100" y="1800825"/>
            <a:ext cx="637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Talking</a:t>
            </a:r>
            <a:endParaRPr sz="1100"/>
          </a:p>
        </p:txBody>
      </p:sp>
      <p:sp>
        <p:nvSpPr>
          <p:cNvPr id="66" name="Google Shape;66;p13"/>
          <p:cNvSpPr txBox="1"/>
          <p:nvPr/>
        </p:nvSpPr>
        <p:spPr>
          <a:xfrm>
            <a:off x="1540700" y="962600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Not Talking</a:t>
            </a:r>
            <a:endParaRPr sz="1100"/>
          </a:p>
        </p:txBody>
      </p:sp>
      <p:sp>
        <p:nvSpPr>
          <p:cNvPr id="67" name="Google Shape;67;p13"/>
          <p:cNvSpPr txBox="1"/>
          <p:nvPr/>
        </p:nvSpPr>
        <p:spPr>
          <a:xfrm>
            <a:off x="1496300" y="2127425"/>
            <a:ext cx="1571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Training Data (wav files)</a:t>
            </a:r>
            <a:endParaRPr sz="1100"/>
          </a:p>
        </p:txBody>
      </p:sp>
      <p:sp>
        <p:nvSpPr>
          <p:cNvPr id="68" name="Google Shape;68;p13"/>
          <p:cNvSpPr/>
          <p:nvPr/>
        </p:nvSpPr>
        <p:spPr>
          <a:xfrm>
            <a:off x="3680825" y="977525"/>
            <a:ext cx="753894" cy="531306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801600" y="1338425"/>
            <a:ext cx="558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Training</a:t>
            </a:r>
            <a:endParaRPr sz="1100"/>
          </a:p>
        </p:txBody>
      </p:sp>
      <p:sp>
        <p:nvSpPr>
          <p:cNvPr id="70" name="Google Shape;70;p13"/>
          <p:cNvSpPr/>
          <p:nvPr/>
        </p:nvSpPr>
        <p:spPr>
          <a:xfrm>
            <a:off x="2730038" y="1108125"/>
            <a:ext cx="701100" cy="1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4307625" y="1508825"/>
            <a:ext cx="16821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Model File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(TensorFlow Lite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  for Microcontrollers)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 rot="5400000">
            <a:off x="3618525" y="2051151"/>
            <a:ext cx="811800" cy="1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4127850" y="2205788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Deploy</a:t>
            </a:r>
            <a:endParaRPr sz="1100"/>
          </a:p>
        </p:txBody>
      </p:sp>
      <p:sp>
        <p:nvSpPr>
          <p:cNvPr id="74" name="Google Shape;74;p13"/>
          <p:cNvSpPr txBox="1"/>
          <p:nvPr/>
        </p:nvSpPr>
        <p:spPr>
          <a:xfrm>
            <a:off x="2532875" y="3334075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/>
              <a:t>Mic</a:t>
            </a:r>
            <a:endParaRPr sz="1100"/>
          </a:p>
        </p:txBody>
      </p:sp>
      <p:sp>
        <p:nvSpPr>
          <p:cNvPr id="75" name="Google Shape;75;p13"/>
          <p:cNvSpPr/>
          <p:nvPr/>
        </p:nvSpPr>
        <p:spPr>
          <a:xfrm>
            <a:off x="1921388" y="2992650"/>
            <a:ext cx="387000" cy="170400"/>
          </a:xfrm>
          <a:prstGeom prst="wedgeRoundRectCallout">
            <a:avLst>
              <a:gd fmla="val -52697" name="adj1"/>
              <a:gd fmla="val -121068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1386575" y="3330675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1950725" y="3346263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/>
        </p:nvSpPr>
        <p:spPr>
          <a:xfrm>
            <a:off x="3359600" y="3440475"/>
            <a:ext cx="1412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Raspberry Pi Pico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162750" y="3440475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Display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8" name="Google Shape;318;p22"/>
          <p:cNvCxnSpPr>
            <a:stCxn id="319" idx="2"/>
            <a:endCxn id="317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0" name="Google Shape;320;p22"/>
          <p:cNvCxnSpPr>
            <a:stCxn id="317" idx="3"/>
            <a:endCxn id="316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22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323" name="Google Shape;323;p22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324" name="Google Shape;324;p22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22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sp>
        <p:nvSpPr>
          <p:cNvPr id="327" name="Google Shape;327;p22"/>
          <p:cNvSpPr txBox="1"/>
          <p:nvPr/>
        </p:nvSpPr>
        <p:spPr>
          <a:xfrm>
            <a:off x="5741750" y="2170938"/>
            <a:ext cx="1229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00FFFF"/>
                </a:highlight>
              </a:rPr>
              <a:t>Not Talking</a:t>
            </a:r>
            <a:endParaRPr sz="1800">
              <a:highlight>
                <a:srgbClr val="00FFFF"/>
              </a:highlight>
            </a:endParaRPr>
          </a:p>
        </p:txBody>
      </p:sp>
      <p:grpSp>
        <p:nvGrpSpPr>
          <p:cNvPr id="328" name="Google Shape;328;p22"/>
          <p:cNvGrpSpPr/>
          <p:nvPr/>
        </p:nvGrpSpPr>
        <p:grpSpPr>
          <a:xfrm>
            <a:off x="1105675" y="2062425"/>
            <a:ext cx="737101" cy="448450"/>
            <a:chOff x="4634475" y="1281750"/>
            <a:chExt cx="737101" cy="448450"/>
          </a:xfrm>
        </p:grpSpPr>
        <p:pic>
          <p:nvPicPr>
            <p:cNvPr id="329" name="Google Shape;32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34475" y="1281750"/>
              <a:ext cx="737101" cy="27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22"/>
            <p:cNvSpPr txBox="1"/>
            <p:nvPr/>
          </p:nvSpPr>
          <p:spPr>
            <a:xfrm>
              <a:off x="4710275" y="1559800"/>
              <a:ext cx="5742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Music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23"/>
          <p:cNvCxnSpPr>
            <a:stCxn id="338" idx="2"/>
            <a:endCxn id="336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3"/>
          <p:cNvCxnSpPr>
            <a:stCxn id="336" idx="3"/>
            <a:endCxn id="335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23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341" name="Google Shape;341;p23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342" name="Google Shape;342;p23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343" name="Google Shape;343;p23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23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5" name="Google Shape;345;p23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sp>
        <p:nvSpPr>
          <p:cNvPr id="346" name="Google Shape;346;p23"/>
          <p:cNvSpPr txBox="1"/>
          <p:nvPr/>
        </p:nvSpPr>
        <p:spPr>
          <a:xfrm>
            <a:off x="5741750" y="2170938"/>
            <a:ext cx="1229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00FFFF"/>
                </a:highlight>
              </a:rPr>
              <a:t>Not Talking</a:t>
            </a:r>
            <a:endParaRPr sz="1800">
              <a:highlight>
                <a:srgbClr val="00FFFF"/>
              </a:highlight>
            </a:endParaRPr>
          </a:p>
        </p:txBody>
      </p:sp>
      <p:grpSp>
        <p:nvGrpSpPr>
          <p:cNvPr id="347" name="Google Shape;347;p23"/>
          <p:cNvGrpSpPr/>
          <p:nvPr/>
        </p:nvGrpSpPr>
        <p:grpSpPr>
          <a:xfrm>
            <a:off x="1052350" y="1967625"/>
            <a:ext cx="888300" cy="638038"/>
            <a:chOff x="5987638" y="1205550"/>
            <a:chExt cx="888300" cy="638038"/>
          </a:xfrm>
        </p:grpSpPr>
        <p:sp>
          <p:nvSpPr>
            <p:cNvPr id="348" name="Google Shape;348;p23"/>
            <p:cNvSpPr txBox="1"/>
            <p:nvPr/>
          </p:nvSpPr>
          <p:spPr>
            <a:xfrm>
              <a:off x="5987638" y="1673188"/>
              <a:ext cx="8883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Noise, Others</a:t>
              </a:r>
              <a:endParaRPr sz="110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994488" y="1205550"/>
              <a:ext cx="874584" cy="370548"/>
            </a:xfrm>
            <a:prstGeom prst="irregularSeal2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24"/>
          <p:cNvCxnSpPr>
            <a:stCxn id="357" idx="2"/>
            <a:endCxn id="355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4"/>
          <p:cNvCxnSpPr>
            <a:stCxn id="355" idx="3"/>
            <a:endCxn id="354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24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4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360" name="Google Shape;360;p24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361" name="Google Shape;361;p24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362" name="Google Shape;362;p24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sp>
        <p:nvSpPr>
          <p:cNvPr id="365" name="Google Shape;365;p24"/>
          <p:cNvSpPr txBox="1"/>
          <p:nvPr/>
        </p:nvSpPr>
        <p:spPr>
          <a:xfrm>
            <a:off x="5741750" y="2170938"/>
            <a:ext cx="1229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00FFFF"/>
                </a:highlight>
              </a:rPr>
              <a:t>Not Talking</a:t>
            </a:r>
            <a:endParaRPr sz="1800">
              <a:highlight>
                <a:srgbClr val="00FFFF"/>
              </a:highlight>
            </a:endParaRPr>
          </a:p>
        </p:txBody>
      </p:sp>
      <p:grpSp>
        <p:nvGrpSpPr>
          <p:cNvPr id="366" name="Google Shape;366;p24"/>
          <p:cNvGrpSpPr/>
          <p:nvPr/>
        </p:nvGrpSpPr>
        <p:grpSpPr>
          <a:xfrm>
            <a:off x="8070025" y="2988600"/>
            <a:ext cx="888300" cy="638038"/>
            <a:chOff x="5987638" y="1205550"/>
            <a:chExt cx="888300" cy="638038"/>
          </a:xfrm>
        </p:grpSpPr>
        <p:sp>
          <p:nvSpPr>
            <p:cNvPr id="367" name="Google Shape;367;p24"/>
            <p:cNvSpPr txBox="1"/>
            <p:nvPr/>
          </p:nvSpPr>
          <p:spPr>
            <a:xfrm>
              <a:off x="5987638" y="1673188"/>
              <a:ext cx="8883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Noise, Others</a:t>
              </a:r>
              <a:endParaRPr sz="1100"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994488" y="1205550"/>
              <a:ext cx="874584" cy="370548"/>
            </a:xfrm>
            <a:prstGeom prst="irregularSeal2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24"/>
          <p:cNvGrpSpPr/>
          <p:nvPr/>
        </p:nvGrpSpPr>
        <p:grpSpPr>
          <a:xfrm>
            <a:off x="7204125" y="3032800"/>
            <a:ext cx="737101" cy="448450"/>
            <a:chOff x="4634475" y="1281750"/>
            <a:chExt cx="737101" cy="448450"/>
          </a:xfrm>
        </p:grpSpPr>
        <p:pic>
          <p:nvPicPr>
            <p:cNvPr id="370" name="Google Shape;370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34475" y="1281750"/>
              <a:ext cx="737101" cy="27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p24"/>
            <p:cNvSpPr txBox="1"/>
            <p:nvPr/>
          </p:nvSpPr>
          <p:spPr>
            <a:xfrm>
              <a:off x="4710275" y="1559800"/>
              <a:ext cx="5742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Music</a:t>
              </a:r>
              <a:endParaRPr sz="1100"/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8070031" y="2133200"/>
            <a:ext cx="794023" cy="693150"/>
            <a:chOff x="2773681" y="1075925"/>
            <a:chExt cx="794023" cy="693150"/>
          </a:xfrm>
        </p:grpSpPr>
        <p:sp>
          <p:nvSpPr>
            <p:cNvPr id="373" name="Google Shape;373;p24"/>
            <p:cNvSpPr/>
            <p:nvPr/>
          </p:nvSpPr>
          <p:spPr>
            <a:xfrm>
              <a:off x="2992550" y="1075925"/>
              <a:ext cx="278100" cy="2781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3333703" y="1085351"/>
              <a:ext cx="234000" cy="1032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 txBox="1"/>
            <p:nvPr/>
          </p:nvSpPr>
          <p:spPr>
            <a:xfrm>
              <a:off x="2773681" y="1398575"/>
              <a:ext cx="6606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 from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a distance</a:t>
              </a:r>
              <a:endParaRPr sz="1100"/>
            </a:p>
          </p:txBody>
        </p:sp>
      </p:grpSp>
      <p:grpSp>
        <p:nvGrpSpPr>
          <p:cNvPr id="376" name="Google Shape;376;p24"/>
          <p:cNvGrpSpPr/>
          <p:nvPr/>
        </p:nvGrpSpPr>
        <p:grpSpPr>
          <a:xfrm>
            <a:off x="7255725" y="2079488"/>
            <a:ext cx="493800" cy="704825"/>
            <a:chOff x="1079700" y="801150"/>
            <a:chExt cx="493800" cy="704825"/>
          </a:xfrm>
        </p:grpSpPr>
        <p:sp>
          <p:nvSpPr>
            <p:cNvPr id="377" name="Google Shape;377;p24"/>
            <p:cNvSpPr/>
            <p:nvPr/>
          </p:nvSpPr>
          <p:spPr>
            <a:xfrm>
              <a:off x="1079700" y="801150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1170600" y="1040550"/>
              <a:ext cx="278100" cy="220500"/>
            </a:xfrm>
            <a:prstGeom prst="noSmoking">
              <a:avLst>
                <a:gd fmla="val 1875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 txBox="1"/>
            <p:nvPr/>
          </p:nvSpPr>
          <p:spPr>
            <a:xfrm>
              <a:off x="1170600" y="1335575"/>
              <a:ext cx="4029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Quiet</a:t>
              </a:r>
              <a:endParaRPr sz="11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5963075" y="2147138"/>
            <a:ext cx="888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FF0000"/>
                </a:highlight>
              </a:rPr>
              <a:t>Talking</a:t>
            </a:r>
            <a:endParaRPr sz="1800">
              <a:highlight>
                <a:srgbClr val="FF0000"/>
              </a:highlight>
            </a:endParaRPr>
          </a:p>
        </p:txBody>
      </p:sp>
      <p:sp>
        <p:nvSpPr>
          <p:cNvPr id="386" name="Google Shape;386;p25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25"/>
          <p:cNvCxnSpPr>
            <a:stCxn id="388" idx="2"/>
            <a:endCxn id="386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5"/>
          <p:cNvCxnSpPr>
            <a:stCxn id="386" idx="3"/>
            <a:endCxn id="384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25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391" name="Google Shape;391;p25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392" name="Google Shape;392;p25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393" name="Google Shape;393;p25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25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grpSp>
        <p:nvGrpSpPr>
          <p:cNvPr id="396" name="Google Shape;396;p25"/>
          <p:cNvGrpSpPr/>
          <p:nvPr/>
        </p:nvGrpSpPr>
        <p:grpSpPr>
          <a:xfrm>
            <a:off x="987575" y="1987563"/>
            <a:ext cx="951150" cy="653375"/>
            <a:chOff x="1164150" y="2340875"/>
            <a:chExt cx="951150" cy="653375"/>
          </a:xfrm>
        </p:grpSpPr>
        <p:sp>
          <p:nvSpPr>
            <p:cNvPr id="397" name="Google Shape;397;p25"/>
            <p:cNvSpPr/>
            <p:nvPr/>
          </p:nvSpPr>
          <p:spPr>
            <a:xfrm>
              <a:off x="1164150" y="2340875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1728300" y="2356463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5"/>
            <p:cNvSpPr txBox="1"/>
            <p:nvPr/>
          </p:nvSpPr>
          <p:spPr>
            <a:xfrm>
              <a:off x="1406275" y="2823850"/>
              <a:ext cx="4938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6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6"/>
          <p:cNvSpPr txBox="1"/>
          <p:nvPr/>
        </p:nvSpPr>
        <p:spPr>
          <a:xfrm>
            <a:off x="5963075" y="2147138"/>
            <a:ext cx="888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FF0000"/>
                </a:highlight>
              </a:rPr>
              <a:t>Talking</a:t>
            </a:r>
            <a:endParaRPr sz="1800">
              <a:highlight>
                <a:srgbClr val="FF0000"/>
              </a:highlight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" name="Google Shape;407;p26"/>
          <p:cNvCxnSpPr>
            <a:stCxn id="408" idx="2"/>
            <a:endCxn id="406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26"/>
          <p:cNvCxnSpPr>
            <a:stCxn id="406" idx="3"/>
            <a:endCxn id="404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26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411" name="Google Shape;411;p26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412" name="Google Shape;412;p26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26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grpSp>
        <p:nvGrpSpPr>
          <p:cNvPr id="416" name="Google Shape;416;p26"/>
          <p:cNvGrpSpPr/>
          <p:nvPr/>
        </p:nvGrpSpPr>
        <p:grpSpPr>
          <a:xfrm>
            <a:off x="582800" y="1684175"/>
            <a:ext cx="1530900" cy="1407875"/>
            <a:chOff x="2415325" y="2103788"/>
            <a:chExt cx="1530900" cy="1407875"/>
          </a:xfrm>
        </p:grpSpPr>
        <p:sp>
          <p:nvSpPr>
            <p:cNvPr id="417" name="Google Shape;417;p26"/>
            <p:cNvSpPr/>
            <p:nvPr/>
          </p:nvSpPr>
          <p:spPr>
            <a:xfrm>
              <a:off x="2606588" y="2103788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139675" y="2470225"/>
              <a:ext cx="387000" cy="170400"/>
            </a:xfrm>
            <a:prstGeom prst="wedgeRoundRectCallout">
              <a:avLst>
                <a:gd fmla="val -52697" name="adj1"/>
                <a:gd fmla="val -121068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2604863" y="2808250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3169013" y="2823838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 txBox="1"/>
            <p:nvPr/>
          </p:nvSpPr>
          <p:spPr>
            <a:xfrm>
              <a:off x="2415325" y="3341263"/>
              <a:ext cx="15309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(more than one person)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7"/>
          <p:cNvSpPr txBox="1"/>
          <p:nvPr/>
        </p:nvSpPr>
        <p:spPr>
          <a:xfrm>
            <a:off x="5963075" y="2147138"/>
            <a:ext cx="888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FF0000"/>
                </a:highlight>
              </a:rPr>
              <a:t>Talking</a:t>
            </a:r>
            <a:endParaRPr sz="1800">
              <a:highlight>
                <a:srgbClr val="FF0000"/>
              </a:highlight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27"/>
          <p:cNvCxnSpPr>
            <a:stCxn id="430" idx="2"/>
            <a:endCxn id="428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1" name="Google Shape;431;p27"/>
          <p:cNvCxnSpPr>
            <a:stCxn id="428" idx="3"/>
            <a:endCxn id="426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27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7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433" name="Google Shape;433;p27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435" name="Google Shape;435;p27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6" name="Google Shape;436;p27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grpSp>
        <p:nvGrpSpPr>
          <p:cNvPr id="438" name="Google Shape;438;p27"/>
          <p:cNvGrpSpPr/>
          <p:nvPr/>
        </p:nvGrpSpPr>
        <p:grpSpPr>
          <a:xfrm>
            <a:off x="1038863" y="1787800"/>
            <a:ext cx="1072200" cy="1186188"/>
            <a:chOff x="4170825" y="2325475"/>
            <a:chExt cx="1072200" cy="1186188"/>
          </a:xfrm>
        </p:grpSpPr>
        <p:sp>
          <p:nvSpPr>
            <p:cNvPr id="439" name="Google Shape;439;p27"/>
            <p:cNvSpPr/>
            <p:nvPr/>
          </p:nvSpPr>
          <p:spPr>
            <a:xfrm>
              <a:off x="4201275" y="2325475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765425" y="2341063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41" name="Google Shape;44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3225" y="2899175"/>
              <a:ext cx="737101" cy="27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2" name="Google Shape;442;p27"/>
            <p:cNvSpPr txBox="1"/>
            <p:nvPr/>
          </p:nvSpPr>
          <p:spPr>
            <a:xfrm>
              <a:off x="4170825" y="3341263"/>
              <a:ext cx="10722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 + Music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8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8"/>
          <p:cNvSpPr txBox="1"/>
          <p:nvPr/>
        </p:nvSpPr>
        <p:spPr>
          <a:xfrm>
            <a:off x="5963075" y="2147138"/>
            <a:ext cx="888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FF0000"/>
                </a:highlight>
              </a:rPr>
              <a:t>Talking</a:t>
            </a:r>
            <a:endParaRPr sz="1800">
              <a:highlight>
                <a:srgbClr val="FF0000"/>
              </a:highlight>
            </a:endParaRPr>
          </a:p>
        </p:txBody>
      </p:sp>
      <p:sp>
        <p:nvSpPr>
          <p:cNvPr id="449" name="Google Shape;449;p28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28"/>
          <p:cNvCxnSpPr>
            <a:stCxn id="451" idx="2"/>
            <a:endCxn id="449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28"/>
          <p:cNvCxnSpPr>
            <a:stCxn id="449" idx="3"/>
            <a:endCxn id="447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28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454" name="Google Shape;454;p28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455" name="Google Shape;455;p28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456" name="Google Shape;456;p28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7" name="Google Shape;457;p28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grpSp>
        <p:nvGrpSpPr>
          <p:cNvPr id="459" name="Google Shape;459;p28"/>
          <p:cNvGrpSpPr/>
          <p:nvPr/>
        </p:nvGrpSpPr>
        <p:grpSpPr>
          <a:xfrm>
            <a:off x="1078638" y="1817675"/>
            <a:ext cx="1072200" cy="1205225"/>
            <a:chOff x="5543825" y="2306438"/>
            <a:chExt cx="1072200" cy="1205225"/>
          </a:xfrm>
        </p:grpSpPr>
        <p:sp>
          <p:nvSpPr>
            <p:cNvPr id="460" name="Google Shape;460;p28"/>
            <p:cNvSpPr/>
            <p:nvPr/>
          </p:nvSpPr>
          <p:spPr>
            <a:xfrm>
              <a:off x="5574275" y="2306438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138425" y="2322025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 txBox="1"/>
            <p:nvPr/>
          </p:nvSpPr>
          <p:spPr>
            <a:xfrm>
              <a:off x="5543825" y="3341263"/>
              <a:ext cx="10722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 + Noise</a:t>
              </a:r>
              <a:endParaRPr sz="1100"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5642625" y="2852925"/>
              <a:ext cx="874584" cy="370548"/>
            </a:xfrm>
            <a:prstGeom prst="irregularSeal2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 txBox="1"/>
          <p:nvPr/>
        </p:nvSpPr>
        <p:spPr>
          <a:xfrm>
            <a:off x="5963075" y="2147138"/>
            <a:ext cx="8883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FF0000"/>
                </a:highlight>
              </a:rPr>
              <a:t>Talking</a:t>
            </a:r>
            <a:endParaRPr sz="1800">
              <a:highlight>
                <a:srgbClr val="FF0000"/>
              </a:highlight>
            </a:endParaRPr>
          </a:p>
        </p:txBody>
      </p:sp>
      <p:sp>
        <p:nvSpPr>
          <p:cNvPr id="470" name="Google Shape;470;p29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29"/>
          <p:cNvCxnSpPr>
            <a:stCxn id="472" idx="2"/>
            <a:endCxn id="470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" name="Google Shape;473;p29"/>
          <p:cNvCxnSpPr>
            <a:stCxn id="470" idx="3"/>
            <a:endCxn id="468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29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475" name="Google Shape;475;p29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476" name="Google Shape;476;p29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477" name="Google Shape;477;p29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9" name="Google Shape;479;p29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grpSp>
        <p:nvGrpSpPr>
          <p:cNvPr id="480" name="Google Shape;480;p29"/>
          <p:cNvGrpSpPr/>
          <p:nvPr/>
        </p:nvGrpSpPr>
        <p:grpSpPr>
          <a:xfrm>
            <a:off x="8071788" y="3100975"/>
            <a:ext cx="1072200" cy="1205225"/>
            <a:chOff x="5543825" y="2306438"/>
            <a:chExt cx="1072200" cy="1205225"/>
          </a:xfrm>
        </p:grpSpPr>
        <p:sp>
          <p:nvSpPr>
            <p:cNvPr id="481" name="Google Shape;481;p29"/>
            <p:cNvSpPr/>
            <p:nvPr/>
          </p:nvSpPr>
          <p:spPr>
            <a:xfrm>
              <a:off x="5574275" y="2306438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9"/>
            <p:cNvSpPr/>
            <p:nvPr/>
          </p:nvSpPr>
          <p:spPr>
            <a:xfrm>
              <a:off x="6138425" y="2322025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9"/>
            <p:cNvSpPr txBox="1"/>
            <p:nvPr/>
          </p:nvSpPr>
          <p:spPr>
            <a:xfrm>
              <a:off x="5543825" y="3341263"/>
              <a:ext cx="10722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 + Noise</a:t>
              </a:r>
              <a:endParaRPr sz="1100"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5642625" y="2852925"/>
              <a:ext cx="874584" cy="370548"/>
            </a:xfrm>
            <a:prstGeom prst="irregularSeal2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9"/>
          <p:cNvGrpSpPr/>
          <p:nvPr/>
        </p:nvGrpSpPr>
        <p:grpSpPr>
          <a:xfrm>
            <a:off x="8004200" y="1342775"/>
            <a:ext cx="1530900" cy="1407875"/>
            <a:chOff x="2415325" y="2103788"/>
            <a:chExt cx="1530900" cy="1407875"/>
          </a:xfrm>
        </p:grpSpPr>
        <p:sp>
          <p:nvSpPr>
            <p:cNvPr id="486" name="Google Shape;486;p29"/>
            <p:cNvSpPr/>
            <p:nvPr/>
          </p:nvSpPr>
          <p:spPr>
            <a:xfrm>
              <a:off x="2606588" y="2103788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3139675" y="2470225"/>
              <a:ext cx="387000" cy="170400"/>
            </a:xfrm>
            <a:prstGeom prst="wedgeRoundRectCallout">
              <a:avLst>
                <a:gd fmla="val -52697" name="adj1"/>
                <a:gd fmla="val -121068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2604863" y="2808250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9"/>
            <p:cNvSpPr/>
            <p:nvPr/>
          </p:nvSpPr>
          <p:spPr>
            <a:xfrm>
              <a:off x="3169013" y="2823838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9"/>
            <p:cNvSpPr txBox="1"/>
            <p:nvPr/>
          </p:nvSpPr>
          <p:spPr>
            <a:xfrm>
              <a:off x="2415325" y="3341263"/>
              <a:ext cx="15309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(more than one)</a:t>
              </a:r>
              <a:endParaRPr sz="1100"/>
            </a:p>
          </p:txBody>
        </p:sp>
      </p:grpSp>
      <p:grpSp>
        <p:nvGrpSpPr>
          <p:cNvPr id="491" name="Google Shape;491;p29"/>
          <p:cNvGrpSpPr/>
          <p:nvPr/>
        </p:nvGrpSpPr>
        <p:grpSpPr>
          <a:xfrm>
            <a:off x="7053050" y="1918363"/>
            <a:ext cx="951150" cy="653375"/>
            <a:chOff x="1164150" y="2340875"/>
            <a:chExt cx="951150" cy="653375"/>
          </a:xfrm>
        </p:grpSpPr>
        <p:sp>
          <p:nvSpPr>
            <p:cNvPr id="492" name="Google Shape;492;p29"/>
            <p:cNvSpPr/>
            <p:nvPr/>
          </p:nvSpPr>
          <p:spPr>
            <a:xfrm>
              <a:off x="1164150" y="2340875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9"/>
            <p:cNvSpPr/>
            <p:nvPr/>
          </p:nvSpPr>
          <p:spPr>
            <a:xfrm>
              <a:off x="1728300" y="2356463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9"/>
            <p:cNvSpPr txBox="1"/>
            <p:nvPr/>
          </p:nvSpPr>
          <p:spPr>
            <a:xfrm>
              <a:off x="1406275" y="2823850"/>
              <a:ext cx="4938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</a:t>
              </a:r>
              <a:endParaRPr sz="1100"/>
            </a:p>
          </p:txBody>
        </p:sp>
      </p:grpSp>
      <p:grpSp>
        <p:nvGrpSpPr>
          <p:cNvPr id="495" name="Google Shape;495;p29"/>
          <p:cNvGrpSpPr/>
          <p:nvPr/>
        </p:nvGrpSpPr>
        <p:grpSpPr>
          <a:xfrm>
            <a:off x="6931988" y="3110488"/>
            <a:ext cx="1072200" cy="1186188"/>
            <a:chOff x="4170825" y="2325475"/>
            <a:chExt cx="1072200" cy="1186188"/>
          </a:xfrm>
        </p:grpSpPr>
        <p:sp>
          <p:nvSpPr>
            <p:cNvPr id="496" name="Google Shape;496;p29"/>
            <p:cNvSpPr/>
            <p:nvPr/>
          </p:nvSpPr>
          <p:spPr>
            <a:xfrm>
              <a:off x="4201275" y="2325475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4765425" y="2341063"/>
              <a:ext cx="387000" cy="1704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8" name="Google Shape;498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23225" y="2899175"/>
              <a:ext cx="737101" cy="27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9" name="Google Shape;499;p29"/>
            <p:cNvSpPr txBox="1"/>
            <p:nvPr/>
          </p:nvSpPr>
          <p:spPr>
            <a:xfrm>
              <a:off x="4170825" y="3341263"/>
              <a:ext cx="10722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 + Music</a:t>
              </a:r>
              <a:endParaRPr sz="11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5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0"/>
          <p:cNvSpPr/>
          <p:nvPr/>
        </p:nvSpPr>
        <p:spPr>
          <a:xfrm rot="772153">
            <a:off x="3652268" y="1521287"/>
            <a:ext cx="1163274" cy="848004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0"/>
          <p:cNvSpPr/>
          <p:nvPr/>
        </p:nvSpPr>
        <p:spPr>
          <a:xfrm rot="-308183">
            <a:off x="2749316" y="1301777"/>
            <a:ext cx="1235296" cy="948536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5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31"/>
          <p:cNvSpPr/>
          <p:nvPr/>
        </p:nvSpPr>
        <p:spPr>
          <a:xfrm rot="537679">
            <a:off x="2847851" y="1424243"/>
            <a:ext cx="631711" cy="817213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1"/>
          <p:cNvSpPr/>
          <p:nvPr/>
        </p:nvSpPr>
        <p:spPr>
          <a:xfrm rot="-848241">
            <a:off x="4137456" y="1536676"/>
            <a:ext cx="577284" cy="69304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1550100" y="2598250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2114250" y="2613838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2992538" y="2361163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3525625" y="2727600"/>
            <a:ext cx="387000" cy="170400"/>
          </a:xfrm>
          <a:prstGeom prst="wedgeRoundRectCallout">
            <a:avLst>
              <a:gd fmla="val -52697" name="adj1"/>
              <a:gd fmla="val -121068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2990813" y="3065625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3554963" y="3081213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587225" y="2582850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5151375" y="2598438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175" y="3156550"/>
            <a:ext cx="737101" cy="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1614100" y="1114625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705000" y="1354025"/>
            <a:ext cx="278100" cy="220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75" y="1281750"/>
            <a:ext cx="737101" cy="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747375" y="1702863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Music</a:t>
            </a:r>
            <a:endParaRPr sz="1100"/>
          </a:p>
        </p:txBody>
      </p:sp>
      <p:sp>
        <p:nvSpPr>
          <p:cNvPr id="97" name="Google Shape;97;p14"/>
          <p:cNvSpPr txBox="1"/>
          <p:nvPr/>
        </p:nvSpPr>
        <p:spPr>
          <a:xfrm>
            <a:off x="1614100" y="3598638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</a:t>
            </a:r>
            <a:endParaRPr sz="1100"/>
          </a:p>
        </p:txBody>
      </p:sp>
      <p:sp>
        <p:nvSpPr>
          <p:cNvPr id="98" name="Google Shape;98;p14"/>
          <p:cNvSpPr txBox="1"/>
          <p:nvPr/>
        </p:nvSpPr>
        <p:spPr>
          <a:xfrm>
            <a:off x="2801275" y="3598638"/>
            <a:ext cx="1530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(more than one person)</a:t>
            </a:r>
            <a:endParaRPr sz="1100"/>
          </a:p>
        </p:txBody>
      </p:sp>
      <p:sp>
        <p:nvSpPr>
          <p:cNvPr id="99" name="Google Shape;99;p14"/>
          <p:cNvSpPr txBox="1"/>
          <p:nvPr/>
        </p:nvSpPr>
        <p:spPr>
          <a:xfrm>
            <a:off x="4556775" y="3598638"/>
            <a:ext cx="1072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</a:t>
            </a:r>
            <a:r>
              <a:rPr lang="ja" sz="1100">
                <a:solidFill>
                  <a:schemeClr val="dk1"/>
                </a:solidFill>
              </a:rPr>
              <a:t> + Music</a:t>
            </a:r>
            <a:endParaRPr sz="1100"/>
          </a:p>
        </p:txBody>
      </p:sp>
      <p:sp>
        <p:nvSpPr>
          <p:cNvPr id="100" name="Google Shape;100;p14"/>
          <p:cNvSpPr txBox="1"/>
          <p:nvPr/>
        </p:nvSpPr>
        <p:spPr>
          <a:xfrm>
            <a:off x="1626300" y="1702863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Quiet</a:t>
            </a:r>
            <a:endParaRPr sz="1100"/>
          </a:p>
        </p:txBody>
      </p:sp>
      <p:sp>
        <p:nvSpPr>
          <p:cNvPr id="101" name="Google Shape;101;p14"/>
          <p:cNvSpPr txBox="1"/>
          <p:nvPr/>
        </p:nvSpPr>
        <p:spPr>
          <a:xfrm>
            <a:off x="5987625" y="1702863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Noise, Others</a:t>
            </a:r>
            <a:endParaRPr sz="1100"/>
          </a:p>
        </p:txBody>
      </p:sp>
      <p:sp>
        <p:nvSpPr>
          <p:cNvPr id="102" name="Google Shape;102;p14"/>
          <p:cNvSpPr/>
          <p:nvPr/>
        </p:nvSpPr>
        <p:spPr>
          <a:xfrm>
            <a:off x="5994488" y="1205550"/>
            <a:ext cx="874584" cy="370548"/>
          </a:xfrm>
          <a:prstGeom prst="irregularSeal2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5960225" y="2563813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524375" y="2579400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5929775" y="3598638"/>
            <a:ext cx="1072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 </a:t>
            </a:r>
            <a:r>
              <a:rPr lang="ja" sz="1100">
                <a:solidFill>
                  <a:schemeClr val="dk1"/>
                </a:solidFill>
              </a:rPr>
              <a:t>+ Noise</a:t>
            </a:r>
            <a:endParaRPr sz="1100"/>
          </a:p>
        </p:txBody>
      </p:sp>
      <p:sp>
        <p:nvSpPr>
          <p:cNvPr id="106" name="Google Shape;106;p14"/>
          <p:cNvSpPr/>
          <p:nvPr/>
        </p:nvSpPr>
        <p:spPr>
          <a:xfrm>
            <a:off x="6028575" y="3110300"/>
            <a:ext cx="874584" cy="370548"/>
          </a:xfrm>
          <a:prstGeom prst="irregularSeal2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>
            <a:off x="1292800" y="807500"/>
            <a:ext cx="1530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NOT TALKING</a:t>
            </a:r>
            <a:endParaRPr b="1" sz="1300"/>
          </a:p>
        </p:txBody>
      </p:sp>
      <p:sp>
        <p:nvSpPr>
          <p:cNvPr id="108" name="Google Shape;108;p14"/>
          <p:cNvSpPr txBox="1"/>
          <p:nvPr/>
        </p:nvSpPr>
        <p:spPr>
          <a:xfrm>
            <a:off x="1292800" y="2150563"/>
            <a:ext cx="1530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TALKING</a:t>
            </a:r>
            <a:endParaRPr b="1" sz="1300"/>
          </a:p>
        </p:txBody>
      </p:sp>
      <p:sp>
        <p:nvSpPr>
          <p:cNvPr id="109" name="Google Shape;109;p14"/>
          <p:cNvSpPr/>
          <p:nvPr/>
        </p:nvSpPr>
        <p:spPr>
          <a:xfrm>
            <a:off x="2992550" y="1075925"/>
            <a:ext cx="278100" cy="2781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3333703" y="1085351"/>
            <a:ext cx="234000" cy="1032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2643900" y="1702875"/>
            <a:ext cx="147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 from a distance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150" y="492875"/>
            <a:ext cx="81915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2"/>
          <p:cNvSpPr txBox="1"/>
          <p:nvPr/>
        </p:nvSpPr>
        <p:spPr>
          <a:xfrm>
            <a:off x="6547350" y="1734750"/>
            <a:ext cx="1671000" cy="23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">
              <a:srgbClr val="4A86E8"/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lt1"/>
                </a:solidFill>
              </a:rPr>
              <a:t>Score of “talking”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20" name="Google Shape;520;p32"/>
          <p:cNvSpPr/>
          <p:nvPr/>
        </p:nvSpPr>
        <p:spPr>
          <a:xfrm>
            <a:off x="6212250" y="1775300"/>
            <a:ext cx="162000" cy="267600"/>
          </a:xfrm>
          <a:prstGeom prst="rightBracket">
            <a:avLst>
              <a:gd fmla="val 8333" name="adj"/>
            </a:avLst>
          </a:prstGeom>
          <a:noFill/>
          <a:ln cap="flat" cmpd="sng" w="76200">
            <a:solidFill>
              <a:srgbClr val="9CDC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2"/>
          <p:cNvSpPr/>
          <p:nvPr/>
        </p:nvSpPr>
        <p:spPr>
          <a:xfrm>
            <a:off x="6212250" y="2042900"/>
            <a:ext cx="162000" cy="267600"/>
          </a:xfrm>
          <a:prstGeom prst="rightBracket">
            <a:avLst>
              <a:gd fmla="val 8333" name="adj"/>
            </a:avLst>
          </a:prstGeom>
          <a:noFill/>
          <a:ln cap="flat" cmpd="sng" w="76200">
            <a:solidFill>
              <a:srgbClr val="9CDC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2"/>
          <p:cNvSpPr/>
          <p:nvPr/>
        </p:nvSpPr>
        <p:spPr>
          <a:xfrm>
            <a:off x="6212250" y="2310500"/>
            <a:ext cx="162000" cy="267600"/>
          </a:xfrm>
          <a:prstGeom prst="rightBracket">
            <a:avLst>
              <a:gd fmla="val 8333" name="adj"/>
            </a:avLst>
          </a:prstGeom>
          <a:noFill/>
          <a:ln cap="flat" cmpd="sng" w="76200">
            <a:solidFill>
              <a:srgbClr val="9CDC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2"/>
          <p:cNvSpPr txBox="1"/>
          <p:nvPr/>
        </p:nvSpPr>
        <p:spPr>
          <a:xfrm>
            <a:off x="6547350" y="2059100"/>
            <a:ext cx="1671000" cy="23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">
              <a:srgbClr val="4A86E8"/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lt1"/>
                </a:solidFill>
              </a:rPr>
              <a:t>Voice level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524" name="Google Shape;524;p32"/>
          <p:cNvSpPr txBox="1"/>
          <p:nvPr/>
        </p:nvSpPr>
        <p:spPr>
          <a:xfrm>
            <a:off x="6547350" y="2383450"/>
            <a:ext cx="1671000" cy="235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9525">
              <a:srgbClr val="4A86E8"/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>
                <a:solidFill>
                  <a:schemeClr val="lt1"/>
                </a:solidFill>
              </a:rPr>
              <a:t>Result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575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3"/>
          <p:cNvSpPr/>
          <p:nvPr/>
        </p:nvSpPr>
        <p:spPr>
          <a:xfrm rot="772190">
            <a:off x="3740075" y="1572126"/>
            <a:ext cx="934843" cy="685202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3"/>
          <p:cNvSpPr/>
          <p:nvPr/>
        </p:nvSpPr>
        <p:spPr>
          <a:xfrm rot="-308141">
            <a:off x="2734823" y="1450915"/>
            <a:ext cx="944092" cy="760078"/>
          </a:xfrm>
          <a:prstGeom prst="irregularSeal2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2" name="Google Shape;532;p33"/>
          <p:cNvGrpSpPr/>
          <p:nvPr/>
        </p:nvGrpSpPr>
        <p:grpSpPr>
          <a:xfrm>
            <a:off x="3639202" y="2800182"/>
            <a:ext cx="439797" cy="230137"/>
            <a:chOff x="7939375" y="3473525"/>
            <a:chExt cx="575575" cy="326575"/>
          </a:xfrm>
        </p:grpSpPr>
        <p:sp>
          <p:nvSpPr>
            <p:cNvPr id="533" name="Google Shape;533;p33"/>
            <p:cNvSpPr/>
            <p:nvPr/>
          </p:nvSpPr>
          <p:spPr>
            <a:xfrm>
              <a:off x="7939375" y="3473525"/>
              <a:ext cx="575575" cy="326575"/>
            </a:xfrm>
            <a:prstGeom prst="flowChartMagneticDisk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8060050" y="3496550"/>
              <a:ext cx="334200" cy="72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3"/>
          <p:cNvSpPr/>
          <p:nvPr/>
        </p:nvSpPr>
        <p:spPr>
          <a:xfrm>
            <a:off x="3473525" y="2281038"/>
            <a:ext cx="393390" cy="489834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3"/>
          <p:cNvSpPr/>
          <p:nvPr/>
        </p:nvSpPr>
        <p:spPr>
          <a:xfrm>
            <a:off x="3395850" y="2418175"/>
            <a:ext cx="315198" cy="381996"/>
          </a:xfrm>
          <a:prstGeom prst="lightningBol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5986"/>
            <a:ext cx="2836369" cy="2836369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34"/>
          <p:cNvSpPr/>
          <p:nvPr/>
        </p:nvSpPr>
        <p:spPr>
          <a:xfrm rot="-308094">
            <a:off x="764952" y="1752013"/>
            <a:ext cx="955097" cy="715075"/>
          </a:xfrm>
          <a:prstGeom prst="irregularSeal2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3" name="Google Shape;543;p34"/>
          <p:cNvGrpSpPr/>
          <p:nvPr/>
        </p:nvGrpSpPr>
        <p:grpSpPr>
          <a:xfrm>
            <a:off x="1183810" y="2667678"/>
            <a:ext cx="297667" cy="201920"/>
            <a:chOff x="7939375" y="3473525"/>
            <a:chExt cx="575575" cy="326575"/>
          </a:xfrm>
        </p:grpSpPr>
        <p:sp>
          <p:nvSpPr>
            <p:cNvPr id="544" name="Google Shape;544;p34"/>
            <p:cNvSpPr/>
            <p:nvPr/>
          </p:nvSpPr>
          <p:spPr>
            <a:xfrm>
              <a:off x="7939375" y="3473525"/>
              <a:ext cx="575575" cy="326575"/>
            </a:xfrm>
            <a:prstGeom prst="flowChartMagneticDisk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8060050" y="3496550"/>
              <a:ext cx="334200" cy="72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6" name="Google Shape;5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789" y="1197124"/>
            <a:ext cx="2836370" cy="2836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7" name="Google Shape;547;p34"/>
          <p:cNvGrpSpPr/>
          <p:nvPr/>
        </p:nvGrpSpPr>
        <p:grpSpPr>
          <a:xfrm>
            <a:off x="4371880" y="2668827"/>
            <a:ext cx="297687" cy="201921"/>
            <a:chOff x="7939375" y="3473525"/>
            <a:chExt cx="575575" cy="326575"/>
          </a:xfrm>
        </p:grpSpPr>
        <p:sp>
          <p:nvSpPr>
            <p:cNvPr id="548" name="Google Shape;548;p34"/>
            <p:cNvSpPr/>
            <p:nvPr/>
          </p:nvSpPr>
          <p:spPr>
            <a:xfrm>
              <a:off x="7939375" y="3473525"/>
              <a:ext cx="575575" cy="326575"/>
            </a:xfrm>
            <a:prstGeom prst="flowChartMagneticDisk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8060050" y="3496550"/>
              <a:ext cx="334200" cy="72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34"/>
          <p:cNvSpPr/>
          <p:nvPr/>
        </p:nvSpPr>
        <p:spPr>
          <a:xfrm>
            <a:off x="4170626" y="2336338"/>
            <a:ext cx="369252" cy="312606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4"/>
          <p:cNvSpPr/>
          <p:nvPr/>
        </p:nvSpPr>
        <p:spPr>
          <a:xfrm>
            <a:off x="4097714" y="2423861"/>
            <a:ext cx="295866" cy="243864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4"/>
          <p:cNvSpPr txBox="1"/>
          <p:nvPr/>
        </p:nvSpPr>
        <p:spPr>
          <a:xfrm rot="1289898">
            <a:off x="4063114" y="1827865"/>
            <a:ext cx="463335" cy="487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800">
                <a:solidFill>
                  <a:srgbClr val="FF0000"/>
                </a:solidFill>
              </a:rPr>
              <a:t>!</a:t>
            </a:r>
            <a:endParaRPr b="1" sz="3800">
              <a:solidFill>
                <a:srgbClr val="FF0000"/>
              </a:solidFill>
            </a:endParaRPr>
          </a:p>
        </p:txBody>
      </p:sp>
      <p:pic>
        <p:nvPicPr>
          <p:cNvPr id="553" name="Google Shape;5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115" y="1198053"/>
            <a:ext cx="2836370" cy="2836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4" name="Google Shape;554;p34"/>
          <p:cNvGrpSpPr/>
          <p:nvPr/>
        </p:nvGrpSpPr>
        <p:grpSpPr>
          <a:xfrm>
            <a:off x="7559681" y="2669768"/>
            <a:ext cx="297687" cy="201921"/>
            <a:chOff x="7939375" y="3473525"/>
            <a:chExt cx="575575" cy="326575"/>
          </a:xfrm>
        </p:grpSpPr>
        <p:sp>
          <p:nvSpPr>
            <p:cNvPr id="555" name="Google Shape;555;p34"/>
            <p:cNvSpPr/>
            <p:nvPr/>
          </p:nvSpPr>
          <p:spPr>
            <a:xfrm>
              <a:off x="7939375" y="3473525"/>
              <a:ext cx="575575" cy="326575"/>
            </a:xfrm>
            <a:prstGeom prst="flowChartMagneticDisk">
              <a:avLst/>
            </a:prstGeom>
            <a:solidFill>
              <a:srgbClr val="D9D9D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8060050" y="3496550"/>
              <a:ext cx="334200" cy="72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4"/>
          <p:cNvSpPr/>
          <p:nvPr/>
        </p:nvSpPr>
        <p:spPr>
          <a:xfrm rot="538490">
            <a:off x="7163910" y="1935067"/>
            <a:ext cx="405768" cy="49775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4"/>
          <p:cNvSpPr/>
          <p:nvPr/>
        </p:nvSpPr>
        <p:spPr>
          <a:xfrm>
            <a:off x="2891638" y="2369628"/>
            <a:ext cx="240900" cy="6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4"/>
          <p:cNvSpPr/>
          <p:nvPr/>
        </p:nvSpPr>
        <p:spPr>
          <a:xfrm>
            <a:off x="6049013" y="2369628"/>
            <a:ext cx="240900" cy="6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4"/>
          <p:cNvSpPr/>
          <p:nvPr/>
        </p:nvSpPr>
        <p:spPr>
          <a:xfrm>
            <a:off x="4669575" y="3230450"/>
            <a:ext cx="1861800" cy="678600"/>
          </a:xfrm>
          <a:prstGeom prst="wedgeRectCallout">
            <a:avLst>
              <a:gd fmla="val -51751" name="adj1"/>
              <a:gd fmla="val -97027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/>
              <a:t>The </a:t>
            </a:r>
            <a:r>
              <a:rPr lang="ja" sz="1200"/>
              <a:t>loud talking detector implemented in an order call system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25950" y="1604375"/>
            <a:ext cx="617100" cy="234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PDM</a:t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725950" y="1895525"/>
            <a:ext cx="1174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>
                <a:solidFill>
                  <a:schemeClr val="dk1"/>
                </a:solidFill>
              </a:rPr>
              <a:t>Sampling Rate = 16kHz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811687" y="1969360"/>
            <a:ext cx="1153200" cy="849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9" name="Google Shape;119;p15"/>
          <p:cNvSpPr/>
          <p:nvPr/>
        </p:nvSpPr>
        <p:spPr>
          <a:xfrm>
            <a:off x="2139550" y="1252275"/>
            <a:ext cx="1522200" cy="1522200"/>
          </a:xfrm>
          <a:prstGeom prst="donut">
            <a:avLst>
              <a:gd fmla="val 25000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15"/>
          <p:cNvCxnSpPr>
            <a:stCxn id="116" idx="3"/>
            <a:endCxn id="121" idx="1"/>
          </p:cNvCxnSpPr>
          <p:nvPr/>
        </p:nvCxnSpPr>
        <p:spPr>
          <a:xfrm flipH="1" rot="10800000">
            <a:off x="1343050" y="1689425"/>
            <a:ext cx="927900" cy="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5"/>
          <p:cNvSpPr txBox="1"/>
          <p:nvPr/>
        </p:nvSpPr>
        <p:spPr>
          <a:xfrm>
            <a:off x="2271050" y="1604375"/>
            <a:ext cx="377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WP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/>
          <p:nvPr/>
        </p:nvSpPr>
        <p:spPr>
          <a:xfrm rot="-2163231">
            <a:off x="2433854" y="1407976"/>
            <a:ext cx="286469" cy="208279"/>
          </a:xfrm>
          <a:prstGeom prst="stripedRightArrow">
            <a:avLst>
              <a:gd fmla="val 35692" name="adj1"/>
              <a:gd fmla="val 393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3350375" y="2032925"/>
            <a:ext cx="377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RP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 rot="8100000">
            <a:off x="3179264" y="2270849"/>
            <a:ext cx="286378" cy="208314"/>
          </a:xfrm>
          <a:prstGeom prst="stripedRightArrow">
            <a:avLst>
              <a:gd fmla="val 35692" name="adj1"/>
              <a:gd fmla="val 3938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6680100" y="1645625"/>
            <a:ext cx="19593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feature_buffer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(40 Byte x 499)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6810200" y="3348200"/>
            <a:ext cx="2099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Classified</a:t>
            </a:r>
            <a:r>
              <a:rPr lang="ja" sz="1300">
                <a:solidFill>
                  <a:schemeClr val="dk1"/>
                </a:solidFill>
              </a:rPr>
              <a:t> sound type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- Talking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- Not Talking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485876" y="2998400"/>
            <a:ext cx="8955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Inference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3729750" y="2058675"/>
            <a:ext cx="494700" cy="1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rot="5400000">
            <a:off x="7129675" y="3048850"/>
            <a:ext cx="317100" cy="1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6811687" y="2478186"/>
            <a:ext cx="1153200" cy="170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feature@9940ms</a:t>
            </a:r>
            <a:endParaRPr sz="900"/>
          </a:p>
        </p:txBody>
      </p:sp>
      <p:sp>
        <p:nvSpPr>
          <p:cNvPr id="131" name="Google Shape;131;p15"/>
          <p:cNvSpPr/>
          <p:nvPr/>
        </p:nvSpPr>
        <p:spPr>
          <a:xfrm>
            <a:off x="4292450" y="1975425"/>
            <a:ext cx="1683300" cy="336900"/>
          </a:xfrm>
          <a:prstGeom prst="rect">
            <a:avLst/>
          </a:prstGeom>
          <a:solidFill>
            <a:srgbClr val="9CDCF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local_buffer (2 x 512 Byte)</a:t>
            </a:r>
            <a:endParaRPr sz="1000"/>
          </a:p>
        </p:txBody>
      </p:sp>
      <p:sp>
        <p:nvSpPr>
          <p:cNvPr id="132" name="Google Shape;132;p15"/>
          <p:cNvSpPr/>
          <p:nvPr/>
        </p:nvSpPr>
        <p:spPr>
          <a:xfrm>
            <a:off x="6811687" y="1966984"/>
            <a:ext cx="1153200" cy="170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feature@0ms</a:t>
            </a:r>
            <a:endParaRPr sz="900"/>
          </a:p>
        </p:txBody>
      </p:sp>
      <p:sp>
        <p:nvSpPr>
          <p:cNvPr id="133" name="Google Shape;133;p15"/>
          <p:cNvSpPr/>
          <p:nvPr/>
        </p:nvSpPr>
        <p:spPr>
          <a:xfrm>
            <a:off x="6811687" y="2137385"/>
            <a:ext cx="1153200" cy="170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feature@20ms</a:t>
            </a:r>
            <a:endParaRPr sz="900"/>
          </a:p>
        </p:txBody>
      </p:sp>
      <p:sp>
        <p:nvSpPr>
          <p:cNvPr id="134" name="Google Shape;134;p15"/>
          <p:cNvSpPr/>
          <p:nvPr/>
        </p:nvSpPr>
        <p:spPr>
          <a:xfrm>
            <a:off x="6811687" y="2648586"/>
            <a:ext cx="1153200" cy="170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/>
              <a:t>feature@9960ms</a:t>
            </a:r>
            <a:endParaRPr sz="900"/>
          </a:p>
        </p:txBody>
      </p:sp>
      <p:sp>
        <p:nvSpPr>
          <p:cNvPr id="135" name="Google Shape;135;p15"/>
          <p:cNvSpPr txBox="1"/>
          <p:nvPr/>
        </p:nvSpPr>
        <p:spPr>
          <a:xfrm>
            <a:off x="2399950" y="2787250"/>
            <a:ext cx="1097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Ring Block Buffer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6096525" y="2058675"/>
            <a:ext cx="494700" cy="1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2271049" y="779925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Pdm</a:t>
            </a:r>
            <a:r>
              <a:rPr lang="ja" sz="1000">
                <a:solidFill>
                  <a:schemeClr val="dk1"/>
                </a:solidFill>
              </a:rPr>
              <a:t>Buffer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/>
          <p:nvPr/>
        </p:nvSpPr>
        <p:spPr>
          <a:xfrm rot="-5400000">
            <a:off x="2494250" y="110550"/>
            <a:ext cx="141600" cy="20460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rot="-5400000">
            <a:off x="4878125" y="-231250"/>
            <a:ext cx="141600" cy="27216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883924" y="795050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AudioProvider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 rot="-5400000">
            <a:off x="7132775" y="235700"/>
            <a:ext cx="141600" cy="1787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6786350" y="795050"/>
            <a:ext cx="1003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FeatureProvider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6917825" y="2274300"/>
            <a:ext cx="377700" cy="1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...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5179052" y="2377550"/>
            <a:ext cx="926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max. 64 msec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24099" y="795050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pico-pdm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 rot="-5400000">
            <a:off x="935250" y="613575"/>
            <a:ext cx="141600" cy="1055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5400000">
            <a:off x="4686850" y="3048850"/>
            <a:ext cx="317100" cy="1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5660225" y="4484125"/>
            <a:ext cx="10974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Final result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- Talking (Loud)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- Not Talking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4970152" y="3029388"/>
            <a:ext cx="1892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Calculate decibel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4442750" y="3348200"/>
            <a:ext cx="1335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300">
                <a:solidFill>
                  <a:schemeClr val="dk1"/>
                </a:solidFill>
              </a:rPr>
              <a:t>Decibel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 - -50 ~ 0 [dB]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5660225" y="3952550"/>
            <a:ext cx="870000" cy="234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Judgement</a:t>
            </a:r>
            <a:endParaRPr sz="1000"/>
          </a:p>
        </p:txBody>
      </p:sp>
      <p:sp>
        <p:nvSpPr>
          <p:cNvPr id="152" name="Google Shape;152;p15"/>
          <p:cNvSpPr/>
          <p:nvPr/>
        </p:nvSpPr>
        <p:spPr>
          <a:xfrm rot="2317557">
            <a:off x="5483493" y="3720086"/>
            <a:ext cx="317189" cy="1705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flipH="1" rot="-2317557">
            <a:off x="6328268" y="3720086"/>
            <a:ext cx="317189" cy="1705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5967375" y="4278775"/>
            <a:ext cx="240300" cy="17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504238" y="3609925"/>
            <a:ext cx="2541300" cy="919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504238" y="3609925"/>
            <a:ext cx="2541300" cy="17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block[0] :   data of block_size (512 Byte)</a:t>
            </a:r>
            <a:endParaRPr sz="1000"/>
          </a:p>
        </p:txBody>
      </p:sp>
      <p:sp>
        <p:nvSpPr>
          <p:cNvPr id="157" name="Google Shape;157;p15"/>
          <p:cNvSpPr/>
          <p:nvPr/>
        </p:nvSpPr>
        <p:spPr>
          <a:xfrm>
            <a:off x="504238" y="3780325"/>
            <a:ext cx="2541300" cy="17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block[1] :   data of block_size (512 Byte)</a:t>
            </a:r>
            <a:endParaRPr sz="1000"/>
          </a:p>
        </p:txBody>
      </p:sp>
      <p:sp>
        <p:nvSpPr>
          <p:cNvPr id="158" name="Google Shape;158;p15"/>
          <p:cNvSpPr/>
          <p:nvPr/>
        </p:nvSpPr>
        <p:spPr>
          <a:xfrm>
            <a:off x="504238" y="3950725"/>
            <a:ext cx="2541300" cy="17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1000">
                <a:solidFill>
                  <a:schemeClr val="dk1"/>
                </a:solidFill>
              </a:rPr>
              <a:t>block[2] :   data of block_size (512 Byte)</a:t>
            </a:r>
            <a:endParaRPr sz="1000"/>
          </a:p>
        </p:txBody>
      </p:sp>
      <p:sp>
        <p:nvSpPr>
          <p:cNvPr id="159" name="Google Shape;159;p15"/>
          <p:cNvSpPr/>
          <p:nvPr/>
        </p:nvSpPr>
        <p:spPr>
          <a:xfrm>
            <a:off x="504238" y="4359425"/>
            <a:ext cx="2541300" cy="17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block[buffer_size - 1] : data of block_size</a:t>
            </a:r>
            <a:endParaRPr sz="1000"/>
          </a:p>
        </p:txBody>
      </p:sp>
      <p:sp>
        <p:nvSpPr>
          <p:cNvPr id="160" name="Google Shape;160;p15"/>
          <p:cNvSpPr txBox="1"/>
          <p:nvPr/>
        </p:nvSpPr>
        <p:spPr>
          <a:xfrm>
            <a:off x="621655" y="3901250"/>
            <a:ext cx="377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...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3074892" y="3796825"/>
            <a:ext cx="8208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&lt;- WP - 1: valid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074900" y="3985100"/>
            <a:ext cx="14010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&lt;- WP: ptr to be written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            at the next WRITE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3074888" y="3608550"/>
            <a:ext cx="23274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</a:rPr>
              <a:t>&lt;- WP - 2: valid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389163" y="3405563"/>
            <a:ext cx="1892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Structure of the Ring Block Buffer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912249" y="4642750"/>
            <a:ext cx="124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32 msec x buffer_size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/>
        </p:nvSpPr>
        <p:spPr>
          <a:xfrm>
            <a:off x="1488824" y="2762500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Pdm</a:t>
            </a:r>
            <a:r>
              <a:rPr lang="ja" sz="1000">
                <a:solidFill>
                  <a:schemeClr val="dk1"/>
                </a:solidFill>
              </a:rPr>
              <a:t>Buffer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2093549" y="1450875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AudioProvider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282913" y="1450875"/>
            <a:ext cx="1003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FeatureProvider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2672324" y="2762500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Adc</a:t>
            </a:r>
            <a:r>
              <a:rPr lang="ja" sz="1000">
                <a:solidFill>
                  <a:schemeClr val="dk1"/>
                </a:solidFill>
              </a:rPr>
              <a:t>Buffer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2093549" y="1989238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AudioBuffer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2152950" y="3451125"/>
            <a:ext cx="9297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RingBlockBuffer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3568200" y="568875"/>
            <a:ext cx="1003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main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4379875" y="1450875"/>
            <a:ext cx="1003800" cy="303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tflite::</a:t>
            </a:r>
            <a:br>
              <a:rPr lang="ja" sz="1000">
                <a:solidFill>
                  <a:schemeClr val="dk1"/>
                </a:solidFill>
              </a:rPr>
            </a:br>
            <a:r>
              <a:rPr lang="ja" sz="1000">
                <a:solidFill>
                  <a:schemeClr val="dk1"/>
                </a:solidFill>
              </a:rPr>
              <a:t>MicroInterpreter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78" name="Google Shape;178;p16"/>
          <p:cNvCxnSpPr>
            <a:stCxn id="174" idx="0"/>
            <a:endCxn id="171" idx="2"/>
          </p:cNvCxnSpPr>
          <p:nvPr/>
        </p:nvCxnSpPr>
        <p:spPr>
          <a:xfrm rot="10800000">
            <a:off x="2503949" y="1685638"/>
            <a:ext cx="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79" name="Google Shape;179;p16"/>
          <p:cNvCxnSpPr>
            <a:stCxn id="175" idx="0"/>
            <a:endCxn id="170" idx="2"/>
          </p:cNvCxnSpPr>
          <p:nvPr/>
        </p:nvCxnSpPr>
        <p:spPr>
          <a:xfrm rot="10800000">
            <a:off x="1899300" y="2997525"/>
            <a:ext cx="7185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80" name="Google Shape;180;p16"/>
          <p:cNvCxnSpPr>
            <a:stCxn id="175" idx="0"/>
            <a:endCxn id="173" idx="2"/>
          </p:cNvCxnSpPr>
          <p:nvPr/>
        </p:nvCxnSpPr>
        <p:spPr>
          <a:xfrm flipH="1" rot="10800000">
            <a:off x="2617800" y="2997525"/>
            <a:ext cx="4650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81" name="Google Shape;181;p16"/>
          <p:cNvCxnSpPr>
            <a:stCxn id="171" idx="0"/>
            <a:endCxn id="176" idx="2"/>
          </p:cNvCxnSpPr>
          <p:nvPr/>
        </p:nvCxnSpPr>
        <p:spPr>
          <a:xfrm flipH="1" rot="10800000">
            <a:off x="2503949" y="803775"/>
            <a:ext cx="1566300" cy="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82" name="Google Shape;182;p16"/>
          <p:cNvCxnSpPr>
            <a:stCxn id="172" idx="0"/>
            <a:endCxn id="176" idx="2"/>
          </p:cNvCxnSpPr>
          <p:nvPr/>
        </p:nvCxnSpPr>
        <p:spPr>
          <a:xfrm flipH="1" rot="10800000">
            <a:off x="3784813" y="803775"/>
            <a:ext cx="285300" cy="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83" name="Google Shape;183;p16"/>
          <p:cNvCxnSpPr>
            <a:stCxn id="177" idx="0"/>
            <a:endCxn id="176" idx="2"/>
          </p:cNvCxnSpPr>
          <p:nvPr/>
        </p:nvCxnSpPr>
        <p:spPr>
          <a:xfrm rot="10800000">
            <a:off x="4069975" y="803775"/>
            <a:ext cx="811800" cy="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cxnSp>
        <p:nvCxnSpPr>
          <p:cNvPr id="184" name="Google Shape;184;p16"/>
          <p:cNvCxnSpPr>
            <a:stCxn id="170" idx="0"/>
            <a:endCxn id="174" idx="2"/>
          </p:cNvCxnSpPr>
          <p:nvPr/>
        </p:nvCxnSpPr>
        <p:spPr>
          <a:xfrm flipH="1" rot="10800000">
            <a:off x="1899224" y="2224000"/>
            <a:ext cx="6048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85" name="Google Shape;185;p16"/>
          <p:cNvCxnSpPr>
            <a:stCxn id="173" idx="0"/>
            <a:endCxn id="174" idx="2"/>
          </p:cNvCxnSpPr>
          <p:nvPr/>
        </p:nvCxnSpPr>
        <p:spPr>
          <a:xfrm rot="10800000">
            <a:off x="2504024" y="2224000"/>
            <a:ext cx="5787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86" name="Google Shape;186;p16"/>
          <p:cNvCxnSpPr>
            <a:stCxn id="172" idx="1"/>
            <a:endCxn id="171" idx="3"/>
          </p:cNvCxnSpPr>
          <p:nvPr/>
        </p:nvCxnSpPr>
        <p:spPr>
          <a:xfrm rot="10800000">
            <a:off x="2914213" y="1568325"/>
            <a:ext cx="368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" name="Google Shape;187;p16"/>
          <p:cNvSpPr txBox="1"/>
          <p:nvPr/>
        </p:nvSpPr>
        <p:spPr>
          <a:xfrm>
            <a:off x="3029190" y="1568320"/>
            <a:ext cx="3909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use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709674" y="2762500"/>
            <a:ext cx="8208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TestBuffer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89" name="Google Shape;189;p16"/>
          <p:cNvCxnSpPr>
            <a:stCxn id="188" idx="0"/>
            <a:endCxn id="174" idx="2"/>
          </p:cNvCxnSpPr>
          <p:nvPr/>
        </p:nvCxnSpPr>
        <p:spPr>
          <a:xfrm rot="10800000">
            <a:off x="2503974" y="2224000"/>
            <a:ext cx="1616100" cy="5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triangle"/>
          </a:ln>
        </p:spPr>
      </p:cxnSp>
      <p:cxnSp>
        <p:nvCxnSpPr>
          <p:cNvPr id="190" name="Google Shape;190;p16"/>
          <p:cNvCxnSpPr>
            <a:stCxn id="175" idx="0"/>
            <a:endCxn id="188" idx="2"/>
          </p:cNvCxnSpPr>
          <p:nvPr/>
        </p:nvCxnSpPr>
        <p:spPr>
          <a:xfrm flipH="1" rot="10800000">
            <a:off x="2617800" y="2997525"/>
            <a:ext cx="1502400" cy="45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  <p:sp>
        <p:nvSpPr>
          <p:cNvPr id="191" name="Google Shape;191;p16"/>
          <p:cNvSpPr txBox="1"/>
          <p:nvPr/>
        </p:nvSpPr>
        <p:spPr>
          <a:xfrm>
            <a:off x="5524700" y="1450750"/>
            <a:ext cx="578700" cy="234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chemeClr val="dk1"/>
                </a:solidFill>
              </a:rPr>
              <a:t>Oled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92" name="Google Shape;192;p16"/>
          <p:cNvCxnSpPr>
            <a:stCxn id="191" idx="0"/>
            <a:endCxn id="176" idx="2"/>
          </p:cNvCxnSpPr>
          <p:nvPr/>
        </p:nvCxnSpPr>
        <p:spPr>
          <a:xfrm rot="10800000">
            <a:off x="4070150" y="803650"/>
            <a:ext cx="1743900" cy="6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diamon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/>
          <p:nvPr/>
        </p:nvSpPr>
        <p:spPr>
          <a:xfrm>
            <a:off x="0" y="-22075"/>
            <a:ext cx="9099900" cy="5143500"/>
          </a:xfrm>
          <a:prstGeom prst="rect">
            <a:avLst/>
          </a:prstGeom>
          <a:solidFill>
            <a:srgbClr val="E0E0E0">
              <a:alpha val="87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5175500" y="1899250"/>
            <a:ext cx="720000" cy="719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3175825" y="1899250"/>
            <a:ext cx="1373700" cy="7197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17"/>
          <p:cNvCxnSpPr>
            <a:stCxn id="201" idx="2"/>
            <a:endCxn id="199" idx="1"/>
          </p:cNvCxnSpPr>
          <p:nvPr/>
        </p:nvCxnSpPr>
        <p:spPr>
          <a:xfrm>
            <a:off x="2538630" y="225910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7"/>
          <p:cNvCxnSpPr>
            <a:stCxn id="199" idx="3"/>
            <a:endCxn id="198" idx="1"/>
          </p:cNvCxnSpPr>
          <p:nvPr/>
        </p:nvCxnSpPr>
        <p:spPr>
          <a:xfrm>
            <a:off x="4549525" y="2259100"/>
            <a:ext cx="6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7"/>
          <p:cNvSpPr/>
          <p:nvPr/>
        </p:nvSpPr>
        <p:spPr>
          <a:xfrm rot="-5400000">
            <a:off x="2057567" y="2077112"/>
            <a:ext cx="598150" cy="363975"/>
          </a:xfrm>
          <a:prstGeom prst="flowChartManualOperation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 txBox="1"/>
          <p:nvPr/>
        </p:nvSpPr>
        <p:spPr>
          <a:xfrm>
            <a:off x="46756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206" name="Google Shape;206;p17"/>
          <p:cNvSpPr txBox="1"/>
          <p:nvPr/>
        </p:nvSpPr>
        <p:spPr>
          <a:xfrm>
            <a:off x="3127500" y="26920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5184950" y="26919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3350452" y="205195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/>
          <p:nvPr/>
        </p:nvSpPr>
        <p:spPr>
          <a:xfrm>
            <a:off x="0" y="-22075"/>
            <a:ext cx="9099900" cy="5143500"/>
          </a:xfrm>
          <a:prstGeom prst="rect">
            <a:avLst/>
          </a:prstGeom>
          <a:solidFill>
            <a:srgbClr val="E0E0E0">
              <a:alpha val="878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1550100" y="2674450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2114250" y="2690038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2992538" y="2437363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3525625" y="2803800"/>
            <a:ext cx="387000" cy="170400"/>
          </a:xfrm>
          <a:prstGeom prst="wedgeRoundRectCallout">
            <a:avLst>
              <a:gd fmla="val -52697" name="adj1"/>
              <a:gd fmla="val -121068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2990813" y="3141825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"/>
          <p:cNvSpPr/>
          <p:nvPr/>
        </p:nvSpPr>
        <p:spPr>
          <a:xfrm>
            <a:off x="3554963" y="3157413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"/>
          <p:cNvSpPr/>
          <p:nvPr/>
        </p:nvSpPr>
        <p:spPr>
          <a:xfrm>
            <a:off x="4587225" y="2659050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>
            <a:off x="5151375" y="2674638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175" y="3232750"/>
            <a:ext cx="737101" cy="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/>
          <p:nvPr/>
        </p:nvSpPr>
        <p:spPr>
          <a:xfrm>
            <a:off x="1614100" y="1114625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1705000" y="1354025"/>
            <a:ext cx="278100" cy="2205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475" y="1281750"/>
            <a:ext cx="737101" cy="2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 txBox="1"/>
          <p:nvPr/>
        </p:nvSpPr>
        <p:spPr>
          <a:xfrm>
            <a:off x="4747375" y="1702863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Music</a:t>
            </a:r>
            <a:endParaRPr sz="1100"/>
          </a:p>
        </p:txBody>
      </p:sp>
      <p:sp>
        <p:nvSpPr>
          <p:cNvPr id="227" name="Google Shape;227;p18"/>
          <p:cNvSpPr txBox="1"/>
          <p:nvPr/>
        </p:nvSpPr>
        <p:spPr>
          <a:xfrm>
            <a:off x="1614100" y="3674838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</a:t>
            </a:r>
            <a:endParaRPr sz="1100"/>
          </a:p>
        </p:txBody>
      </p:sp>
      <p:sp>
        <p:nvSpPr>
          <p:cNvPr id="228" name="Google Shape;228;p18"/>
          <p:cNvSpPr txBox="1"/>
          <p:nvPr/>
        </p:nvSpPr>
        <p:spPr>
          <a:xfrm>
            <a:off x="2801275" y="3674838"/>
            <a:ext cx="1530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(more than one person)</a:t>
            </a:r>
            <a:endParaRPr sz="1100"/>
          </a:p>
        </p:txBody>
      </p:sp>
      <p:sp>
        <p:nvSpPr>
          <p:cNvPr id="229" name="Google Shape;229;p18"/>
          <p:cNvSpPr txBox="1"/>
          <p:nvPr/>
        </p:nvSpPr>
        <p:spPr>
          <a:xfrm>
            <a:off x="4556775" y="3674838"/>
            <a:ext cx="1072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 + Music</a:t>
            </a:r>
            <a:endParaRPr sz="1100"/>
          </a:p>
        </p:txBody>
      </p:sp>
      <p:sp>
        <p:nvSpPr>
          <p:cNvPr id="230" name="Google Shape;230;p18"/>
          <p:cNvSpPr txBox="1"/>
          <p:nvPr/>
        </p:nvSpPr>
        <p:spPr>
          <a:xfrm>
            <a:off x="1626300" y="1702863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Quiet</a:t>
            </a:r>
            <a:endParaRPr sz="1100"/>
          </a:p>
        </p:txBody>
      </p:sp>
      <p:sp>
        <p:nvSpPr>
          <p:cNvPr id="231" name="Google Shape;231;p18"/>
          <p:cNvSpPr txBox="1"/>
          <p:nvPr/>
        </p:nvSpPr>
        <p:spPr>
          <a:xfrm>
            <a:off x="5987625" y="1702863"/>
            <a:ext cx="888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Noise, Others</a:t>
            </a:r>
            <a:endParaRPr sz="1100"/>
          </a:p>
        </p:txBody>
      </p:sp>
      <p:sp>
        <p:nvSpPr>
          <p:cNvPr id="232" name="Google Shape;232;p18"/>
          <p:cNvSpPr/>
          <p:nvPr/>
        </p:nvSpPr>
        <p:spPr>
          <a:xfrm>
            <a:off x="5994488" y="1205550"/>
            <a:ext cx="874584" cy="370548"/>
          </a:xfrm>
          <a:prstGeom prst="irregularSeal2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960225" y="2640013"/>
            <a:ext cx="459900" cy="4599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6524375" y="2655600"/>
            <a:ext cx="387000" cy="1704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 txBox="1"/>
          <p:nvPr/>
        </p:nvSpPr>
        <p:spPr>
          <a:xfrm>
            <a:off x="5929775" y="3674838"/>
            <a:ext cx="1072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 + Noise</a:t>
            </a:r>
            <a:endParaRPr sz="1100"/>
          </a:p>
        </p:txBody>
      </p:sp>
      <p:sp>
        <p:nvSpPr>
          <p:cNvPr id="236" name="Google Shape;236;p18"/>
          <p:cNvSpPr/>
          <p:nvPr/>
        </p:nvSpPr>
        <p:spPr>
          <a:xfrm>
            <a:off x="6028575" y="3186500"/>
            <a:ext cx="874584" cy="370548"/>
          </a:xfrm>
          <a:prstGeom prst="irregularSeal2">
            <a:avLst/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/>
        </p:nvSpPr>
        <p:spPr>
          <a:xfrm>
            <a:off x="1292800" y="807500"/>
            <a:ext cx="1530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NOT TALKING</a:t>
            </a:r>
            <a:endParaRPr b="1" sz="1300"/>
          </a:p>
        </p:txBody>
      </p:sp>
      <p:sp>
        <p:nvSpPr>
          <p:cNvPr id="238" name="Google Shape;238;p18"/>
          <p:cNvSpPr txBox="1"/>
          <p:nvPr/>
        </p:nvSpPr>
        <p:spPr>
          <a:xfrm>
            <a:off x="1292800" y="2226763"/>
            <a:ext cx="1530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300">
                <a:solidFill>
                  <a:schemeClr val="dk1"/>
                </a:solidFill>
              </a:rPr>
              <a:t>TALKING</a:t>
            </a:r>
            <a:endParaRPr b="1" sz="1300"/>
          </a:p>
        </p:txBody>
      </p:sp>
      <p:sp>
        <p:nvSpPr>
          <p:cNvPr id="239" name="Google Shape;239;p18"/>
          <p:cNvSpPr/>
          <p:nvPr/>
        </p:nvSpPr>
        <p:spPr>
          <a:xfrm>
            <a:off x="2992550" y="1075925"/>
            <a:ext cx="278100" cy="278100"/>
          </a:xfrm>
          <a:prstGeom prst="smileyFace">
            <a:avLst>
              <a:gd fmla="val 4653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3333703" y="1085351"/>
            <a:ext cx="234000" cy="103200"/>
          </a:xfrm>
          <a:prstGeom prst="wedgeRoundRectCallout">
            <a:avLst>
              <a:gd fmla="val -56895" name="adj1"/>
              <a:gd fmla="val 103877" name="adj2"/>
              <a:gd fmla="val 0" name="adj3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2643900" y="1702875"/>
            <a:ext cx="14787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chemeClr val="dk1"/>
                </a:solidFill>
              </a:rPr>
              <a:t>Voice from a distance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8" name="Google Shape;248;p19"/>
          <p:cNvCxnSpPr>
            <a:stCxn id="249" idx="2"/>
            <a:endCxn id="247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" name="Google Shape;250;p19"/>
          <p:cNvCxnSpPr>
            <a:stCxn id="247" idx="3"/>
            <a:endCxn id="246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19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253" name="Google Shape;253;p19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254" name="Google Shape;254;p19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sp>
        <p:nvSpPr>
          <p:cNvPr id="257" name="Google Shape;257;p19"/>
          <p:cNvSpPr txBox="1"/>
          <p:nvPr/>
        </p:nvSpPr>
        <p:spPr>
          <a:xfrm>
            <a:off x="5741750" y="2170938"/>
            <a:ext cx="1229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00FFFF"/>
                </a:highlight>
              </a:rPr>
              <a:t>Not Talking</a:t>
            </a:r>
            <a:endParaRPr sz="1800">
              <a:highlight>
                <a:srgbClr val="00FFFF"/>
              </a:highlight>
            </a:endParaRPr>
          </a:p>
        </p:txBody>
      </p:sp>
      <p:grpSp>
        <p:nvGrpSpPr>
          <p:cNvPr id="258" name="Google Shape;258;p19"/>
          <p:cNvGrpSpPr/>
          <p:nvPr/>
        </p:nvGrpSpPr>
        <p:grpSpPr>
          <a:xfrm>
            <a:off x="8070025" y="2988600"/>
            <a:ext cx="888300" cy="638038"/>
            <a:chOff x="5987638" y="1205550"/>
            <a:chExt cx="888300" cy="638038"/>
          </a:xfrm>
        </p:grpSpPr>
        <p:sp>
          <p:nvSpPr>
            <p:cNvPr id="259" name="Google Shape;259;p19"/>
            <p:cNvSpPr txBox="1"/>
            <p:nvPr/>
          </p:nvSpPr>
          <p:spPr>
            <a:xfrm>
              <a:off x="5987638" y="1673188"/>
              <a:ext cx="8883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Noise, Others</a:t>
              </a:r>
              <a:endParaRPr sz="1100"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994488" y="1205550"/>
              <a:ext cx="874584" cy="370548"/>
            </a:xfrm>
            <a:prstGeom prst="irregularSeal2">
              <a:avLst/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9"/>
          <p:cNvGrpSpPr/>
          <p:nvPr/>
        </p:nvGrpSpPr>
        <p:grpSpPr>
          <a:xfrm>
            <a:off x="7204125" y="3032800"/>
            <a:ext cx="737101" cy="448450"/>
            <a:chOff x="4634475" y="1281750"/>
            <a:chExt cx="737101" cy="448450"/>
          </a:xfrm>
        </p:grpSpPr>
        <p:pic>
          <p:nvPicPr>
            <p:cNvPr id="262" name="Google Shape;26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34475" y="1281750"/>
              <a:ext cx="737101" cy="27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" name="Google Shape;263;p19"/>
            <p:cNvSpPr txBox="1"/>
            <p:nvPr/>
          </p:nvSpPr>
          <p:spPr>
            <a:xfrm>
              <a:off x="4710275" y="1559800"/>
              <a:ext cx="5742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Music</a:t>
              </a:r>
              <a:endParaRPr sz="1100"/>
            </a:p>
          </p:txBody>
        </p:sp>
      </p:grpSp>
      <p:grpSp>
        <p:nvGrpSpPr>
          <p:cNvPr id="264" name="Google Shape;264;p19"/>
          <p:cNvGrpSpPr/>
          <p:nvPr/>
        </p:nvGrpSpPr>
        <p:grpSpPr>
          <a:xfrm>
            <a:off x="8070031" y="2133200"/>
            <a:ext cx="794023" cy="693150"/>
            <a:chOff x="2773681" y="1075925"/>
            <a:chExt cx="794023" cy="693150"/>
          </a:xfrm>
        </p:grpSpPr>
        <p:sp>
          <p:nvSpPr>
            <p:cNvPr id="265" name="Google Shape;265;p19"/>
            <p:cNvSpPr/>
            <p:nvPr/>
          </p:nvSpPr>
          <p:spPr>
            <a:xfrm>
              <a:off x="2992550" y="1075925"/>
              <a:ext cx="278100" cy="2781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333703" y="1085351"/>
              <a:ext cx="234000" cy="1032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9"/>
            <p:cNvSpPr txBox="1"/>
            <p:nvPr/>
          </p:nvSpPr>
          <p:spPr>
            <a:xfrm>
              <a:off x="2773681" y="1398575"/>
              <a:ext cx="6606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 from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a distance</a:t>
              </a:r>
              <a:endParaRPr sz="1100"/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255725" y="2079488"/>
            <a:ext cx="493800" cy="704825"/>
            <a:chOff x="1079700" y="801150"/>
            <a:chExt cx="493800" cy="704825"/>
          </a:xfrm>
        </p:grpSpPr>
        <p:sp>
          <p:nvSpPr>
            <p:cNvPr id="269" name="Google Shape;269;p19"/>
            <p:cNvSpPr/>
            <p:nvPr/>
          </p:nvSpPr>
          <p:spPr>
            <a:xfrm>
              <a:off x="1079700" y="801150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1170600" y="1040550"/>
              <a:ext cx="278100" cy="220500"/>
            </a:xfrm>
            <a:prstGeom prst="noSmoking">
              <a:avLst>
                <a:gd fmla="val 1875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 txBox="1"/>
            <p:nvPr/>
          </p:nvSpPr>
          <p:spPr>
            <a:xfrm>
              <a:off x="1170600" y="1335575"/>
              <a:ext cx="4029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Quiet</a:t>
              </a:r>
              <a:endParaRPr sz="11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20"/>
          <p:cNvCxnSpPr>
            <a:stCxn id="279" idx="2"/>
            <a:endCxn id="277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20"/>
          <p:cNvCxnSpPr>
            <a:stCxn id="277" idx="3"/>
            <a:endCxn id="276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9" name="Google Shape;279;p20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283" name="Google Shape;283;p20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284" name="Google Shape;284;p20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p20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grpSp>
        <p:nvGrpSpPr>
          <p:cNvPr id="287" name="Google Shape;287;p20"/>
          <p:cNvGrpSpPr/>
          <p:nvPr/>
        </p:nvGrpSpPr>
        <p:grpSpPr>
          <a:xfrm>
            <a:off x="1278725" y="1934238"/>
            <a:ext cx="493800" cy="704825"/>
            <a:chOff x="1079700" y="801150"/>
            <a:chExt cx="493800" cy="704825"/>
          </a:xfrm>
        </p:grpSpPr>
        <p:sp>
          <p:nvSpPr>
            <p:cNvPr id="288" name="Google Shape;288;p20"/>
            <p:cNvSpPr/>
            <p:nvPr/>
          </p:nvSpPr>
          <p:spPr>
            <a:xfrm>
              <a:off x="1079700" y="801150"/>
              <a:ext cx="459900" cy="4599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170600" y="1040550"/>
              <a:ext cx="278100" cy="220500"/>
            </a:xfrm>
            <a:prstGeom prst="noSmoking">
              <a:avLst>
                <a:gd fmla="val 18750" name="adj"/>
              </a:avLst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0"/>
            <p:cNvSpPr txBox="1"/>
            <p:nvPr/>
          </p:nvSpPr>
          <p:spPr>
            <a:xfrm>
              <a:off x="1170600" y="1335575"/>
              <a:ext cx="402900" cy="17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Quiet</a:t>
              </a:r>
              <a:endParaRPr sz="1100"/>
            </a:p>
          </p:txBody>
        </p:sp>
      </p:grpSp>
      <p:sp>
        <p:nvSpPr>
          <p:cNvPr id="291" name="Google Shape;291;p20"/>
          <p:cNvSpPr txBox="1"/>
          <p:nvPr/>
        </p:nvSpPr>
        <p:spPr>
          <a:xfrm>
            <a:off x="5741750" y="2170938"/>
            <a:ext cx="1229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00FFFF"/>
                </a:highlight>
              </a:rPr>
              <a:t>Not Talking</a:t>
            </a:r>
            <a:endParaRPr sz="1800">
              <a:highlight>
                <a:srgbClr val="00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1"/>
          <p:cNvSpPr/>
          <p:nvPr/>
        </p:nvSpPr>
        <p:spPr>
          <a:xfrm>
            <a:off x="5632700" y="1746650"/>
            <a:ext cx="1373700" cy="108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1"/>
          <p:cNvSpPr/>
          <p:nvPr/>
        </p:nvSpPr>
        <p:spPr>
          <a:xfrm>
            <a:off x="3175825" y="1746950"/>
            <a:ext cx="1800000" cy="1079400"/>
          </a:xfrm>
          <a:prstGeom prst="rect">
            <a:avLst/>
          </a:prstGeom>
          <a:solidFill>
            <a:srgbClr val="17DD4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21"/>
          <p:cNvCxnSpPr>
            <a:stCxn id="299" idx="2"/>
            <a:endCxn id="297" idx="1"/>
          </p:cNvCxnSpPr>
          <p:nvPr/>
        </p:nvCxnSpPr>
        <p:spPr>
          <a:xfrm>
            <a:off x="2538630" y="2286650"/>
            <a:ext cx="63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1"/>
          <p:cNvCxnSpPr>
            <a:stCxn id="297" idx="3"/>
            <a:endCxn id="296" idx="1"/>
          </p:cNvCxnSpPr>
          <p:nvPr/>
        </p:nvCxnSpPr>
        <p:spPr>
          <a:xfrm>
            <a:off x="4975825" y="2286650"/>
            <a:ext cx="6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1"/>
          <p:cNvSpPr/>
          <p:nvPr/>
        </p:nvSpPr>
        <p:spPr>
          <a:xfrm rot="-5400000">
            <a:off x="2057567" y="2104663"/>
            <a:ext cx="598150" cy="363975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5132875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i2c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2650400" y="233508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line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2194338" y="2655938"/>
            <a:ext cx="324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Mic</a:t>
            </a:r>
            <a:endParaRPr/>
          </a:p>
        </p:txBody>
      </p:sp>
      <p:sp>
        <p:nvSpPr>
          <p:cNvPr id="304" name="Google Shape;304;p21"/>
          <p:cNvSpPr txBox="1"/>
          <p:nvPr/>
        </p:nvSpPr>
        <p:spPr>
          <a:xfrm>
            <a:off x="3563725" y="2862400"/>
            <a:ext cx="15690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Raspberry Pi Pico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6146900" y="2862388"/>
            <a:ext cx="701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Display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3563602" y="2079500"/>
            <a:ext cx="1024434" cy="414288"/>
          </a:xfrm>
          <a:prstGeom prst="flowChartDocumen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DL Model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5741750" y="2170938"/>
            <a:ext cx="1229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>
                <a:solidFill>
                  <a:schemeClr val="dk1"/>
                </a:solidFill>
                <a:highlight>
                  <a:srgbClr val="00FFFF"/>
                </a:highlight>
              </a:rPr>
              <a:t>Not Talking</a:t>
            </a:r>
            <a:endParaRPr sz="1800">
              <a:highlight>
                <a:srgbClr val="00FFFF"/>
              </a:highlight>
            </a:endParaRPr>
          </a:p>
        </p:txBody>
      </p:sp>
      <p:grpSp>
        <p:nvGrpSpPr>
          <p:cNvPr id="308" name="Google Shape;308;p21"/>
          <p:cNvGrpSpPr/>
          <p:nvPr/>
        </p:nvGrpSpPr>
        <p:grpSpPr>
          <a:xfrm>
            <a:off x="1075831" y="1940075"/>
            <a:ext cx="794023" cy="693150"/>
            <a:chOff x="2773681" y="1075925"/>
            <a:chExt cx="794023" cy="693150"/>
          </a:xfrm>
        </p:grpSpPr>
        <p:sp>
          <p:nvSpPr>
            <p:cNvPr id="309" name="Google Shape;309;p21"/>
            <p:cNvSpPr/>
            <p:nvPr/>
          </p:nvSpPr>
          <p:spPr>
            <a:xfrm>
              <a:off x="2992550" y="1075925"/>
              <a:ext cx="278100" cy="278100"/>
            </a:xfrm>
            <a:prstGeom prst="smileyFace">
              <a:avLst>
                <a:gd fmla="val 4653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3333703" y="1085351"/>
              <a:ext cx="234000" cy="103200"/>
            </a:xfrm>
            <a:prstGeom prst="wedgeRoundRectCallout">
              <a:avLst>
                <a:gd fmla="val -56895" name="adj1"/>
                <a:gd fmla="val 103877" name="adj2"/>
                <a:gd fmla="val 0" name="adj3"/>
              </a:avLst>
            </a:prstGeom>
            <a:solidFill>
              <a:srgbClr val="F6B26B"/>
            </a:solidFill>
            <a:ln cap="flat" cmpd="sng" w="9525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2773681" y="1398575"/>
              <a:ext cx="660600" cy="3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Voice from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1100">
                  <a:solidFill>
                    <a:schemeClr val="dk1"/>
                  </a:solidFill>
                </a:rPr>
                <a:t>a distance</a:t>
              </a:r>
              <a:endParaRPr sz="11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