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6858000" cy="9906000" type="A4"/>
  <p:notesSz cx="7100888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33"/>
    <a:srgbClr val="FF6600"/>
    <a:srgbClr val="FFCC00"/>
    <a:srgbClr val="00FFFF"/>
    <a:srgbClr val="CCECFF"/>
    <a:srgbClr val="0000FF"/>
    <a:srgbClr val="00FF00"/>
    <a:srgbClr val="E61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6780" autoAdjust="0"/>
  </p:normalViewPr>
  <p:slideViewPr>
    <p:cSldViewPr snapToGrid="0">
      <p:cViewPr>
        <p:scale>
          <a:sx n="125" d="100"/>
          <a:sy n="125" d="100"/>
        </p:scale>
        <p:origin x="151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CA928-E953-420F-9B1D-8D953281E58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279525"/>
            <a:ext cx="2389188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1662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FBD4F-F311-4DF1-AA01-D22AFA9337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58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FBD4F-F311-4DF1-AA01-D22AFA9337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9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2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43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2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65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91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62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EA0C-88FC-4E1B-A2C9-5AFE17041704}" type="datetimeFigureOut">
              <a:rPr kumimoji="1" lang="ja-JP" altLang="en-US" smtClean="0"/>
              <a:t>2016/9/26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C0733-CFF2-4824-898B-DC9FBD3BFD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85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正方形/長方形 356"/>
          <p:cNvSpPr/>
          <p:nvPr/>
        </p:nvSpPr>
        <p:spPr>
          <a:xfrm>
            <a:off x="0" y="539556"/>
            <a:ext cx="6858000" cy="39685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ja-JP" altLang="en-US" sz="4400" dirty="0">
              <a:solidFill>
                <a:schemeClr val="tx1"/>
              </a:solidFill>
              <a:latin typeface="Source Han Sans JP Regular" panose="020B0500000000000000" pitchFamily="34" charset="-128"/>
              <a:ea typeface="Source Han Sans JP Regular"/>
            </a:endParaRPr>
          </a:p>
        </p:txBody>
      </p:sp>
      <p:sp>
        <p:nvSpPr>
          <p:cNvPr id="356" name="正方形/長方形 355"/>
          <p:cNvSpPr/>
          <p:nvPr/>
        </p:nvSpPr>
        <p:spPr>
          <a:xfrm>
            <a:off x="0" y="-20786"/>
            <a:ext cx="6858000" cy="61754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ja-JP" altLang="en-US" sz="4400" dirty="0">
              <a:solidFill>
                <a:schemeClr val="tx1"/>
              </a:solidFill>
              <a:latin typeface="Source Han Sans JP Regular" panose="020B0500000000000000" pitchFamily="34" charset="-128"/>
              <a:ea typeface="Source Han Sans JP Regular"/>
            </a:endParaRPr>
          </a:p>
        </p:txBody>
      </p:sp>
      <p:sp>
        <p:nvSpPr>
          <p:cNvPr id="355" name="正方形/長方形 354"/>
          <p:cNvSpPr/>
          <p:nvPr/>
        </p:nvSpPr>
        <p:spPr>
          <a:xfrm>
            <a:off x="92176" y="8066147"/>
            <a:ext cx="6689624" cy="1784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ja-JP" altLang="en-US" sz="4400" dirty="0">
              <a:solidFill>
                <a:schemeClr val="tx1"/>
              </a:solidFill>
              <a:latin typeface="Source Han Sans JP Regular" panose="020B0500000000000000" pitchFamily="34" charset="-128"/>
              <a:ea typeface="Source Han Sans JP Regular"/>
            </a:endParaRPr>
          </a:p>
        </p:txBody>
      </p:sp>
      <p:sp>
        <p:nvSpPr>
          <p:cNvPr id="288" name="正方形/長方形 287"/>
          <p:cNvSpPr/>
          <p:nvPr/>
        </p:nvSpPr>
        <p:spPr>
          <a:xfrm>
            <a:off x="92176" y="5926436"/>
            <a:ext cx="6689624" cy="1732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ja-JP" altLang="en-US" sz="4400" dirty="0">
              <a:solidFill>
                <a:schemeClr val="tx1"/>
              </a:solidFill>
              <a:latin typeface="Source Han Sans JP Regular" panose="020B0500000000000000" pitchFamily="34" charset="-128"/>
              <a:ea typeface="Source Han Sans JP Regular"/>
            </a:endParaRPr>
          </a:p>
        </p:txBody>
      </p:sp>
      <p:sp>
        <p:nvSpPr>
          <p:cNvPr id="1057" name="正方形/長方形 1056"/>
          <p:cNvSpPr/>
          <p:nvPr/>
        </p:nvSpPr>
        <p:spPr>
          <a:xfrm>
            <a:off x="4588754" y="8300358"/>
            <a:ext cx="576001" cy="36441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41" name="正方形/長方形 240"/>
          <p:cNvSpPr/>
          <p:nvPr/>
        </p:nvSpPr>
        <p:spPr>
          <a:xfrm>
            <a:off x="5307486" y="8300358"/>
            <a:ext cx="576001" cy="36441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42" name="正方形/長方形 241"/>
          <p:cNvSpPr/>
          <p:nvPr/>
        </p:nvSpPr>
        <p:spPr>
          <a:xfrm>
            <a:off x="6025409" y="8300358"/>
            <a:ext cx="576001" cy="36441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43" name="正方形/長方形 242"/>
          <p:cNvSpPr/>
          <p:nvPr/>
        </p:nvSpPr>
        <p:spPr>
          <a:xfrm>
            <a:off x="4588755" y="8870225"/>
            <a:ext cx="143140" cy="364410"/>
          </a:xfrm>
          <a:prstGeom prst="rect">
            <a:avLst/>
          </a:prstGeom>
          <a:solidFill>
            <a:srgbClr val="00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44" name="正方形/長方形 243"/>
          <p:cNvSpPr/>
          <p:nvPr/>
        </p:nvSpPr>
        <p:spPr>
          <a:xfrm>
            <a:off x="5307033" y="8870225"/>
            <a:ext cx="143140" cy="364410"/>
          </a:xfrm>
          <a:prstGeom prst="rect">
            <a:avLst/>
          </a:prstGeom>
          <a:solidFill>
            <a:srgbClr val="00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45" name="正方形/長方形 244"/>
          <p:cNvSpPr/>
          <p:nvPr/>
        </p:nvSpPr>
        <p:spPr>
          <a:xfrm>
            <a:off x="6027461" y="8870225"/>
            <a:ext cx="143140" cy="364410"/>
          </a:xfrm>
          <a:prstGeom prst="rect">
            <a:avLst/>
          </a:prstGeom>
          <a:solidFill>
            <a:srgbClr val="00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4846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Raspberry Pi</a:t>
            </a:r>
            <a:r>
              <a:rPr kumimoji="1" lang="ja-JP" altLang="en-US" sz="3200" dirty="0"/>
              <a:t>で</a:t>
            </a:r>
            <a:r>
              <a:rPr kumimoji="1" lang="en-US" altLang="ja-JP" sz="3200" dirty="0" err="1"/>
              <a:t>IoT</a:t>
            </a:r>
            <a:r>
              <a:rPr kumimoji="1" lang="ja-JP" altLang="en-US" sz="3200" dirty="0"/>
              <a:t>温湿度計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65010" y="58913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000" dirty="0"/>
              <a:t>情報工学科　岩田研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92176" y="1332879"/>
            <a:ext cx="6689624" cy="1745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ja-JP" altLang="en-US" sz="4400" dirty="0">
              <a:solidFill>
                <a:schemeClr val="tx1"/>
              </a:solidFill>
              <a:latin typeface="Source Han Sans JP Regular" panose="020B0500000000000000" pitchFamily="34" charset="-128"/>
              <a:ea typeface="Source Han Sans JP Regular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92176" y="1336855"/>
            <a:ext cx="6689624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E:\File\Desktop\electronics_318-2047.png"/>
          <p:cNvPicPr>
            <a:picLocks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97" y="1039463"/>
            <a:ext cx="241103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92176" y="1039463"/>
            <a:ext cx="6156208" cy="256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accent6"/>
                </a:solidFill>
                <a:latin typeface="+mj-lt"/>
                <a:ea typeface="+mj-ea"/>
              </a:rPr>
              <a:t>Raspberry Pi</a:t>
            </a:r>
            <a:r>
              <a:rPr lang="ja-JP" altLang="en-US" dirty="0">
                <a:solidFill>
                  <a:schemeClr val="accent6"/>
                </a:solidFill>
                <a:latin typeface="+mj-lt"/>
                <a:ea typeface="+mj-ea"/>
              </a:rPr>
              <a:t>とは？</a:t>
            </a: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411328"/>
            <a:ext cx="1273273" cy="1273273"/>
          </a:xfrm>
          <a:prstGeom prst="rect">
            <a:avLst/>
          </a:prstGeom>
          <a:ln>
            <a:noFill/>
          </a:ln>
        </p:spPr>
      </p:pic>
      <p:sp>
        <p:nvSpPr>
          <p:cNvPr id="22" name="テキスト ボックス 21"/>
          <p:cNvSpPr txBox="1"/>
          <p:nvPr/>
        </p:nvSpPr>
        <p:spPr>
          <a:xfrm>
            <a:off x="92176" y="1374161"/>
            <a:ext cx="4453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約</a:t>
            </a:r>
            <a:r>
              <a:rPr kumimoji="1" lang="en-US" altLang="ja-JP" sz="1600" dirty="0"/>
              <a:t>6,000</a:t>
            </a:r>
            <a:r>
              <a:rPr kumimoji="1" lang="ja-JP" altLang="en-US" sz="1600" dirty="0"/>
              <a:t>円の手のひらパソコン</a:t>
            </a:r>
            <a:endParaRPr kumimoji="1" lang="en-US" altLang="ja-JP" sz="1600" dirty="0"/>
          </a:p>
          <a:p>
            <a:pPr marL="361950" lvl="1" indent="-180975">
              <a:buFont typeface="Wingdings" panose="05000000000000000000" pitchFamily="2" charset="2"/>
              <a:buChar char="p"/>
            </a:pPr>
            <a:r>
              <a:rPr kumimoji="1" lang="ja-JP" altLang="en-US" sz="1200" dirty="0"/>
              <a:t>一式全部そろえると</a:t>
            </a:r>
            <a:r>
              <a:rPr kumimoji="1" lang="en-US" altLang="ja-JP" sz="1200" dirty="0"/>
              <a:t>12,000</a:t>
            </a:r>
            <a:r>
              <a:rPr kumimoji="1" lang="ja-JP" altLang="en-US" sz="1200" dirty="0"/>
              <a:t>円ぐらいかかりますが・・・</a:t>
            </a:r>
            <a:endParaRPr kumimoji="1" lang="en-US" altLang="ja-JP" sz="1200" dirty="0"/>
          </a:p>
          <a:p>
            <a:pPr marL="447675" lvl="1" indent="-266700">
              <a:buFont typeface="Wingdings" panose="05000000000000000000" pitchFamily="2" charset="2"/>
              <a:buChar char="p"/>
            </a:pPr>
            <a:endParaRPr kumimoji="1" lang="en-US" altLang="ja-JP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マイコン（マイクロコンピュータ）の一種</a:t>
            </a:r>
            <a:endParaRPr kumimoji="1" lang="en-US" altLang="ja-JP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91815" y="2649111"/>
            <a:ext cx="1553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600" dirty="0"/>
              <a:t>CC licensed (BY) </a:t>
            </a:r>
            <a:r>
              <a:rPr kumimoji="1" lang="en-US" altLang="ja-JP" sz="600" dirty="0" err="1"/>
              <a:t>flickr</a:t>
            </a:r>
            <a:r>
              <a:rPr kumimoji="1" lang="en-US" altLang="ja-JP" sz="600" dirty="0"/>
              <a:t> photo by John </a:t>
            </a:r>
            <a:r>
              <a:rPr kumimoji="1" lang="en-US" altLang="ja-JP" sz="600" dirty="0" err="1"/>
              <a:t>Biehler</a:t>
            </a:r>
            <a:endParaRPr kumimoji="1" lang="ja-JP" altLang="en-US" sz="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176" y="246444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情報工学科の</a:t>
            </a:r>
            <a:r>
              <a:rPr kumimoji="1" lang="ja-JP" altLang="en-US" u="sng" dirty="0">
                <a:solidFill>
                  <a:srgbClr val="FF0000"/>
                </a:solidFill>
              </a:rPr>
              <a:t>授業の自習</a:t>
            </a:r>
            <a:r>
              <a:rPr kumimoji="1" lang="ja-JP" altLang="en-US" dirty="0"/>
              <a:t>に大活躍するかも！？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76" y="2801547"/>
            <a:ext cx="6543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年生（</a:t>
            </a:r>
            <a:r>
              <a:rPr kumimoji="1" lang="en-US" altLang="ja-JP" sz="1200" dirty="0"/>
              <a:t>Linux</a:t>
            </a:r>
            <a:r>
              <a:rPr kumimoji="1" lang="ja-JP" altLang="en-US" sz="1200" dirty="0"/>
              <a:t>環境、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言語開発環境）</a:t>
            </a:r>
            <a:r>
              <a:rPr kumimoji="1" lang="en-US" altLang="ja-JP" sz="1200" dirty="0"/>
              <a:t>2</a:t>
            </a:r>
            <a:r>
              <a:rPr kumimoji="1" lang="ja-JP" altLang="en-US" sz="1200" dirty="0"/>
              <a:t>年生（デジタル入出力）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年生（</a:t>
            </a:r>
            <a:r>
              <a:rPr kumimoji="1" lang="en-US" altLang="ja-JP" sz="1200" dirty="0"/>
              <a:t>H8</a:t>
            </a:r>
            <a:r>
              <a:rPr kumimoji="1" lang="ja-JP" altLang="en-US" sz="1200" dirty="0"/>
              <a:t>マイコン実習）など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92176" y="3524398"/>
            <a:ext cx="6689624" cy="1989127"/>
          </a:xfrm>
          <a:prstGeom prst="rect">
            <a:avLst/>
          </a:prstGeom>
          <a:solidFill>
            <a:srgbClr val="F1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ja-JP" altLang="en-US" sz="4400" dirty="0">
              <a:solidFill>
                <a:schemeClr val="tx1"/>
              </a:solidFill>
              <a:latin typeface="Source Han Sans JP Regular" panose="020B0500000000000000" pitchFamily="34" charset="-128"/>
              <a:ea typeface="Source Han Sans JP Regular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92176" y="3528374"/>
            <a:ext cx="6689624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E:\File\Desktop\electronics_318-2047.png"/>
          <p:cNvPicPr>
            <a:picLocks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97" y="3230982"/>
            <a:ext cx="241103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正方形/長方形 37"/>
          <p:cNvSpPr/>
          <p:nvPr/>
        </p:nvSpPr>
        <p:spPr>
          <a:xfrm>
            <a:off x="92176" y="3230982"/>
            <a:ext cx="6156208" cy="256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</a:rPr>
              <a:t>展示物「</a:t>
            </a:r>
            <a:r>
              <a:rPr lang="en-US" altLang="ja-JP" dirty="0" err="1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</a:rPr>
              <a:t>IoT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</a:rPr>
              <a:t>温湿度計」の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</a:rPr>
              <a:t>2</a:t>
            </a:r>
            <a:r>
              <a:rPr lang="ja-JP" altLang="en-US" dirty="0" err="1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</a:rPr>
              <a:t>つの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</a:rPr>
              <a:t>機能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2176" y="3562713"/>
            <a:ext cx="39145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LED</a:t>
            </a:r>
            <a:r>
              <a:rPr kumimoji="1" lang="ja-JP" altLang="en-US" sz="1600" dirty="0" err="1"/>
              <a:t>がつ</a:t>
            </a:r>
            <a:r>
              <a:rPr kumimoji="1" lang="ja-JP" altLang="en-US" sz="1600" dirty="0"/>
              <a:t>いたボタンを押すと喋る！</a:t>
            </a:r>
            <a:endParaRPr kumimoji="1" lang="en-US" altLang="ja-JP" sz="1600" dirty="0"/>
          </a:p>
          <a:p>
            <a:pPr marL="361950" lvl="1" indent="-180975">
              <a:buFont typeface="Wingdings" panose="05000000000000000000" pitchFamily="2" charset="2"/>
              <a:buChar char="p"/>
            </a:pPr>
            <a:r>
              <a:rPr kumimoji="1" lang="en-US" altLang="ja-JP" sz="1200" dirty="0" err="1"/>
              <a:t>VoiceText</a:t>
            </a:r>
            <a:r>
              <a:rPr kumimoji="1" lang="en-US" altLang="ja-JP" sz="1200" dirty="0"/>
              <a:t> Web API</a:t>
            </a:r>
            <a:r>
              <a:rPr kumimoji="1" lang="ja-JP" altLang="en-US" sz="1200" dirty="0"/>
              <a:t>を使った</a:t>
            </a:r>
            <a:r>
              <a:rPr kumimoji="1" lang="ja-JP" altLang="en-US" sz="1200" u="sng" dirty="0">
                <a:solidFill>
                  <a:srgbClr val="FF0000"/>
                </a:solidFill>
              </a:rPr>
              <a:t>音声合成</a:t>
            </a:r>
            <a:endParaRPr kumimoji="1" lang="en-US" altLang="ja-JP" sz="1200" u="sng" dirty="0">
              <a:solidFill>
                <a:srgbClr val="FF0000"/>
              </a:solidFill>
            </a:endParaRPr>
          </a:p>
          <a:p>
            <a:pPr marL="361950" lvl="1" indent="-180975">
              <a:buFont typeface="Wingdings" panose="05000000000000000000" pitchFamily="2" charset="2"/>
              <a:buChar char="p"/>
            </a:pPr>
            <a:r>
              <a:rPr kumimoji="1" lang="ja-JP" altLang="en-US" sz="1200" dirty="0"/>
              <a:t>フルカラー</a:t>
            </a:r>
            <a:r>
              <a:rPr kumimoji="1" lang="en-US" altLang="ja-JP" sz="1200" dirty="0"/>
              <a:t>LED</a:t>
            </a:r>
            <a:r>
              <a:rPr kumimoji="1" lang="ja-JP" altLang="en-US" sz="1200" dirty="0"/>
              <a:t>を</a:t>
            </a:r>
            <a:r>
              <a:rPr kumimoji="1" lang="en-US" altLang="ja-JP" sz="1200" dirty="0"/>
              <a:t>PWM</a:t>
            </a:r>
            <a:r>
              <a:rPr kumimoji="1" lang="ja-JP" altLang="en-US" sz="1200" dirty="0"/>
              <a:t>制御してグラデーション</a:t>
            </a:r>
            <a:endParaRPr kumimoji="1" lang="en-US" altLang="ja-JP" sz="1200" dirty="0"/>
          </a:p>
          <a:p>
            <a:pPr marL="361950" lvl="1" indent="-180975">
              <a:buFont typeface="Wingdings" panose="05000000000000000000" pitchFamily="2" charset="2"/>
              <a:buChar char="p"/>
            </a:pPr>
            <a:endParaRPr kumimoji="1" lang="en-US" altLang="ja-JP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</a:t>
            </a:r>
            <a:r>
              <a:rPr kumimoji="1" lang="ja-JP" altLang="en-US" sz="1600" dirty="0"/>
              <a:t>時間に一回、自動で</a:t>
            </a:r>
            <a:r>
              <a:rPr kumimoji="1" lang="en-US" altLang="ja-JP" sz="1600" dirty="0"/>
              <a:t>twitter</a:t>
            </a:r>
            <a:r>
              <a:rPr kumimoji="1" lang="ja-JP" altLang="en-US" sz="1600" dirty="0"/>
              <a:t>に投稿する</a:t>
            </a:r>
            <a:endParaRPr kumimoji="1" lang="en-US" altLang="ja-JP" sz="1600" dirty="0"/>
          </a:p>
          <a:p>
            <a:pPr marL="361950" lvl="1" indent="-180975">
              <a:buFont typeface="Wingdings" panose="05000000000000000000" pitchFamily="2" charset="2"/>
              <a:buChar char="p"/>
            </a:pPr>
            <a:r>
              <a:rPr kumimoji="1" lang="en-US" altLang="ja-JP" sz="1200" dirty="0"/>
              <a:t>Twitter API</a:t>
            </a:r>
            <a:r>
              <a:rPr kumimoji="1" lang="ja-JP" altLang="en-US" sz="1200" dirty="0"/>
              <a:t>を使った</a:t>
            </a:r>
            <a:r>
              <a:rPr kumimoji="1" lang="en-US" altLang="ja-JP" sz="1200" u="sng" dirty="0">
                <a:solidFill>
                  <a:srgbClr val="FF0000"/>
                </a:solidFill>
              </a:rPr>
              <a:t>Web</a:t>
            </a:r>
            <a:r>
              <a:rPr kumimoji="1" lang="ja-JP" altLang="en-US" sz="1200" u="sng" dirty="0">
                <a:solidFill>
                  <a:srgbClr val="FF0000"/>
                </a:solidFill>
              </a:rPr>
              <a:t>プログラミング</a:t>
            </a:r>
            <a:endParaRPr kumimoji="1" lang="en-US" altLang="ja-JP" sz="1200" u="sng" dirty="0">
              <a:solidFill>
                <a:srgbClr val="FF0000"/>
              </a:solidFill>
            </a:endParaRPr>
          </a:p>
          <a:p>
            <a:pPr marL="180975" lvl="1"/>
            <a:r>
              <a:rPr kumimoji="1" lang="en-US" altLang="ja-JP" sz="1200" dirty="0"/>
              <a:t>      </a:t>
            </a:r>
            <a:r>
              <a:rPr kumimoji="1" lang="en-US" altLang="ja-JP" sz="1200" dirty="0" err="1"/>
              <a:t>iwalab_tempbot</a:t>
            </a:r>
            <a:endParaRPr kumimoji="1" lang="en-US" altLang="ja-JP" sz="1600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t="4119" r="9053" b="5583"/>
          <a:stretch/>
        </p:blipFill>
        <p:spPr>
          <a:xfrm>
            <a:off x="4198620" y="3583923"/>
            <a:ext cx="2522953" cy="1461712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6041566" y="4543237"/>
            <a:ext cx="582475" cy="1023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600" dirty="0">
                <a:ln w="3175">
                  <a:noFill/>
                </a:ln>
              </a:rPr>
              <a:t>LED</a:t>
            </a:r>
            <a:r>
              <a:rPr kumimoji="1" lang="ja-JP" altLang="en-US" sz="600" dirty="0">
                <a:ln w="3175">
                  <a:noFill/>
                </a:ln>
              </a:rPr>
              <a:t>付きボタン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555791" y="4767074"/>
            <a:ext cx="582475" cy="1023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600" dirty="0">
                <a:ln w="3175">
                  <a:noFill/>
                </a:ln>
              </a:rPr>
              <a:t>温湿度計</a:t>
            </a:r>
            <a:r>
              <a:rPr kumimoji="1" lang="en-US" altLang="ja-JP" sz="600" dirty="0">
                <a:ln w="3175">
                  <a:noFill/>
                </a:ln>
              </a:rPr>
              <a:t>(SHT-11)</a:t>
            </a:r>
            <a:endParaRPr kumimoji="1" lang="ja-JP" altLang="en-US" sz="600" dirty="0">
              <a:ln w="3175">
                <a:noFill/>
              </a:ln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684254" y="4263581"/>
            <a:ext cx="582475" cy="1023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600" dirty="0">
                <a:ln w="3175">
                  <a:noFill/>
                </a:ln>
              </a:rPr>
              <a:t>Raspberry Pi</a:t>
            </a:r>
            <a:endParaRPr kumimoji="1" lang="ja-JP" altLang="en-US" sz="600" dirty="0">
              <a:ln w="3175">
                <a:noFill/>
              </a:ln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461156" y="4906118"/>
            <a:ext cx="385427" cy="1023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600" dirty="0">
                <a:ln w="3175">
                  <a:noFill/>
                </a:ln>
              </a:rPr>
              <a:t>スピーカー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 rot="5400000">
            <a:off x="4641112" y="4560268"/>
            <a:ext cx="188679" cy="1023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600" dirty="0">
                <a:ln w="3175">
                  <a:noFill/>
                </a:ln>
              </a:rPr>
              <a:t>LAN</a:t>
            </a:r>
            <a:endParaRPr kumimoji="1" lang="ja-JP" altLang="en-US" sz="600" dirty="0">
              <a:ln w="3175">
                <a:noFill/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 rot="5400000">
            <a:off x="4857806" y="4560268"/>
            <a:ext cx="188679" cy="1023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600" dirty="0">
                <a:ln w="3175">
                  <a:noFill/>
                </a:ln>
              </a:rPr>
              <a:t>USB</a:t>
            </a:r>
            <a:endParaRPr kumimoji="1" lang="ja-JP" altLang="en-US" sz="600" dirty="0">
              <a:ln w="3175">
                <a:noFill/>
              </a:ln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41006" y="3766610"/>
            <a:ext cx="412863" cy="1023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600" dirty="0">
                <a:ln w="3175">
                  <a:noFill/>
                </a:ln>
              </a:rPr>
              <a:t>HDMI (TV</a:t>
            </a:r>
            <a:r>
              <a:rPr kumimoji="1" lang="ja-JP" altLang="en-US" sz="600" dirty="0">
                <a:ln w="3175">
                  <a:noFill/>
                </a:ln>
              </a:rPr>
              <a:t>等</a:t>
            </a:r>
            <a:r>
              <a:rPr kumimoji="1" lang="en-US" altLang="ja-JP" sz="600" dirty="0">
                <a:ln w="3175">
                  <a:noFill/>
                </a:ln>
              </a:rPr>
              <a:t>)</a:t>
            </a:r>
            <a:endParaRPr kumimoji="1" lang="ja-JP" altLang="en-US" sz="600" dirty="0">
              <a:ln w="3175">
                <a:noFill/>
              </a:ln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71391" y="3611677"/>
            <a:ext cx="412863" cy="10239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600" dirty="0">
                <a:ln w="3175">
                  <a:noFill/>
                </a:ln>
              </a:rPr>
              <a:t>USB</a:t>
            </a:r>
            <a:r>
              <a:rPr kumimoji="1" lang="ja-JP" altLang="en-US" sz="600" dirty="0">
                <a:ln w="3175">
                  <a:noFill/>
                </a:ln>
              </a:rPr>
              <a:t>給電</a:t>
            </a: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2" y="4837087"/>
            <a:ext cx="208548" cy="208548"/>
          </a:xfrm>
          <a:prstGeom prst="rect">
            <a:avLst/>
          </a:prstGeom>
        </p:spPr>
      </p:pic>
      <p:grpSp>
        <p:nvGrpSpPr>
          <p:cNvPr id="1046" name="グループ化 1045"/>
          <p:cNvGrpSpPr/>
          <p:nvPr/>
        </p:nvGrpSpPr>
        <p:grpSpPr>
          <a:xfrm>
            <a:off x="2640293" y="8514113"/>
            <a:ext cx="1132734" cy="1071277"/>
            <a:chOff x="1652564" y="8556905"/>
            <a:chExt cx="1132734" cy="1071277"/>
          </a:xfrm>
        </p:grpSpPr>
        <p:grpSp>
          <p:nvGrpSpPr>
            <p:cNvPr id="59" name="グループ化 58"/>
            <p:cNvGrpSpPr/>
            <p:nvPr/>
          </p:nvGrpSpPr>
          <p:grpSpPr>
            <a:xfrm>
              <a:off x="1652564" y="8556905"/>
              <a:ext cx="1132734" cy="1071277"/>
              <a:chOff x="534917" y="6844682"/>
              <a:chExt cx="1717816" cy="1624615"/>
            </a:xfrm>
          </p:grpSpPr>
          <p:sp>
            <p:nvSpPr>
              <p:cNvPr id="80" name="フリーフォーム 79"/>
              <p:cNvSpPr/>
              <p:nvPr/>
            </p:nvSpPr>
            <p:spPr>
              <a:xfrm>
                <a:off x="892569" y="7439487"/>
                <a:ext cx="501257" cy="406699"/>
              </a:xfrm>
              <a:custGeom>
                <a:avLst/>
                <a:gdLst>
                  <a:gd name="connsiteX0" fmla="*/ 157254 w 501257"/>
                  <a:gd name="connsiteY0" fmla="*/ 0 h 406699"/>
                  <a:gd name="connsiteX1" fmla="*/ 445142 w 501257"/>
                  <a:gd name="connsiteY1" fmla="*/ 87938 h 406699"/>
                  <a:gd name="connsiteX2" fmla="*/ 501257 w 501257"/>
                  <a:gd name="connsiteY2" fmla="*/ 134236 h 406699"/>
                  <a:gd name="connsiteX3" fmla="*/ 481166 w 501257"/>
                  <a:gd name="connsiteY3" fmla="*/ 150812 h 406699"/>
                  <a:gd name="connsiteX4" fmla="*/ 370818 w 501257"/>
                  <a:gd name="connsiteY4" fmla="*/ 314481 h 406699"/>
                  <a:gd name="connsiteX5" fmla="*/ 342192 w 501257"/>
                  <a:gd name="connsiteY5" fmla="*/ 406699 h 406699"/>
                  <a:gd name="connsiteX6" fmla="*/ 303029 w 501257"/>
                  <a:gd name="connsiteY6" fmla="*/ 394542 h 406699"/>
                  <a:gd name="connsiteX7" fmla="*/ 29012 w 501257"/>
                  <a:gd name="connsiteY7" fmla="*/ 120525 h 406699"/>
                  <a:gd name="connsiteX8" fmla="*/ 0 w 501257"/>
                  <a:gd name="connsiteY8" fmla="*/ 27064 h 406699"/>
                  <a:gd name="connsiteX9" fmla="*/ 53483 w 501257"/>
                  <a:gd name="connsiteY9" fmla="*/ 10461 h 406699"/>
                  <a:gd name="connsiteX10" fmla="*/ 157254 w 501257"/>
                  <a:gd name="connsiteY10" fmla="*/ 0 h 40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1257" h="406699">
                    <a:moveTo>
                      <a:pt x="157254" y="0"/>
                    </a:moveTo>
                    <a:cubicBezTo>
                      <a:pt x="263894" y="0"/>
                      <a:pt x="362963" y="32419"/>
                      <a:pt x="445142" y="87938"/>
                    </a:cubicBezTo>
                    <a:lnTo>
                      <a:pt x="501257" y="134236"/>
                    </a:lnTo>
                    <a:lnTo>
                      <a:pt x="481166" y="150812"/>
                    </a:lnTo>
                    <a:cubicBezTo>
                      <a:pt x="434577" y="197402"/>
                      <a:pt x="396874" y="252879"/>
                      <a:pt x="370818" y="314481"/>
                    </a:cubicBezTo>
                    <a:lnTo>
                      <a:pt x="342192" y="406699"/>
                    </a:lnTo>
                    <a:lnTo>
                      <a:pt x="303029" y="394542"/>
                    </a:lnTo>
                    <a:cubicBezTo>
                      <a:pt x="179824" y="342431"/>
                      <a:pt x="81123" y="243730"/>
                      <a:pt x="29012" y="120525"/>
                    </a:cubicBezTo>
                    <a:lnTo>
                      <a:pt x="0" y="27064"/>
                    </a:lnTo>
                    <a:lnTo>
                      <a:pt x="53483" y="10461"/>
                    </a:lnTo>
                    <a:cubicBezTo>
                      <a:pt x="87002" y="3602"/>
                      <a:pt x="121707" y="0"/>
                      <a:pt x="157254" y="0"/>
                    </a:cubicBezTo>
                    <a:close/>
                  </a:path>
                </a:pathLst>
              </a:custGeom>
              <a:solidFill>
                <a:srgbClr val="FF00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9" name="フリーフォーム 78"/>
              <p:cNvSpPr/>
              <p:nvPr/>
            </p:nvSpPr>
            <p:spPr>
              <a:xfrm>
                <a:off x="1393826" y="7439487"/>
                <a:ext cx="505263" cy="407943"/>
              </a:xfrm>
              <a:custGeom>
                <a:avLst/>
                <a:gdLst>
                  <a:gd name="connsiteX0" fmla="*/ 344002 w 505263"/>
                  <a:gd name="connsiteY0" fmla="*/ 0 h 407943"/>
                  <a:gd name="connsiteX1" fmla="*/ 447773 w 505263"/>
                  <a:gd name="connsiteY1" fmla="*/ 10461 h 407943"/>
                  <a:gd name="connsiteX2" fmla="*/ 505263 w 505263"/>
                  <a:gd name="connsiteY2" fmla="*/ 28307 h 407943"/>
                  <a:gd name="connsiteX3" fmla="*/ 476637 w 505263"/>
                  <a:gd name="connsiteY3" fmla="*/ 120525 h 407943"/>
                  <a:gd name="connsiteX4" fmla="*/ 202620 w 505263"/>
                  <a:gd name="connsiteY4" fmla="*/ 394542 h 407943"/>
                  <a:gd name="connsiteX5" fmla="*/ 159450 w 505263"/>
                  <a:gd name="connsiteY5" fmla="*/ 407943 h 407943"/>
                  <a:gd name="connsiteX6" fmla="*/ 130438 w 505263"/>
                  <a:gd name="connsiteY6" fmla="*/ 314481 h 407943"/>
                  <a:gd name="connsiteX7" fmla="*/ 20090 w 505263"/>
                  <a:gd name="connsiteY7" fmla="*/ 150812 h 407943"/>
                  <a:gd name="connsiteX8" fmla="*/ 0 w 505263"/>
                  <a:gd name="connsiteY8" fmla="*/ 134236 h 407943"/>
                  <a:gd name="connsiteX9" fmla="*/ 56114 w 505263"/>
                  <a:gd name="connsiteY9" fmla="*/ 87938 h 407943"/>
                  <a:gd name="connsiteX10" fmla="*/ 344002 w 505263"/>
                  <a:gd name="connsiteY10" fmla="*/ 0 h 407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5263" h="407943">
                    <a:moveTo>
                      <a:pt x="344002" y="0"/>
                    </a:moveTo>
                    <a:cubicBezTo>
                      <a:pt x="379549" y="0"/>
                      <a:pt x="414254" y="3602"/>
                      <a:pt x="447773" y="10461"/>
                    </a:cubicBezTo>
                    <a:lnTo>
                      <a:pt x="505263" y="28307"/>
                    </a:lnTo>
                    <a:lnTo>
                      <a:pt x="476637" y="120525"/>
                    </a:lnTo>
                    <a:cubicBezTo>
                      <a:pt x="424526" y="243730"/>
                      <a:pt x="325825" y="342431"/>
                      <a:pt x="202620" y="394542"/>
                    </a:cubicBezTo>
                    <a:lnTo>
                      <a:pt x="159450" y="407943"/>
                    </a:lnTo>
                    <a:lnTo>
                      <a:pt x="130438" y="314481"/>
                    </a:lnTo>
                    <a:cubicBezTo>
                      <a:pt x="104383" y="252879"/>
                      <a:pt x="66680" y="197402"/>
                      <a:pt x="20090" y="150812"/>
                    </a:cubicBezTo>
                    <a:lnTo>
                      <a:pt x="0" y="134236"/>
                    </a:lnTo>
                    <a:lnTo>
                      <a:pt x="56114" y="87938"/>
                    </a:lnTo>
                    <a:cubicBezTo>
                      <a:pt x="138293" y="32419"/>
                      <a:pt x="237362" y="0"/>
                      <a:pt x="344002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8" name="フリーフォーム 77"/>
              <p:cNvSpPr/>
              <p:nvPr/>
            </p:nvSpPr>
            <p:spPr>
              <a:xfrm>
                <a:off x="1222923" y="7846186"/>
                <a:ext cx="341805" cy="488875"/>
              </a:xfrm>
              <a:custGeom>
                <a:avLst/>
                <a:gdLst>
                  <a:gd name="connsiteX0" fmla="*/ 11838 w 341805"/>
                  <a:gd name="connsiteY0" fmla="*/ 0 h 488875"/>
                  <a:gd name="connsiteX1" fmla="*/ 69328 w 341805"/>
                  <a:gd name="connsiteY1" fmla="*/ 17846 h 488875"/>
                  <a:gd name="connsiteX2" fmla="*/ 173099 w 341805"/>
                  <a:gd name="connsiteY2" fmla="*/ 28307 h 488875"/>
                  <a:gd name="connsiteX3" fmla="*/ 276870 w 341805"/>
                  <a:gd name="connsiteY3" fmla="*/ 17846 h 488875"/>
                  <a:gd name="connsiteX4" fmla="*/ 330353 w 341805"/>
                  <a:gd name="connsiteY4" fmla="*/ 1244 h 488875"/>
                  <a:gd name="connsiteX5" fmla="*/ 331344 w 341805"/>
                  <a:gd name="connsiteY5" fmla="*/ 4435 h 488875"/>
                  <a:gd name="connsiteX6" fmla="*/ 341805 w 341805"/>
                  <a:gd name="connsiteY6" fmla="*/ 108206 h 488875"/>
                  <a:gd name="connsiteX7" fmla="*/ 190993 w 341805"/>
                  <a:gd name="connsiteY7" fmla="*/ 472299 h 488875"/>
                  <a:gd name="connsiteX8" fmla="*/ 170903 w 341805"/>
                  <a:gd name="connsiteY8" fmla="*/ 488875 h 488875"/>
                  <a:gd name="connsiteX9" fmla="*/ 150812 w 341805"/>
                  <a:gd name="connsiteY9" fmla="*/ 472299 h 488875"/>
                  <a:gd name="connsiteX10" fmla="*/ 0 w 341805"/>
                  <a:gd name="connsiteY10" fmla="*/ 108206 h 488875"/>
                  <a:gd name="connsiteX11" fmla="*/ 10461 w 341805"/>
                  <a:gd name="connsiteY11" fmla="*/ 4435 h 488875"/>
                  <a:gd name="connsiteX12" fmla="*/ 11838 w 341805"/>
                  <a:gd name="connsiteY12" fmla="*/ 0 h 48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805" h="488875">
                    <a:moveTo>
                      <a:pt x="11838" y="0"/>
                    </a:moveTo>
                    <a:lnTo>
                      <a:pt x="69328" y="17846"/>
                    </a:lnTo>
                    <a:cubicBezTo>
                      <a:pt x="102847" y="24705"/>
                      <a:pt x="137552" y="28307"/>
                      <a:pt x="173099" y="28307"/>
                    </a:cubicBezTo>
                    <a:cubicBezTo>
                      <a:pt x="208646" y="28307"/>
                      <a:pt x="243351" y="24705"/>
                      <a:pt x="276870" y="17846"/>
                    </a:cubicBezTo>
                    <a:lnTo>
                      <a:pt x="330353" y="1244"/>
                    </a:lnTo>
                    <a:lnTo>
                      <a:pt x="331344" y="4435"/>
                    </a:lnTo>
                    <a:cubicBezTo>
                      <a:pt x="338203" y="37954"/>
                      <a:pt x="341805" y="72659"/>
                      <a:pt x="341805" y="108206"/>
                    </a:cubicBezTo>
                    <a:cubicBezTo>
                      <a:pt x="341805" y="250393"/>
                      <a:pt x="284172" y="379119"/>
                      <a:pt x="190993" y="472299"/>
                    </a:cubicBezTo>
                    <a:lnTo>
                      <a:pt x="170903" y="488875"/>
                    </a:lnTo>
                    <a:lnTo>
                      <a:pt x="150812" y="472299"/>
                    </a:lnTo>
                    <a:cubicBezTo>
                      <a:pt x="57633" y="379119"/>
                      <a:pt x="0" y="250393"/>
                      <a:pt x="0" y="108206"/>
                    </a:cubicBezTo>
                    <a:cubicBezTo>
                      <a:pt x="0" y="72659"/>
                      <a:pt x="3602" y="37954"/>
                      <a:pt x="10461" y="4435"/>
                    </a:cubicBezTo>
                    <a:lnTo>
                      <a:pt x="11838" y="0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フリーフォーム 76"/>
              <p:cNvSpPr/>
              <p:nvPr/>
            </p:nvSpPr>
            <p:spPr>
              <a:xfrm>
                <a:off x="881116" y="6844682"/>
                <a:ext cx="1029810" cy="729040"/>
              </a:xfrm>
              <a:custGeom>
                <a:avLst/>
                <a:gdLst>
                  <a:gd name="connsiteX0" fmla="*/ 514905 w 1029810"/>
                  <a:gd name="connsiteY0" fmla="*/ 0 h 729040"/>
                  <a:gd name="connsiteX1" fmla="*/ 1029810 w 1029810"/>
                  <a:gd name="connsiteY1" fmla="*/ 514905 h 729040"/>
                  <a:gd name="connsiteX2" fmla="*/ 1019349 w 1029810"/>
                  <a:gd name="connsiteY2" fmla="*/ 618676 h 729040"/>
                  <a:gd name="connsiteX3" fmla="*/ 1017972 w 1029810"/>
                  <a:gd name="connsiteY3" fmla="*/ 623111 h 729040"/>
                  <a:gd name="connsiteX4" fmla="*/ 960482 w 1029810"/>
                  <a:gd name="connsiteY4" fmla="*/ 605265 h 729040"/>
                  <a:gd name="connsiteX5" fmla="*/ 856711 w 1029810"/>
                  <a:gd name="connsiteY5" fmla="*/ 594804 h 729040"/>
                  <a:gd name="connsiteX6" fmla="*/ 568823 w 1029810"/>
                  <a:gd name="connsiteY6" fmla="*/ 682742 h 729040"/>
                  <a:gd name="connsiteX7" fmla="*/ 512709 w 1029810"/>
                  <a:gd name="connsiteY7" fmla="*/ 729040 h 729040"/>
                  <a:gd name="connsiteX8" fmla="*/ 456594 w 1029810"/>
                  <a:gd name="connsiteY8" fmla="*/ 682742 h 729040"/>
                  <a:gd name="connsiteX9" fmla="*/ 168706 w 1029810"/>
                  <a:gd name="connsiteY9" fmla="*/ 594804 h 729040"/>
                  <a:gd name="connsiteX10" fmla="*/ 64935 w 1029810"/>
                  <a:gd name="connsiteY10" fmla="*/ 605265 h 729040"/>
                  <a:gd name="connsiteX11" fmla="*/ 11452 w 1029810"/>
                  <a:gd name="connsiteY11" fmla="*/ 621868 h 729040"/>
                  <a:gd name="connsiteX12" fmla="*/ 10461 w 1029810"/>
                  <a:gd name="connsiteY12" fmla="*/ 618676 h 729040"/>
                  <a:gd name="connsiteX13" fmla="*/ 0 w 1029810"/>
                  <a:gd name="connsiteY13" fmla="*/ 514905 h 729040"/>
                  <a:gd name="connsiteX14" fmla="*/ 514905 w 1029810"/>
                  <a:gd name="connsiteY14" fmla="*/ 0 h 72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9810" h="729040">
                    <a:moveTo>
                      <a:pt x="514905" y="0"/>
                    </a:moveTo>
                    <a:cubicBezTo>
                      <a:pt x="799279" y="0"/>
                      <a:pt x="1029810" y="230531"/>
                      <a:pt x="1029810" y="514905"/>
                    </a:cubicBezTo>
                    <a:cubicBezTo>
                      <a:pt x="1029810" y="550452"/>
                      <a:pt x="1026208" y="585157"/>
                      <a:pt x="1019349" y="618676"/>
                    </a:cubicBezTo>
                    <a:lnTo>
                      <a:pt x="1017972" y="623111"/>
                    </a:lnTo>
                    <a:lnTo>
                      <a:pt x="960482" y="605265"/>
                    </a:lnTo>
                    <a:cubicBezTo>
                      <a:pt x="926963" y="598406"/>
                      <a:pt x="892258" y="594804"/>
                      <a:pt x="856711" y="594804"/>
                    </a:cubicBezTo>
                    <a:cubicBezTo>
                      <a:pt x="750071" y="594804"/>
                      <a:pt x="651002" y="627223"/>
                      <a:pt x="568823" y="682742"/>
                    </a:cubicBezTo>
                    <a:lnTo>
                      <a:pt x="512709" y="729040"/>
                    </a:lnTo>
                    <a:lnTo>
                      <a:pt x="456594" y="682742"/>
                    </a:lnTo>
                    <a:cubicBezTo>
                      <a:pt x="374415" y="627223"/>
                      <a:pt x="275346" y="594804"/>
                      <a:pt x="168706" y="594804"/>
                    </a:cubicBezTo>
                    <a:cubicBezTo>
                      <a:pt x="133159" y="594804"/>
                      <a:pt x="98454" y="598406"/>
                      <a:pt x="64935" y="605265"/>
                    </a:cubicBezTo>
                    <a:lnTo>
                      <a:pt x="11452" y="621868"/>
                    </a:lnTo>
                    <a:lnTo>
                      <a:pt x="10461" y="618676"/>
                    </a:lnTo>
                    <a:cubicBezTo>
                      <a:pt x="3602" y="585157"/>
                      <a:pt x="0" y="550452"/>
                      <a:pt x="0" y="514905"/>
                    </a:cubicBezTo>
                    <a:cubicBezTo>
                      <a:pt x="0" y="230531"/>
                      <a:pt x="230531" y="0"/>
                      <a:pt x="51490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6" name="フリーフォーム 75"/>
              <p:cNvSpPr/>
              <p:nvPr/>
            </p:nvSpPr>
            <p:spPr>
              <a:xfrm>
                <a:off x="534917" y="7466550"/>
                <a:ext cx="858908" cy="1002746"/>
              </a:xfrm>
              <a:custGeom>
                <a:avLst/>
                <a:gdLst>
                  <a:gd name="connsiteX0" fmla="*/ 357651 w 858908"/>
                  <a:gd name="connsiteY0" fmla="*/ 0 h 1002746"/>
                  <a:gd name="connsiteX1" fmla="*/ 386663 w 858908"/>
                  <a:gd name="connsiteY1" fmla="*/ 93461 h 1002746"/>
                  <a:gd name="connsiteX2" fmla="*/ 660680 w 858908"/>
                  <a:gd name="connsiteY2" fmla="*/ 367478 h 1002746"/>
                  <a:gd name="connsiteX3" fmla="*/ 699843 w 858908"/>
                  <a:gd name="connsiteY3" fmla="*/ 379635 h 1002746"/>
                  <a:gd name="connsiteX4" fmla="*/ 698466 w 858908"/>
                  <a:gd name="connsiteY4" fmla="*/ 384070 h 1002746"/>
                  <a:gd name="connsiteX5" fmla="*/ 688005 w 858908"/>
                  <a:gd name="connsiteY5" fmla="*/ 487841 h 1002746"/>
                  <a:gd name="connsiteX6" fmla="*/ 838817 w 858908"/>
                  <a:gd name="connsiteY6" fmla="*/ 851934 h 1002746"/>
                  <a:gd name="connsiteX7" fmla="*/ 858908 w 858908"/>
                  <a:gd name="connsiteY7" fmla="*/ 868510 h 1002746"/>
                  <a:gd name="connsiteX8" fmla="*/ 802793 w 858908"/>
                  <a:gd name="connsiteY8" fmla="*/ 914808 h 1002746"/>
                  <a:gd name="connsiteX9" fmla="*/ 514905 w 858908"/>
                  <a:gd name="connsiteY9" fmla="*/ 1002746 h 1002746"/>
                  <a:gd name="connsiteX10" fmla="*/ 0 w 858908"/>
                  <a:gd name="connsiteY10" fmla="*/ 487841 h 1002746"/>
                  <a:gd name="connsiteX11" fmla="*/ 314481 w 858908"/>
                  <a:gd name="connsiteY11" fmla="*/ 13400 h 1002746"/>
                  <a:gd name="connsiteX12" fmla="*/ 357651 w 858908"/>
                  <a:gd name="connsiteY12" fmla="*/ 0 h 1002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8908" h="1002746">
                    <a:moveTo>
                      <a:pt x="357651" y="0"/>
                    </a:moveTo>
                    <a:lnTo>
                      <a:pt x="386663" y="93461"/>
                    </a:lnTo>
                    <a:cubicBezTo>
                      <a:pt x="438774" y="216666"/>
                      <a:pt x="537475" y="315367"/>
                      <a:pt x="660680" y="367478"/>
                    </a:cubicBezTo>
                    <a:lnTo>
                      <a:pt x="699843" y="379635"/>
                    </a:lnTo>
                    <a:lnTo>
                      <a:pt x="698466" y="384070"/>
                    </a:lnTo>
                    <a:cubicBezTo>
                      <a:pt x="691607" y="417589"/>
                      <a:pt x="688005" y="452294"/>
                      <a:pt x="688005" y="487841"/>
                    </a:cubicBezTo>
                    <a:cubicBezTo>
                      <a:pt x="688005" y="630028"/>
                      <a:pt x="745638" y="758754"/>
                      <a:pt x="838817" y="851934"/>
                    </a:cubicBezTo>
                    <a:lnTo>
                      <a:pt x="858908" y="868510"/>
                    </a:lnTo>
                    <a:lnTo>
                      <a:pt x="802793" y="914808"/>
                    </a:lnTo>
                    <a:cubicBezTo>
                      <a:pt x="720614" y="970328"/>
                      <a:pt x="621545" y="1002746"/>
                      <a:pt x="514905" y="1002746"/>
                    </a:cubicBezTo>
                    <a:cubicBezTo>
                      <a:pt x="230531" y="1002746"/>
                      <a:pt x="0" y="772215"/>
                      <a:pt x="0" y="487841"/>
                    </a:cubicBezTo>
                    <a:cubicBezTo>
                      <a:pt x="0" y="274561"/>
                      <a:pt x="129674" y="91567"/>
                      <a:pt x="314481" y="13400"/>
                    </a:cubicBezTo>
                    <a:lnTo>
                      <a:pt x="35765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5" name="フリーフォーム 74"/>
              <p:cNvSpPr/>
              <p:nvPr/>
            </p:nvSpPr>
            <p:spPr>
              <a:xfrm>
                <a:off x="1393826" y="7467794"/>
                <a:ext cx="858907" cy="1001503"/>
              </a:xfrm>
              <a:custGeom>
                <a:avLst/>
                <a:gdLst>
                  <a:gd name="connsiteX0" fmla="*/ 505263 w 858907"/>
                  <a:gd name="connsiteY0" fmla="*/ 0 h 1001503"/>
                  <a:gd name="connsiteX1" fmla="*/ 544426 w 858907"/>
                  <a:gd name="connsiteY1" fmla="*/ 12157 h 1001503"/>
                  <a:gd name="connsiteX2" fmla="*/ 858907 w 858907"/>
                  <a:gd name="connsiteY2" fmla="*/ 486598 h 1001503"/>
                  <a:gd name="connsiteX3" fmla="*/ 344002 w 858907"/>
                  <a:gd name="connsiteY3" fmla="*/ 1001503 h 1001503"/>
                  <a:gd name="connsiteX4" fmla="*/ 56114 w 858907"/>
                  <a:gd name="connsiteY4" fmla="*/ 913565 h 1001503"/>
                  <a:gd name="connsiteX5" fmla="*/ 0 w 858907"/>
                  <a:gd name="connsiteY5" fmla="*/ 867267 h 1001503"/>
                  <a:gd name="connsiteX6" fmla="*/ 20090 w 858907"/>
                  <a:gd name="connsiteY6" fmla="*/ 850691 h 1001503"/>
                  <a:gd name="connsiteX7" fmla="*/ 170902 w 858907"/>
                  <a:gd name="connsiteY7" fmla="*/ 486598 h 1001503"/>
                  <a:gd name="connsiteX8" fmla="*/ 160441 w 858907"/>
                  <a:gd name="connsiteY8" fmla="*/ 382827 h 1001503"/>
                  <a:gd name="connsiteX9" fmla="*/ 159450 w 858907"/>
                  <a:gd name="connsiteY9" fmla="*/ 379636 h 1001503"/>
                  <a:gd name="connsiteX10" fmla="*/ 202620 w 858907"/>
                  <a:gd name="connsiteY10" fmla="*/ 366235 h 1001503"/>
                  <a:gd name="connsiteX11" fmla="*/ 476637 w 858907"/>
                  <a:gd name="connsiteY11" fmla="*/ 92218 h 1001503"/>
                  <a:gd name="connsiteX12" fmla="*/ 505263 w 858907"/>
                  <a:gd name="connsiteY12" fmla="*/ 0 h 1001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8907" h="1001503">
                    <a:moveTo>
                      <a:pt x="505263" y="0"/>
                    </a:moveTo>
                    <a:lnTo>
                      <a:pt x="544426" y="12157"/>
                    </a:lnTo>
                    <a:cubicBezTo>
                      <a:pt x="729233" y="90324"/>
                      <a:pt x="858907" y="273318"/>
                      <a:pt x="858907" y="486598"/>
                    </a:cubicBezTo>
                    <a:cubicBezTo>
                      <a:pt x="858907" y="770972"/>
                      <a:pt x="628376" y="1001503"/>
                      <a:pt x="344002" y="1001503"/>
                    </a:cubicBezTo>
                    <a:cubicBezTo>
                      <a:pt x="237362" y="1001503"/>
                      <a:pt x="138293" y="969085"/>
                      <a:pt x="56114" y="913565"/>
                    </a:cubicBezTo>
                    <a:lnTo>
                      <a:pt x="0" y="867267"/>
                    </a:lnTo>
                    <a:lnTo>
                      <a:pt x="20090" y="850691"/>
                    </a:lnTo>
                    <a:cubicBezTo>
                      <a:pt x="113269" y="757511"/>
                      <a:pt x="170902" y="628785"/>
                      <a:pt x="170902" y="486598"/>
                    </a:cubicBezTo>
                    <a:cubicBezTo>
                      <a:pt x="170902" y="451051"/>
                      <a:pt x="167300" y="416346"/>
                      <a:pt x="160441" y="382827"/>
                    </a:cubicBezTo>
                    <a:lnTo>
                      <a:pt x="159450" y="379636"/>
                    </a:lnTo>
                    <a:lnTo>
                      <a:pt x="202620" y="366235"/>
                    </a:lnTo>
                    <a:cubicBezTo>
                      <a:pt x="325825" y="314124"/>
                      <a:pt x="424526" y="215423"/>
                      <a:pt x="476637" y="92218"/>
                    </a:cubicBezTo>
                    <a:lnTo>
                      <a:pt x="505263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4" name="フリーフォーム 73"/>
              <p:cNvSpPr/>
              <p:nvPr/>
            </p:nvSpPr>
            <p:spPr>
              <a:xfrm>
                <a:off x="1234761" y="7573722"/>
                <a:ext cx="318515" cy="300770"/>
              </a:xfrm>
              <a:custGeom>
                <a:avLst/>
                <a:gdLst>
                  <a:gd name="connsiteX0" fmla="*/ 159065 w 318515"/>
                  <a:gd name="connsiteY0" fmla="*/ 0 h 300770"/>
                  <a:gd name="connsiteX1" fmla="*/ 179155 w 318515"/>
                  <a:gd name="connsiteY1" fmla="*/ 16576 h 300770"/>
                  <a:gd name="connsiteX2" fmla="*/ 289503 w 318515"/>
                  <a:gd name="connsiteY2" fmla="*/ 180245 h 300770"/>
                  <a:gd name="connsiteX3" fmla="*/ 318515 w 318515"/>
                  <a:gd name="connsiteY3" fmla="*/ 273707 h 300770"/>
                  <a:gd name="connsiteX4" fmla="*/ 265032 w 318515"/>
                  <a:gd name="connsiteY4" fmla="*/ 290309 h 300770"/>
                  <a:gd name="connsiteX5" fmla="*/ 161261 w 318515"/>
                  <a:gd name="connsiteY5" fmla="*/ 300770 h 300770"/>
                  <a:gd name="connsiteX6" fmla="*/ 57490 w 318515"/>
                  <a:gd name="connsiteY6" fmla="*/ 290309 h 300770"/>
                  <a:gd name="connsiteX7" fmla="*/ 0 w 318515"/>
                  <a:gd name="connsiteY7" fmla="*/ 272463 h 300770"/>
                  <a:gd name="connsiteX8" fmla="*/ 28626 w 318515"/>
                  <a:gd name="connsiteY8" fmla="*/ 180245 h 300770"/>
                  <a:gd name="connsiteX9" fmla="*/ 138974 w 318515"/>
                  <a:gd name="connsiteY9" fmla="*/ 16576 h 300770"/>
                  <a:gd name="connsiteX10" fmla="*/ 159065 w 318515"/>
                  <a:gd name="connsiteY10" fmla="*/ 0 h 30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8515" h="300770">
                    <a:moveTo>
                      <a:pt x="159065" y="0"/>
                    </a:moveTo>
                    <a:lnTo>
                      <a:pt x="179155" y="16576"/>
                    </a:lnTo>
                    <a:cubicBezTo>
                      <a:pt x="225745" y="63166"/>
                      <a:pt x="263448" y="118643"/>
                      <a:pt x="289503" y="180245"/>
                    </a:cubicBezTo>
                    <a:lnTo>
                      <a:pt x="318515" y="273707"/>
                    </a:lnTo>
                    <a:lnTo>
                      <a:pt x="265032" y="290309"/>
                    </a:lnTo>
                    <a:cubicBezTo>
                      <a:pt x="231513" y="297168"/>
                      <a:pt x="196808" y="300770"/>
                      <a:pt x="161261" y="300770"/>
                    </a:cubicBezTo>
                    <a:cubicBezTo>
                      <a:pt x="125714" y="300770"/>
                      <a:pt x="91009" y="297168"/>
                      <a:pt x="57490" y="290309"/>
                    </a:cubicBezTo>
                    <a:lnTo>
                      <a:pt x="0" y="272463"/>
                    </a:lnTo>
                    <a:lnTo>
                      <a:pt x="28626" y="180245"/>
                    </a:lnTo>
                    <a:cubicBezTo>
                      <a:pt x="54682" y="118643"/>
                      <a:pt x="92385" y="63166"/>
                      <a:pt x="138974" y="16576"/>
                    </a:cubicBezTo>
                    <a:lnTo>
                      <a:pt x="15906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1" name="二等辺三角形 80"/>
            <p:cNvSpPr/>
            <p:nvPr/>
          </p:nvSpPr>
          <p:spPr>
            <a:xfrm>
              <a:off x="1746958" y="8616480"/>
              <a:ext cx="943947" cy="813747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45" name="グループ化 1044"/>
          <p:cNvGrpSpPr/>
          <p:nvPr/>
        </p:nvGrpSpPr>
        <p:grpSpPr>
          <a:xfrm>
            <a:off x="2776842" y="8606373"/>
            <a:ext cx="918704" cy="839417"/>
            <a:chOff x="1789113" y="8649165"/>
            <a:chExt cx="918704" cy="839417"/>
          </a:xfrm>
        </p:grpSpPr>
        <p:grpSp>
          <p:nvGrpSpPr>
            <p:cNvPr id="86" name="グループ化 85"/>
            <p:cNvGrpSpPr/>
            <p:nvPr/>
          </p:nvGrpSpPr>
          <p:grpSpPr>
            <a:xfrm rot="1755805">
              <a:off x="2123800" y="8649165"/>
              <a:ext cx="116711" cy="72000"/>
              <a:chOff x="496419" y="5687689"/>
              <a:chExt cx="116711" cy="72000"/>
            </a:xfrm>
          </p:grpSpPr>
          <p:cxnSp>
            <p:nvCxnSpPr>
              <p:cNvPr id="83" name="直線コネクタ 82"/>
              <p:cNvCxnSpPr/>
              <p:nvPr/>
            </p:nvCxnSpPr>
            <p:spPr>
              <a:xfrm flipV="1">
                <a:off x="496419" y="5687689"/>
                <a:ext cx="72000" cy="7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 flipH="1" flipV="1">
                <a:off x="541130" y="5687689"/>
                <a:ext cx="72000" cy="7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グループ化 88"/>
            <p:cNvGrpSpPr/>
            <p:nvPr/>
          </p:nvGrpSpPr>
          <p:grpSpPr>
            <a:xfrm rot="16200000">
              <a:off x="1766757" y="9394227"/>
              <a:ext cx="116711" cy="72000"/>
              <a:chOff x="496419" y="5687689"/>
              <a:chExt cx="116711" cy="72000"/>
            </a:xfrm>
          </p:grpSpPr>
          <p:cxnSp>
            <p:nvCxnSpPr>
              <p:cNvPr id="90" name="直線コネクタ 89"/>
              <p:cNvCxnSpPr/>
              <p:nvPr/>
            </p:nvCxnSpPr>
            <p:spPr>
              <a:xfrm flipV="1">
                <a:off x="496419" y="5687689"/>
                <a:ext cx="72000" cy="7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/>
              <p:nvPr/>
            </p:nvCxnSpPr>
            <p:spPr>
              <a:xfrm flipH="1" flipV="1">
                <a:off x="541130" y="5687689"/>
                <a:ext cx="72000" cy="7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グループ化 91"/>
            <p:cNvGrpSpPr/>
            <p:nvPr/>
          </p:nvGrpSpPr>
          <p:grpSpPr>
            <a:xfrm rot="8615818">
              <a:off x="2591106" y="9312677"/>
              <a:ext cx="116711" cy="72000"/>
              <a:chOff x="496419" y="5687689"/>
              <a:chExt cx="116711" cy="72000"/>
            </a:xfrm>
          </p:grpSpPr>
          <p:cxnSp>
            <p:nvCxnSpPr>
              <p:cNvPr id="93" name="直線コネクタ 92"/>
              <p:cNvCxnSpPr/>
              <p:nvPr/>
            </p:nvCxnSpPr>
            <p:spPr>
              <a:xfrm flipV="1">
                <a:off x="496419" y="5687689"/>
                <a:ext cx="72000" cy="7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flipH="1" flipV="1">
                <a:off x="541130" y="5687689"/>
                <a:ext cx="72000" cy="7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テキスト ボックス 87"/>
          <p:cNvSpPr txBox="1"/>
          <p:nvPr/>
        </p:nvSpPr>
        <p:spPr>
          <a:xfrm>
            <a:off x="2550315" y="955199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光の三原色を一周</a:t>
            </a:r>
          </a:p>
        </p:txBody>
      </p:sp>
      <p:grpSp>
        <p:nvGrpSpPr>
          <p:cNvPr id="1044" name="グループ化 1043"/>
          <p:cNvGrpSpPr/>
          <p:nvPr/>
        </p:nvGrpSpPr>
        <p:grpSpPr>
          <a:xfrm>
            <a:off x="30142" y="8192952"/>
            <a:ext cx="2493610" cy="1434617"/>
            <a:chOff x="397558" y="8141098"/>
            <a:chExt cx="2493610" cy="1434617"/>
          </a:xfrm>
        </p:grpSpPr>
        <p:cxnSp>
          <p:nvCxnSpPr>
            <p:cNvPr id="100" name="直線コネクタ 99"/>
            <p:cNvCxnSpPr/>
            <p:nvPr/>
          </p:nvCxnSpPr>
          <p:spPr>
            <a:xfrm flipV="1">
              <a:off x="471488" y="9539666"/>
              <a:ext cx="234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 flipH="1" flipV="1">
              <a:off x="2526507" y="8183718"/>
              <a:ext cx="0" cy="65442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 flipH="1" flipV="1">
              <a:off x="2157955" y="8183718"/>
              <a:ext cx="0" cy="65442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 flipH="1" flipV="1">
              <a:off x="1794959" y="8183718"/>
              <a:ext cx="0" cy="65442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正方形/長方形 101"/>
            <p:cNvSpPr/>
            <p:nvPr/>
          </p:nvSpPr>
          <p:spPr>
            <a:xfrm>
              <a:off x="1312087" y="8872843"/>
              <a:ext cx="1529538" cy="59055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en-US" altLang="ja-JP" sz="1600" dirty="0">
                  <a:solidFill>
                    <a:schemeClr val="bg1"/>
                  </a:solidFill>
                </a:rPr>
                <a:t>Raspberry Pi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3" name="楕円 102"/>
            <p:cNvSpPr/>
            <p:nvPr/>
          </p:nvSpPr>
          <p:spPr>
            <a:xfrm>
              <a:off x="2484950" y="88338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楕円 104"/>
            <p:cNvSpPr/>
            <p:nvPr/>
          </p:nvSpPr>
          <p:spPr>
            <a:xfrm>
              <a:off x="2121955" y="88338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1758959" y="88338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1395963" y="88338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1350233" y="8851680"/>
              <a:ext cx="3818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GPIO4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1713229" y="8851680"/>
              <a:ext cx="4203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GPIO13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093074" y="8851680"/>
              <a:ext cx="4203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GPIO19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2470860" y="8851680"/>
              <a:ext cx="4203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GPIO26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025" name="グループ化 1024"/>
            <p:cNvGrpSpPr/>
            <p:nvPr/>
          </p:nvGrpSpPr>
          <p:grpSpPr>
            <a:xfrm flipV="1">
              <a:off x="1586270" y="8604145"/>
              <a:ext cx="265362" cy="140952"/>
              <a:chOff x="620145" y="6847110"/>
              <a:chExt cx="175987" cy="93479"/>
            </a:xfrm>
          </p:grpSpPr>
          <p:grpSp>
            <p:nvGrpSpPr>
              <p:cNvPr id="121" name="グループ化 120"/>
              <p:cNvGrpSpPr/>
              <p:nvPr/>
            </p:nvGrpSpPr>
            <p:grpSpPr>
              <a:xfrm>
                <a:off x="717776" y="6858469"/>
                <a:ext cx="78356" cy="82120"/>
                <a:chOff x="807338" y="6858468"/>
                <a:chExt cx="360000" cy="377293"/>
              </a:xfrm>
              <a:solidFill>
                <a:srgbClr val="FF0000"/>
              </a:solidFill>
            </p:grpSpPr>
            <p:sp>
              <p:nvSpPr>
                <p:cNvPr id="114" name="二等辺三角形 113"/>
                <p:cNvSpPr/>
                <p:nvPr/>
              </p:nvSpPr>
              <p:spPr>
                <a:xfrm>
                  <a:off x="807338" y="6875761"/>
                  <a:ext cx="360000" cy="360000"/>
                </a:xfrm>
                <a:prstGeom prst="triangl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16" name="直線コネクタ 115"/>
                <p:cNvCxnSpPr/>
                <p:nvPr/>
              </p:nvCxnSpPr>
              <p:spPr>
                <a:xfrm>
                  <a:off x="807338" y="6858468"/>
                  <a:ext cx="360000" cy="0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直線矢印コネクタ 125"/>
              <p:cNvCxnSpPr/>
              <p:nvPr/>
            </p:nvCxnSpPr>
            <p:spPr>
              <a:xfrm flipH="1" flipV="1">
                <a:off x="643957" y="6847110"/>
                <a:ext cx="73819" cy="50007"/>
              </a:xfrm>
              <a:prstGeom prst="straightConnector1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/>
              <p:cNvCxnSpPr/>
              <p:nvPr/>
            </p:nvCxnSpPr>
            <p:spPr>
              <a:xfrm flipH="1" flipV="1">
                <a:off x="620145" y="6889973"/>
                <a:ext cx="73819" cy="50007"/>
              </a:xfrm>
              <a:prstGeom prst="straightConnector1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/>
            <p:cNvGrpSpPr/>
            <p:nvPr/>
          </p:nvGrpSpPr>
          <p:grpSpPr>
            <a:xfrm flipV="1">
              <a:off x="1955509" y="8604145"/>
              <a:ext cx="265362" cy="140952"/>
              <a:chOff x="620145" y="6847110"/>
              <a:chExt cx="175987" cy="93479"/>
            </a:xfrm>
            <a:solidFill>
              <a:srgbClr val="00FF00"/>
            </a:solidFill>
          </p:grpSpPr>
          <p:grpSp>
            <p:nvGrpSpPr>
              <p:cNvPr id="133" name="グループ化 132"/>
              <p:cNvGrpSpPr/>
              <p:nvPr/>
            </p:nvGrpSpPr>
            <p:grpSpPr>
              <a:xfrm>
                <a:off x="717776" y="6858469"/>
                <a:ext cx="78356" cy="82120"/>
                <a:chOff x="807338" y="6858468"/>
                <a:chExt cx="360000" cy="377293"/>
              </a:xfrm>
              <a:grpFill/>
            </p:grpSpPr>
            <p:sp>
              <p:nvSpPr>
                <p:cNvPr id="136" name="二等辺三角形 135"/>
                <p:cNvSpPr/>
                <p:nvPr/>
              </p:nvSpPr>
              <p:spPr>
                <a:xfrm>
                  <a:off x="807338" y="6875761"/>
                  <a:ext cx="360000" cy="360000"/>
                </a:xfrm>
                <a:prstGeom prst="triangle">
                  <a:avLst/>
                </a:prstGeom>
                <a:grp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37" name="直線コネクタ 136"/>
                <p:cNvCxnSpPr/>
                <p:nvPr/>
              </p:nvCxnSpPr>
              <p:spPr>
                <a:xfrm>
                  <a:off x="807338" y="6858468"/>
                  <a:ext cx="360000" cy="0"/>
                </a:xfrm>
                <a:prstGeom prst="line">
                  <a:avLst/>
                </a:prstGeom>
                <a:grpFill/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直線矢印コネクタ 133"/>
              <p:cNvCxnSpPr/>
              <p:nvPr/>
            </p:nvCxnSpPr>
            <p:spPr>
              <a:xfrm flipH="1" flipV="1">
                <a:off x="643957" y="6847110"/>
                <a:ext cx="73819" cy="50007"/>
              </a:xfrm>
              <a:prstGeom prst="straightConnector1">
                <a:avLst/>
              </a:prstGeom>
              <a:grpFill/>
              <a:ln w="12700">
                <a:solidFill>
                  <a:srgbClr val="00FF00"/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矢印コネクタ 134"/>
              <p:cNvCxnSpPr/>
              <p:nvPr/>
            </p:nvCxnSpPr>
            <p:spPr>
              <a:xfrm flipH="1" flipV="1">
                <a:off x="620145" y="6889973"/>
                <a:ext cx="73819" cy="50007"/>
              </a:xfrm>
              <a:prstGeom prst="straightConnector1">
                <a:avLst/>
              </a:prstGeom>
              <a:grpFill/>
              <a:ln w="12700">
                <a:solidFill>
                  <a:srgbClr val="00FF00"/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/>
            <p:cNvGrpSpPr/>
            <p:nvPr/>
          </p:nvGrpSpPr>
          <p:grpSpPr>
            <a:xfrm flipV="1">
              <a:off x="2318505" y="8604145"/>
              <a:ext cx="265362" cy="140952"/>
              <a:chOff x="620145" y="6847110"/>
              <a:chExt cx="175987" cy="93479"/>
            </a:xfrm>
            <a:solidFill>
              <a:srgbClr val="0000FF"/>
            </a:solidFill>
          </p:grpSpPr>
          <p:grpSp>
            <p:nvGrpSpPr>
              <p:cNvPr id="139" name="グループ化 138"/>
              <p:cNvGrpSpPr/>
              <p:nvPr/>
            </p:nvGrpSpPr>
            <p:grpSpPr>
              <a:xfrm>
                <a:off x="717776" y="6858469"/>
                <a:ext cx="78356" cy="82120"/>
                <a:chOff x="807338" y="6858468"/>
                <a:chExt cx="360000" cy="377293"/>
              </a:xfrm>
              <a:grpFill/>
            </p:grpSpPr>
            <p:sp>
              <p:nvSpPr>
                <p:cNvPr id="142" name="二等辺三角形 141"/>
                <p:cNvSpPr/>
                <p:nvPr/>
              </p:nvSpPr>
              <p:spPr>
                <a:xfrm>
                  <a:off x="807338" y="6875761"/>
                  <a:ext cx="360000" cy="360000"/>
                </a:xfrm>
                <a:prstGeom prst="triangle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3" name="直線コネクタ 142"/>
                <p:cNvCxnSpPr/>
                <p:nvPr/>
              </p:nvCxnSpPr>
              <p:spPr>
                <a:xfrm>
                  <a:off x="807338" y="6858468"/>
                  <a:ext cx="360000" cy="0"/>
                </a:xfrm>
                <a:prstGeom prst="line">
                  <a:avLst/>
                </a:prstGeom>
                <a:grpFill/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直線矢印コネクタ 139"/>
              <p:cNvCxnSpPr/>
              <p:nvPr/>
            </p:nvCxnSpPr>
            <p:spPr>
              <a:xfrm flipH="1" flipV="1">
                <a:off x="643957" y="6847110"/>
                <a:ext cx="73819" cy="50007"/>
              </a:xfrm>
              <a:prstGeom prst="straightConnector1">
                <a:avLst/>
              </a:prstGeom>
              <a:grpFill/>
              <a:ln w="12700">
                <a:solidFill>
                  <a:srgbClr val="0000FF"/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矢印コネクタ 140"/>
              <p:cNvCxnSpPr/>
              <p:nvPr/>
            </p:nvCxnSpPr>
            <p:spPr>
              <a:xfrm flipH="1" flipV="1">
                <a:off x="620145" y="6889973"/>
                <a:ext cx="73819" cy="50007"/>
              </a:xfrm>
              <a:prstGeom prst="straightConnector1">
                <a:avLst/>
              </a:prstGeom>
              <a:grpFill/>
              <a:ln w="12700">
                <a:solidFill>
                  <a:srgbClr val="0000FF"/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線コネクタ 97"/>
            <p:cNvCxnSpPr/>
            <p:nvPr/>
          </p:nvCxnSpPr>
          <p:spPr>
            <a:xfrm>
              <a:off x="471487" y="8183718"/>
              <a:ext cx="234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正方形/長方形 1027"/>
            <p:cNvSpPr/>
            <p:nvPr/>
          </p:nvSpPr>
          <p:spPr>
            <a:xfrm>
              <a:off x="1765612" y="8323476"/>
              <a:ext cx="55654" cy="139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2130344" y="8323476"/>
              <a:ext cx="55654" cy="139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2501296" y="8323476"/>
              <a:ext cx="55654" cy="139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楕円 151"/>
            <p:cNvSpPr/>
            <p:nvPr/>
          </p:nvSpPr>
          <p:spPr>
            <a:xfrm>
              <a:off x="2483396" y="8141098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楕円 152"/>
            <p:cNvSpPr/>
            <p:nvPr/>
          </p:nvSpPr>
          <p:spPr>
            <a:xfrm>
              <a:off x="2120401" y="8141098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楕円 153"/>
            <p:cNvSpPr/>
            <p:nvPr/>
          </p:nvSpPr>
          <p:spPr>
            <a:xfrm>
              <a:off x="1757405" y="8141098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5" name="直線コネクタ 154"/>
            <p:cNvCxnSpPr/>
            <p:nvPr/>
          </p:nvCxnSpPr>
          <p:spPr>
            <a:xfrm flipH="1" flipV="1">
              <a:off x="1431964" y="8183718"/>
              <a:ext cx="0" cy="65442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正方形/長方形 155"/>
            <p:cNvSpPr/>
            <p:nvPr/>
          </p:nvSpPr>
          <p:spPr>
            <a:xfrm>
              <a:off x="1402617" y="8323476"/>
              <a:ext cx="55654" cy="139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楕円 156"/>
            <p:cNvSpPr/>
            <p:nvPr/>
          </p:nvSpPr>
          <p:spPr>
            <a:xfrm>
              <a:off x="1394410" y="8141098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楕円 157"/>
            <p:cNvSpPr/>
            <p:nvPr/>
          </p:nvSpPr>
          <p:spPr>
            <a:xfrm>
              <a:off x="1394410" y="8633694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楕円 158"/>
            <p:cNvSpPr/>
            <p:nvPr/>
          </p:nvSpPr>
          <p:spPr>
            <a:xfrm>
              <a:off x="1048057" y="90056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楕円 159"/>
            <p:cNvSpPr/>
            <p:nvPr/>
          </p:nvSpPr>
          <p:spPr>
            <a:xfrm>
              <a:off x="1048057" y="92120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30" name="直線コネクタ 1029"/>
            <p:cNvCxnSpPr>
              <a:endCxn id="160" idx="2"/>
            </p:cNvCxnSpPr>
            <p:nvPr/>
          </p:nvCxnSpPr>
          <p:spPr>
            <a:xfrm>
              <a:off x="960147" y="9005634"/>
              <a:ext cx="87910" cy="242406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楕円 166"/>
            <p:cNvSpPr/>
            <p:nvPr/>
          </p:nvSpPr>
          <p:spPr>
            <a:xfrm>
              <a:off x="1048057" y="950366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8" name="直線コネクタ 167"/>
            <p:cNvCxnSpPr>
              <a:stCxn id="167" idx="0"/>
              <a:endCxn id="160" idx="4"/>
            </p:cNvCxnSpPr>
            <p:nvPr/>
          </p:nvCxnSpPr>
          <p:spPr>
            <a:xfrm flipV="1">
              <a:off x="1084057" y="9284040"/>
              <a:ext cx="0" cy="21962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カギ線コネクタ 1038"/>
            <p:cNvCxnSpPr>
              <a:stCxn id="159" idx="0"/>
              <a:endCxn id="158" idx="2"/>
            </p:cNvCxnSpPr>
            <p:nvPr/>
          </p:nvCxnSpPr>
          <p:spPr>
            <a:xfrm rot="5400000" flipH="1" flipV="1">
              <a:off x="1071263" y="8682488"/>
              <a:ext cx="335940" cy="310353"/>
            </a:xfrm>
            <a:prstGeom prst="bentConnector2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0" name="テキスト ボックス 1039"/>
            <p:cNvSpPr txBox="1"/>
            <p:nvPr/>
          </p:nvSpPr>
          <p:spPr>
            <a:xfrm>
              <a:off x="397558" y="8155358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5V</a:t>
              </a:r>
              <a:endParaRPr kumimoji="1" lang="ja-JP" altLang="en-US" sz="1400" dirty="0"/>
            </a:p>
          </p:txBody>
        </p:sp>
        <p:sp>
          <p:nvSpPr>
            <p:cNvPr id="175" name="テキスト ボックス 174"/>
            <p:cNvSpPr txBox="1"/>
            <p:nvPr/>
          </p:nvSpPr>
          <p:spPr>
            <a:xfrm>
              <a:off x="397558" y="926793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GND</a:t>
              </a:r>
              <a:endParaRPr kumimoji="1" lang="ja-JP" altLang="en-US" sz="1400" dirty="0"/>
            </a:p>
          </p:txBody>
        </p:sp>
      </p:grpSp>
      <p:sp>
        <p:nvSpPr>
          <p:cNvPr id="1047" name="楕円 1046"/>
          <p:cNvSpPr/>
          <p:nvPr/>
        </p:nvSpPr>
        <p:spPr>
          <a:xfrm>
            <a:off x="3248910" y="8680449"/>
            <a:ext cx="133266" cy="133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1049" name="直線コネクタ 1048"/>
          <p:cNvCxnSpPr/>
          <p:nvPr/>
        </p:nvCxnSpPr>
        <p:spPr>
          <a:xfrm>
            <a:off x="4588755" y="8668337"/>
            <a:ext cx="5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>
            <a:off x="5163944" y="8301624"/>
            <a:ext cx="14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直線コネクタ 1051"/>
          <p:cNvCxnSpPr/>
          <p:nvPr/>
        </p:nvCxnSpPr>
        <p:spPr>
          <a:xfrm>
            <a:off x="5163944" y="8301624"/>
            <a:ext cx="0" cy="36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5307893" y="8668337"/>
            <a:ext cx="5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>
            <a:off x="5883082" y="8301624"/>
            <a:ext cx="14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>
            <a:off x="5883082" y="8301624"/>
            <a:ext cx="0" cy="36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>
            <a:off x="5307893" y="8301624"/>
            <a:ext cx="0" cy="36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>
            <a:off x="6027031" y="8668337"/>
            <a:ext cx="5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>
            <a:off x="6602220" y="8301624"/>
            <a:ext cx="14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/>
          <p:nvPr/>
        </p:nvCxnSpPr>
        <p:spPr>
          <a:xfrm>
            <a:off x="6602220" y="8301624"/>
            <a:ext cx="0" cy="36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>
          <a:xfrm>
            <a:off x="6027031" y="8301624"/>
            <a:ext cx="0" cy="36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4" name="グループ化 1053"/>
          <p:cNvGrpSpPr/>
          <p:nvPr/>
        </p:nvGrpSpPr>
        <p:grpSpPr>
          <a:xfrm>
            <a:off x="4588755" y="8866105"/>
            <a:ext cx="719949" cy="366713"/>
            <a:chOff x="4952145" y="7831288"/>
            <a:chExt cx="719949" cy="366713"/>
          </a:xfrm>
        </p:grpSpPr>
        <p:cxnSp>
          <p:nvCxnSpPr>
            <p:cNvPr id="216" name="直線コネクタ 215"/>
            <p:cNvCxnSpPr/>
            <p:nvPr/>
          </p:nvCxnSpPr>
          <p:spPr>
            <a:xfrm>
              <a:off x="4952145" y="8198001"/>
              <a:ext cx="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/>
            <p:cNvCxnSpPr/>
            <p:nvPr/>
          </p:nvCxnSpPr>
          <p:spPr>
            <a:xfrm>
              <a:off x="5096094" y="7835408"/>
              <a:ext cx="576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>
              <a:off x="5671283" y="7831288"/>
              <a:ext cx="0" cy="3667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/>
            <p:nvPr/>
          </p:nvCxnSpPr>
          <p:spPr>
            <a:xfrm>
              <a:off x="5096094" y="7831288"/>
              <a:ext cx="0" cy="3667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7" name="グループ化 226"/>
          <p:cNvGrpSpPr/>
          <p:nvPr/>
        </p:nvGrpSpPr>
        <p:grpSpPr>
          <a:xfrm>
            <a:off x="5307893" y="8866105"/>
            <a:ext cx="719949" cy="366713"/>
            <a:chOff x="4952145" y="7831288"/>
            <a:chExt cx="719949" cy="366713"/>
          </a:xfrm>
        </p:grpSpPr>
        <p:cxnSp>
          <p:nvCxnSpPr>
            <p:cNvPr id="228" name="直線コネクタ 227"/>
            <p:cNvCxnSpPr/>
            <p:nvPr/>
          </p:nvCxnSpPr>
          <p:spPr>
            <a:xfrm>
              <a:off x="4952145" y="8198001"/>
              <a:ext cx="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線コネクタ 228"/>
            <p:cNvCxnSpPr/>
            <p:nvPr/>
          </p:nvCxnSpPr>
          <p:spPr>
            <a:xfrm>
              <a:off x="5096094" y="7835408"/>
              <a:ext cx="576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コネクタ 229"/>
            <p:cNvCxnSpPr/>
            <p:nvPr/>
          </p:nvCxnSpPr>
          <p:spPr>
            <a:xfrm>
              <a:off x="5671283" y="7831288"/>
              <a:ext cx="0" cy="3667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/>
            <p:nvPr/>
          </p:nvCxnSpPr>
          <p:spPr>
            <a:xfrm>
              <a:off x="5096094" y="7831288"/>
              <a:ext cx="0" cy="3667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2" name="グループ化 231"/>
          <p:cNvGrpSpPr/>
          <p:nvPr/>
        </p:nvGrpSpPr>
        <p:grpSpPr>
          <a:xfrm>
            <a:off x="6027031" y="8866105"/>
            <a:ext cx="719949" cy="366713"/>
            <a:chOff x="4952145" y="7831288"/>
            <a:chExt cx="719949" cy="366713"/>
          </a:xfrm>
        </p:grpSpPr>
        <p:cxnSp>
          <p:nvCxnSpPr>
            <p:cNvPr id="233" name="直線コネクタ 232"/>
            <p:cNvCxnSpPr/>
            <p:nvPr/>
          </p:nvCxnSpPr>
          <p:spPr>
            <a:xfrm>
              <a:off x="4952145" y="8198001"/>
              <a:ext cx="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>
              <a:off x="5096094" y="7835408"/>
              <a:ext cx="576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/>
            <p:nvPr/>
          </p:nvCxnSpPr>
          <p:spPr>
            <a:xfrm>
              <a:off x="5671283" y="7831288"/>
              <a:ext cx="0" cy="3667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>
              <a:off x="5096094" y="7831288"/>
              <a:ext cx="0" cy="3667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6" name="直線コネクタ 1055"/>
          <p:cNvCxnSpPr/>
          <p:nvPr/>
        </p:nvCxnSpPr>
        <p:spPr>
          <a:xfrm flipV="1">
            <a:off x="4588755" y="9443377"/>
            <a:ext cx="216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直線コネクタ 1058"/>
          <p:cNvCxnSpPr/>
          <p:nvPr/>
        </p:nvCxnSpPr>
        <p:spPr>
          <a:xfrm>
            <a:off x="4588754" y="8190755"/>
            <a:ext cx="0" cy="162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>
            <a:off x="5307033" y="8190755"/>
            <a:ext cx="0" cy="162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テキスト ボックス 1059"/>
          <p:cNvSpPr txBox="1"/>
          <p:nvPr/>
        </p:nvSpPr>
        <p:spPr>
          <a:xfrm>
            <a:off x="4573201" y="9604656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0.001</a:t>
            </a:r>
            <a:r>
              <a:rPr kumimoji="1" lang="ja-JP" altLang="en-US" sz="1200" dirty="0"/>
              <a:t>秒</a:t>
            </a:r>
          </a:p>
        </p:txBody>
      </p:sp>
      <p:cxnSp>
        <p:nvCxnSpPr>
          <p:cNvPr id="252" name="直線コネクタ 251"/>
          <p:cNvCxnSpPr/>
          <p:nvPr/>
        </p:nvCxnSpPr>
        <p:spPr>
          <a:xfrm>
            <a:off x="6025409" y="8190755"/>
            <a:ext cx="0" cy="162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6746169" y="8190755"/>
            <a:ext cx="0" cy="162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テキスト ボックス 253"/>
          <p:cNvSpPr txBox="1"/>
          <p:nvPr/>
        </p:nvSpPr>
        <p:spPr>
          <a:xfrm>
            <a:off x="5287521" y="9604656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0.001</a:t>
            </a:r>
            <a:r>
              <a:rPr kumimoji="1" lang="ja-JP" altLang="en-US" sz="1200" dirty="0"/>
              <a:t>秒</a:t>
            </a:r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6008970" y="9604656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0.001</a:t>
            </a:r>
            <a:r>
              <a:rPr kumimoji="1" lang="ja-JP" altLang="en-US" sz="1200" dirty="0"/>
              <a:t>秒</a:t>
            </a:r>
          </a:p>
        </p:txBody>
      </p:sp>
      <p:sp>
        <p:nvSpPr>
          <p:cNvPr id="1061" name="テキスト ボックス 1060"/>
          <p:cNvSpPr txBox="1"/>
          <p:nvPr/>
        </p:nvSpPr>
        <p:spPr>
          <a:xfrm>
            <a:off x="4521514" y="8141231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0.0009</a:t>
            </a:r>
            <a:r>
              <a:rPr kumimoji="1" lang="ja-JP" altLang="en-US" sz="800" dirty="0"/>
              <a:t>秒点灯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5231868" y="8141231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0.0009</a:t>
            </a:r>
            <a:r>
              <a:rPr kumimoji="1" lang="ja-JP" altLang="en-US" sz="800" dirty="0"/>
              <a:t>秒点灯</a:t>
            </a: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5963837" y="8141231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0.0009</a:t>
            </a:r>
            <a:r>
              <a:rPr kumimoji="1" lang="ja-JP" altLang="en-US" sz="800" dirty="0"/>
              <a:t>秒点灯</a:t>
            </a:r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4521514" y="8698097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0.0001</a:t>
            </a:r>
            <a:r>
              <a:rPr kumimoji="1" lang="ja-JP" altLang="en-US" sz="800" dirty="0"/>
              <a:t>秒点灯</a:t>
            </a: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5231868" y="8698097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0.0001</a:t>
            </a:r>
            <a:r>
              <a:rPr kumimoji="1" lang="ja-JP" altLang="en-US" sz="800" dirty="0"/>
              <a:t>秒点灯</a:t>
            </a: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5963837" y="8698097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0.0001</a:t>
            </a:r>
            <a:r>
              <a:rPr kumimoji="1" lang="ja-JP" altLang="en-US" sz="800" dirty="0"/>
              <a:t>秒点灯</a:t>
            </a: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4574649" y="927751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ずっと消灯</a:t>
            </a:r>
          </a:p>
        </p:txBody>
      </p:sp>
      <p:sp>
        <p:nvSpPr>
          <p:cNvPr id="264" name="テキスト ボックス 263"/>
          <p:cNvSpPr txBox="1"/>
          <p:nvPr/>
        </p:nvSpPr>
        <p:spPr>
          <a:xfrm>
            <a:off x="6022824" y="927751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ずっと消灯</a:t>
            </a:r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5295613" y="927751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ずっと消灯</a:t>
            </a: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3863464" y="824627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200" dirty="0">
                <a:solidFill>
                  <a:srgbClr val="FF0000"/>
                </a:solidFill>
              </a:rPr>
              <a:t>赤色</a:t>
            </a:r>
            <a:r>
              <a:rPr kumimoji="1" lang="en-US" altLang="ja-JP" sz="1200" dirty="0">
                <a:solidFill>
                  <a:srgbClr val="FF0000"/>
                </a:solidFill>
              </a:rPr>
              <a:t>LED</a:t>
            </a:r>
          </a:p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GPIO13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68" name="テキスト ボックス 267"/>
          <p:cNvSpPr txBox="1"/>
          <p:nvPr/>
        </p:nvSpPr>
        <p:spPr>
          <a:xfrm>
            <a:off x="3863463" y="8841081"/>
            <a:ext cx="726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200" dirty="0">
                <a:solidFill>
                  <a:srgbClr val="00FF00"/>
                </a:solidFill>
              </a:rPr>
              <a:t>緑色</a:t>
            </a:r>
            <a:r>
              <a:rPr kumimoji="1" lang="en-US" altLang="ja-JP" sz="1200" dirty="0">
                <a:solidFill>
                  <a:srgbClr val="00FF00"/>
                </a:solidFill>
              </a:rPr>
              <a:t>LED</a:t>
            </a:r>
          </a:p>
          <a:p>
            <a:pPr algn="r"/>
            <a:r>
              <a:rPr kumimoji="1" lang="en-US" altLang="ja-JP" sz="1200" dirty="0">
                <a:solidFill>
                  <a:srgbClr val="00FF00"/>
                </a:solidFill>
              </a:rPr>
              <a:t>GPIO19</a:t>
            </a:r>
          </a:p>
        </p:txBody>
      </p:sp>
      <p:sp>
        <p:nvSpPr>
          <p:cNvPr id="269" name="テキスト ボックス 268"/>
          <p:cNvSpPr txBox="1"/>
          <p:nvPr/>
        </p:nvSpPr>
        <p:spPr>
          <a:xfrm>
            <a:off x="3863463" y="9389473"/>
            <a:ext cx="726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200" dirty="0">
                <a:solidFill>
                  <a:srgbClr val="0000FF"/>
                </a:solidFill>
              </a:rPr>
              <a:t>青色</a:t>
            </a:r>
            <a:r>
              <a:rPr kumimoji="1" lang="en-US" altLang="ja-JP" sz="1200" dirty="0">
                <a:solidFill>
                  <a:srgbClr val="0000FF"/>
                </a:solidFill>
              </a:rPr>
              <a:t>LED</a:t>
            </a:r>
          </a:p>
          <a:p>
            <a:pPr algn="r"/>
            <a:r>
              <a:rPr kumimoji="1" lang="en-US" altLang="ja-JP" sz="1200" dirty="0">
                <a:solidFill>
                  <a:srgbClr val="0000FF"/>
                </a:solidFill>
              </a:rPr>
              <a:t>GPIO26</a:t>
            </a:r>
          </a:p>
        </p:txBody>
      </p:sp>
      <p:sp>
        <p:nvSpPr>
          <p:cNvPr id="1063" name="テキスト ボックス 1062"/>
          <p:cNvSpPr txBox="1"/>
          <p:nvPr/>
        </p:nvSpPr>
        <p:spPr>
          <a:xfrm>
            <a:off x="410918" y="5140624"/>
            <a:ext cx="6028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モノをインターネットに接続して便利に </a:t>
            </a:r>
            <a:r>
              <a:rPr kumimoji="1" lang="en-US" altLang="ja-JP" sz="1600" dirty="0"/>
              <a:t>=</a:t>
            </a:r>
            <a:r>
              <a:rPr kumimoji="1" lang="ja-JP" altLang="en-US" sz="1600" dirty="0"/>
              <a:t> </a:t>
            </a:r>
            <a:r>
              <a:rPr kumimoji="1" lang="en-US" altLang="ja-JP" sz="1600" dirty="0" err="1"/>
              <a:t>IoT</a:t>
            </a:r>
            <a:r>
              <a:rPr kumimoji="1" lang="en-US" altLang="ja-JP" sz="1600" dirty="0"/>
              <a:t> (Internet of Things) </a:t>
            </a:r>
            <a:endParaRPr kumimoji="1" lang="ja-JP" altLang="en-US" sz="1600" dirty="0"/>
          </a:p>
        </p:txBody>
      </p:sp>
      <p:cxnSp>
        <p:nvCxnSpPr>
          <p:cNvPr id="272" name="直線コネクタ 271"/>
          <p:cNvCxnSpPr/>
          <p:nvPr/>
        </p:nvCxnSpPr>
        <p:spPr>
          <a:xfrm>
            <a:off x="92176" y="5900354"/>
            <a:ext cx="668962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2" descr="E:\File\Desktop\electronics_318-2047.png"/>
          <p:cNvPicPr>
            <a:picLocks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97" y="5602962"/>
            <a:ext cx="241103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正方形/長方形 273"/>
          <p:cNvSpPr/>
          <p:nvPr/>
        </p:nvSpPr>
        <p:spPr>
          <a:xfrm>
            <a:off x="92176" y="5620801"/>
            <a:ext cx="6156208" cy="256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4"/>
                </a:solidFill>
                <a:latin typeface="+mj-lt"/>
                <a:ea typeface="+mj-ea"/>
              </a:rPr>
              <a:t>データの流れ</a:t>
            </a:r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2577959" y="81642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E61900"/>
                </a:solidFill>
              </a:rPr>
              <a:t>ちょっと </a:t>
            </a:r>
            <a:r>
              <a:rPr kumimoji="1" lang="en-US" altLang="ja-JP" sz="1000" dirty="0">
                <a:solidFill>
                  <a:srgbClr val="E61900"/>
                </a:solidFill>
              </a:rPr>
              <a:t>(10%) </a:t>
            </a:r>
            <a:r>
              <a:rPr kumimoji="1" lang="ja-JP" altLang="en-US" sz="1000" dirty="0">
                <a:solidFill>
                  <a:srgbClr val="E61900"/>
                </a:solidFill>
              </a:rPr>
              <a:t>緑が</a:t>
            </a:r>
            <a:endParaRPr kumimoji="1" lang="en-US" altLang="ja-JP" sz="1000" dirty="0">
              <a:solidFill>
                <a:srgbClr val="E61900"/>
              </a:solidFill>
            </a:endParaRPr>
          </a:p>
          <a:p>
            <a:r>
              <a:rPr kumimoji="1" lang="ja-JP" altLang="en-US" sz="1000" dirty="0">
                <a:solidFill>
                  <a:srgbClr val="E61900"/>
                </a:solidFill>
              </a:rPr>
              <a:t>入った赤を出したい</a:t>
            </a:r>
          </a:p>
        </p:txBody>
      </p:sp>
      <p:cxnSp>
        <p:nvCxnSpPr>
          <p:cNvPr id="276" name="直線コネクタ 275"/>
          <p:cNvCxnSpPr/>
          <p:nvPr/>
        </p:nvCxnSpPr>
        <p:spPr>
          <a:xfrm>
            <a:off x="92176" y="8036491"/>
            <a:ext cx="668962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7" name="Picture 2" descr="E:\File\Desktop\electronics_318-2047.png"/>
          <p:cNvPicPr>
            <a:picLocks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97" y="7739099"/>
            <a:ext cx="241103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正方形/長方形 277"/>
          <p:cNvSpPr/>
          <p:nvPr/>
        </p:nvSpPr>
        <p:spPr>
          <a:xfrm>
            <a:off x="92176" y="7756938"/>
            <a:ext cx="6156208" cy="256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グラデーションの動作原理（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4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年生までに習得します）</a:t>
            </a:r>
          </a:p>
        </p:txBody>
      </p:sp>
      <p:pic>
        <p:nvPicPr>
          <p:cNvPr id="1064" name="Picture 4" descr="https://www.raspberrypi.org/learning/images/components/raspberry-p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44" y="6404664"/>
            <a:ext cx="1024134" cy="8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楕円 1065"/>
          <p:cNvSpPr/>
          <p:nvPr/>
        </p:nvSpPr>
        <p:spPr>
          <a:xfrm>
            <a:off x="911018" y="7058567"/>
            <a:ext cx="380674" cy="380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82" name="楕円 281"/>
          <p:cNvSpPr/>
          <p:nvPr/>
        </p:nvSpPr>
        <p:spPr>
          <a:xfrm>
            <a:off x="999022" y="7147615"/>
            <a:ext cx="204667" cy="2046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67" name="テキスト ボックス 1066"/>
          <p:cNvSpPr txBox="1"/>
          <p:nvPr/>
        </p:nvSpPr>
        <p:spPr>
          <a:xfrm>
            <a:off x="725882" y="74116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スピーカー</a:t>
            </a:r>
          </a:p>
        </p:txBody>
      </p:sp>
      <p:cxnSp>
        <p:nvCxnSpPr>
          <p:cNvPr id="1069" name="カギ線コネクタ 1068"/>
          <p:cNvCxnSpPr>
            <a:stCxn id="1066" idx="6"/>
          </p:cNvCxnSpPr>
          <p:nvPr/>
        </p:nvCxnSpPr>
        <p:spPr>
          <a:xfrm flipV="1">
            <a:off x="1291692" y="7123080"/>
            <a:ext cx="1088683" cy="125824"/>
          </a:xfrm>
          <a:prstGeom prst="bentConnector2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正方形/長方形 1071"/>
          <p:cNvSpPr/>
          <p:nvPr/>
        </p:nvSpPr>
        <p:spPr>
          <a:xfrm>
            <a:off x="2828437" y="6013546"/>
            <a:ext cx="950373" cy="400562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/>
              <a:t>温湿度センサ</a:t>
            </a:r>
            <a:endParaRPr kumimoji="1" lang="en-US" altLang="ja-JP" sz="1000" dirty="0"/>
          </a:p>
          <a:p>
            <a:pPr algn="ctr"/>
            <a:r>
              <a:rPr kumimoji="1" lang="en-US" altLang="ja-JP" sz="1000" dirty="0"/>
              <a:t>SHT-11</a:t>
            </a:r>
            <a:endParaRPr kumimoji="1" lang="ja-JP" altLang="en-US" sz="1000" dirty="0"/>
          </a:p>
        </p:txBody>
      </p:sp>
      <p:cxnSp>
        <p:nvCxnSpPr>
          <p:cNvPr id="292" name="カギ線コネクタ 291"/>
          <p:cNvCxnSpPr>
            <a:endCxn id="1072" idx="2"/>
          </p:cNvCxnSpPr>
          <p:nvPr/>
        </p:nvCxnSpPr>
        <p:spPr>
          <a:xfrm flipV="1">
            <a:off x="2710096" y="6414108"/>
            <a:ext cx="593528" cy="217162"/>
          </a:xfrm>
          <a:prstGeom prst="bentConnector2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グループ化 162"/>
          <p:cNvGrpSpPr/>
          <p:nvPr/>
        </p:nvGrpSpPr>
        <p:grpSpPr>
          <a:xfrm>
            <a:off x="3477801" y="6887261"/>
            <a:ext cx="233636" cy="234310"/>
            <a:chOff x="4461491" y="6929523"/>
            <a:chExt cx="233636" cy="234310"/>
          </a:xfrm>
        </p:grpSpPr>
        <p:sp>
          <p:nvSpPr>
            <p:cNvPr id="300" name="楕円 299"/>
            <p:cNvSpPr/>
            <p:nvPr/>
          </p:nvSpPr>
          <p:spPr>
            <a:xfrm>
              <a:off x="4461491" y="6929523"/>
              <a:ext cx="233636" cy="234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79" name="直線コネクタ 1078"/>
            <p:cNvCxnSpPr>
              <a:stCxn id="300" idx="1"/>
              <a:endCxn id="300" idx="5"/>
            </p:cNvCxnSpPr>
            <p:nvPr/>
          </p:nvCxnSpPr>
          <p:spPr>
            <a:xfrm>
              <a:off x="4495706" y="6963837"/>
              <a:ext cx="165206" cy="1656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線コネクタ 302"/>
            <p:cNvCxnSpPr>
              <a:stCxn id="300" idx="7"/>
              <a:endCxn id="300" idx="3"/>
            </p:cNvCxnSpPr>
            <p:nvPr/>
          </p:nvCxnSpPr>
          <p:spPr>
            <a:xfrm flipH="1">
              <a:off x="4495706" y="6963837"/>
              <a:ext cx="165206" cy="1656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7" name="直線矢印コネクタ 1086"/>
          <p:cNvCxnSpPr>
            <a:endCxn id="300" idx="2"/>
          </p:cNvCxnSpPr>
          <p:nvPr/>
        </p:nvCxnSpPr>
        <p:spPr>
          <a:xfrm>
            <a:off x="2710096" y="7002795"/>
            <a:ext cx="767705" cy="1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矢印コネクタ 312"/>
          <p:cNvCxnSpPr>
            <a:stCxn id="300" idx="6"/>
            <a:endCxn id="312" idx="2"/>
          </p:cNvCxnSpPr>
          <p:nvPr/>
        </p:nvCxnSpPr>
        <p:spPr>
          <a:xfrm flipV="1">
            <a:off x="3711437" y="7001188"/>
            <a:ext cx="236337" cy="32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楕円 319"/>
          <p:cNvSpPr/>
          <p:nvPr/>
        </p:nvSpPr>
        <p:spPr>
          <a:xfrm>
            <a:off x="911018" y="5986101"/>
            <a:ext cx="380674" cy="38067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21" name="楕円 320"/>
          <p:cNvSpPr/>
          <p:nvPr/>
        </p:nvSpPr>
        <p:spPr>
          <a:xfrm>
            <a:off x="999022" y="6075149"/>
            <a:ext cx="204667" cy="204667"/>
          </a:xfrm>
          <a:prstGeom prst="ellipse">
            <a:avLst/>
          </a:prstGeom>
          <a:gradFill flip="none" rotWithShape="1">
            <a:gsLst>
              <a:gs pos="6000">
                <a:srgbClr val="FF0000"/>
              </a:gs>
              <a:gs pos="41000">
                <a:srgbClr val="00FF00"/>
              </a:gs>
              <a:gs pos="69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839502" y="63519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ボタン</a:t>
            </a:r>
          </a:p>
        </p:txBody>
      </p:sp>
      <p:cxnSp>
        <p:nvCxnSpPr>
          <p:cNvPr id="325" name="カギ線コネクタ 324"/>
          <p:cNvCxnSpPr>
            <a:endCxn id="320" idx="6"/>
          </p:cNvCxnSpPr>
          <p:nvPr/>
        </p:nvCxnSpPr>
        <p:spPr>
          <a:xfrm rot="16200000" flipV="1">
            <a:off x="1431685" y="6036445"/>
            <a:ext cx="400588" cy="680573"/>
          </a:xfrm>
          <a:prstGeom prst="bentConnector2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線矢印コネクタ 333"/>
          <p:cNvCxnSpPr>
            <a:stCxn id="312" idx="0"/>
          </p:cNvCxnSpPr>
          <p:nvPr/>
        </p:nvCxnSpPr>
        <p:spPr>
          <a:xfrm flipV="1">
            <a:off x="5125427" y="7001187"/>
            <a:ext cx="38774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テキスト ボックス 338"/>
          <p:cNvSpPr txBox="1"/>
          <p:nvPr/>
        </p:nvSpPr>
        <p:spPr>
          <a:xfrm>
            <a:off x="235923" y="88273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ボタン</a:t>
            </a:r>
          </a:p>
        </p:txBody>
      </p:sp>
      <p:cxnSp>
        <p:nvCxnSpPr>
          <p:cNvPr id="340" name="直線矢印コネクタ 339"/>
          <p:cNvCxnSpPr/>
          <p:nvPr/>
        </p:nvCxnSpPr>
        <p:spPr>
          <a:xfrm flipH="1">
            <a:off x="2692554" y="7254474"/>
            <a:ext cx="28351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正方形/長方形 342"/>
          <p:cNvSpPr/>
          <p:nvPr/>
        </p:nvSpPr>
        <p:spPr>
          <a:xfrm>
            <a:off x="5519242" y="6958848"/>
            <a:ext cx="834823" cy="3518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err="1"/>
              <a:t>VoiceText</a:t>
            </a:r>
            <a:r>
              <a:rPr kumimoji="1" lang="en-US" altLang="ja-JP" sz="1000" dirty="0"/>
              <a:t> API</a:t>
            </a:r>
          </a:p>
        </p:txBody>
      </p:sp>
      <p:sp>
        <p:nvSpPr>
          <p:cNvPr id="312" name="雲 311"/>
          <p:cNvSpPr/>
          <p:nvPr/>
        </p:nvSpPr>
        <p:spPr>
          <a:xfrm>
            <a:off x="3944107" y="6727633"/>
            <a:ext cx="1182305" cy="54710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kumimoji="1" lang="en-US" altLang="ja-JP" dirty="0"/>
              <a:t>internet</a:t>
            </a:r>
            <a:endParaRPr kumimoji="1" lang="ja-JP" altLang="en-US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312199" y="5995327"/>
            <a:ext cx="1150897" cy="161118"/>
          </a:xfrm>
          <a:prstGeom prst="rect">
            <a:avLst/>
          </a:prstGeom>
          <a:solidFill>
            <a:srgbClr val="CCECFF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000" dirty="0"/>
              <a:t>1. </a:t>
            </a:r>
            <a:r>
              <a:rPr kumimoji="1" lang="ja-JP" altLang="en-US" sz="1000" dirty="0"/>
              <a:t>ポチっと押される</a:t>
            </a:r>
          </a:p>
        </p:txBody>
      </p:sp>
      <p:sp>
        <p:nvSpPr>
          <p:cNvPr id="345" name="テキスト ボックス 344"/>
          <p:cNvSpPr txBox="1"/>
          <p:nvPr/>
        </p:nvSpPr>
        <p:spPr>
          <a:xfrm>
            <a:off x="3402604" y="6471630"/>
            <a:ext cx="805367" cy="161118"/>
          </a:xfrm>
          <a:prstGeom prst="rect">
            <a:avLst/>
          </a:prstGeom>
          <a:solidFill>
            <a:srgbClr val="CCECFF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000" dirty="0"/>
              <a:t>2. </a:t>
            </a:r>
            <a:r>
              <a:rPr kumimoji="1" lang="ja-JP" altLang="en-US" sz="1000" dirty="0"/>
              <a:t>温度＋湿度</a:t>
            </a:r>
          </a:p>
        </p:txBody>
      </p:sp>
      <p:sp>
        <p:nvSpPr>
          <p:cNvPr id="346" name="テキスト ボックス 345"/>
          <p:cNvSpPr txBox="1"/>
          <p:nvPr/>
        </p:nvSpPr>
        <p:spPr>
          <a:xfrm>
            <a:off x="753788" y="6807596"/>
            <a:ext cx="1331487" cy="176276"/>
          </a:xfrm>
          <a:prstGeom prst="rect">
            <a:avLst/>
          </a:prstGeom>
          <a:solidFill>
            <a:srgbClr val="CCECFF"/>
          </a:solidFill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kumimoji="1" lang="en-US" altLang="ja-JP" sz="1000" dirty="0"/>
              <a:t>3. </a:t>
            </a:r>
            <a:r>
              <a:rPr kumimoji="1" lang="ja-JP" altLang="en-US" sz="1000" dirty="0"/>
              <a:t>整形＆不快指数計算</a:t>
            </a:r>
          </a:p>
        </p:txBody>
      </p:sp>
      <p:sp>
        <p:nvSpPr>
          <p:cNvPr id="350" name="テキスト ボックス 349"/>
          <p:cNvSpPr txBox="1"/>
          <p:nvPr/>
        </p:nvSpPr>
        <p:spPr>
          <a:xfrm>
            <a:off x="2655493" y="7039329"/>
            <a:ext cx="836288" cy="145322"/>
          </a:xfrm>
          <a:prstGeom prst="rect">
            <a:avLst/>
          </a:prstGeom>
          <a:solidFill>
            <a:srgbClr val="CCECFF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kumimoji="1" lang="en-US" altLang="ja-JP" sz="1000" dirty="0"/>
              <a:t>4. </a:t>
            </a:r>
            <a:r>
              <a:rPr kumimoji="1" lang="ja-JP" altLang="en-US" sz="1000" dirty="0"/>
              <a:t>リクエスト</a:t>
            </a:r>
          </a:p>
        </p:txBody>
      </p:sp>
      <p:sp>
        <p:nvSpPr>
          <p:cNvPr id="351" name="テキスト ボックス 350"/>
          <p:cNvSpPr txBox="1"/>
          <p:nvPr/>
        </p:nvSpPr>
        <p:spPr>
          <a:xfrm>
            <a:off x="4662094" y="7300131"/>
            <a:ext cx="836288" cy="145322"/>
          </a:xfrm>
          <a:prstGeom prst="rect">
            <a:avLst/>
          </a:prstGeom>
          <a:solidFill>
            <a:srgbClr val="CCECFF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kumimoji="1" lang="en-US" altLang="ja-JP" sz="1000" dirty="0"/>
              <a:t>5. </a:t>
            </a:r>
            <a:r>
              <a:rPr kumimoji="1" lang="ja-JP" altLang="en-US" sz="1000" dirty="0"/>
              <a:t>音声データ</a:t>
            </a:r>
          </a:p>
        </p:txBody>
      </p:sp>
      <p:sp>
        <p:nvSpPr>
          <p:cNvPr id="352" name="テキスト ボックス 351"/>
          <p:cNvSpPr txBox="1"/>
          <p:nvPr/>
        </p:nvSpPr>
        <p:spPr>
          <a:xfrm>
            <a:off x="1929952" y="7279942"/>
            <a:ext cx="480150" cy="145322"/>
          </a:xfrm>
          <a:prstGeom prst="rect">
            <a:avLst/>
          </a:prstGeom>
          <a:solidFill>
            <a:srgbClr val="CCECFF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kumimoji="1" lang="en-US" altLang="ja-JP" sz="1000" dirty="0"/>
              <a:t>6. </a:t>
            </a:r>
            <a:r>
              <a:rPr kumimoji="1" lang="ja-JP" altLang="en-US" sz="1000" dirty="0"/>
              <a:t>再生</a:t>
            </a:r>
          </a:p>
        </p:txBody>
      </p:sp>
      <p:sp>
        <p:nvSpPr>
          <p:cNvPr id="183" name="正方形/長方形 182"/>
          <p:cNvSpPr/>
          <p:nvPr/>
        </p:nvSpPr>
        <p:spPr>
          <a:xfrm>
            <a:off x="0" y="0"/>
            <a:ext cx="6857999" cy="9906000"/>
          </a:xfrm>
          <a:prstGeom prst="rect">
            <a:avLst/>
          </a:prstGeom>
          <a:noFill/>
          <a:ln>
            <a:solidFill>
              <a:srgbClr val="FF99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84051" y="9613528"/>
            <a:ext cx="241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ボタン＋フルカラー</a:t>
            </a:r>
            <a:r>
              <a:rPr kumimoji="1" lang="en-US" altLang="ja-JP" sz="1200" dirty="0"/>
              <a:t>LED</a:t>
            </a:r>
            <a:r>
              <a:rPr kumimoji="1" lang="ja-JP" altLang="en-US" sz="1200" dirty="0"/>
              <a:t>の回路図</a:t>
            </a:r>
          </a:p>
        </p:txBody>
      </p:sp>
    </p:spTree>
    <p:extLst>
      <p:ext uri="{BB962C8B-B14F-4D97-AF65-F5344CB8AC3E}">
        <p14:creationId xmlns:p14="http://schemas.microsoft.com/office/powerpoint/2010/main" val="26833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Verdana"/>
        <a:ea typeface="游ゴシック Medium"/>
        <a:cs typeface=""/>
      </a:majorFont>
      <a:minorFont>
        <a:latin typeface="Calibri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6268CE9D-88BE-4D77-A3A2-5033C912A3C8}" vid="{37203FFE-373C-4692-A920-F565335EC3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260</TotalTime>
  <Words>293</Words>
  <Application>Microsoft Office PowerPoint</Application>
  <PresentationFormat>A4 210 x 297 mm</PresentationFormat>
  <Paragraphs>72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Source Han Sans JP Regular</vt:lpstr>
      <vt:lpstr>游ゴシック</vt:lpstr>
      <vt:lpstr>游ゴシック Medium</vt:lpstr>
      <vt:lpstr>Arial</vt:lpstr>
      <vt:lpstr>Calibri</vt:lpstr>
      <vt:lpstr>Verdana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iwata</dc:creator>
  <cp:lastModifiedBy>iwata</cp:lastModifiedBy>
  <cp:revision>235</cp:revision>
  <cp:lastPrinted>2016-09-26T09:57:54Z</cp:lastPrinted>
  <dcterms:created xsi:type="dcterms:W3CDTF">2016-09-26T05:50:43Z</dcterms:created>
  <dcterms:modified xsi:type="dcterms:W3CDTF">2016-09-26T10:10:46Z</dcterms:modified>
</cp:coreProperties>
</file>