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51" autoAdjust="0"/>
    <p:restoredTop sz="94660"/>
  </p:normalViewPr>
  <p:slideViewPr>
    <p:cSldViewPr>
      <p:cViewPr varScale="1">
        <p:scale>
          <a:sx n="90" d="100"/>
          <a:sy n="90" d="100"/>
        </p:scale>
        <p:origin x="131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7E776-1C4A-486B-BD44-153A34EB999D}" type="datetimeFigureOut">
              <a:rPr lang="en-US" smtClean="0"/>
              <a:pPr/>
              <a:t>3/21/2022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A6423-A992-4208-A6F8-860E66E73B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64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4406D-F2D6-4426-AB36-8C8ABB7F88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4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2FD04-567F-4EB8-B31A-9862C64CA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9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1F815-027C-440F-ACFD-B4B09B0957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2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C374D-B78D-40C7-9BB3-DB3EFD1B45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0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A23CA-DC28-4AA5-BD30-0A802A1706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5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CC221-D8A4-440F-9286-353A844609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8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461BA-BDCF-4196-8CBD-48FA34A40C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672448-ED4F-409C-AE95-E374BE1080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7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738A7-F9C8-47D7-ABDA-2855538909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1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F8787-F74C-4E0C-BBC2-9B59AAD6DE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1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5CF22-39D4-4286-A3B3-B5BDF6287D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4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947C5C0-65E3-45CE-B4E9-559B800291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2697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1.  Given the following binary tree: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822325" y="4227513"/>
            <a:ext cx="534987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dirty="0">
                <a:latin typeface="Times New Roman" pitchFamily="18" charset="0"/>
              </a:rPr>
              <a:t>(a)  What is the </a:t>
            </a:r>
            <a:r>
              <a:rPr lang="en-US" sz="1200" dirty="0" err="1">
                <a:latin typeface="Times New Roman" pitchFamily="18" charset="0"/>
              </a:rPr>
              <a:t>inoder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</a:t>
            </a:r>
            <a:r>
              <a:rPr lang="en-US" sz="1200" b="1" dirty="0">
                <a:latin typeface="Times New Roman" pitchFamily="18" charset="0"/>
              </a:rPr>
              <a:t>-&gt; 16 -&gt; 34 -&gt; 35 -&gt; 38 -&gt; 39 -&gt; 41 -&gt; 44 -&gt; 45 -&gt; 55 -&gt; 63 -&gt; 64 -&gt; 65 -&gt; 72</a:t>
            </a:r>
          </a:p>
          <a:p>
            <a:r>
              <a:rPr lang="en-US" sz="1200" dirty="0">
                <a:latin typeface="Times New Roman" pitchFamily="18" charset="0"/>
              </a:rPr>
              <a:t>	</a:t>
            </a:r>
          </a:p>
          <a:p>
            <a:r>
              <a:rPr lang="en-US" sz="1200" dirty="0">
                <a:latin typeface="Times New Roman" pitchFamily="18" charset="0"/>
              </a:rPr>
              <a:t>(b)  What is the preorder traversal of the tree?</a:t>
            </a:r>
          </a:p>
          <a:p>
            <a:r>
              <a:rPr lang="en-US" sz="1200" b="1" dirty="0">
                <a:latin typeface="Times New Roman" pitchFamily="18" charset="0"/>
              </a:rPr>
              <a:t>-&gt; 45 -&gt; 38 -&gt; 34 -&gt; 16 -&gt; 35 -&gt; 41 -&gt; 39 -&gt; 44 -&gt; 65 -&gt; 63 -&gt; 55 -&gt; 64 -&gt; 72       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(c)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b="1" dirty="0">
                <a:latin typeface="Times New Roman" pitchFamily="18" charset="0"/>
              </a:rPr>
              <a:t>-&gt; 16 -&gt; 35 -&gt; 34 -&gt; 39 -&gt; 44 -&gt; 41 -&gt; 38 -&gt; 55 -&gt; 64 -&gt; 63 -&gt; 72 -&gt; 65 -&gt; 45        </a:t>
            </a:r>
          </a:p>
          <a:p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What is the height of the tree?   What nodes are on level 2?</a:t>
            </a:r>
          </a:p>
          <a:p>
            <a:r>
              <a:rPr lang="en-US" sz="1200" b="1" dirty="0">
                <a:latin typeface="Times New Roman" pitchFamily="18" charset="0"/>
              </a:rPr>
              <a:t>- The height of the tree is 4             - Nodes that are on level 2 are: 34, 41, 63, 72</a:t>
            </a:r>
            <a:r>
              <a:rPr lang="en-US" sz="1200" dirty="0">
                <a:latin typeface="Times New Roman" pitchFamily="18" charset="0"/>
              </a:rPr>
              <a:t>	 		 </a:t>
            </a:r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1447800" y="1016000"/>
            <a:ext cx="3611473" cy="1784195"/>
            <a:chOff x="912" y="624"/>
            <a:chExt cx="2904" cy="1536"/>
          </a:xfrm>
        </p:grpSpPr>
        <p:sp>
          <p:nvSpPr>
            <p:cNvPr id="2053" name="Oval 5"/>
            <p:cNvSpPr>
              <a:spLocks noChangeArrowheads="1"/>
            </p:cNvSpPr>
            <p:nvPr/>
          </p:nvSpPr>
          <p:spPr bwMode="auto">
            <a:xfrm>
              <a:off x="2400" y="62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45</a:t>
              </a:r>
            </a:p>
          </p:txBody>
        </p:sp>
        <p:sp>
          <p:nvSpPr>
            <p:cNvPr id="2054" name="Oval 6"/>
            <p:cNvSpPr>
              <a:spLocks noChangeArrowheads="1"/>
            </p:cNvSpPr>
            <p:nvPr/>
          </p:nvSpPr>
          <p:spPr bwMode="auto">
            <a:xfrm>
              <a:off x="1791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38</a:t>
              </a:r>
            </a:p>
          </p:txBody>
        </p:sp>
        <p:sp>
          <p:nvSpPr>
            <p:cNvPr id="2055" name="Oval 7"/>
            <p:cNvSpPr>
              <a:spLocks noChangeArrowheads="1"/>
            </p:cNvSpPr>
            <p:nvPr/>
          </p:nvSpPr>
          <p:spPr bwMode="auto">
            <a:xfrm>
              <a:off x="3309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65</a:t>
              </a:r>
            </a:p>
          </p:txBody>
        </p:sp>
        <p:sp>
          <p:nvSpPr>
            <p:cNvPr id="2057" name="Oval 9"/>
            <p:cNvSpPr>
              <a:spLocks noChangeArrowheads="1"/>
            </p:cNvSpPr>
            <p:nvPr/>
          </p:nvSpPr>
          <p:spPr bwMode="auto">
            <a:xfrm>
              <a:off x="306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63</a:t>
              </a:r>
            </a:p>
          </p:txBody>
        </p:sp>
        <p:sp>
          <p:nvSpPr>
            <p:cNvPr id="2058" name="Oval 10"/>
            <p:cNvSpPr>
              <a:spLocks noChangeArrowheads="1"/>
            </p:cNvSpPr>
            <p:nvPr/>
          </p:nvSpPr>
          <p:spPr bwMode="auto">
            <a:xfrm>
              <a:off x="130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34</a:t>
              </a:r>
            </a:p>
          </p:txBody>
        </p:sp>
        <p:sp>
          <p:nvSpPr>
            <p:cNvPr id="2059" name="Oval 11"/>
            <p:cNvSpPr>
              <a:spLocks noChangeArrowheads="1"/>
            </p:cNvSpPr>
            <p:nvPr/>
          </p:nvSpPr>
          <p:spPr bwMode="auto">
            <a:xfrm>
              <a:off x="1549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35</a:t>
              </a:r>
            </a:p>
          </p:txBody>
        </p:sp>
        <p:sp>
          <p:nvSpPr>
            <p:cNvPr id="2060" name="Oval 12"/>
            <p:cNvSpPr>
              <a:spLocks noChangeArrowheads="1"/>
            </p:cNvSpPr>
            <p:nvPr/>
          </p:nvSpPr>
          <p:spPr bwMode="auto">
            <a:xfrm>
              <a:off x="973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2061" name="Oval 13"/>
            <p:cNvSpPr>
              <a:spLocks noChangeArrowheads="1"/>
            </p:cNvSpPr>
            <p:nvPr/>
          </p:nvSpPr>
          <p:spPr bwMode="auto">
            <a:xfrm>
              <a:off x="195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39</a:t>
              </a:r>
            </a:p>
          </p:txBody>
        </p:sp>
        <p:sp>
          <p:nvSpPr>
            <p:cNvPr id="2062" name="Oval 14"/>
            <p:cNvSpPr>
              <a:spLocks noChangeArrowheads="1"/>
            </p:cNvSpPr>
            <p:nvPr/>
          </p:nvSpPr>
          <p:spPr bwMode="auto">
            <a:xfrm>
              <a:off x="2137" y="1455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41</a:t>
              </a:r>
            </a:p>
          </p:txBody>
        </p:sp>
        <p:sp>
          <p:nvSpPr>
            <p:cNvPr id="2063" name="Oval 15"/>
            <p:cNvSpPr>
              <a:spLocks noChangeArrowheads="1"/>
            </p:cNvSpPr>
            <p:nvPr/>
          </p:nvSpPr>
          <p:spPr bwMode="auto">
            <a:xfrm>
              <a:off x="3576" y="1439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72</a:t>
              </a:r>
            </a:p>
          </p:txBody>
        </p:sp>
        <p:sp>
          <p:nvSpPr>
            <p:cNvPr id="2064" name="Oval 16"/>
            <p:cNvSpPr>
              <a:spLocks noChangeArrowheads="1"/>
            </p:cNvSpPr>
            <p:nvPr/>
          </p:nvSpPr>
          <p:spPr bwMode="auto">
            <a:xfrm>
              <a:off x="324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64</a:t>
              </a:r>
            </a:p>
          </p:txBody>
        </p:sp>
        <p:sp>
          <p:nvSpPr>
            <p:cNvPr id="2066" name="Line 18"/>
            <p:cNvSpPr>
              <a:spLocks noChangeShapeType="1"/>
            </p:cNvSpPr>
            <p:nvPr/>
          </p:nvSpPr>
          <p:spPr bwMode="auto">
            <a:xfrm flipH="1">
              <a:off x="2015" y="816"/>
              <a:ext cx="385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7" name="Line 19"/>
            <p:cNvSpPr>
              <a:spLocks noChangeShapeType="1"/>
            </p:cNvSpPr>
            <p:nvPr/>
          </p:nvSpPr>
          <p:spPr bwMode="auto">
            <a:xfrm>
              <a:off x="2592" y="816"/>
              <a:ext cx="71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" name="Line 20"/>
            <p:cNvSpPr>
              <a:spLocks noChangeShapeType="1"/>
            </p:cNvSpPr>
            <p:nvPr/>
          </p:nvSpPr>
          <p:spPr bwMode="auto">
            <a:xfrm flipH="1">
              <a:off x="1525" y="1152"/>
              <a:ext cx="266" cy="3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0" name="Line 22"/>
            <p:cNvSpPr>
              <a:spLocks noChangeShapeType="1"/>
            </p:cNvSpPr>
            <p:nvPr/>
          </p:nvSpPr>
          <p:spPr bwMode="auto">
            <a:xfrm flipH="1">
              <a:off x="3213" y="115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1" name="Line 23"/>
            <p:cNvSpPr>
              <a:spLocks noChangeShapeType="1"/>
            </p:cNvSpPr>
            <p:nvPr/>
          </p:nvSpPr>
          <p:spPr bwMode="auto">
            <a:xfrm flipH="1">
              <a:off x="1069" y="1632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Line 24"/>
            <p:cNvSpPr>
              <a:spLocks noChangeShapeType="1"/>
            </p:cNvSpPr>
            <p:nvPr/>
          </p:nvSpPr>
          <p:spPr bwMode="auto">
            <a:xfrm>
              <a:off x="1501" y="163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3" name="Line 25"/>
            <p:cNvSpPr>
              <a:spLocks noChangeShapeType="1"/>
            </p:cNvSpPr>
            <p:nvPr/>
          </p:nvSpPr>
          <p:spPr bwMode="auto">
            <a:xfrm>
              <a:off x="1954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" name="Line 26"/>
            <p:cNvSpPr>
              <a:spLocks noChangeShapeType="1"/>
            </p:cNvSpPr>
            <p:nvPr/>
          </p:nvSpPr>
          <p:spPr bwMode="auto">
            <a:xfrm flipH="1">
              <a:off x="2076" y="1717"/>
              <a:ext cx="123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5" name="Line 27"/>
            <p:cNvSpPr>
              <a:spLocks noChangeShapeType="1"/>
            </p:cNvSpPr>
            <p:nvPr/>
          </p:nvSpPr>
          <p:spPr bwMode="auto">
            <a:xfrm>
              <a:off x="3490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6" name="Line 28"/>
            <p:cNvSpPr>
              <a:spLocks noChangeShapeType="1"/>
            </p:cNvSpPr>
            <p:nvPr/>
          </p:nvSpPr>
          <p:spPr bwMode="auto">
            <a:xfrm>
              <a:off x="3284" y="1652"/>
              <a:ext cx="140" cy="2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" name="Rectangle 30"/>
            <p:cNvSpPr>
              <a:spLocks noChangeArrowheads="1"/>
            </p:cNvSpPr>
            <p:nvPr/>
          </p:nvSpPr>
          <p:spPr bwMode="auto">
            <a:xfrm>
              <a:off x="1200" y="62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" name="Text Box 31"/>
            <p:cNvSpPr txBox="1">
              <a:spLocks noChangeArrowheads="1"/>
            </p:cNvSpPr>
            <p:nvPr/>
          </p:nvSpPr>
          <p:spPr bwMode="auto">
            <a:xfrm>
              <a:off x="912" y="624"/>
              <a:ext cx="36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2080" name="Line 32"/>
            <p:cNvSpPr>
              <a:spLocks noChangeShapeType="1"/>
            </p:cNvSpPr>
            <p:nvPr/>
          </p:nvSpPr>
          <p:spPr bwMode="auto">
            <a:xfrm flipV="1">
              <a:off x="1296" y="720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12"/>
            <p:cNvSpPr>
              <a:spLocks noChangeArrowheads="1"/>
            </p:cNvSpPr>
            <p:nvPr/>
          </p:nvSpPr>
          <p:spPr bwMode="auto">
            <a:xfrm>
              <a:off x="286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55</a:t>
              </a:r>
            </a:p>
          </p:txBody>
        </p:sp>
        <p:sp>
          <p:nvSpPr>
            <p:cNvPr id="34" name="Line 23"/>
            <p:cNvSpPr>
              <a:spLocks noChangeShapeType="1"/>
            </p:cNvSpPr>
            <p:nvPr/>
          </p:nvSpPr>
          <p:spPr bwMode="auto">
            <a:xfrm flipH="1">
              <a:off x="3039" y="1652"/>
              <a:ext cx="123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26">
              <a:extLst>
                <a:ext uri="{FF2B5EF4-FFF2-40B4-BE49-F238E27FC236}">
                  <a16:creationId xmlns:a16="http://schemas.microsoft.com/office/drawing/2014/main" id="{E1BE0D65-EAAC-4ED0-A123-4E7831D0C5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1" y="1652"/>
              <a:ext cx="184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13">
              <a:extLst>
                <a:ext uri="{FF2B5EF4-FFF2-40B4-BE49-F238E27FC236}">
                  <a16:creationId xmlns:a16="http://schemas.microsoft.com/office/drawing/2014/main" id="{36C53DFB-EFFD-4DD4-A091-A9073B049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44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3503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2.  Given the following binary expression tree: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914400" y="3810000"/>
            <a:ext cx="3602268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AutoNum type="alphaLcParenBoth"/>
            </a:pPr>
            <a:r>
              <a:rPr lang="en-US" sz="1200" dirty="0">
                <a:latin typeface="Times New Roman" pitchFamily="18" charset="0"/>
              </a:rPr>
              <a:t>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b="1" dirty="0">
                <a:latin typeface="Times New Roman" pitchFamily="18" charset="0"/>
              </a:rPr>
              <a:t>((48-(7%2))/24)*((18-(5*2))+12)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(b)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b="1" dirty="0">
                <a:latin typeface="Times New Roman" pitchFamily="18" charset="0"/>
              </a:rPr>
              <a:t>48, 7, 2, %, -, 24, /, 18, 5, 2, *, -, 12, +, *</a:t>
            </a:r>
          </a:p>
          <a:p>
            <a:r>
              <a:rPr lang="en-US" sz="1200" dirty="0">
                <a:latin typeface="Times New Roman" pitchFamily="18" charset="0"/>
              </a:rPr>
              <a:t> </a:t>
            </a:r>
          </a:p>
          <a:p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r>
              <a:rPr lang="en-US" sz="1200" dirty="0">
                <a:latin typeface="Times New Roman" pitchFamily="18" charset="0"/>
              </a:rPr>
              <a:t>What does it evaluate to if using integer division?</a:t>
            </a:r>
          </a:p>
          <a:p>
            <a:pPr marL="0" indent="0"/>
            <a:r>
              <a:rPr lang="en-US" sz="1200" dirty="0">
                <a:latin typeface="Times New Roman" pitchFamily="18" charset="0"/>
              </a:rPr>
              <a:t>	</a:t>
            </a:r>
            <a:r>
              <a:rPr lang="en-US" sz="1200" b="1" dirty="0">
                <a:latin typeface="Times New Roman" pitchFamily="18" charset="0"/>
              </a:rPr>
              <a:t>20</a:t>
            </a: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   What does it evaluate to if using float division?</a:t>
            </a:r>
          </a:p>
          <a:p>
            <a:pPr marL="0" indent="0"/>
            <a:r>
              <a:rPr lang="en-US" sz="1200" dirty="0">
                <a:latin typeface="Times New Roman" pitchFamily="18" charset="0"/>
              </a:rPr>
              <a:t>                        </a:t>
            </a:r>
            <a:r>
              <a:rPr lang="en-US" sz="1200" b="1" dirty="0">
                <a:latin typeface="Times New Roman" pitchFamily="18" charset="0"/>
              </a:rPr>
              <a:t>39.1667</a:t>
            </a:r>
            <a:endParaRPr lang="en-US" sz="1200" dirty="0">
              <a:latin typeface="Times New Roman" pitchFamily="18" charset="0"/>
            </a:endParaRPr>
          </a:p>
          <a:p>
            <a:pPr marL="0" indent="0"/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endParaRPr lang="en-US" sz="1200" dirty="0">
              <a:latin typeface="Times New Roman" pitchFamily="18" charset="0"/>
            </a:endParaRPr>
          </a:p>
        </p:txBody>
      </p:sp>
      <p:grpSp>
        <p:nvGrpSpPr>
          <p:cNvPr id="3076" name="Group 37"/>
          <p:cNvGrpSpPr>
            <a:grpSpLocks/>
          </p:cNvGrpSpPr>
          <p:nvPr/>
        </p:nvGrpSpPr>
        <p:grpSpPr bwMode="auto">
          <a:xfrm>
            <a:off x="1447800" y="1143000"/>
            <a:ext cx="3276600" cy="2286000"/>
            <a:chOff x="912" y="640"/>
            <a:chExt cx="2064" cy="1440"/>
          </a:xfrm>
        </p:grpSpPr>
        <p:sp>
          <p:nvSpPr>
            <p:cNvPr id="3077" name="Oval 5"/>
            <p:cNvSpPr>
              <a:spLocks noChangeArrowheads="1"/>
            </p:cNvSpPr>
            <p:nvPr/>
          </p:nvSpPr>
          <p:spPr bwMode="auto">
            <a:xfrm>
              <a:off x="2075" y="64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78" name="Oval 6"/>
            <p:cNvSpPr>
              <a:spLocks noChangeArrowheads="1"/>
            </p:cNvSpPr>
            <p:nvPr/>
          </p:nvSpPr>
          <p:spPr bwMode="auto">
            <a:xfrm>
              <a:off x="1700" y="886"/>
              <a:ext cx="188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/</a:t>
              </a:r>
            </a:p>
          </p:txBody>
        </p:sp>
        <p:sp>
          <p:nvSpPr>
            <p:cNvPr id="3079" name="Oval 7"/>
            <p:cNvSpPr>
              <a:spLocks noChangeArrowheads="1"/>
            </p:cNvSpPr>
            <p:nvPr/>
          </p:nvSpPr>
          <p:spPr bwMode="auto">
            <a:xfrm>
              <a:off x="2451" y="886"/>
              <a:ext cx="187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3080" name="Oval 8"/>
            <p:cNvSpPr>
              <a:spLocks noChangeArrowheads="1"/>
            </p:cNvSpPr>
            <p:nvPr/>
          </p:nvSpPr>
          <p:spPr bwMode="auto">
            <a:xfrm>
              <a:off x="192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2263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147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1663" y="1588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%</a:t>
              </a: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1212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48</a:t>
              </a: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1475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1850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2563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2301" y="1904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2788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90" name="Line 18"/>
            <p:cNvSpPr>
              <a:spLocks noChangeShapeType="1"/>
            </p:cNvSpPr>
            <p:nvPr/>
          </p:nvSpPr>
          <p:spPr bwMode="auto">
            <a:xfrm flipH="1">
              <a:off x="1850" y="780"/>
              <a:ext cx="225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Line 19"/>
            <p:cNvSpPr>
              <a:spLocks noChangeShapeType="1"/>
            </p:cNvSpPr>
            <p:nvPr/>
          </p:nvSpPr>
          <p:spPr bwMode="auto">
            <a:xfrm>
              <a:off x="2225" y="780"/>
              <a:ext cx="226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Line 20"/>
            <p:cNvSpPr>
              <a:spLocks noChangeShapeType="1"/>
            </p:cNvSpPr>
            <p:nvPr/>
          </p:nvSpPr>
          <p:spPr bwMode="auto">
            <a:xfrm flipH="1">
              <a:off x="1587" y="1026"/>
              <a:ext cx="113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Line 21"/>
            <p:cNvSpPr>
              <a:spLocks noChangeShapeType="1"/>
            </p:cNvSpPr>
            <p:nvPr/>
          </p:nvSpPr>
          <p:spPr bwMode="auto">
            <a:xfrm>
              <a:off x="1888" y="1026"/>
              <a:ext cx="150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Line 22"/>
            <p:cNvSpPr>
              <a:spLocks noChangeShapeType="1"/>
            </p:cNvSpPr>
            <p:nvPr/>
          </p:nvSpPr>
          <p:spPr bwMode="auto">
            <a:xfrm flipH="1">
              <a:off x="2376" y="1026"/>
              <a:ext cx="112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Line 23"/>
            <p:cNvSpPr>
              <a:spLocks noChangeShapeType="1"/>
            </p:cNvSpPr>
            <p:nvPr/>
          </p:nvSpPr>
          <p:spPr bwMode="auto">
            <a:xfrm flipH="1">
              <a:off x="1287" y="1378"/>
              <a:ext cx="225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Line 24"/>
            <p:cNvSpPr>
              <a:spLocks noChangeShapeType="1"/>
            </p:cNvSpPr>
            <p:nvPr/>
          </p:nvSpPr>
          <p:spPr bwMode="auto">
            <a:xfrm>
              <a:off x="1625" y="1378"/>
              <a:ext cx="150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Line 25"/>
            <p:cNvSpPr>
              <a:spLocks noChangeShapeType="1"/>
            </p:cNvSpPr>
            <p:nvPr/>
          </p:nvSpPr>
          <p:spPr bwMode="auto">
            <a:xfrm flipH="1">
              <a:off x="1550" y="1729"/>
              <a:ext cx="11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Line 26"/>
            <p:cNvSpPr>
              <a:spLocks noChangeShapeType="1"/>
            </p:cNvSpPr>
            <p:nvPr/>
          </p:nvSpPr>
          <p:spPr bwMode="auto">
            <a:xfrm>
              <a:off x="1813" y="1729"/>
              <a:ext cx="150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Line 27"/>
            <p:cNvSpPr>
              <a:spLocks noChangeShapeType="1"/>
            </p:cNvSpPr>
            <p:nvPr/>
          </p:nvSpPr>
          <p:spPr bwMode="auto">
            <a:xfrm>
              <a:off x="2413" y="1413"/>
              <a:ext cx="26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Line 28"/>
            <p:cNvSpPr>
              <a:spLocks noChangeShapeType="1"/>
            </p:cNvSpPr>
            <p:nvPr/>
          </p:nvSpPr>
          <p:spPr bwMode="auto">
            <a:xfrm flipH="1">
              <a:off x="24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Line 29"/>
            <p:cNvSpPr>
              <a:spLocks noChangeShapeType="1"/>
            </p:cNvSpPr>
            <p:nvPr/>
          </p:nvSpPr>
          <p:spPr bwMode="auto">
            <a:xfrm>
              <a:off x="27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Rectangle 30"/>
            <p:cNvSpPr>
              <a:spLocks noChangeArrowheads="1"/>
            </p:cNvSpPr>
            <p:nvPr/>
          </p:nvSpPr>
          <p:spPr bwMode="auto">
            <a:xfrm>
              <a:off x="1137" y="640"/>
              <a:ext cx="150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Text Box 31"/>
            <p:cNvSpPr txBox="1">
              <a:spLocks noChangeArrowheads="1"/>
            </p:cNvSpPr>
            <p:nvPr/>
          </p:nvSpPr>
          <p:spPr bwMode="auto">
            <a:xfrm>
              <a:off x="912" y="640"/>
              <a:ext cx="2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3104" name="Line 32"/>
            <p:cNvSpPr>
              <a:spLocks noChangeShapeType="1"/>
            </p:cNvSpPr>
            <p:nvPr/>
          </p:nvSpPr>
          <p:spPr bwMode="auto">
            <a:xfrm flipV="1">
              <a:off x="1212" y="710"/>
              <a:ext cx="8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2688" y="120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2064" y="158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3107" name="Line 35"/>
            <p:cNvSpPr>
              <a:spLocks noChangeShapeType="1"/>
            </p:cNvSpPr>
            <p:nvPr/>
          </p:nvSpPr>
          <p:spPr bwMode="auto">
            <a:xfrm>
              <a:off x="2640" y="100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8" name="Line 36"/>
            <p:cNvSpPr>
              <a:spLocks noChangeShapeType="1"/>
            </p:cNvSpPr>
            <p:nvPr/>
          </p:nvSpPr>
          <p:spPr bwMode="auto">
            <a:xfrm flipH="1">
              <a:off x="2160" y="139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5"/>
          <p:cNvSpPr txBox="1">
            <a:spLocks noChangeArrowheads="1"/>
          </p:cNvSpPr>
          <p:nvPr/>
        </p:nvSpPr>
        <p:spPr bwMode="auto">
          <a:xfrm>
            <a:off x="60325" y="112713"/>
            <a:ext cx="904606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+mj-lt"/>
              <a:buAutoNum type="arabicPeriod" startAt="3"/>
            </a:pPr>
            <a:r>
              <a:rPr lang="en-US" dirty="0"/>
              <a:t>The elements in a binary tree area to be stored in an array.  Each element is a </a:t>
            </a:r>
          </a:p>
          <a:p>
            <a:pPr lvl="2" eaLnBrk="1" hangingPunct="1"/>
            <a:r>
              <a:rPr lang="en-US" dirty="0"/>
              <a:t>nonnegative int value.</a:t>
            </a:r>
          </a:p>
          <a:p>
            <a:pPr eaLnBrk="1" hangingPunct="1"/>
            <a:r>
              <a:rPr lang="en-US" dirty="0"/>
              <a:t>a.  What value can you use as a dummy value, if the binary tree is not complete? </a:t>
            </a:r>
            <a:r>
              <a:rPr lang="en-US" u="sng" dirty="0"/>
              <a:t> null</a:t>
            </a:r>
            <a:r>
              <a:rPr lang="en-US" dirty="0"/>
              <a:t>_</a:t>
            </a:r>
          </a:p>
          <a:p>
            <a:pPr eaLnBrk="1" hangingPunct="1"/>
            <a:r>
              <a:rPr lang="en-US" dirty="0"/>
              <a:t>b.  Show the contents of the array, given the tree illustrated below</a:t>
            </a:r>
          </a:p>
        </p:txBody>
      </p:sp>
      <p:sp>
        <p:nvSpPr>
          <p:cNvPr id="4099" name="Oval 144"/>
          <p:cNvSpPr>
            <a:spLocks noChangeArrowheads="1"/>
          </p:cNvSpPr>
          <p:nvPr/>
        </p:nvSpPr>
        <p:spPr bwMode="auto">
          <a:xfrm>
            <a:off x="5486400" y="2057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14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0" name="Oval 146"/>
          <p:cNvSpPr>
            <a:spLocks noChangeArrowheads="1"/>
          </p:cNvSpPr>
          <p:nvPr/>
        </p:nvSpPr>
        <p:spPr bwMode="auto">
          <a:xfrm>
            <a:off x="46482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73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1" name="Oval 147"/>
          <p:cNvSpPr>
            <a:spLocks noChangeArrowheads="1"/>
          </p:cNvSpPr>
          <p:nvPr/>
        </p:nvSpPr>
        <p:spPr bwMode="auto">
          <a:xfrm>
            <a:off x="62484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21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2" name="Oval 148"/>
          <p:cNvSpPr>
            <a:spLocks noChangeArrowheads="1"/>
          </p:cNvSpPr>
          <p:nvPr/>
        </p:nvSpPr>
        <p:spPr bwMode="auto">
          <a:xfrm>
            <a:off x="37338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3" name="Oval 149"/>
          <p:cNvSpPr>
            <a:spLocks noChangeArrowheads="1"/>
          </p:cNvSpPr>
          <p:nvPr/>
        </p:nvSpPr>
        <p:spPr bwMode="auto">
          <a:xfrm>
            <a:off x="42672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51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4" name="Oval 150"/>
          <p:cNvSpPr>
            <a:spLocks noChangeArrowheads="1"/>
          </p:cNvSpPr>
          <p:nvPr/>
        </p:nvSpPr>
        <p:spPr bwMode="auto">
          <a:xfrm>
            <a:off x="5486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19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5" name="Oval 151"/>
          <p:cNvSpPr>
            <a:spLocks noChangeArrowheads="1"/>
          </p:cNvSpPr>
          <p:nvPr/>
        </p:nvSpPr>
        <p:spPr bwMode="auto">
          <a:xfrm>
            <a:off x="7010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6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8" name="Oval 154"/>
          <p:cNvSpPr>
            <a:spLocks noChangeArrowheads="1"/>
          </p:cNvSpPr>
          <p:nvPr/>
        </p:nvSpPr>
        <p:spPr bwMode="auto">
          <a:xfrm>
            <a:off x="75438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45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9" name="Line 155"/>
          <p:cNvSpPr>
            <a:spLocks noChangeShapeType="1"/>
          </p:cNvSpPr>
          <p:nvPr/>
        </p:nvSpPr>
        <p:spPr bwMode="auto">
          <a:xfrm flipH="1">
            <a:off x="48768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6"/>
          <p:cNvSpPr>
            <a:spLocks noChangeShapeType="1"/>
          </p:cNvSpPr>
          <p:nvPr/>
        </p:nvSpPr>
        <p:spPr bwMode="auto">
          <a:xfrm>
            <a:off x="5867400" y="2438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57"/>
          <p:cNvSpPr>
            <a:spLocks noChangeShapeType="1"/>
          </p:cNvSpPr>
          <p:nvPr/>
        </p:nvSpPr>
        <p:spPr bwMode="auto">
          <a:xfrm flipH="1">
            <a:off x="3962400" y="3200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Line 158"/>
          <p:cNvSpPr>
            <a:spLocks noChangeShapeType="1"/>
          </p:cNvSpPr>
          <p:nvPr/>
        </p:nvSpPr>
        <p:spPr bwMode="auto">
          <a:xfrm flipH="1">
            <a:off x="5715000" y="31242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Line 159"/>
          <p:cNvSpPr>
            <a:spLocks noChangeShapeType="1"/>
          </p:cNvSpPr>
          <p:nvPr/>
        </p:nvSpPr>
        <p:spPr bwMode="auto">
          <a:xfrm>
            <a:off x="41148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Line 160"/>
          <p:cNvSpPr>
            <a:spLocks noChangeShapeType="1"/>
          </p:cNvSpPr>
          <p:nvPr/>
        </p:nvSpPr>
        <p:spPr bwMode="auto">
          <a:xfrm>
            <a:off x="67056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Line 163"/>
          <p:cNvSpPr>
            <a:spLocks noChangeShapeType="1"/>
          </p:cNvSpPr>
          <p:nvPr/>
        </p:nvSpPr>
        <p:spPr bwMode="auto">
          <a:xfrm>
            <a:off x="73914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Rectangle 165"/>
          <p:cNvSpPr>
            <a:spLocks noChangeArrowheads="1"/>
          </p:cNvSpPr>
          <p:nvPr/>
        </p:nvSpPr>
        <p:spPr bwMode="auto">
          <a:xfrm>
            <a:off x="4038600" y="2057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9" name="Line 166"/>
          <p:cNvSpPr>
            <a:spLocks noChangeShapeType="1"/>
          </p:cNvSpPr>
          <p:nvPr/>
        </p:nvSpPr>
        <p:spPr bwMode="auto">
          <a:xfrm>
            <a:off x="4191000" y="2286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Text Box 167"/>
          <p:cNvSpPr txBox="1">
            <a:spLocks noChangeArrowheads="1"/>
          </p:cNvSpPr>
          <p:nvPr/>
        </p:nvSpPr>
        <p:spPr bwMode="auto">
          <a:xfrm>
            <a:off x="3962400" y="1828800"/>
            <a:ext cx="4143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latin typeface="Times New Roman" pitchFamily="18" charset="0"/>
              </a:rPr>
              <a:t>tree</a:t>
            </a:r>
          </a:p>
        </p:txBody>
      </p:sp>
      <p:grpSp>
        <p:nvGrpSpPr>
          <p:cNvPr id="4122" name="Group 188"/>
          <p:cNvGrpSpPr>
            <a:grpSpLocks/>
          </p:cNvGrpSpPr>
          <p:nvPr/>
        </p:nvGrpSpPr>
        <p:grpSpPr bwMode="auto">
          <a:xfrm>
            <a:off x="989013" y="1524000"/>
            <a:ext cx="1068388" cy="4937125"/>
            <a:chOff x="623" y="960"/>
            <a:chExt cx="673" cy="3110"/>
          </a:xfrm>
        </p:grpSpPr>
        <p:sp>
          <p:nvSpPr>
            <p:cNvPr id="4124" name="Rectangle 169"/>
            <p:cNvSpPr>
              <a:spLocks noChangeArrowheads="1"/>
            </p:cNvSpPr>
            <p:nvPr/>
          </p:nvSpPr>
          <p:spPr bwMode="auto">
            <a:xfrm>
              <a:off x="960" y="960"/>
              <a:ext cx="336" cy="30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Text Box 170"/>
            <p:cNvSpPr txBox="1">
              <a:spLocks noChangeArrowheads="1"/>
            </p:cNvSpPr>
            <p:nvPr/>
          </p:nvSpPr>
          <p:spPr bwMode="auto">
            <a:xfrm>
              <a:off x="623" y="1104"/>
              <a:ext cx="385" cy="29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[14]</a:t>
              </a:r>
            </a:p>
          </p:txBody>
        </p:sp>
        <p:sp>
          <p:nvSpPr>
            <p:cNvPr id="4126" name="Line 171"/>
            <p:cNvSpPr>
              <a:spLocks noChangeShapeType="1"/>
            </p:cNvSpPr>
            <p:nvPr/>
          </p:nvSpPr>
          <p:spPr bwMode="auto">
            <a:xfrm>
              <a:off x="960" y="403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Line 172"/>
            <p:cNvSpPr>
              <a:spLocks noChangeShapeType="1"/>
            </p:cNvSpPr>
            <p:nvPr/>
          </p:nvSpPr>
          <p:spPr bwMode="auto">
            <a:xfrm>
              <a:off x="960" y="38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Line 173"/>
            <p:cNvSpPr>
              <a:spLocks noChangeShapeType="1"/>
            </p:cNvSpPr>
            <p:nvPr/>
          </p:nvSpPr>
          <p:spPr bwMode="auto">
            <a:xfrm>
              <a:off x="960" y="364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Line 174"/>
            <p:cNvSpPr>
              <a:spLocks noChangeShapeType="1"/>
            </p:cNvSpPr>
            <p:nvPr/>
          </p:nvSpPr>
          <p:spPr bwMode="auto">
            <a:xfrm>
              <a:off x="960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Line 175"/>
            <p:cNvSpPr>
              <a:spLocks noChangeShapeType="1"/>
            </p:cNvSpPr>
            <p:nvPr/>
          </p:nvSpPr>
          <p:spPr bwMode="auto">
            <a:xfrm>
              <a:off x="960" y="326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Line 176"/>
            <p:cNvSpPr>
              <a:spLocks noChangeShapeType="1"/>
            </p:cNvSpPr>
            <p:nvPr/>
          </p:nvSpPr>
          <p:spPr bwMode="auto">
            <a:xfrm>
              <a:off x="960" y="307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Line 177"/>
            <p:cNvSpPr>
              <a:spLocks noChangeShapeType="1"/>
            </p:cNvSpPr>
            <p:nvPr/>
          </p:nvSpPr>
          <p:spPr bwMode="auto">
            <a:xfrm>
              <a:off x="960" y="28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Line 178"/>
            <p:cNvSpPr>
              <a:spLocks noChangeShapeType="1"/>
            </p:cNvSpPr>
            <p:nvPr/>
          </p:nvSpPr>
          <p:spPr bwMode="auto">
            <a:xfrm>
              <a:off x="960" y="26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Line 179"/>
            <p:cNvSpPr>
              <a:spLocks noChangeShapeType="1"/>
            </p:cNvSpPr>
            <p:nvPr/>
          </p:nvSpPr>
          <p:spPr bwMode="auto">
            <a:xfrm>
              <a:off x="960" y="24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Line 180"/>
            <p:cNvSpPr>
              <a:spLocks noChangeShapeType="1"/>
            </p:cNvSpPr>
            <p:nvPr/>
          </p:nvSpPr>
          <p:spPr bwMode="auto">
            <a:xfrm>
              <a:off x="960" y="230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6" name="Line 181"/>
            <p:cNvSpPr>
              <a:spLocks noChangeShapeType="1"/>
            </p:cNvSpPr>
            <p:nvPr/>
          </p:nvSpPr>
          <p:spPr bwMode="auto">
            <a:xfrm>
              <a:off x="960" y="211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" name="Line 182"/>
            <p:cNvSpPr>
              <a:spLocks noChangeShapeType="1"/>
            </p:cNvSpPr>
            <p:nvPr/>
          </p:nvSpPr>
          <p:spPr bwMode="auto">
            <a:xfrm>
              <a:off x="960" y="19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8" name="Line 183"/>
            <p:cNvSpPr>
              <a:spLocks noChangeShapeType="1"/>
            </p:cNvSpPr>
            <p:nvPr/>
          </p:nvSpPr>
          <p:spPr bwMode="auto">
            <a:xfrm>
              <a:off x="960" y="172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9" name="Line 184"/>
            <p:cNvSpPr>
              <a:spLocks noChangeShapeType="1"/>
            </p:cNvSpPr>
            <p:nvPr/>
          </p:nvSpPr>
          <p:spPr bwMode="auto">
            <a:xfrm>
              <a:off x="960" y="153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Line 185"/>
            <p:cNvSpPr>
              <a:spLocks noChangeShapeType="1"/>
            </p:cNvSpPr>
            <p:nvPr/>
          </p:nvSpPr>
          <p:spPr bwMode="auto">
            <a:xfrm>
              <a:off x="960" y="13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Line 186"/>
            <p:cNvSpPr>
              <a:spLocks noChangeShapeType="1"/>
            </p:cNvSpPr>
            <p:nvPr/>
          </p:nvSpPr>
          <p:spPr bwMode="auto">
            <a:xfrm>
              <a:off x="960" y="11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1BAA25B-499C-44F4-990B-8BF94FF28664}"/>
              </a:ext>
            </a:extLst>
          </p:cNvPr>
          <p:cNvSpPr txBox="1"/>
          <p:nvPr/>
        </p:nvSpPr>
        <p:spPr>
          <a:xfrm>
            <a:off x="1553304" y="1778923"/>
            <a:ext cx="51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50B287A-24A7-46C4-9AD7-F201DE63C48D}"/>
              </a:ext>
            </a:extLst>
          </p:cNvPr>
          <p:cNvSpPr txBox="1"/>
          <p:nvPr/>
        </p:nvSpPr>
        <p:spPr>
          <a:xfrm>
            <a:off x="1549759" y="2108662"/>
            <a:ext cx="51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EC2CE91-3561-4E5E-9437-C1545A31B965}"/>
              </a:ext>
            </a:extLst>
          </p:cNvPr>
          <p:cNvSpPr txBox="1"/>
          <p:nvPr/>
        </p:nvSpPr>
        <p:spPr>
          <a:xfrm>
            <a:off x="1557842" y="2400992"/>
            <a:ext cx="51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B8B6891-472A-424D-87EC-AF52199CFA2C}"/>
              </a:ext>
            </a:extLst>
          </p:cNvPr>
          <p:cNvSpPr txBox="1"/>
          <p:nvPr/>
        </p:nvSpPr>
        <p:spPr>
          <a:xfrm>
            <a:off x="1613600" y="2705791"/>
            <a:ext cx="51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B198257-3EEB-4102-AC99-8037D3E317FF}"/>
              </a:ext>
            </a:extLst>
          </p:cNvPr>
          <p:cNvSpPr txBox="1"/>
          <p:nvPr/>
        </p:nvSpPr>
        <p:spPr>
          <a:xfrm>
            <a:off x="1503073" y="2998123"/>
            <a:ext cx="59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41CAA32-AE10-4097-AEB5-4DAE093F077B}"/>
              </a:ext>
            </a:extLst>
          </p:cNvPr>
          <p:cNvSpPr txBox="1"/>
          <p:nvPr/>
        </p:nvSpPr>
        <p:spPr>
          <a:xfrm>
            <a:off x="1503073" y="5737028"/>
            <a:ext cx="59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97F7D64-19E5-4127-997C-6F565A658581}"/>
              </a:ext>
            </a:extLst>
          </p:cNvPr>
          <p:cNvSpPr txBox="1"/>
          <p:nvPr/>
        </p:nvSpPr>
        <p:spPr>
          <a:xfrm>
            <a:off x="1532587" y="3330015"/>
            <a:ext cx="51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47C7B1A-EBD1-4C3F-BA23-71585C84EEB3}"/>
              </a:ext>
            </a:extLst>
          </p:cNvPr>
          <p:cNvSpPr txBox="1"/>
          <p:nvPr/>
        </p:nvSpPr>
        <p:spPr>
          <a:xfrm>
            <a:off x="1599041" y="3645129"/>
            <a:ext cx="51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AF9555D-C79F-4022-AF06-431119F3613A}"/>
              </a:ext>
            </a:extLst>
          </p:cNvPr>
          <p:cNvSpPr txBox="1"/>
          <p:nvPr/>
        </p:nvSpPr>
        <p:spPr>
          <a:xfrm>
            <a:off x="1528157" y="3934362"/>
            <a:ext cx="59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8532E54-1916-45D6-8DF0-60ADF86B1817}"/>
              </a:ext>
            </a:extLst>
          </p:cNvPr>
          <p:cNvSpPr txBox="1"/>
          <p:nvPr/>
        </p:nvSpPr>
        <p:spPr>
          <a:xfrm>
            <a:off x="1511659" y="4532294"/>
            <a:ext cx="59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6014F85-FFC6-4C3E-926F-7EE2857530E9}"/>
              </a:ext>
            </a:extLst>
          </p:cNvPr>
          <p:cNvSpPr txBox="1"/>
          <p:nvPr/>
        </p:nvSpPr>
        <p:spPr>
          <a:xfrm>
            <a:off x="1494487" y="4847035"/>
            <a:ext cx="59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8B61179-B841-48E3-8712-6DF05DF3FF94}"/>
              </a:ext>
            </a:extLst>
          </p:cNvPr>
          <p:cNvSpPr txBox="1"/>
          <p:nvPr/>
        </p:nvSpPr>
        <p:spPr>
          <a:xfrm>
            <a:off x="1503073" y="5137181"/>
            <a:ext cx="59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AF6B18E-EC5F-4FA6-9831-4362F6C2CBB8}"/>
              </a:ext>
            </a:extLst>
          </p:cNvPr>
          <p:cNvSpPr txBox="1"/>
          <p:nvPr/>
        </p:nvSpPr>
        <p:spPr>
          <a:xfrm>
            <a:off x="1503073" y="5454207"/>
            <a:ext cx="59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D9DEFB4-E280-4F96-AEF7-70066EDDD32D}"/>
              </a:ext>
            </a:extLst>
          </p:cNvPr>
          <p:cNvSpPr txBox="1"/>
          <p:nvPr/>
        </p:nvSpPr>
        <p:spPr>
          <a:xfrm>
            <a:off x="1566755" y="4239160"/>
            <a:ext cx="516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A2186F6-FECC-4E4A-8323-285B6608691A}"/>
              </a:ext>
            </a:extLst>
          </p:cNvPr>
          <p:cNvSpPr txBox="1"/>
          <p:nvPr/>
        </p:nvSpPr>
        <p:spPr>
          <a:xfrm>
            <a:off x="1545883" y="6046093"/>
            <a:ext cx="51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68E5C1-F162-4923-AF6A-0D522335FCA9}"/>
              </a:ext>
            </a:extLst>
          </p:cNvPr>
          <p:cNvGrpSpPr/>
          <p:nvPr/>
        </p:nvGrpSpPr>
        <p:grpSpPr>
          <a:xfrm>
            <a:off x="990600" y="1524001"/>
            <a:ext cx="1066800" cy="4398227"/>
            <a:chOff x="990600" y="1524001"/>
            <a:chExt cx="1066800" cy="4398227"/>
          </a:xfrm>
        </p:grpSpPr>
        <p:sp>
          <p:nvSpPr>
            <p:cNvPr id="5155" name="Rectangle 86"/>
            <p:cNvSpPr>
              <a:spLocks noChangeArrowheads="1"/>
            </p:cNvSpPr>
            <p:nvPr/>
          </p:nvSpPr>
          <p:spPr bwMode="auto">
            <a:xfrm>
              <a:off x="1524000" y="1524001"/>
              <a:ext cx="533400" cy="434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Text Box 87"/>
            <p:cNvSpPr txBox="1">
              <a:spLocks noChangeArrowheads="1"/>
            </p:cNvSpPr>
            <p:nvPr/>
          </p:nvSpPr>
          <p:spPr bwMode="auto">
            <a:xfrm>
              <a:off x="990600" y="1828800"/>
              <a:ext cx="611065" cy="4093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</p:txBody>
        </p:sp>
        <p:sp>
          <p:nvSpPr>
            <p:cNvPr id="5160" name="Line 91"/>
            <p:cNvSpPr>
              <a:spLocks noChangeShapeType="1"/>
            </p:cNvSpPr>
            <p:nvPr/>
          </p:nvSpPr>
          <p:spPr bwMode="auto">
            <a:xfrm>
              <a:off x="1524000" y="553239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" name="Line 92"/>
            <p:cNvSpPr>
              <a:spLocks noChangeShapeType="1"/>
            </p:cNvSpPr>
            <p:nvPr/>
          </p:nvSpPr>
          <p:spPr bwMode="auto">
            <a:xfrm>
              <a:off x="1524000" y="522405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2" name="Line 93"/>
            <p:cNvSpPr>
              <a:spLocks noChangeShapeType="1"/>
            </p:cNvSpPr>
            <p:nvPr/>
          </p:nvSpPr>
          <p:spPr bwMode="auto">
            <a:xfrm>
              <a:off x="1524000" y="491571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3" name="Line 94"/>
            <p:cNvSpPr>
              <a:spLocks noChangeShapeType="1"/>
            </p:cNvSpPr>
            <p:nvPr/>
          </p:nvSpPr>
          <p:spPr bwMode="auto">
            <a:xfrm>
              <a:off x="1524000" y="4607377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4" name="Line 95"/>
            <p:cNvSpPr>
              <a:spLocks noChangeShapeType="1"/>
            </p:cNvSpPr>
            <p:nvPr/>
          </p:nvSpPr>
          <p:spPr bwMode="auto">
            <a:xfrm>
              <a:off x="1524000" y="4299039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5" name="Line 96"/>
            <p:cNvSpPr>
              <a:spLocks noChangeShapeType="1"/>
            </p:cNvSpPr>
            <p:nvPr/>
          </p:nvSpPr>
          <p:spPr bwMode="auto">
            <a:xfrm>
              <a:off x="1524000" y="399070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6" name="Line 97"/>
            <p:cNvSpPr>
              <a:spLocks noChangeShapeType="1"/>
            </p:cNvSpPr>
            <p:nvPr/>
          </p:nvSpPr>
          <p:spPr bwMode="auto">
            <a:xfrm>
              <a:off x="1524000" y="3682364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7" name="Line 98"/>
            <p:cNvSpPr>
              <a:spLocks noChangeShapeType="1"/>
            </p:cNvSpPr>
            <p:nvPr/>
          </p:nvSpPr>
          <p:spPr bwMode="auto">
            <a:xfrm>
              <a:off x="1524000" y="3374026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8" name="Line 99"/>
            <p:cNvSpPr>
              <a:spLocks noChangeShapeType="1"/>
            </p:cNvSpPr>
            <p:nvPr/>
          </p:nvSpPr>
          <p:spPr bwMode="auto">
            <a:xfrm>
              <a:off x="1524000" y="306568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9" name="Line 100"/>
            <p:cNvSpPr>
              <a:spLocks noChangeShapeType="1"/>
            </p:cNvSpPr>
            <p:nvPr/>
          </p:nvSpPr>
          <p:spPr bwMode="auto">
            <a:xfrm>
              <a:off x="1524000" y="2757351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0" name="Line 101"/>
            <p:cNvSpPr>
              <a:spLocks noChangeShapeType="1"/>
            </p:cNvSpPr>
            <p:nvPr/>
          </p:nvSpPr>
          <p:spPr bwMode="auto">
            <a:xfrm>
              <a:off x="1524000" y="2449013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" name="Line 102"/>
            <p:cNvSpPr>
              <a:spLocks noChangeShapeType="1"/>
            </p:cNvSpPr>
            <p:nvPr/>
          </p:nvSpPr>
          <p:spPr bwMode="auto">
            <a:xfrm>
              <a:off x="1524000" y="214067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2" name="Line 103"/>
            <p:cNvSpPr>
              <a:spLocks noChangeShapeType="1"/>
            </p:cNvSpPr>
            <p:nvPr/>
          </p:nvSpPr>
          <p:spPr bwMode="auto">
            <a:xfrm>
              <a:off x="1524000" y="183233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3" name="Text Box 105"/>
          <p:cNvSpPr txBox="1">
            <a:spLocks noChangeArrowheads="1"/>
          </p:cNvSpPr>
          <p:nvPr/>
        </p:nvSpPr>
        <p:spPr bwMode="auto">
          <a:xfrm>
            <a:off x="212725" y="190500"/>
            <a:ext cx="64149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buFont typeface="+mj-lt"/>
              <a:buAutoNum type="arabicPeriod" startAt="4"/>
            </a:pPr>
            <a:r>
              <a:rPr lang="en-US" dirty="0">
                <a:latin typeface="Times New Roman" pitchFamily="18" charset="0"/>
              </a:rPr>
              <a:t>Given the array pictured below, draw the binary tree that can be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created from its elements.  </a:t>
            </a:r>
          </a:p>
        </p:txBody>
      </p:sp>
      <p:sp>
        <p:nvSpPr>
          <p:cNvPr id="5124" name="Text Box 106"/>
          <p:cNvSpPr txBox="1">
            <a:spLocks noChangeArrowheads="1"/>
          </p:cNvSpPr>
          <p:nvPr/>
        </p:nvSpPr>
        <p:spPr bwMode="auto">
          <a:xfrm>
            <a:off x="1524000" y="1447800"/>
            <a:ext cx="582211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sz="2000" dirty="0">
              <a:latin typeface="Times New Roman" pitchFamily="18" charset="0"/>
            </a:endParaRP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35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71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52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63</a:t>
            </a:r>
          </a:p>
          <a:p>
            <a:pPr algn="ctr" eaLnBrk="1" hangingPunct="1">
              <a:spcBef>
                <a:spcPts val="300"/>
              </a:spcBef>
            </a:pPr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17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45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375B295-7B84-419D-8EB8-EFB0C45A18F4}"/>
              </a:ext>
            </a:extLst>
          </p:cNvPr>
          <p:cNvSpPr/>
          <p:nvPr/>
        </p:nvSpPr>
        <p:spPr>
          <a:xfrm>
            <a:off x="5323040" y="1437167"/>
            <a:ext cx="533400" cy="505098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ln w="0"/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071BE9A-405E-4979-AC0B-4D6D66B03B4E}"/>
              </a:ext>
            </a:extLst>
          </p:cNvPr>
          <p:cNvSpPr/>
          <p:nvPr/>
        </p:nvSpPr>
        <p:spPr>
          <a:xfrm>
            <a:off x="2772307" y="3334089"/>
            <a:ext cx="533400" cy="505098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40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5B3214B-344E-45C7-B616-7CB43409CBB9}"/>
              </a:ext>
            </a:extLst>
          </p:cNvPr>
          <p:cNvSpPr/>
          <p:nvPr/>
        </p:nvSpPr>
        <p:spPr>
          <a:xfrm>
            <a:off x="6094286" y="3370416"/>
            <a:ext cx="533400" cy="505098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63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EAAECFE-1684-453E-BE60-A78ED965BC93}"/>
              </a:ext>
            </a:extLst>
          </p:cNvPr>
          <p:cNvSpPr/>
          <p:nvPr/>
        </p:nvSpPr>
        <p:spPr>
          <a:xfrm>
            <a:off x="4440520" y="3334089"/>
            <a:ext cx="533400" cy="505098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B689CFF-60E3-4A55-AF12-C83195261BB4}"/>
              </a:ext>
            </a:extLst>
          </p:cNvPr>
          <p:cNvSpPr/>
          <p:nvPr/>
        </p:nvSpPr>
        <p:spPr>
          <a:xfrm>
            <a:off x="3661462" y="2279211"/>
            <a:ext cx="533400" cy="505098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67FF181-849B-48B3-8DD6-B6D891A80D4A}"/>
              </a:ext>
            </a:extLst>
          </p:cNvPr>
          <p:cNvSpPr/>
          <p:nvPr/>
        </p:nvSpPr>
        <p:spPr>
          <a:xfrm>
            <a:off x="7010400" y="2279211"/>
            <a:ext cx="533400" cy="505098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01F4839-031C-487B-91D2-3E4363AF9939}"/>
              </a:ext>
            </a:extLst>
          </p:cNvPr>
          <p:cNvSpPr/>
          <p:nvPr/>
        </p:nvSpPr>
        <p:spPr>
          <a:xfrm>
            <a:off x="3420205" y="4531028"/>
            <a:ext cx="533400" cy="505098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25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83DBBFD-FAE0-4F67-8E4A-5B6D338E89B3}"/>
              </a:ext>
            </a:extLst>
          </p:cNvPr>
          <p:cNvSpPr/>
          <p:nvPr/>
        </p:nvSpPr>
        <p:spPr>
          <a:xfrm>
            <a:off x="2231629" y="4531028"/>
            <a:ext cx="533400" cy="505098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17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D1B5B2E-29D8-4825-A6D2-48AE28D0A31E}"/>
              </a:ext>
            </a:extLst>
          </p:cNvPr>
          <p:cNvSpPr/>
          <p:nvPr/>
        </p:nvSpPr>
        <p:spPr>
          <a:xfrm>
            <a:off x="6743700" y="4487424"/>
            <a:ext cx="533400" cy="505098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45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9DCC6D1-F599-4CE7-8A83-3F45425A5FEE}"/>
              </a:ext>
            </a:extLst>
          </p:cNvPr>
          <p:cNvSpPr/>
          <p:nvPr/>
        </p:nvSpPr>
        <p:spPr>
          <a:xfrm>
            <a:off x="5134455" y="4487424"/>
            <a:ext cx="533400" cy="505098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C588D8A-FBE1-48FF-98A8-A2F429326203}"/>
              </a:ext>
            </a:extLst>
          </p:cNvPr>
          <p:cNvCxnSpPr>
            <a:cxnSpLocks/>
            <a:stCxn id="25" idx="3"/>
            <a:endCxn id="29" idx="7"/>
          </p:cNvCxnSpPr>
          <p:nvPr/>
        </p:nvCxnSpPr>
        <p:spPr>
          <a:xfrm flipH="1">
            <a:off x="4116747" y="1868295"/>
            <a:ext cx="1284408" cy="484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2A8D281-BC64-447A-B1B9-866F9E604657}"/>
              </a:ext>
            </a:extLst>
          </p:cNvPr>
          <p:cNvCxnSpPr>
            <a:stCxn id="25" idx="5"/>
            <a:endCxn id="30" idx="1"/>
          </p:cNvCxnSpPr>
          <p:nvPr/>
        </p:nvCxnSpPr>
        <p:spPr>
          <a:xfrm>
            <a:off x="5778325" y="1868295"/>
            <a:ext cx="1310190" cy="484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1BE4544-9608-4D8B-91FA-7244F215B012}"/>
              </a:ext>
            </a:extLst>
          </p:cNvPr>
          <p:cNvCxnSpPr>
            <a:stCxn id="29" idx="3"/>
            <a:endCxn id="26" idx="7"/>
          </p:cNvCxnSpPr>
          <p:nvPr/>
        </p:nvCxnSpPr>
        <p:spPr>
          <a:xfrm flipH="1">
            <a:off x="3227592" y="2710339"/>
            <a:ext cx="511985" cy="697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118F0D1-17FE-46B9-BF16-6F546D73DCAD}"/>
              </a:ext>
            </a:extLst>
          </p:cNvPr>
          <p:cNvCxnSpPr>
            <a:stCxn id="29" idx="5"/>
            <a:endCxn id="28" idx="1"/>
          </p:cNvCxnSpPr>
          <p:nvPr/>
        </p:nvCxnSpPr>
        <p:spPr>
          <a:xfrm>
            <a:off x="4116747" y="2710339"/>
            <a:ext cx="401888" cy="697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29E0333-4112-41F8-BE08-8A8D5059969E}"/>
              </a:ext>
            </a:extLst>
          </p:cNvPr>
          <p:cNvCxnSpPr>
            <a:stCxn id="26" idx="3"/>
            <a:endCxn id="32" idx="0"/>
          </p:cNvCxnSpPr>
          <p:nvPr/>
        </p:nvCxnSpPr>
        <p:spPr>
          <a:xfrm flipH="1">
            <a:off x="2498329" y="3765217"/>
            <a:ext cx="352093" cy="765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3F81A83-077D-4EB1-9FCA-8B782AC98EDE}"/>
              </a:ext>
            </a:extLst>
          </p:cNvPr>
          <p:cNvCxnSpPr>
            <a:stCxn id="26" idx="5"/>
            <a:endCxn id="31" idx="1"/>
          </p:cNvCxnSpPr>
          <p:nvPr/>
        </p:nvCxnSpPr>
        <p:spPr>
          <a:xfrm>
            <a:off x="3227592" y="3765217"/>
            <a:ext cx="270728" cy="839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53" name="Straight Arrow Connector 5152">
            <a:extLst>
              <a:ext uri="{FF2B5EF4-FFF2-40B4-BE49-F238E27FC236}">
                <a16:creationId xmlns:a16="http://schemas.microsoft.com/office/drawing/2014/main" id="{5334A456-9061-4FCD-B867-689911B84D32}"/>
              </a:ext>
            </a:extLst>
          </p:cNvPr>
          <p:cNvCxnSpPr>
            <a:stCxn id="28" idx="5"/>
            <a:endCxn id="34" idx="1"/>
          </p:cNvCxnSpPr>
          <p:nvPr/>
        </p:nvCxnSpPr>
        <p:spPr>
          <a:xfrm>
            <a:off x="4895805" y="3765217"/>
            <a:ext cx="316765" cy="796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57" name="Straight Arrow Connector 5156">
            <a:extLst>
              <a:ext uri="{FF2B5EF4-FFF2-40B4-BE49-F238E27FC236}">
                <a16:creationId xmlns:a16="http://schemas.microsoft.com/office/drawing/2014/main" id="{508F88E8-786D-4A0D-B002-D59D5FBE3F27}"/>
              </a:ext>
            </a:extLst>
          </p:cNvPr>
          <p:cNvCxnSpPr>
            <a:stCxn id="30" idx="3"/>
            <a:endCxn id="27" idx="7"/>
          </p:cNvCxnSpPr>
          <p:nvPr/>
        </p:nvCxnSpPr>
        <p:spPr>
          <a:xfrm flipH="1">
            <a:off x="6549571" y="2710339"/>
            <a:ext cx="538944" cy="734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59" name="Straight Arrow Connector 5158">
            <a:extLst>
              <a:ext uri="{FF2B5EF4-FFF2-40B4-BE49-F238E27FC236}">
                <a16:creationId xmlns:a16="http://schemas.microsoft.com/office/drawing/2014/main" id="{CE8D30C6-A0E3-4433-BE3B-50709D3690ED}"/>
              </a:ext>
            </a:extLst>
          </p:cNvPr>
          <p:cNvCxnSpPr>
            <a:stCxn id="27" idx="5"/>
            <a:endCxn id="33" idx="0"/>
          </p:cNvCxnSpPr>
          <p:nvPr/>
        </p:nvCxnSpPr>
        <p:spPr>
          <a:xfrm>
            <a:off x="6549571" y="3801544"/>
            <a:ext cx="460829" cy="685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</TotalTime>
  <Words>497</Words>
  <Application>Microsoft Office PowerPoint</Application>
  <PresentationFormat>On-screen Show (4:3)</PresentationFormat>
  <Paragraphs>136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</vt:vector>
  </TitlesOfParts>
  <Company>Montgomery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Jeannette</dc:creator>
  <cp:lastModifiedBy>wbonifac218</cp:lastModifiedBy>
  <cp:revision>27</cp:revision>
  <cp:lastPrinted>2016-04-12T17:35:20Z</cp:lastPrinted>
  <dcterms:created xsi:type="dcterms:W3CDTF">2006-11-01T05:42:40Z</dcterms:created>
  <dcterms:modified xsi:type="dcterms:W3CDTF">2022-03-22T03:12:26Z</dcterms:modified>
</cp:coreProperties>
</file>