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326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65278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97980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30619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163258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195897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228600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2612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5D"/>
    <a:srgbClr val="5BC7A8"/>
    <a:srgbClr val="CAE31C"/>
    <a:srgbClr val="79CB2C"/>
    <a:srgbClr val="7E5D9B"/>
    <a:srgbClr val="4F81BD"/>
    <a:srgbClr val="67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75" autoAdjust="0"/>
  </p:normalViewPr>
  <p:slideViewPr>
    <p:cSldViewPr snapToGrid="0" snapToObjects="1">
      <p:cViewPr>
        <p:scale>
          <a:sx n="75" d="100"/>
          <a:sy n="75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345" latinLnBrk="0">
      <a:defRPr sz="3400">
        <a:latin typeface="+mn-lt"/>
        <a:ea typeface="+mn-ea"/>
        <a:cs typeface="+mn-cs"/>
        <a:sym typeface="Calibri" panose="020F0502020204030204"/>
      </a:defRPr>
    </a:lvl1pPr>
    <a:lvl2pPr indent="228600" defTabSz="2633345" latinLnBrk="0">
      <a:defRPr sz="3400">
        <a:latin typeface="+mn-lt"/>
        <a:ea typeface="+mn-ea"/>
        <a:cs typeface="+mn-cs"/>
        <a:sym typeface="Calibri" panose="020F0502020204030204"/>
      </a:defRPr>
    </a:lvl2pPr>
    <a:lvl3pPr indent="457200" defTabSz="2633345" latinLnBrk="0">
      <a:defRPr sz="3400">
        <a:latin typeface="+mn-lt"/>
        <a:ea typeface="+mn-ea"/>
        <a:cs typeface="+mn-cs"/>
        <a:sym typeface="Calibri" panose="020F0502020204030204"/>
      </a:defRPr>
    </a:lvl3pPr>
    <a:lvl4pPr indent="685800" defTabSz="2633345" latinLnBrk="0">
      <a:defRPr sz="3400">
        <a:latin typeface="+mn-lt"/>
        <a:ea typeface="+mn-ea"/>
        <a:cs typeface="+mn-cs"/>
        <a:sym typeface="Calibri" panose="020F0502020204030204"/>
      </a:defRPr>
    </a:lvl4pPr>
    <a:lvl5pPr indent="914400" defTabSz="2633345" latinLnBrk="0">
      <a:defRPr sz="3400">
        <a:latin typeface="+mn-lt"/>
        <a:ea typeface="+mn-ea"/>
        <a:cs typeface="+mn-cs"/>
        <a:sym typeface="Calibri" panose="020F0502020204030204"/>
      </a:defRPr>
    </a:lvl5pPr>
    <a:lvl6pPr indent="1143000" defTabSz="2633345" latinLnBrk="0">
      <a:defRPr sz="3400">
        <a:latin typeface="+mn-lt"/>
        <a:ea typeface="+mn-ea"/>
        <a:cs typeface="+mn-cs"/>
        <a:sym typeface="Calibri" panose="020F0502020204030204"/>
      </a:defRPr>
    </a:lvl6pPr>
    <a:lvl7pPr indent="1371600" defTabSz="2633345" latinLnBrk="0">
      <a:defRPr sz="3400">
        <a:latin typeface="+mn-lt"/>
        <a:ea typeface="+mn-ea"/>
        <a:cs typeface="+mn-cs"/>
        <a:sym typeface="Calibri" panose="020F0502020204030204"/>
      </a:defRPr>
    </a:lvl7pPr>
    <a:lvl8pPr indent="1600200" defTabSz="2633345" latinLnBrk="0">
      <a:defRPr sz="3400">
        <a:latin typeface="+mn-lt"/>
        <a:ea typeface="+mn-ea"/>
        <a:cs typeface="+mn-cs"/>
        <a:sym typeface="Calibri" panose="020F0502020204030204"/>
      </a:defRPr>
    </a:lvl8pPr>
    <a:lvl9pPr indent="1828800" defTabSz="2633345" latinLnBrk="0">
      <a:defRPr sz="34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731520" marR="0" indent="-731520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2319655" marR="0" indent="-85661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3943350" marR="0" indent="-1017270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553148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699452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845756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992124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1138428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1284732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32639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65278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97980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30619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163258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195897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228600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261239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notesSlide" Target="../notesSlides/notesSlide1.xml"/><Relationship Id="rId30" Type="http://schemas.openxmlformats.org/officeDocument/2006/relationships/vmlDrawing" Target="../drawings/vmlDrawing1.vml"/><Relationship Id="rId3" Type="http://schemas.openxmlformats.org/officeDocument/2006/relationships/image" Target="../media/image3.png"/><Relationship Id="rId29" Type="http://schemas.openxmlformats.org/officeDocument/2006/relationships/slideLayout" Target="../slideLayouts/slideLayout1.xml"/><Relationship Id="rId28" Type="http://schemas.openxmlformats.org/officeDocument/2006/relationships/image" Target="../media/image21.png"/><Relationship Id="rId27" Type="http://schemas.openxmlformats.org/officeDocument/2006/relationships/tags" Target="../tags/tag6.xml"/><Relationship Id="rId26" Type="http://schemas.openxmlformats.org/officeDocument/2006/relationships/image" Target="../media/image20.png"/><Relationship Id="rId25" Type="http://schemas.openxmlformats.org/officeDocument/2006/relationships/tags" Target="../tags/tag5.xml"/><Relationship Id="rId24" Type="http://schemas.openxmlformats.org/officeDocument/2006/relationships/image" Target="../media/image19.png"/><Relationship Id="rId23" Type="http://schemas.openxmlformats.org/officeDocument/2006/relationships/tags" Target="../tags/tag4.xml"/><Relationship Id="rId22" Type="http://schemas.openxmlformats.org/officeDocument/2006/relationships/image" Target="../media/image18.png"/><Relationship Id="rId21" Type="http://schemas.openxmlformats.org/officeDocument/2006/relationships/tags" Target="../tags/tag3.xml"/><Relationship Id="rId20" Type="http://schemas.openxmlformats.org/officeDocument/2006/relationships/tags" Target="../tags/tag2.xml"/><Relationship Id="rId2" Type="http://schemas.openxmlformats.org/officeDocument/2006/relationships/image" Target="../media/image2.png"/><Relationship Id="rId19" Type="http://schemas.openxmlformats.org/officeDocument/2006/relationships/image" Target="../media/image17.png"/><Relationship Id="rId18" Type="http://schemas.openxmlformats.org/officeDocument/2006/relationships/image" Target="../media/image16.png"/><Relationship Id="rId17" Type="http://schemas.openxmlformats.org/officeDocument/2006/relationships/image" Target="../media/image15.png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tags" Target="../tags/tag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2258695" y="187325"/>
            <a:ext cx="27287220" cy="17837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5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SG" altLang="zh-CN" dirty="0"/>
              <a:t>Learning Topological Representations with Bidirectional Graph Attention Network for Solving Job Shop Scheduling Problem</a:t>
            </a:r>
            <a:endParaRPr lang="en-SG" altLang="zh-CN" dirty="0"/>
          </a:p>
        </p:txBody>
      </p:sp>
      <p:sp>
        <p:nvSpPr>
          <p:cNvPr id="33" name="TextBox 38"/>
          <p:cNvSpPr txBox="1"/>
          <p:nvPr/>
        </p:nvSpPr>
        <p:spPr>
          <a:xfrm>
            <a:off x="1003800" y="3883812"/>
            <a:ext cx="9939971" cy="615553"/>
          </a:xfrm>
          <a:prstGeom prst="rect">
            <a:avLst/>
          </a:prstGeom>
          <a:solidFill>
            <a:srgbClr val="FCAF5D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Contributions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9"/>
          <p:cNvSpPr txBox="1"/>
          <p:nvPr/>
        </p:nvSpPr>
        <p:spPr>
          <a:xfrm>
            <a:off x="1031224" y="4632699"/>
            <a:ext cx="9986842" cy="12528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 novel neural network architecture for learning to solve job-shop scheduling (JSSP) based on improvement heuristic.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 proposed methd has linear computational complexity.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56"/>
              <p:cNvSpPr txBox="1"/>
              <p:nvPr/>
            </p:nvSpPr>
            <p:spPr>
              <a:xfrm>
                <a:off x="1092200" y="15072995"/>
                <a:ext cx="4854575" cy="4140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r>
                  <a:rPr lang="en-SG" sz="2100" dirty="0" smtClean="0">
                    <a:solidFill>
                      <a:schemeClr val="tx1"/>
                    </a:solidFill>
                  </a:rPr>
                  <a:t>Figure 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SG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SG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en-SG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en-SG" sz="2100" b="1" dirty="0">
                    <a:solidFill>
                      <a:schemeClr val="tx1"/>
                    </a:solidFill>
                  </a:rPr>
                  <a:t> Neighbourhood structure</a:t>
                </a:r>
                <a:r>
                  <a:rPr lang="en-SG" sz="2100" b="1" dirty="0">
                    <a:solidFill>
                      <a:schemeClr val="tx1"/>
                    </a:solidFill>
                  </a:rPr>
                  <a:t>.</a:t>
                </a:r>
                <a:r>
                  <a:rPr lang="en-SG" sz="2100" dirty="0">
                    <a:solidFill>
                      <a:schemeClr val="tx1"/>
                    </a:solidFill>
                  </a:rPr>
                  <a:t> </a:t>
                </a:r>
                <a:endParaRPr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15072995"/>
                <a:ext cx="4854575" cy="4140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643505" y="1828707"/>
            <a:ext cx="26517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Zhang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Zhiguang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Cao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Yaoxin Wu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Song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Jing Sun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Nanyang </a:t>
            </a: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Technological </a:t>
            </a:r>
            <a:r>
              <a:rPr lang="en-S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University,</a:t>
            </a:r>
            <a:r>
              <a:rPr lang="en-US" altLang="en-S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SG" sz="3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en-SG" sz="3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Singapore Management University</a:t>
            </a:r>
            <a:r>
              <a:rPr lang="en-SG" sz="3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 altLang="en-SG" sz="3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en-SG" sz="32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altLang="en-SG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Eindhoven University of Technology</a:t>
            </a:r>
            <a:r>
              <a:rPr lang="en-US" altLang="en-SG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SG" sz="3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Shandong University</a:t>
            </a:r>
            <a:endParaRPr lang="en-US" altLang="en-S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190" y="1971040"/>
            <a:ext cx="1198880" cy="1198880"/>
          </a:xfrm>
          <a:prstGeom prst="rect">
            <a:avLst/>
          </a:prstGeom>
        </p:spPr>
      </p:pic>
      <p:sp>
        <p:nvSpPr>
          <p:cNvPr id="61" name="TextBox 38"/>
          <p:cNvSpPr txBox="1"/>
          <p:nvPr/>
        </p:nvSpPr>
        <p:spPr>
          <a:xfrm>
            <a:off x="1003802" y="6128223"/>
            <a:ext cx="9939969" cy="614045"/>
          </a:xfrm>
          <a:prstGeom prst="rect">
            <a:avLst/>
          </a:prstGeom>
          <a:solidFill>
            <a:srgbClr val="FCAF5D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/>
            <a:r>
              <a:rPr lang="en-US" dirty="0" smtClean="0">
                <a:solidFill>
                  <a:schemeClr val="tx1"/>
                </a:solidFill>
                <a:sym typeface="+mn-ea"/>
              </a:rPr>
              <a:t>Preliminaries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39"/>
              <p:cNvSpPr txBox="1"/>
              <p:nvPr/>
            </p:nvSpPr>
            <p:spPr>
              <a:xfrm>
                <a:off x="1031106" y="7073515"/>
                <a:ext cx="9939970" cy="214603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algn="just"/>
                <a:r>
                  <a:rPr lang="en-US" b="1" i="1" dirty="0" smtClean="0">
                    <a:solidFill>
                      <a:schemeClr val="tx1"/>
                    </a:solidFill>
                  </a:rPr>
                  <a:t>Job-Shop Scheduling Problem (JSSP)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 set of jobs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achines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 predefined processing order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Ord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starting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6" y="7073515"/>
                <a:ext cx="9939970" cy="2146037"/>
              </a:xfrm>
              <a:prstGeom prst="rect">
                <a:avLst/>
              </a:prstGeom>
              <a:blipFill rotWithShape="1">
                <a:blip r:embed="rId3"/>
                <a:stretch>
                  <a:fillRect l="-5" t="-12" r="2" b="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38"/>
          <p:cNvSpPr txBox="1"/>
          <p:nvPr/>
        </p:nvSpPr>
        <p:spPr>
          <a:xfrm>
            <a:off x="1020429" y="16382873"/>
            <a:ext cx="9939969" cy="614045"/>
          </a:xfrm>
          <a:prstGeom prst="rect">
            <a:avLst/>
          </a:prstGeom>
          <a:solidFill>
            <a:srgbClr val="FCAF5D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/>
            <a:r>
              <a:rPr lang="en-US" dirty="0" smtClean="0">
                <a:solidFill>
                  <a:schemeClr val="tx1"/>
                </a:solidFill>
                <a:sym typeface="+mn-ea"/>
              </a:rPr>
              <a:t>Motivation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9" name="TextBox 39"/>
          <p:cNvSpPr txBox="1"/>
          <p:nvPr/>
        </p:nvSpPr>
        <p:spPr>
          <a:xfrm>
            <a:off x="1031224" y="17284116"/>
            <a:ext cx="9986841" cy="8655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SG" dirty="0">
                <a:solidFill>
                  <a:schemeClr val="tx1"/>
                </a:solidFill>
              </a:rPr>
              <a:t>The existing learning based methods for JSSP utilize of-the-shelf GNN, which neglect unique graph structure and information encoded in the disjunctive graph.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1" name="TextBox 38"/>
          <p:cNvSpPr txBox="1"/>
          <p:nvPr/>
        </p:nvSpPr>
        <p:spPr>
          <a:xfrm>
            <a:off x="1003935" y="18436590"/>
            <a:ext cx="9978390" cy="614045"/>
          </a:xfrm>
          <a:prstGeom prst="rect">
            <a:avLst/>
          </a:prstGeom>
          <a:solidFill>
            <a:srgbClr val="FCAF5D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/>
            <a:r>
              <a:rPr lang="en-US" dirty="0" smtClean="0">
                <a:solidFill>
                  <a:schemeClr val="tx1"/>
                </a:solidFill>
                <a:sym typeface="+mn-ea"/>
              </a:rPr>
              <a:t>Markov Decision Process (MDP) Formulation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2" name="TextBox 38"/>
          <p:cNvSpPr txBox="1"/>
          <p:nvPr/>
        </p:nvSpPr>
        <p:spPr>
          <a:xfrm>
            <a:off x="21948775" y="10466716"/>
            <a:ext cx="9927964" cy="614045"/>
          </a:xfrm>
          <a:prstGeom prst="rect">
            <a:avLst/>
          </a:prstGeom>
          <a:solidFill>
            <a:srgbClr val="FCAF5D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/>
            <a:r>
              <a:rPr lang="en-US" dirty="0" smtClean="0">
                <a:solidFill>
                  <a:schemeClr val="tx1"/>
                </a:solidFill>
                <a:sym typeface="+mn-ea"/>
              </a:rPr>
              <a:t>Theoretical Findings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3" name="TextBox 39"/>
          <p:cNvSpPr txBox="1"/>
          <p:nvPr/>
        </p:nvSpPr>
        <p:spPr>
          <a:xfrm>
            <a:off x="11431638" y="3880524"/>
            <a:ext cx="10075176" cy="8655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State </a:t>
            </a:r>
            <a:r>
              <a:rPr lang="en-US" b="1" dirty="0" smtClean="0">
                <a:solidFill>
                  <a:schemeClr val="tx1"/>
                </a:solidFill>
              </a:rPr>
              <a:t>Transition</a:t>
            </a:r>
            <a:r>
              <a:rPr lang="en-US" dirty="0" smtClean="0">
                <a:solidFill>
                  <a:schemeClr val="tx1"/>
                </a:solidFill>
              </a:rPr>
              <a:t>: The new state is obtained by swapping the pair of operations in current state.</a:t>
            </a:r>
            <a:endParaRPr 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56"/>
              <p:cNvSpPr txBox="1"/>
              <p:nvPr/>
            </p:nvSpPr>
            <p:spPr>
              <a:xfrm>
                <a:off x="11431824" y="8595493"/>
                <a:ext cx="10075176" cy="4140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algn="ctr"/>
                <a:r>
                  <a:rPr lang="en-SG" sz="2100" smtClean="0">
                    <a:solidFill>
                      <a:schemeClr val="tx1"/>
                    </a:solidFill>
                  </a:rPr>
                  <a:t>Figure </a:t>
                </a:r>
                <a:r>
                  <a:rPr lang="en-US" altLang="en-SG" sz="2100" smtClean="0">
                    <a:solidFill>
                      <a:schemeClr val="tx1"/>
                    </a:solidFill>
                  </a:rPr>
                  <a:t>3</a:t>
                </a:r>
                <a:r>
                  <a:rPr lang="en-SG" sz="2100" smtClean="0">
                    <a:solidFill>
                      <a:schemeClr val="tx1"/>
                    </a:solidFill>
                  </a:rPr>
                  <a:t>: </a:t>
                </a:r>
                <a:r>
                  <a:rPr lang="en-SG" sz="2100" b="1" smtClean="0">
                    <a:solidFill>
                      <a:schemeClr val="tx1"/>
                    </a:solidFill>
                  </a:rPr>
                  <a:t>Example of state transition</a:t>
                </a:r>
                <a:r>
                  <a:rPr lang="en-US" altLang="en-SG" sz="2100" b="1" smtClean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SG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SG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en-SG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en-SG" sz="210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SG" sz="2100" b="1" smtClean="0">
                    <a:solidFill>
                      <a:schemeClr val="tx1"/>
                    </a:solidFill>
                  </a:rPr>
                  <a:t>structure</a:t>
                </a:r>
                <a:r>
                  <a:rPr lang="en-SG" sz="2100" b="1" smtClean="0">
                    <a:solidFill>
                      <a:schemeClr val="tx1"/>
                    </a:solidFill>
                  </a:rPr>
                  <a:t>. </a:t>
                </a:r>
                <a:endParaRPr sz="2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824" y="8595493"/>
                <a:ext cx="10075176" cy="414020"/>
              </a:xfrm>
              <a:prstGeom prst="rect">
                <a:avLst/>
              </a:prstGeom>
              <a:blipFill rotWithShape="1">
                <a:blip r:embed="rId4"/>
                <a:stretch>
                  <a:fillRect l="-5" t="-32" r="2" b="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39"/>
          <p:cNvSpPr txBox="1"/>
          <p:nvPr/>
        </p:nvSpPr>
        <p:spPr>
          <a:xfrm>
            <a:off x="11561209" y="14049827"/>
            <a:ext cx="9615819" cy="44448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just">
              <a:buClr>
                <a:schemeClr val="tx1"/>
              </a:buClr>
            </a:pPr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84" name="TextBox 38"/>
          <p:cNvSpPr txBox="1"/>
          <p:nvPr/>
        </p:nvSpPr>
        <p:spPr>
          <a:xfrm>
            <a:off x="11431631" y="9651170"/>
            <a:ext cx="10075175" cy="614045"/>
          </a:xfrm>
          <a:prstGeom prst="rect">
            <a:avLst/>
          </a:prstGeom>
          <a:solidFill>
            <a:srgbClr val="FCAF5D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/>
            <a:r>
              <a:rPr lang="en-US" dirty="0" smtClean="0">
                <a:solidFill>
                  <a:schemeClr val="tx1"/>
                </a:solidFill>
                <a:sym typeface="+mn-ea"/>
              </a:rPr>
              <a:t>TBGAT Network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9"/>
              <p:cNvSpPr txBox="1"/>
              <p:nvPr/>
            </p:nvSpPr>
            <p:spPr>
              <a:xfrm>
                <a:off x="1020377" y="9360347"/>
                <a:ext cx="9939970" cy="20902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algn="just"/>
                <a:r>
                  <a:rPr lang="en-US" b="1" i="1" dirty="0">
                    <a:solidFill>
                      <a:schemeClr val="tx1"/>
                    </a:solidFill>
                  </a:rPr>
                  <a:t>Disjunctive Graph (DG)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 example is Figure 1.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Node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denoting the start and terminal.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Conjunction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directed arcs representing precedent constrains.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Disjunction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undirected arcs connecting operations on the same machine.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Solution of JSSP: </a:t>
                </a:r>
                <a:r>
                  <a:rPr lang="en-SG" dirty="0">
                    <a:solidFill>
                      <a:schemeClr val="tx1"/>
                    </a:solidFill>
                  </a:rPr>
                  <a:t>fixing the direction of each disjunction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𝐷𝐴𝐺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𝑐𝑦𝑐𝑙𝑒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.</a:t>
                </a:r>
                <a:endParaRPr lang="en-SG" dirty="0"/>
              </a:p>
            </p:txBody>
          </p:sp>
        </mc:Choice>
        <mc:Fallback>
          <p:sp>
            <p:nvSpPr>
              <p:cNvPr id="39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7" y="9360347"/>
                <a:ext cx="9939970" cy="2090252"/>
              </a:xfrm>
              <a:prstGeom prst="rect">
                <a:avLst/>
              </a:prstGeom>
              <a:blipFill rotWithShape="1">
                <a:blip r:embed="rId5"/>
                <a:stretch>
                  <a:fillRect l="-6" t="-21" r="2" b="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39"/>
              <p:cNvSpPr txBox="1"/>
              <p:nvPr/>
            </p:nvSpPr>
            <p:spPr>
              <a:xfrm>
                <a:off x="1013444" y="19337888"/>
                <a:ext cx="9986841" cy="16402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marL="342900" indent="-342900" algn="just">
                  <a:buClr>
                    <a:schemeClr val="tx1"/>
                  </a:buClr>
                  <a:buFont typeface="Wingdings" panose="05000000000000000000" pitchFamily="2" charset="2"/>
                  <a:buChar char="q"/>
                </a:pPr>
                <a:r>
                  <a:rPr lang="en-SG" b="1" dirty="0" smtClean="0">
                    <a:solidFill>
                      <a:schemeClr val="tx1"/>
                    </a:solidFill>
                  </a:rPr>
                  <a:t>State</a:t>
                </a:r>
                <a:r>
                  <a:rPr lang="en-SG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en-SG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ny complete solutions represented as a disjunctive graph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Clr>
                    <a:schemeClr val="tx1"/>
                  </a:buClr>
                  <a:buFont typeface="Wingdings" panose="05000000000000000000" pitchFamily="2" charset="2"/>
                  <a:buChar char="q"/>
                </a:pPr>
                <a:r>
                  <a:rPr lang="en-SG" b="1" dirty="0">
                    <a:solidFill>
                      <a:schemeClr val="tx1"/>
                    </a:solidFill>
                  </a:rPr>
                  <a:t>Action</a:t>
                </a:r>
                <a:r>
                  <a:rPr lang="en-SG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en-SG" dirty="0">
                    <a:solidFill>
                      <a:schemeClr val="tx1"/>
                    </a:solidFill>
                  </a:rPr>
                  <a:t>Any eligible operation paris defined by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en-SG" dirty="0">
                    <a:solidFill>
                      <a:schemeClr val="tx1"/>
                    </a:solidFill>
                  </a:rPr>
                  <a:t> neighbourhood structure.</a:t>
                </a:r>
                <a:endParaRPr lang="en-SG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Clr>
                    <a:schemeClr val="tx1"/>
                  </a:buClr>
                  <a:buFont typeface="Wingdings" panose="05000000000000000000" pitchFamily="2" charset="2"/>
                  <a:buChar char="q"/>
                </a:pPr>
                <a:r>
                  <a:rPr lang="en-SG" b="1" dirty="0">
                    <a:solidFill>
                      <a:schemeClr val="tx1"/>
                    </a:solidFill>
                  </a:rPr>
                  <a:t>Reward</a:t>
                </a:r>
                <a:r>
                  <a:rPr lang="en-SG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en-SG" dirty="0">
                    <a:solidFill>
                      <a:schemeClr val="tx1"/>
                    </a:solidFill>
                  </a:rPr>
                  <a:t>The difference on the objective (e.g., the makespan) between the solution at current step and the incumbent. </a:t>
                </a:r>
                <a:endParaRPr lang="en-US" altLang="en-S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44" y="19337888"/>
                <a:ext cx="9986841" cy="1640205"/>
              </a:xfrm>
              <a:prstGeom prst="rect">
                <a:avLst/>
              </a:prstGeom>
              <a:blipFill rotWithShape="1">
                <a:blip r:embed="rId6"/>
                <a:stretch>
                  <a:fillRect l="-6" t="-14" r="2" b="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7970" y="2370455"/>
            <a:ext cx="2123440" cy="4438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3263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 panose="020F0502020204030204"/>
              </a:rPr>
              <a:t>Paper &amp; </a:t>
            </a: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 panose="020F0502020204030204"/>
              </a:rPr>
              <a:t>Code</a:t>
            </a:r>
            <a:endParaRPr kumimoji="0" lang="en-US" sz="2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54" name="TextBox 39"/>
          <p:cNvSpPr txBox="1"/>
          <p:nvPr/>
        </p:nvSpPr>
        <p:spPr>
          <a:xfrm>
            <a:off x="14423442" y="19807978"/>
            <a:ext cx="4365000" cy="4781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4.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TBGAT Network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logo-d-smu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2715" y="2126615"/>
            <a:ext cx="2466975" cy="967740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9"/>
          <a:stretch>
            <a:fillRect/>
          </a:stretch>
        </p:blipFill>
        <p:spPr>
          <a:xfrm>
            <a:off x="3233420" y="2114550"/>
            <a:ext cx="2683510" cy="963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0"/>
          <a:stretch>
            <a:fillRect/>
          </a:stretch>
        </p:blipFill>
        <p:spPr>
          <a:xfrm>
            <a:off x="22836505" y="2114550"/>
            <a:ext cx="2558415" cy="97980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39"/>
              <p:cNvSpPr txBox="1"/>
              <p:nvPr/>
            </p:nvSpPr>
            <p:spPr>
              <a:xfrm>
                <a:off x="1031172" y="15589697"/>
                <a:ext cx="9939970" cy="4781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Neighbourhood Structure</a:t>
                </a:r>
                <a:r>
                  <a:rPr lang="en-US" dirty="0">
                    <a:solidFill>
                      <a:schemeClr val="tx1"/>
                    </a:solidFill>
                  </a:rPr>
                  <a:t>: A widely-used local operator for JSSP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SG" dirty="0"/>
              </a:p>
            </p:txBody>
          </p:sp>
        </mc:Choice>
        <mc:Fallback>
          <p:sp>
            <p:nvSpPr>
              <p:cNvPr id="2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2" y="15589697"/>
                <a:ext cx="9939970" cy="478155"/>
              </a:xfrm>
              <a:prstGeom prst="rect">
                <a:avLst/>
              </a:prstGeom>
              <a:blipFill rotWithShape="1">
                <a:blip r:embed="rId11"/>
                <a:stretch>
                  <a:fillRect l="-6" t="-93" r="2" b="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39"/>
          <p:cNvSpPr txBox="1"/>
          <p:nvPr/>
        </p:nvSpPr>
        <p:spPr>
          <a:xfrm>
            <a:off x="21909405" y="11317605"/>
            <a:ext cx="9947910" cy="12528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Theorem 2</a:t>
            </a:r>
            <a:r>
              <a:rPr lang="en-US" dirty="0" smtClean="0">
                <a:solidFill>
                  <a:schemeClr val="tx1"/>
                </a:solidFill>
              </a:rPr>
              <a:t>: The proposed TBGAT network has linear time complexity with respect to both |J | and |M|, where |J| and |M| are the number of jobs and machines, respectively.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21903055" y="11398250"/>
            <a:ext cx="338455" cy="338455"/>
          </a:xfrm>
          <a:prstGeom prst="star6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3263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TextBox 39"/>
          <p:cNvSpPr txBox="1"/>
          <p:nvPr/>
        </p:nvSpPr>
        <p:spPr>
          <a:xfrm>
            <a:off x="21910675" y="18411825"/>
            <a:ext cx="9947910" cy="24149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 algn="just">
              <a:buClr>
                <a:schemeClr val="tx1"/>
              </a:buClr>
              <a:buFont typeface="Wingdings" panose="05000000000000000000" charset="0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Benhmarks</a:t>
            </a:r>
            <a:r>
              <a:rPr lang="en-US" dirty="0" smtClean="0">
                <a:solidFill>
                  <a:schemeClr val="tx1"/>
                </a:solidFill>
              </a:rPr>
              <a:t>:  Taillard, ABZ, FT, LA, SWV, ORB, YN, and Synthetic data.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charset="0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Baselines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L2D (NeurIPS20), RL-GNN (IJPR21), ScheduleNet (23), conventional improvement operators (e.g., greedy), OR-Tools (Google).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charset="0"/>
              <a:buChar char="q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Results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: 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Average optimality gap: </a:t>
            </a:r>
            <a:r>
              <a:rPr lang="en-US" b="1" dirty="0" smtClean="0">
                <a:solidFill>
                  <a:schemeClr val="tx1"/>
                </a:solidFill>
              </a:rPr>
              <a:t>~3%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Outperforms the exsisting learning-based methods by a large margin.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1930995" y="17715241"/>
            <a:ext cx="9927964" cy="614045"/>
          </a:xfrm>
          <a:prstGeom prst="rect">
            <a:avLst/>
          </a:prstGeom>
          <a:solidFill>
            <a:srgbClr val="FCAF5D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/>
            <a:r>
              <a:rPr lang="en-US" dirty="0" smtClean="0">
                <a:solidFill>
                  <a:schemeClr val="tx1"/>
                </a:solidFill>
                <a:sym typeface="+mn-ea"/>
              </a:rPr>
              <a:t>Experiment Results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735780" y="335915"/>
            <a:ext cx="2786380" cy="1922145"/>
          </a:xfrm>
          <a:prstGeom prst="rect">
            <a:avLst/>
          </a:prstGeom>
        </p:spPr>
      </p:pic>
      <p:pic>
        <p:nvPicPr>
          <p:cNvPr id="18" name="Picture 17" descr="N5 move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" y="11609705"/>
            <a:ext cx="4843145" cy="3360420"/>
          </a:xfrm>
          <a:prstGeom prst="rect">
            <a:avLst/>
          </a:prstGeom>
        </p:spPr>
      </p:pic>
      <p:graphicFrame>
        <p:nvGraphicFramePr>
          <p:cNvPr id="28" name="Object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02050" y="1162240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5" imgW="114300" imgH="215900" progId="Equation.KSEE3">
                  <p:embed/>
                </p:oleObj>
              </mc:Choice>
              <mc:Fallback>
                <p:oleObj name="" r:id="rId15" imgW="114300" imgH="2159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402050" y="1162240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transit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77980" y="5558155"/>
            <a:ext cx="9365615" cy="2736215"/>
          </a:xfrm>
          <a:prstGeom prst="rect">
            <a:avLst/>
          </a:prstGeom>
        </p:spPr>
      </p:pic>
      <p:pic>
        <p:nvPicPr>
          <p:cNvPr id="35" name="Picture 34" descr="forward_and_backward_view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09410" y="11591290"/>
            <a:ext cx="4035425" cy="3393440"/>
          </a:xfrm>
          <a:prstGeom prst="rect">
            <a:avLst/>
          </a:prstGeom>
        </p:spPr>
      </p:pic>
      <p:pic>
        <p:nvPicPr>
          <p:cNvPr id="36" name="Picture 35" descr="forward module and backward modul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24285" y="10907395"/>
            <a:ext cx="10082530" cy="8864600"/>
          </a:xfrm>
          <a:prstGeom prst="rect">
            <a:avLst/>
          </a:prstGeom>
        </p:spPr>
      </p:pic>
      <p:sp>
        <p:nvSpPr>
          <p:cNvPr id="37" name="TextBox 56"/>
          <p:cNvSpPr txBox="1"/>
          <p:nvPr>
            <p:custDataLst>
              <p:tags r:id="rId20"/>
            </p:custDataLst>
          </p:nvPr>
        </p:nvSpPr>
        <p:spPr>
          <a:xfrm>
            <a:off x="6173470" y="15080615"/>
            <a:ext cx="4854575" cy="414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SG" sz="2100" dirty="0" smtClean="0">
                <a:solidFill>
                  <a:schemeClr val="tx1"/>
                </a:solidFill>
              </a:rPr>
              <a:t>Figure </a:t>
            </a:r>
            <a:r>
              <a:rPr lang="en-US" altLang="en-SG" sz="2100" dirty="0" smtClean="0">
                <a:solidFill>
                  <a:schemeClr val="tx1"/>
                </a:solidFill>
              </a:rPr>
              <a:t>2</a:t>
            </a:r>
            <a:r>
              <a:rPr lang="en-SG" sz="2100" dirty="0" smtClean="0">
                <a:solidFill>
                  <a:schemeClr val="tx1"/>
                </a:solidFill>
              </a:rPr>
              <a:t>:</a:t>
            </a:r>
            <a:r>
              <a:rPr lang="en-US" altLang="en-SG" sz="2100" dirty="0" smtClean="0">
                <a:solidFill>
                  <a:schemeClr val="tx1"/>
                </a:solidFill>
              </a:rPr>
              <a:t> </a:t>
            </a:r>
            <a:r>
              <a:rPr lang="en-US" altLang="en-SG" sz="2100" b="1" dirty="0" smtClean="0">
                <a:solidFill>
                  <a:schemeClr val="tx1"/>
                </a:solidFill>
              </a:rPr>
              <a:t>Forward and backward view</a:t>
            </a:r>
            <a:r>
              <a:rPr lang="en-SG" sz="2100" b="1" dirty="0">
                <a:solidFill>
                  <a:schemeClr val="tx1"/>
                </a:solidFill>
              </a:rPr>
              <a:t>. </a:t>
            </a:r>
            <a:endParaRPr sz="2100" b="1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1910675" y="12869545"/>
            <a:ext cx="4832350" cy="44932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7118945" y="12860020"/>
            <a:ext cx="4824730" cy="44862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1903690" y="3835400"/>
            <a:ext cx="9956800" cy="63138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297815" y="296545"/>
            <a:ext cx="1960880" cy="1958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2645</Words>
  <Application>WPS Presentation</Application>
  <PresentationFormat>Custom</PresentationFormat>
  <Paragraphs>63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Calibri Light</vt:lpstr>
      <vt:lpstr>Arial</vt:lpstr>
      <vt:lpstr>Cambria Math</vt:lpstr>
      <vt:lpstr>Wingdings</vt:lpstr>
      <vt:lpstr>Microsoft YaHei</vt:lpstr>
      <vt:lpstr>Arial Unicode MS</vt:lpstr>
      <vt:lpstr>Calibri</vt:lpstr>
      <vt:lpstr>Office Theme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congz</cp:lastModifiedBy>
  <cp:revision>216</cp:revision>
  <dcterms:created xsi:type="dcterms:W3CDTF">2024-04-21T02:24:00Z</dcterms:created>
  <dcterms:modified xsi:type="dcterms:W3CDTF">2024-07-11T14:04:46Z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E69A4EE5937E4DF0934772C8189C6BD5_12</vt:lpwstr>
  </property>
  <property fmtid="{D5CDD505-2E9C-101B-9397-08002B2CF9AE}" pid="3" name="KSOProductBuildVer">
    <vt:lpwstr>1033-12.2.0.17119</vt:lpwstr>
  </property>
</Properties>
</file>