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69" r:id="rId4"/>
    <p:sldId id="271" r:id="rId5"/>
    <p:sldId id="272" r:id="rId6"/>
    <p:sldId id="273" r:id="rId7"/>
    <p:sldId id="270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>
      <p:cViewPr varScale="1">
        <p:scale>
          <a:sx n="101" d="100"/>
          <a:sy n="101" d="100"/>
        </p:scale>
        <p:origin x="144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B24C34-0F04-44B6-9946-2D87145C01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73B2C6-F01C-45D2-9E76-7BB7C2BE17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10B45-2E45-4529-A175-E69B2AE82E8E}" type="datetimeFigureOut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B67380B6-250E-4A8F-BDB3-3A1542534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83ED8B7C-0668-4464-A9CD-5A451706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8EE5D3-F39A-4B21-A16F-438DD6786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D3A4C2-D14D-42CE-A564-DEE7DC32A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2A732C-7C88-4949-B8B8-E3D6F32DFD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>
            <a:extLst>
              <a:ext uri="{FF2B5EF4-FFF2-40B4-BE49-F238E27FC236}">
                <a16:creationId xmlns:a16="http://schemas.microsoft.com/office/drawing/2014/main" id="{509ABFE0-3423-433D-8C52-D67BCB0CD8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>
            <a:extLst>
              <a:ext uri="{FF2B5EF4-FFF2-40B4-BE49-F238E27FC236}">
                <a16:creationId xmlns:a16="http://schemas.microsoft.com/office/drawing/2014/main" id="{8E059B30-63B2-4CD6-95BC-BD27A9B2C8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100" name="Номер слайда 3">
            <a:extLst>
              <a:ext uri="{FF2B5EF4-FFF2-40B4-BE49-F238E27FC236}">
                <a16:creationId xmlns:a16="http://schemas.microsoft.com/office/drawing/2014/main" id="{20BFAC7E-E852-4F7F-9601-7186E6800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DDACED-5A28-4D5F-B102-7B0D9BC0A5E2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>
            <a:extLst>
              <a:ext uri="{FF2B5EF4-FFF2-40B4-BE49-F238E27FC236}">
                <a16:creationId xmlns:a16="http://schemas.microsoft.com/office/drawing/2014/main" id="{205C5C38-105A-4658-935F-E4929C3D18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>
            <a:extLst>
              <a:ext uri="{FF2B5EF4-FFF2-40B4-BE49-F238E27FC236}">
                <a16:creationId xmlns:a16="http://schemas.microsoft.com/office/drawing/2014/main" id="{FCB25EFA-B9C5-4172-8B80-E2E38FA9E1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0484" name="Номер слайда 3">
            <a:extLst>
              <a:ext uri="{FF2B5EF4-FFF2-40B4-BE49-F238E27FC236}">
                <a16:creationId xmlns:a16="http://schemas.microsoft.com/office/drawing/2014/main" id="{5E84D063-B212-48D0-99F1-D411D1F4C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23C7C8-4995-49D9-9765-CCE3196D3023}" type="slidenum">
              <a:rPr lang="ru-RU" altLang="ru-RU"/>
              <a:pPr>
                <a:spcBef>
                  <a:spcPct val="0"/>
                </a:spcBef>
              </a:pPr>
              <a:t>10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561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987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328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126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055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288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1148DC18-B9E6-44A2-B916-688A41384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5DC96B11-68A7-4E5A-8746-F3F6E754B5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7C011A08-39BF-441E-8C56-742D4FC6A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3FC8CE-38D5-48EA-B0C0-83590AFE29F5}" type="slidenum">
              <a:rPr lang="ru-RU" altLang="ru-RU"/>
              <a:pPr>
                <a:spcBef>
                  <a:spcPct val="0"/>
                </a:spcBef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517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7C16B-C77E-4894-BA27-45E3559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79D89-EE93-459D-B078-53BE758B0FA7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3DD8AB-E45E-4E40-82A3-FBB7C4E3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69BD8-90AC-4F19-B355-635D77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0A613-6F24-4EF6-B590-7F80CA2ADFA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5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759F1-E42A-4DE9-8541-1BC86B88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B53B1-33A0-44C5-932A-BB2B519D6BD1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616818-9989-416D-8EC7-5AE04F17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3BFBC-D91E-43CC-9E9F-E541254C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8E3D1-FF33-45EE-A2F8-BB929A7FCA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5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1D0CE-E831-40FD-927B-0F4E9643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B1D6-6ADD-45CB-ACCD-AFD8D579AB70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500DE-85E8-4EBE-86B9-8FF130B7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49DAB-2D9A-429A-8E8E-CD37CAA8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3025D-2F19-4B86-B836-6F2D2A1494E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18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B84F7B-8514-480F-B43F-01390355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35DD-1325-46A6-BEB3-4EEE74E3682B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63CC7-CEFC-493D-87DA-4D82FF6E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18D90-CE07-4C53-B96E-8CD4621E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1AAB3-FAE7-4901-8DCC-54A042488F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2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BA4CF-C82E-4522-ACFF-FB3EBB15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EE767-DEA3-430E-B627-B44378F9718D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3A3442-8A22-4899-93CF-DCD77E9F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D2B2F-69C6-46BC-BFB7-E2CF1932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504D0-CFD6-4EC7-86E8-61EA504D099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734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2DAB582-82DA-4A21-AF64-A52CFFCA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1C3F-9072-4C25-A3C4-EEB999143269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5F82B43-C435-4ACC-A732-87831ED3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09CC679-577C-4F7F-AC7F-B0AE034A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A55B5-69F2-48B7-8721-B49A6344E0D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630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FB379ADD-08A5-4D3C-B592-23A3A983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39AEF-4CF4-4DDE-A80B-6B34E785F6F8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B599078C-28AE-418E-8F24-CBB4F962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4E9E8E0-8971-4FB5-9A73-B007A962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292E-4DB9-408A-862B-4CE1C3E769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18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E70AC4BB-7297-4F81-AE7B-3CF09390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2F24-7E64-40A3-ABA7-A6A7B206C7C1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ADE5664B-CD33-41E6-AC22-D7514BA4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40DB4E8-0976-44C9-9B27-9BD6904F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E0DB3-BF72-4334-8B00-6DC34F3F39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63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3E2A4E4C-ED2C-40E0-AEB2-262E5616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E350A-AC50-489D-AF64-88D2023C15C9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28A5B53C-5551-4ED6-9161-477BC142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7378567-D8C5-4CF1-8979-0AC14B95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4A11E-CB87-4E61-ADE0-D9F39ED127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88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C80E40B-467A-49AB-8E73-B12BBA72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0E7E2-BBAD-400F-9168-2DF9E1051D14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5CCDDC7-5B8B-4272-9342-96CBCD8F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A370B225-7E36-4031-BFFE-FB410D84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8A80-7EBC-4CAD-A882-EAED92F07D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588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1F5A4939-7788-4A88-BC7D-99E9389B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3F102-AF0C-42FE-9A32-A27FC8008BC3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A3827D42-A17B-4BA6-A2E9-094F3486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DF85A0A-3421-4293-8904-02F19CC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BC64F-DAA4-4806-A51F-B05419086DC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572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EE51405C-8CB9-4D8E-9B0A-59B1818FA2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97400A22-CD66-48C6-97C0-B2A1831D55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5D1F0-B8B3-4FDE-835E-B70F3F4E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C4DEC1-7182-401E-8BDA-D7B017A45682}" type="datetime1">
              <a:rPr lang="ru-RU"/>
              <a:pPr>
                <a:defRPr/>
              </a:pPr>
              <a:t>13.06.2018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DA9A8-1BB4-40F2-8472-201C6B210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4D312-CC28-4475-88D9-86FF70C66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A554AC2-C805-4BFA-80F1-4E130FE1B8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>
            <a:extLst>
              <a:ext uri="{FF2B5EF4-FFF2-40B4-BE49-F238E27FC236}">
                <a16:creationId xmlns:a16="http://schemas.microsoft.com/office/drawing/2014/main" id="{E0C2F249-26FA-464C-B457-272C2AEF9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b="37001"/>
          <a:stretch/>
        </p:blipFill>
        <p:spPr bwMode="auto">
          <a:xfrm>
            <a:off x="1647294" y="5061751"/>
            <a:ext cx="8748464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ÐÐ¾Ð´Ð¸ÑÐ¾Ð²Ð°Ð½Ð¸Ðµ ÐºÐ¾Ð¼Ð¿ÑÑÑÐµÑ Ð¥Ð°ÐºÐµÑ ÐÐ·Ð»Ð¾Ð¼ Html Ð¿ÑÐ¾Ð³ÑÐ°Ð¼Ð¼Ð¸ÑÑ ÐÑÐ¾Ð³ÑÐ°Ð¼Ð¼Ð¸ÑÐ¾Ð²Ð°Ð½Ð¸Ðµ Ð¡ÑÐµÐ½Ð°ÑÐ¸Ð¹ Ð¡Ð¾Ð·Ð´Ð°Ð½Ð¸Ðµ ÑÑÐµÐ½Ð°ÑÐ¸ÐµÐ² Ð¸ÑÑÐ¾Ð´Ð½ÑÐ¹ ÐºÐ¾Ð´">
            <a:extLst>
              <a:ext uri="{FF2B5EF4-FFF2-40B4-BE49-F238E27FC236}">
                <a16:creationId xmlns:a16="http://schemas.microsoft.com/office/drawing/2014/main" id="{ABC92255-B249-4B9E-9978-96CCA1445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-389" r="-250" b="20857"/>
          <a:stretch/>
        </p:blipFill>
        <p:spPr bwMode="auto">
          <a:xfrm>
            <a:off x="-24172" y="-79981"/>
            <a:ext cx="12240344" cy="49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234E7B-4987-4AAE-B9F4-44340FD1EB39}"/>
              </a:ext>
            </a:extLst>
          </p:cNvPr>
          <p:cNvSpPr txBox="1"/>
          <p:nvPr/>
        </p:nvSpPr>
        <p:spPr>
          <a:xfrm>
            <a:off x="5373454" y="5076069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/>
              <a:t>Студенты группы ФО-260003:  Черноскутова Полина</a:t>
            </a:r>
          </a:p>
          <a:p>
            <a:pPr algn="r"/>
            <a:r>
              <a:rPr lang="ru-RU" sz="2000" b="1" dirty="0"/>
              <a:t>Шаповалов Андрей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1DBF8-7B86-415D-8600-B5A906C1B4CD}"/>
              </a:ext>
            </a:extLst>
          </p:cNvPr>
          <p:cNvSpPr txBox="1"/>
          <p:nvPr/>
        </p:nvSpPr>
        <p:spPr>
          <a:xfrm>
            <a:off x="7104112" y="588965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Преподаватель: Мокрушин А.А.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F031B-D308-442D-B87D-F54D5B1A5140}"/>
              </a:ext>
            </a:extLst>
          </p:cNvPr>
          <p:cNvSpPr txBox="1"/>
          <p:nvPr/>
        </p:nvSpPr>
        <p:spPr>
          <a:xfrm>
            <a:off x="6021526" y="332656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bg1"/>
                </a:solidFill>
              </a:rPr>
              <a:t>РАЗБИЕНИЕ МНОЖЕСТВА ЦЕЛЫХ ЧИСЕЛ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>
            <a:extLst>
              <a:ext uri="{FF2B5EF4-FFF2-40B4-BE49-F238E27FC236}">
                <a16:creationId xmlns:a16="http://schemas.microsoft.com/office/drawing/2014/main" id="{6D16118C-A31D-46DE-864A-2A559365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1"/>
          <a:stretch>
            <a:fillRect/>
          </a:stretch>
        </p:blipFill>
        <p:spPr bwMode="auto">
          <a:xfrm>
            <a:off x="95375" y="4735003"/>
            <a:ext cx="9148763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Box 1">
            <a:extLst>
              <a:ext uri="{FF2B5EF4-FFF2-40B4-BE49-F238E27FC236}">
                <a16:creationId xmlns:a16="http://schemas.microsoft.com/office/drawing/2014/main" id="{0170D69A-78AB-43C7-BE5B-9FE48485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1268413"/>
            <a:ext cx="5113337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ru-RU" sz="8800" b="1">
                <a:solidFill>
                  <a:schemeClr val="bg1"/>
                </a:solidFill>
                <a:latin typeface="Algerian" panose="04020705040A02060702" pitchFamily="82" charset="0"/>
              </a:rPr>
              <a:t>cat</a:t>
            </a:r>
            <a:r>
              <a:rPr lang="en-GB" altLang="ru-RU" sz="8800" b="1">
                <a:solidFill>
                  <a:schemeClr val="bg1"/>
                </a:solidFill>
                <a:latin typeface="Agency FB" panose="020B0503020202020204" pitchFamily="34" charset="0"/>
              </a:rPr>
              <a:t>last</a:t>
            </a:r>
            <a:endParaRPr lang="ru-RU" altLang="ru-RU" sz="88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9462" name="Заголовок 1">
            <a:extLst>
              <a:ext uri="{FF2B5EF4-FFF2-40B4-BE49-F238E27FC236}">
                <a16:creationId xmlns:a16="http://schemas.microsoft.com/office/drawing/2014/main" id="{3A65C9A2-5DCC-4F04-AF74-710B59E9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4869160"/>
            <a:ext cx="784887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  <p:pic>
        <p:nvPicPr>
          <p:cNvPr id="19464" name="Picture 8" descr="ÐºÐ¾Ð¼Ð¿ÑÑÑÐµÑ ÑÐµÑÐ½Ð¾Ð»Ð¾Ð³Ð¸Ð¸ ÐÐ°Ð´Ð¶ÐµÑ Ð§ÐµÑÐ½ÑÐ¹ ÐÑÐ²ÐµÑÐºÐ° ÐºÐ¾Ð´">
            <a:extLst>
              <a:ext uri="{FF2B5EF4-FFF2-40B4-BE49-F238E27FC236}">
                <a16:creationId xmlns:a16="http://schemas.microsoft.com/office/drawing/2014/main" id="{7EEC5220-70F8-4160-9C80-D43272C0A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saturation sa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885" r="169"/>
          <a:stretch/>
        </p:blipFill>
        <p:spPr bwMode="auto">
          <a:xfrm>
            <a:off x="0" y="0"/>
            <a:ext cx="12192000" cy="418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3AA37F-9A74-4870-A8E5-579375C0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A8ABE4-BB56-4125-8ABE-4F332827F463}"/>
              </a:ext>
            </a:extLst>
          </p:cNvPr>
          <p:cNvSpPr/>
          <p:nvPr/>
        </p:nvSpPr>
        <p:spPr>
          <a:xfrm>
            <a:off x="2207568" y="1464361"/>
            <a:ext cx="7776864" cy="373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Разбиение множества целых чисел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99615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множества целых чисел  нужно найти все подмножества этого множества, сумма элементов в которых равна некоторому наперед заданному числу 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99615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 arr[] = {1, 2, 3, 4, 5}    sum = 10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rgbClr val="7030A0"/>
              </a:buClr>
              <a:buSzPct val="99615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 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 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D82CA-E8D2-4F69-ABB0-39855AE2C020}"/>
              </a:ext>
            </a:extLst>
          </p:cNvPr>
          <p:cNvSpPr txBox="1"/>
          <p:nvPr/>
        </p:nvSpPr>
        <p:spPr>
          <a:xfrm>
            <a:off x="4079776" y="18864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ПОСТАНОВКА 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6913E9B-E76B-4A72-A8FE-9D4E895C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D82CA-E8D2-4F69-ABB0-39855AE2C020}"/>
              </a:ext>
            </a:extLst>
          </p:cNvPr>
          <p:cNvSpPr txBox="1"/>
          <p:nvPr/>
        </p:nvSpPr>
        <p:spPr>
          <a:xfrm>
            <a:off x="4079776" y="18864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ОПИСАНИЕ АЛГОРИТМА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C2E15B0-BA8C-4428-B55B-982E9DC7D997}"/>
              </a:ext>
            </a:extLst>
          </p:cNvPr>
          <p:cNvSpPr txBox="1">
            <a:spLocks/>
          </p:cNvSpPr>
          <p:nvPr/>
        </p:nvSpPr>
        <p:spPr>
          <a:xfrm>
            <a:off x="2135560" y="1268760"/>
            <a:ext cx="8352928" cy="5184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ru-RU" sz="2400" dirty="0"/>
              <a:t>Динамическое программирование - это способ решения сложных задач путём разбиения их на более простые подзадачи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endParaRPr lang="ru-RU" sz="2400" dirty="0"/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ru-RU" sz="2400" dirty="0"/>
              <a:t>В нашей задаче в качестве подзадач мы рассматривали нахождение решения для суммы от 0, 1, 2… до заданной суммы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endParaRPr lang="ru-RU" sz="2400" dirty="0"/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ru-RU" sz="2400" dirty="0"/>
              <a:t>Решение каждой последующей подзадачи опирается на результаты решения предыдущей подзадачи</a:t>
            </a:r>
          </a:p>
        </p:txBody>
      </p:sp>
    </p:spTree>
    <p:extLst>
      <p:ext uri="{BB962C8B-B14F-4D97-AF65-F5344CB8AC3E}">
        <p14:creationId xmlns:p14="http://schemas.microsoft.com/office/powerpoint/2010/main" val="331907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D3CA1C8E-F28A-4919-98EA-4C96C7E63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D82CA-E8D2-4F69-ABB0-39855AE2C020}"/>
              </a:ext>
            </a:extLst>
          </p:cNvPr>
          <p:cNvSpPr txBox="1"/>
          <p:nvPr/>
        </p:nvSpPr>
        <p:spPr>
          <a:xfrm>
            <a:off x="4079776" y="18864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ОПИСАНИЕ АЛГОРИТМА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C2E15B0-BA8C-4428-B55B-982E9DC7D997}"/>
              </a:ext>
            </a:extLst>
          </p:cNvPr>
          <p:cNvSpPr txBox="1">
            <a:spLocks/>
          </p:cNvSpPr>
          <p:nvPr/>
        </p:nvSpPr>
        <p:spPr>
          <a:xfrm>
            <a:off x="2135560" y="1268760"/>
            <a:ext cx="8352928" cy="5184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0C0"/>
              </a:buClr>
              <a:buNone/>
            </a:pPr>
            <a:endParaRPr lang="ru-RU" sz="2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F9B4D36-B446-4EB7-9860-C2492E1ED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65748"/>
              </p:ext>
            </p:extLst>
          </p:nvPr>
        </p:nvGraphicFramePr>
        <p:xfrm>
          <a:off x="3046023" y="1137693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91487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137207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317578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66232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254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4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61269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E340FED-0C6E-408B-8549-506B492944D4}"/>
              </a:ext>
            </a:extLst>
          </p:cNvPr>
          <p:cNvCxnSpPr>
            <a:cxnSpLocks/>
          </p:cNvCxnSpPr>
          <p:nvPr/>
        </p:nvCxnSpPr>
        <p:spPr>
          <a:xfrm flipV="1">
            <a:off x="3935760" y="1988840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E1DE3E-E525-4B5C-AB38-175F3D013E0C}"/>
              </a:ext>
            </a:extLst>
          </p:cNvPr>
          <p:cNvSpPr txBox="1"/>
          <p:nvPr/>
        </p:nvSpPr>
        <p:spPr>
          <a:xfrm>
            <a:off x="1940239" y="224086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РАССМАТРИВАЕМОЕ ЗНАЧЕНИЕ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CE79292-B1B6-4D82-80C9-A9D46ACF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77048"/>
              </p:ext>
            </p:extLst>
          </p:nvPr>
        </p:nvGraphicFramePr>
        <p:xfrm>
          <a:off x="3077589" y="3639361"/>
          <a:ext cx="6095999" cy="2472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8847693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955255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5517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584175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707696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0867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429366"/>
                    </a:ext>
                  </a:extLst>
                </a:gridCol>
              </a:tblGrid>
              <a:tr h="494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</a:t>
                      </a:r>
                      <a:r>
                        <a:rPr lang="en-US" sz="2400" b="1" dirty="0"/>
                        <a:t>/j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606807"/>
                  </a:ext>
                </a:extLst>
              </a:tr>
              <a:tr h="494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79111"/>
                  </a:ext>
                </a:extLst>
              </a:tr>
              <a:tr h="494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437502"/>
                  </a:ext>
                </a:extLst>
              </a:tr>
              <a:tr h="494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90038"/>
                  </a:ext>
                </a:extLst>
              </a:tr>
              <a:tr h="494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86186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ED4B07-7FE1-4C59-9AD1-A005B39DD5D8}"/>
              </a:ext>
            </a:extLst>
          </p:cNvPr>
          <p:cNvCxnSpPr>
            <a:cxnSpLocks/>
          </p:cNvCxnSpPr>
          <p:nvPr/>
        </p:nvCxnSpPr>
        <p:spPr>
          <a:xfrm flipH="1">
            <a:off x="5424247" y="3238187"/>
            <a:ext cx="720080" cy="55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1E254-50F4-4D20-801B-B0E7DD6B2E3B}"/>
              </a:ext>
            </a:extLst>
          </p:cNvPr>
          <p:cNvSpPr txBox="1"/>
          <p:nvPr/>
        </p:nvSpPr>
        <p:spPr>
          <a:xfrm>
            <a:off x="4511824" y="2851628"/>
            <a:ext cx="3341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ЗНАЧЕНИЕ СУММЫ ПОДМНОЖЕСТВА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EC0ED52-A53D-4FED-8CA9-3489D88DB277}"/>
              </a:ext>
            </a:extLst>
          </p:cNvPr>
          <p:cNvCxnSpPr>
            <a:cxnSpLocks/>
          </p:cNvCxnSpPr>
          <p:nvPr/>
        </p:nvCxnSpPr>
        <p:spPr>
          <a:xfrm>
            <a:off x="2210531" y="3516660"/>
            <a:ext cx="1133865" cy="761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3CEC8C-5F3B-43E0-9581-FC4E9735E4B8}"/>
              </a:ext>
            </a:extLst>
          </p:cNvPr>
          <p:cNvSpPr txBox="1"/>
          <p:nvPr/>
        </p:nvSpPr>
        <p:spPr>
          <a:xfrm>
            <a:off x="1746879" y="2953348"/>
            <a:ext cx="357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РАССМАТРИВАЕМОЙ ПОЗИЦИИ В ИСХОДНОМ МАССИВЕ</a:t>
            </a:r>
          </a:p>
        </p:txBody>
      </p:sp>
    </p:spTree>
    <p:extLst>
      <p:ext uri="{BB962C8B-B14F-4D97-AF65-F5344CB8AC3E}">
        <p14:creationId xmlns:p14="http://schemas.microsoft.com/office/powerpoint/2010/main" val="47849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0A46EFE-75C0-4A0F-9996-3108BF66C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D82CA-E8D2-4F69-ABB0-39855AE2C020}"/>
              </a:ext>
            </a:extLst>
          </p:cNvPr>
          <p:cNvSpPr txBox="1"/>
          <p:nvPr/>
        </p:nvSpPr>
        <p:spPr>
          <a:xfrm>
            <a:off x="4079776" y="18864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ОПИСАНИЕ АЛГОРИТМА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C2E15B0-BA8C-4428-B55B-982E9DC7D997}"/>
              </a:ext>
            </a:extLst>
          </p:cNvPr>
          <p:cNvSpPr txBox="1">
            <a:spLocks/>
          </p:cNvSpPr>
          <p:nvPr/>
        </p:nvSpPr>
        <p:spPr>
          <a:xfrm>
            <a:off x="2135560" y="1268760"/>
            <a:ext cx="8352928" cy="5184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0C0"/>
              </a:buClr>
              <a:buNone/>
            </a:pPr>
            <a:endParaRPr lang="ru-RU" sz="24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705687C-5A54-45CB-9EC0-A8BA66BA3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76083"/>
              </p:ext>
            </p:extLst>
          </p:nvPr>
        </p:nvGraphicFramePr>
        <p:xfrm>
          <a:off x="2163183" y="1556793"/>
          <a:ext cx="7873551" cy="3720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793">
                  <a:extLst>
                    <a:ext uri="{9D8B030D-6E8A-4147-A177-3AD203B41FA5}">
                      <a16:colId xmlns:a16="http://schemas.microsoft.com/office/drawing/2014/main" val="884769317"/>
                    </a:ext>
                  </a:extLst>
                </a:gridCol>
                <a:gridCol w="1124793">
                  <a:extLst>
                    <a:ext uri="{9D8B030D-6E8A-4147-A177-3AD203B41FA5}">
                      <a16:colId xmlns:a16="http://schemas.microsoft.com/office/drawing/2014/main" val="1195525591"/>
                    </a:ext>
                  </a:extLst>
                </a:gridCol>
                <a:gridCol w="1124793">
                  <a:extLst>
                    <a:ext uri="{9D8B030D-6E8A-4147-A177-3AD203B41FA5}">
                      <a16:colId xmlns:a16="http://schemas.microsoft.com/office/drawing/2014/main" val="39551705"/>
                    </a:ext>
                  </a:extLst>
                </a:gridCol>
                <a:gridCol w="1124793">
                  <a:extLst>
                    <a:ext uri="{9D8B030D-6E8A-4147-A177-3AD203B41FA5}">
                      <a16:colId xmlns:a16="http://schemas.microsoft.com/office/drawing/2014/main" val="3658417549"/>
                    </a:ext>
                  </a:extLst>
                </a:gridCol>
                <a:gridCol w="1124793">
                  <a:extLst>
                    <a:ext uri="{9D8B030D-6E8A-4147-A177-3AD203B41FA5}">
                      <a16:colId xmlns:a16="http://schemas.microsoft.com/office/drawing/2014/main" val="3970769681"/>
                    </a:ext>
                  </a:extLst>
                </a:gridCol>
                <a:gridCol w="1124793">
                  <a:extLst>
                    <a:ext uri="{9D8B030D-6E8A-4147-A177-3AD203B41FA5}">
                      <a16:colId xmlns:a16="http://schemas.microsoft.com/office/drawing/2014/main" val="3112086701"/>
                    </a:ext>
                  </a:extLst>
                </a:gridCol>
                <a:gridCol w="1124793">
                  <a:extLst>
                    <a:ext uri="{9D8B030D-6E8A-4147-A177-3AD203B41FA5}">
                      <a16:colId xmlns:a16="http://schemas.microsoft.com/office/drawing/2014/main" val="1457429366"/>
                    </a:ext>
                  </a:extLst>
                </a:gridCol>
              </a:tblGrid>
              <a:tr h="7441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</a:t>
                      </a:r>
                      <a:r>
                        <a:rPr lang="en-US" sz="2400" b="1" dirty="0"/>
                        <a:t>/j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606807"/>
                  </a:ext>
                </a:extLst>
              </a:tr>
              <a:tr h="7441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79111"/>
                  </a:ext>
                </a:extLst>
              </a:tr>
              <a:tr h="7441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437502"/>
                  </a:ext>
                </a:extLst>
              </a:tr>
              <a:tr h="7441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90038"/>
                  </a:ext>
                </a:extLst>
              </a:tr>
              <a:tr h="7441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8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2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1448127-2D62-411E-92A1-626D5AE4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D82CA-E8D2-4F69-ABB0-39855AE2C020}"/>
              </a:ext>
            </a:extLst>
          </p:cNvPr>
          <p:cNvSpPr txBox="1"/>
          <p:nvPr/>
        </p:nvSpPr>
        <p:spPr>
          <a:xfrm>
            <a:off x="4079776" y="18864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ОПИСАНИЕ АЛГОРИТМА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C2E15B0-BA8C-4428-B55B-982E9DC7D997}"/>
              </a:ext>
            </a:extLst>
          </p:cNvPr>
          <p:cNvSpPr txBox="1">
            <a:spLocks/>
          </p:cNvSpPr>
          <p:nvPr/>
        </p:nvSpPr>
        <p:spPr>
          <a:xfrm>
            <a:off x="2135560" y="1268760"/>
            <a:ext cx="8352928" cy="5184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0C0"/>
              </a:buClr>
              <a:buNone/>
            </a:pPr>
            <a:endParaRPr lang="ru-RU" sz="2400" dirty="0"/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5386A4D9-B4B9-452E-B041-D9B9CD1E1D38}"/>
              </a:ext>
            </a:extLst>
          </p:cNvPr>
          <p:cNvSpPr txBox="1">
            <a:spLocks/>
          </p:cNvSpPr>
          <p:nvPr/>
        </p:nvSpPr>
        <p:spPr>
          <a:xfrm>
            <a:off x="2105965" y="2060849"/>
            <a:ext cx="7910264" cy="39076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При заполнении последующих строк применяем правило: рассматриваем в предыдущей строке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значение этого же столбца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значение в столбце с номером [текущий столбец-рассматриваемое значение в исходном массиве] (если такой номер существует)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Если хотя бы в одной из рассматриваемых ячеек находится значение True, записываем в текущую ячейку True, иначе False.</a:t>
            </a:r>
            <a:endParaRPr lang="ru-RU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везда: 5 точек 1">
            <a:extLst>
              <a:ext uri="{FF2B5EF4-FFF2-40B4-BE49-F238E27FC236}">
                <a16:creationId xmlns:a16="http://schemas.microsoft.com/office/drawing/2014/main" id="{14409739-8718-44C5-82AC-FFA3A0EF7A45}"/>
              </a:ext>
            </a:extLst>
          </p:cNvPr>
          <p:cNvSpPr/>
          <p:nvPr/>
        </p:nvSpPr>
        <p:spPr>
          <a:xfrm>
            <a:off x="6061098" y="1052736"/>
            <a:ext cx="1475063" cy="1008112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5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38B4555-1DCB-42F0-BEED-659BB205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D82CA-E8D2-4F69-ABB0-39855AE2C020}"/>
              </a:ext>
            </a:extLst>
          </p:cNvPr>
          <p:cNvSpPr txBox="1"/>
          <p:nvPr/>
        </p:nvSpPr>
        <p:spPr>
          <a:xfrm>
            <a:off x="4079776" y="18864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ОПИСАНИЕ АЛГОРИТМА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C2E15B0-BA8C-4428-B55B-982E9DC7D997}"/>
              </a:ext>
            </a:extLst>
          </p:cNvPr>
          <p:cNvSpPr txBox="1">
            <a:spLocks/>
          </p:cNvSpPr>
          <p:nvPr/>
        </p:nvSpPr>
        <p:spPr>
          <a:xfrm>
            <a:off x="2135560" y="1268760"/>
            <a:ext cx="8352928" cy="5184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0C0"/>
              </a:buClr>
              <a:buNone/>
            </a:pPr>
            <a:endParaRPr lang="ru-RU" sz="2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4048222-1DC7-4E6A-8E97-7E964D5A9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01981"/>
              </p:ext>
            </p:extLst>
          </p:nvPr>
        </p:nvGraphicFramePr>
        <p:xfrm>
          <a:off x="2207566" y="1772817"/>
          <a:ext cx="7776867" cy="397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981">
                  <a:extLst>
                    <a:ext uri="{9D8B030D-6E8A-4147-A177-3AD203B41FA5}">
                      <a16:colId xmlns:a16="http://schemas.microsoft.com/office/drawing/2014/main" val="884769317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1195525591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39551705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3658417549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3970769681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3112086701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1457429366"/>
                    </a:ext>
                  </a:extLst>
                </a:gridCol>
              </a:tblGrid>
              <a:tr h="795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</a:t>
                      </a:r>
                      <a:r>
                        <a:rPr lang="en-US" sz="2400" b="1" dirty="0"/>
                        <a:t>/j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606807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79111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437502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90038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861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FEE6F4-C817-4F8A-85B5-0C0042B7289A}"/>
              </a:ext>
            </a:extLst>
          </p:cNvPr>
          <p:cNvSpPr txBox="1"/>
          <p:nvPr/>
        </p:nvSpPr>
        <p:spPr>
          <a:xfrm>
            <a:off x="3935760" y="114664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ЗАПОЛНЕНИЯ ТАБЛИЦЫ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1F91C24-DE9A-4CB2-B427-807E8B02B2E2}"/>
              </a:ext>
            </a:extLst>
          </p:cNvPr>
          <p:cNvCxnSpPr/>
          <p:nvPr/>
        </p:nvCxnSpPr>
        <p:spPr>
          <a:xfrm flipV="1">
            <a:off x="8472264" y="5517232"/>
            <a:ext cx="864096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9E1D76-8657-4CB8-9E43-0BF40214C003}"/>
              </a:ext>
            </a:extLst>
          </p:cNvPr>
          <p:cNvSpPr txBox="1"/>
          <p:nvPr/>
        </p:nvSpPr>
        <p:spPr>
          <a:xfrm>
            <a:off x="7369462" y="598615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ИМЕЕТСЯ</a:t>
            </a:r>
          </a:p>
        </p:txBody>
      </p:sp>
    </p:spTree>
    <p:extLst>
      <p:ext uri="{BB962C8B-B14F-4D97-AF65-F5344CB8AC3E}">
        <p14:creationId xmlns:p14="http://schemas.microsoft.com/office/powerpoint/2010/main" val="231204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F8A0B572-700E-4792-8D6F-2FD96F77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D82CA-E8D2-4F69-ABB0-39855AE2C020}"/>
              </a:ext>
            </a:extLst>
          </p:cNvPr>
          <p:cNvSpPr txBox="1"/>
          <p:nvPr/>
        </p:nvSpPr>
        <p:spPr>
          <a:xfrm>
            <a:off x="4079776" y="188641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ОПИСАНИЕ АЛГОРИТМА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C2E15B0-BA8C-4428-B55B-982E9DC7D997}"/>
              </a:ext>
            </a:extLst>
          </p:cNvPr>
          <p:cNvSpPr txBox="1">
            <a:spLocks/>
          </p:cNvSpPr>
          <p:nvPr/>
        </p:nvSpPr>
        <p:spPr>
          <a:xfrm>
            <a:off x="2135560" y="1268760"/>
            <a:ext cx="8352928" cy="5184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0C0"/>
              </a:buClr>
              <a:buNone/>
            </a:pPr>
            <a:endParaRPr lang="ru-RU" sz="2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4048222-1DC7-4E6A-8E97-7E964D5A9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62"/>
              </p:ext>
            </p:extLst>
          </p:nvPr>
        </p:nvGraphicFramePr>
        <p:xfrm>
          <a:off x="2819629" y="3908630"/>
          <a:ext cx="4464502" cy="2536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86">
                  <a:extLst>
                    <a:ext uri="{9D8B030D-6E8A-4147-A177-3AD203B41FA5}">
                      <a16:colId xmlns:a16="http://schemas.microsoft.com/office/drawing/2014/main" val="884769317"/>
                    </a:ext>
                  </a:extLst>
                </a:gridCol>
                <a:gridCol w="637786">
                  <a:extLst>
                    <a:ext uri="{9D8B030D-6E8A-4147-A177-3AD203B41FA5}">
                      <a16:colId xmlns:a16="http://schemas.microsoft.com/office/drawing/2014/main" val="1195525591"/>
                    </a:ext>
                  </a:extLst>
                </a:gridCol>
                <a:gridCol w="637786">
                  <a:extLst>
                    <a:ext uri="{9D8B030D-6E8A-4147-A177-3AD203B41FA5}">
                      <a16:colId xmlns:a16="http://schemas.microsoft.com/office/drawing/2014/main" val="39551705"/>
                    </a:ext>
                  </a:extLst>
                </a:gridCol>
                <a:gridCol w="637786">
                  <a:extLst>
                    <a:ext uri="{9D8B030D-6E8A-4147-A177-3AD203B41FA5}">
                      <a16:colId xmlns:a16="http://schemas.microsoft.com/office/drawing/2014/main" val="3658417549"/>
                    </a:ext>
                  </a:extLst>
                </a:gridCol>
                <a:gridCol w="637786">
                  <a:extLst>
                    <a:ext uri="{9D8B030D-6E8A-4147-A177-3AD203B41FA5}">
                      <a16:colId xmlns:a16="http://schemas.microsoft.com/office/drawing/2014/main" val="3970769681"/>
                    </a:ext>
                  </a:extLst>
                </a:gridCol>
                <a:gridCol w="637786">
                  <a:extLst>
                    <a:ext uri="{9D8B030D-6E8A-4147-A177-3AD203B41FA5}">
                      <a16:colId xmlns:a16="http://schemas.microsoft.com/office/drawing/2014/main" val="3112086701"/>
                    </a:ext>
                  </a:extLst>
                </a:gridCol>
                <a:gridCol w="637786">
                  <a:extLst>
                    <a:ext uri="{9D8B030D-6E8A-4147-A177-3AD203B41FA5}">
                      <a16:colId xmlns:a16="http://schemas.microsoft.com/office/drawing/2014/main" val="1457429366"/>
                    </a:ext>
                  </a:extLst>
                </a:gridCol>
              </a:tblGrid>
              <a:tr h="5072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</a:t>
                      </a:r>
                      <a:r>
                        <a:rPr lang="en-US" sz="2400" b="1" dirty="0"/>
                        <a:t>/j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606807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79111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437502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90038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861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FEE6F4-C817-4F8A-85B5-0C0042B7289A}"/>
              </a:ext>
            </a:extLst>
          </p:cNvPr>
          <p:cNvSpPr txBox="1"/>
          <p:nvPr/>
        </p:nvSpPr>
        <p:spPr>
          <a:xfrm>
            <a:off x="2819629" y="350852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НАЙДЕННОГО РЕШЕНИЯ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0D206-E3BF-46F8-8BBF-AEC737399D0E}"/>
              </a:ext>
            </a:extLst>
          </p:cNvPr>
          <p:cNvSpPr txBox="1"/>
          <p:nvPr/>
        </p:nvSpPr>
        <p:spPr>
          <a:xfrm>
            <a:off x="81840" y="4692521"/>
            <a:ext cx="2355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РАССМАТРИВАЕМЫЕ ЗНАЧЕНИЯ</a:t>
            </a:r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26C77A5B-65EF-45BB-8EA4-EBE6FB7AFE68}"/>
              </a:ext>
            </a:extLst>
          </p:cNvPr>
          <p:cNvSpPr/>
          <p:nvPr/>
        </p:nvSpPr>
        <p:spPr>
          <a:xfrm>
            <a:off x="2495600" y="4452163"/>
            <a:ext cx="97658" cy="2073182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61AB390-CC60-4498-914A-814C0FAC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14045"/>
              </p:ext>
            </p:extLst>
          </p:nvPr>
        </p:nvGraphicFramePr>
        <p:xfrm>
          <a:off x="2864451" y="2008124"/>
          <a:ext cx="4419680" cy="779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301">
                  <a:extLst>
                    <a:ext uri="{9D8B030D-6E8A-4147-A177-3AD203B41FA5}">
                      <a16:colId xmlns:a16="http://schemas.microsoft.com/office/drawing/2014/main" val="137967397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5779586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254798551"/>
                    </a:ext>
                  </a:extLst>
                </a:gridCol>
                <a:gridCol w="808251">
                  <a:extLst>
                    <a:ext uri="{9D8B030D-6E8A-4147-A177-3AD203B41FA5}">
                      <a16:colId xmlns:a16="http://schemas.microsoft.com/office/drawing/2014/main" val="1808118864"/>
                    </a:ext>
                  </a:extLst>
                </a:gridCol>
                <a:gridCol w="883936">
                  <a:extLst>
                    <a:ext uri="{9D8B030D-6E8A-4147-A177-3AD203B41FA5}">
                      <a16:colId xmlns:a16="http://schemas.microsoft.com/office/drawing/2014/main" val="1600046741"/>
                    </a:ext>
                  </a:extLst>
                </a:gridCol>
              </a:tblGrid>
              <a:tr h="389805">
                <a:tc>
                  <a:txBody>
                    <a:bodyPr/>
                    <a:lstStyle/>
                    <a:p>
                      <a:r>
                        <a:rPr lang="ru-RU" sz="1400" dirty="0"/>
                        <a:t>ИНДЕКС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marL="72502" marR="72502" marT="36251" marB="36251"/>
                </a:tc>
                <a:extLst>
                  <a:ext uri="{0D108BD9-81ED-4DB2-BD59-A6C34878D82A}">
                    <a16:rowId xmlns:a16="http://schemas.microsoft.com/office/drawing/2014/main" val="2213506430"/>
                  </a:ext>
                </a:extLst>
              </a:tr>
              <a:tr h="389805"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ЗНАЧЕНИЯ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marL="72502" marR="72502" marT="36251" marB="36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</a:t>
                      </a:r>
                    </a:p>
                  </a:txBody>
                  <a:tcPr marL="72502" marR="72502" marT="36251" marB="36251"/>
                </a:tc>
                <a:extLst>
                  <a:ext uri="{0D108BD9-81ED-4DB2-BD59-A6C34878D82A}">
                    <a16:rowId xmlns:a16="http://schemas.microsoft.com/office/drawing/2014/main" val="2182303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CA9966-C1D8-4E55-A7B0-6F78EADE16BA}"/>
              </a:ext>
            </a:extLst>
          </p:cNvPr>
          <p:cNvSpPr txBox="1"/>
          <p:nvPr/>
        </p:nvSpPr>
        <p:spPr>
          <a:xfrm>
            <a:off x="2807788" y="1599363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ИСХОДНЫЙ МАССИВ</a:t>
            </a:r>
          </a:p>
        </p:txBody>
      </p:sp>
      <p:sp>
        <p:nvSpPr>
          <p:cNvPr id="15" name="Shape 158">
            <a:extLst>
              <a:ext uri="{FF2B5EF4-FFF2-40B4-BE49-F238E27FC236}">
                <a16:creationId xmlns:a16="http://schemas.microsoft.com/office/drawing/2014/main" id="{C731A2FD-62D9-4034-94BE-1192FAABFE56}"/>
              </a:ext>
            </a:extLst>
          </p:cNvPr>
          <p:cNvSpPr txBox="1">
            <a:spLocks/>
          </p:cNvSpPr>
          <p:nvPr/>
        </p:nvSpPr>
        <p:spPr>
          <a:xfrm>
            <a:off x="7572157" y="1392307"/>
            <a:ext cx="4320480" cy="212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/>
              <a:t>Найдены решения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/>
              <a:t>подмножество { 3, 2 }</a:t>
            </a:r>
          </a:p>
          <a:p>
            <a:pPr marL="0" indent="-6985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-RU" b="1" dirty="0"/>
              <a:t>подмножество { 4, 1 }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C014E4F-0DF2-4696-BEC6-7FE52FF7EBBB}"/>
              </a:ext>
            </a:extLst>
          </p:cNvPr>
          <p:cNvSpPr/>
          <p:nvPr/>
        </p:nvSpPr>
        <p:spPr>
          <a:xfrm>
            <a:off x="4223792" y="4452163"/>
            <a:ext cx="360040" cy="41699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214B3A7-2349-4AAB-BD64-EC7CBD6A357D}"/>
              </a:ext>
            </a:extLst>
          </p:cNvPr>
          <p:cNvSpPr/>
          <p:nvPr/>
        </p:nvSpPr>
        <p:spPr>
          <a:xfrm>
            <a:off x="4871860" y="4967403"/>
            <a:ext cx="360040" cy="41699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16B8FDE-A7AE-4160-A99F-88E37CF9467C}"/>
              </a:ext>
            </a:extLst>
          </p:cNvPr>
          <p:cNvSpPr/>
          <p:nvPr/>
        </p:nvSpPr>
        <p:spPr>
          <a:xfrm>
            <a:off x="6744072" y="5966719"/>
            <a:ext cx="360040" cy="41699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39AB8A7-EDD8-4818-96DE-E2DD5D609533}"/>
              </a:ext>
            </a:extLst>
          </p:cNvPr>
          <p:cNvSpPr/>
          <p:nvPr/>
        </p:nvSpPr>
        <p:spPr>
          <a:xfrm>
            <a:off x="6744072" y="5488754"/>
            <a:ext cx="360040" cy="41699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E2BCBBA-47DC-4851-BAAE-C0A1BA97E68A}"/>
              </a:ext>
            </a:extLst>
          </p:cNvPr>
          <p:cNvCxnSpPr/>
          <p:nvPr/>
        </p:nvCxnSpPr>
        <p:spPr>
          <a:xfrm flipH="1" flipV="1">
            <a:off x="4223792" y="5805264"/>
            <a:ext cx="252028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1A7808-55C1-48FF-9493-370EEE3C1CB9}"/>
              </a:ext>
            </a:extLst>
          </p:cNvPr>
          <p:cNvCxnSpPr>
            <a:cxnSpLocks/>
          </p:cNvCxnSpPr>
          <p:nvPr/>
        </p:nvCxnSpPr>
        <p:spPr>
          <a:xfrm flipH="1" flipV="1">
            <a:off x="5195893" y="5290582"/>
            <a:ext cx="1530173" cy="340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242C281-C74E-4856-BBE2-9DE1EA166638}"/>
              </a:ext>
            </a:extLst>
          </p:cNvPr>
          <p:cNvCxnSpPr/>
          <p:nvPr/>
        </p:nvCxnSpPr>
        <p:spPr>
          <a:xfrm flipV="1">
            <a:off x="4221813" y="5315684"/>
            <a:ext cx="0" cy="52796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830A0-67C3-4244-A552-A28212A08544}"/>
              </a:ext>
            </a:extLst>
          </p:cNvPr>
          <p:cNvSpPr txBox="1"/>
          <p:nvPr/>
        </p:nvSpPr>
        <p:spPr>
          <a:xfrm>
            <a:off x="7716179" y="600376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ИМЕЕТСЯ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0C51583-8242-47DD-BB72-46572AC47465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284131" y="6326932"/>
            <a:ext cx="432048" cy="23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9ADFF2D-7FAF-4967-9386-1856FC4D6CAB}"/>
              </a:ext>
            </a:extLst>
          </p:cNvPr>
          <p:cNvCxnSpPr>
            <a:cxnSpLocks/>
          </p:cNvCxnSpPr>
          <p:nvPr/>
        </p:nvCxnSpPr>
        <p:spPr>
          <a:xfrm flipV="1">
            <a:off x="4217855" y="4692521"/>
            <a:ext cx="0" cy="49354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EBCE861-FA0F-45E5-AF4C-8C2C7D141F57}"/>
              </a:ext>
            </a:extLst>
          </p:cNvPr>
          <p:cNvCxnSpPr/>
          <p:nvPr/>
        </p:nvCxnSpPr>
        <p:spPr>
          <a:xfrm flipV="1">
            <a:off x="7176120" y="5653783"/>
            <a:ext cx="0" cy="52796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9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F8A0B572-700E-4792-8D6F-2FD96F77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0"/>
            <a:ext cx="12097344" cy="88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03">
            <a:extLst>
              <a:ext uri="{FF2B5EF4-FFF2-40B4-BE49-F238E27FC236}">
                <a16:creationId xmlns:a16="http://schemas.microsoft.com/office/drawing/2014/main" id="{2C2E15B0-BA8C-4428-B55B-982E9DC7D997}"/>
              </a:ext>
            </a:extLst>
          </p:cNvPr>
          <p:cNvSpPr txBox="1">
            <a:spLocks/>
          </p:cNvSpPr>
          <p:nvPr/>
        </p:nvSpPr>
        <p:spPr>
          <a:xfrm>
            <a:off x="2135560" y="1268760"/>
            <a:ext cx="8352928" cy="5184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0C0"/>
              </a:buClr>
              <a:buNone/>
            </a:pP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hape 165">
                <a:extLst>
                  <a:ext uri="{FF2B5EF4-FFF2-40B4-BE49-F238E27FC236}">
                    <a16:creationId xmlns:a16="http://schemas.microsoft.com/office/drawing/2014/main" id="{ACBD6DB4-C822-4812-A3DF-0B672867CA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916832"/>
                <a:ext cx="10830249" cy="3416078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ru-RU" sz="3600" dirty="0"/>
                  <a:t>Полным перебором: </a:t>
                </a:r>
                <a:r>
                  <a:rPr lang="ru-RU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ru-RU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3600" dirty="0"/>
              </a:p>
              <a:p>
                <a:pPr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:r>
                  <a:rPr lang="ru-RU" sz="3600" dirty="0"/>
                  <a:t>Динамическое программирование: </a:t>
                </a:r>
                <a:r>
                  <a:rPr lang="ru-RU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O(S.Length*sum)</a:t>
                </a:r>
              </a:p>
            </p:txBody>
          </p:sp>
        </mc:Choice>
        <mc:Fallback>
          <p:sp>
            <p:nvSpPr>
              <p:cNvPr id="16" name="Shape 165">
                <a:extLst>
                  <a:ext uri="{FF2B5EF4-FFF2-40B4-BE49-F238E27FC236}">
                    <a16:creationId xmlns:a16="http://schemas.microsoft.com/office/drawing/2014/main" id="{ACBD6DB4-C822-4812-A3DF-0B672867C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916832"/>
                <a:ext cx="10830249" cy="3416078"/>
              </a:xfrm>
              <a:prstGeom prst="rect">
                <a:avLst/>
              </a:prstGeom>
              <a:blipFill>
                <a:blip r:embed="rId4"/>
                <a:stretch>
                  <a:fillRect l="-1576" t="-1248" r="-1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5402DC-696C-4EAD-AFF7-4B7690BAA83A}"/>
              </a:ext>
            </a:extLst>
          </p:cNvPr>
          <p:cNvSpPr/>
          <p:nvPr/>
        </p:nvSpPr>
        <p:spPr>
          <a:xfrm>
            <a:off x="3866771" y="149086"/>
            <a:ext cx="4890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СЛОЖНОСТЬ АЛГОРИТМА </a:t>
            </a:r>
          </a:p>
        </p:txBody>
      </p:sp>
    </p:spTree>
    <p:extLst>
      <p:ext uri="{BB962C8B-B14F-4D97-AF65-F5344CB8AC3E}">
        <p14:creationId xmlns:p14="http://schemas.microsoft.com/office/powerpoint/2010/main" val="3960896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385</Words>
  <Application>Microsoft Office PowerPoint</Application>
  <PresentationFormat>Широкоэкранный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Arial</vt:lpstr>
      <vt:lpstr>Algerian</vt:lpstr>
      <vt:lpstr>Agency FB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Максим Снегирев</cp:lastModifiedBy>
  <cp:revision>41</cp:revision>
  <dcterms:created xsi:type="dcterms:W3CDTF">2011-09-19T03:23:37Z</dcterms:created>
  <dcterms:modified xsi:type="dcterms:W3CDTF">2018-06-13T16:17:09Z</dcterms:modified>
</cp:coreProperties>
</file>