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7" r:id="rId9"/>
    <p:sldId id="265" r:id="rId10"/>
    <p:sldId id="266" r:id="rId11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lear Sans Regular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23" d="100"/>
          <a:sy n="23" d="100"/>
        </p:scale>
        <p:origin x="42" y="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7.jpe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017838" y="3179426"/>
            <a:ext cx="7896178" cy="2731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8000" spc="-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 Analysis: </a:t>
            </a:r>
          </a:p>
          <a:p>
            <a:pPr algn="ctr">
              <a:lnSpc>
                <a:spcPts val="11059"/>
              </a:lnSpc>
            </a:pPr>
            <a:r>
              <a:rPr lang="en-US" sz="8000" spc="-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24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4"/>
            <a:ext cx="3546595" cy="3686215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20552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20552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14600" y="2285607"/>
            <a:ext cx="8673443" cy="5328458"/>
            <a:chOff x="0" y="0"/>
            <a:chExt cx="11564591" cy="7104609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48064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recap</a:t>
              </a:r>
            </a:p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</a:t>
              </a:r>
            </a:p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</a:t>
              </a:r>
            </a:p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Insights</a:t>
              </a:r>
            </a:p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091255" y="2028890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D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Recap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21D447-70C5-6CF9-91C0-80C11D38F1A5}"/>
              </a:ext>
            </a:extLst>
          </p:cNvPr>
          <p:cNvSpPr/>
          <p:nvPr/>
        </p:nvSpPr>
        <p:spPr>
          <a:xfrm>
            <a:off x="8741760" y="2951507"/>
            <a:ext cx="7428886" cy="4733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Buzz is fast growing technology unicorn that need to adapt quickly to its global scale. Accenture has begun a 3 month POC focusing on these tasks:</a:t>
            </a:r>
          </a:p>
          <a:p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audit Social Buzz’s big data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for a successful 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to find Social Buzz’s top 5 most popular categories of content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4CDA98-4842-AD37-90EA-94EA4B07AFC2}"/>
              </a:ext>
            </a:extLst>
          </p:cNvPr>
          <p:cNvSpPr txBox="1"/>
          <p:nvPr/>
        </p:nvSpPr>
        <p:spPr>
          <a:xfrm>
            <a:off x="2515537" y="4528949"/>
            <a:ext cx="6732023" cy="3939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lang="en-US" sz="3200" u="sng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100000</a:t>
            </a:r>
            <a:r>
              <a:rPr lang="en-US" sz="32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posts per day</a:t>
            </a:r>
          </a:p>
          <a:p>
            <a:r>
              <a:rPr lang="en-US" sz="3200" u="sng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36.500.000</a:t>
            </a:r>
            <a:r>
              <a:rPr lang="en-US" sz="32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pieces content per year!</a:t>
            </a:r>
          </a:p>
          <a:p>
            <a:endParaRPr lang="en-US" sz="3200" spc="-8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how to capitalize on it when there is so much</a:t>
            </a:r>
          </a:p>
          <a:p>
            <a:endParaRPr lang="en-US" sz="3200" spc="-8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u="sng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to find Social Buzz’s top 5 most popular categories of 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E53ACA-55E8-5E7C-BB7C-D77820766748}"/>
              </a:ext>
            </a:extLst>
          </p:cNvPr>
          <p:cNvSpPr txBox="1"/>
          <p:nvPr/>
        </p:nvSpPr>
        <p:spPr>
          <a:xfrm>
            <a:off x="3899527" y="1281008"/>
            <a:ext cx="4677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</a:t>
            </a:r>
            <a:endParaRPr lang="en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05A7D5-1EF4-1CD9-ABC1-8FE2ABBBD55E}"/>
              </a:ext>
            </a:extLst>
          </p:cNvPr>
          <p:cNvSpPr txBox="1"/>
          <p:nvPr/>
        </p:nvSpPr>
        <p:spPr>
          <a:xfrm>
            <a:off x="5613717" y="3059005"/>
            <a:ext cx="4677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999CD4F-7324-A2C6-4D0D-D039F6BF74C8}"/>
              </a:ext>
            </a:extLst>
          </p:cNvPr>
          <p:cNvSpPr txBox="1"/>
          <p:nvPr/>
        </p:nvSpPr>
        <p:spPr>
          <a:xfrm>
            <a:off x="7472542" y="4656374"/>
            <a:ext cx="4677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Modelling</a:t>
            </a:r>
            <a:endParaRPr lang="en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B20FAF-0883-E972-1A62-72AA35794CA8}"/>
              </a:ext>
            </a:extLst>
          </p:cNvPr>
          <p:cNvSpPr txBox="1"/>
          <p:nvPr/>
        </p:nvSpPr>
        <p:spPr>
          <a:xfrm>
            <a:off x="9360930" y="6309920"/>
            <a:ext cx="4677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endParaRPr lang="en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3C1489-57B2-B992-DC66-68A3F23E847C}"/>
              </a:ext>
            </a:extLst>
          </p:cNvPr>
          <p:cNvSpPr txBox="1"/>
          <p:nvPr/>
        </p:nvSpPr>
        <p:spPr>
          <a:xfrm>
            <a:off x="11179806" y="8052982"/>
            <a:ext cx="4677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Uncover Insights</a:t>
            </a:r>
            <a:endParaRPr lang="en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655409" y="5214580"/>
            <a:ext cx="4556671" cy="10195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3200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CATEGORIES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3">
            <a:extLst>
              <a:ext uri="{FF2B5EF4-FFF2-40B4-BE49-F238E27FC236}">
                <a16:creationId xmlns:a16="http://schemas.microsoft.com/office/drawing/2014/main" id="{47B4DAB9-259A-948A-9381-B3A4FC00D510}"/>
              </a:ext>
            </a:extLst>
          </p:cNvPr>
          <p:cNvSpPr txBox="1"/>
          <p:nvPr/>
        </p:nvSpPr>
        <p:spPr>
          <a:xfrm>
            <a:off x="1181100" y="10133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B9F84AF-6FBF-11A2-14E5-04DDF84562BB}"/>
              </a:ext>
            </a:extLst>
          </p:cNvPr>
          <p:cNvSpPr txBox="1"/>
          <p:nvPr/>
        </p:nvSpPr>
        <p:spPr>
          <a:xfrm>
            <a:off x="6560956" y="5347542"/>
            <a:ext cx="4556671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REACTIONS TO “ANIMAL” POSTS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42EBBFD2-6D15-BF10-50E9-1E185D32B514}"/>
              </a:ext>
            </a:extLst>
          </p:cNvPr>
          <p:cNvSpPr txBox="1"/>
          <p:nvPr/>
        </p:nvSpPr>
        <p:spPr>
          <a:xfrm>
            <a:off x="11893954" y="5449782"/>
            <a:ext cx="4556671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 WITH MOST POSTS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45067A0F-5FC5-5485-44C0-0DAE96E5E3B0}"/>
              </a:ext>
            </a:extLst>
          </p:cNvPr>
          <p:cNvSpPr txBox="1"/>
          <p:nvPr/>
        </p:nvSpPr>
        <p:spPr>
          <a:xfrm>
            <a:off x="3276601" y="3820831"/>
            <a:ext cx="9144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I6</a:t>
            </a: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DF006561-7524-FFE3-3D35-06ED80BFF549}"/>
              </a:ext>
            </a:extLst>
          </p:cNvPr>
          <p:cNvSpPr txBox="1"/>
          <p:nvPr/>
        </p:nvSpPr>
        <p:spPr>
          <a:xfrm>
            <a:off x="7832293" y="3968555"/>
            <a:ext cx="1894252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I897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AF18AB14-3F95-EFCB-440A-6CA5123B8103}"/>
              </a:ext>
            </a:extLst>
          </p:cNvPr>
          <p:cNvSpPr txBox="1"/>
          <p:nvPr/>
        </p:nvSpPr>
        <p:spPr>
          <a:xfrm>
            <a:off x="11893954" y="3945734"/>
            <a:ext cx="470066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97F14D1A-93F3-D245-2F32-A796CA8B81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3800" y="1685151"/>
            <a:ext cx="13030200" cy="754448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8457E04B-37AD-8D20-F12F-1E851AAE57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0974" y="1231450"/>
            <a:ext cx="13657325" cy="814501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3689757-260B-2563-771A-739D57D2FAB8}"/>
              </a:ext>
            </a:extLst>
          </p:cNvPr>
          <p:cNvSpPr/>
          <p:nvPr/>
        </p:nvSpPr>
        <p:spPr>
          <a:xfrm>
            <a:off x="11181466" y="1580430"/>
            <a:ext cx="6344534" cy="7544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Animals and science are the two most popular categories of content, showing that people enjoy “real-life” and “factual” content the most.</a:t>
            </a:r>
          </a:p>
          <a:p>
            <a:pPr algn="just"/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 is a common theme with the top 5 categories with “Healthy Eating” ranking the Highest. This may give an indication to the audience within  your user base. You could use this insight to create a campaign and work with healthy eating brands to boost user engagement.</a:t>
            </a:r>
          </a:p>
          <a:p>
            <a:pPr algn="just"/>
            <a:endParaRPr lang="en-ID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243</Words>
  <Application>Microsoft Office PowerPoint</Application>
  <PresentationFormat>Custom</PresentationFormat>
  <Paragraphs>68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Graphik Regular</vt:lpstr>
      <vt:lpstr>Arial</vt:lpstr>
      <vt:lpstr>Times New Roman</vt:lpstr>
      <vt:lpstr>Clear Sans Regular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I Wayan Dimas Pangestu</cp:lastModifiedBy>
  <cp:revision>18</cp:revision>
  <dcterms:created xsi:type="dcterms:W3CDTF">2006-08-16T00:00:00Z</dcterms:created>
  <dcterms:modified xsi:type="dcterms:W3CDTF">2023-12-21T17:29:43Z</dcterms:modified>
  <dc:identifier>DAEhDyfaYKE</dc:identifier>
</cp:coreProperties>
</file>