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98" r:id="rId2"/>
    <p:sldId id="299" r:id="rId3"/>
    <p:sldId id="300" r:id="rId4"/>
    <p:sldId id="301" r:id="rId5"/>
    <p:sldId id="30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>
      <p:cViewPr varScale="1">
        <p:scale>
          <a:sx n="72" d="100"/>
          <a:sy n="72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F5C6F-B67E-42DA-8EA2-395FCA0914CE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F8704-47FE-4439-B9B2-6E5987800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0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2A8343-9596-48F6-B6F4-D64A443CE06E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DA6C-6CDA-4E42-B2C0-59FCBB288EF7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C9A4-CF73-453C-AE01-0D121BA5A92E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697-D621-4426-89CA-AF7AA3648F87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D0B-8512-421D-9A1F-02DB3DE01139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7DA1-225B-4B31-8B37-68D51AFE427C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64D0-D25A-49E9-8846-DD558F7579A2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B09-38C2-4C25-A1B5-1154BF1BDC2D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C4C-5933-4F43-BC33-8BB926D115C7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15D3-65A3-477C-AA91-302B9334F436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82C-8518-474C-BA73-CF10DB4DF6C1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4C4-181F-4B4D-83CD-0CEA4DA20213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A0B3-0873-4E9E-8A4A-93B06347CA17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DD91-999F-4E27-A011-1D2074D42549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B5D1-7E05-4DFB-AF52-2E3A688D0A10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5BC0-B6A3-4BD5-B8ED-FB1CC9D64F5A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A8D1-D556-4D43-A90C-66D8734330AC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6D66-813E-4A2E-B2AE-327F32656EF3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D5C58-0054-46CC-98B9-A56057A5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-387424"/>
            <a:ext cx="10945216" cy="1478570"/>
          </a:xfrm>
        </p:spPr>
        <p:txBody>
          <a:bodyPr/>
          <a:lstStyle/>
          <a:p>
            <a:pPr algn="ctr"/>
            <a:r>
              <a:rPr lang="pt-BR" dirty="0"/>
              <a:t>Lava-jato ecológico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037B3-CEA5-4240-9D73-0952A913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476672"/>
            <a:ext cx="11593288" cy="6093296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pt-BR" sz="2400" dirty="0"/>
              <a:t>DIAGRAMA EM BLOCOS:</a:t>
            </a:r>
          </a:p>
          <a:p>
            <a:pPr marL="457200" lvl="1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9C6CB5-DF42-4E54-995E-C728B6153669}"/>
              </a:ext>
            </a:extLst>
          </p:cNvPr>
          <p:cNvSpPr/>
          <p:nvPr/>
        </p:nvSpPr>
        <p:spPr>
          <a:xfrm>
            <a:off x="1991544" y="1163154"/>
            <a:ext cx="2232248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RESERVATÓRIO DE</a:t>
            </a:r>
          </a:p>
          <a:p>
            <a:pPr algn="ctr"/>
            <a:r>
              <a:rPr lang="pt-BR" b="1" dirty="0"/>
              <a:t>ÁGUA DA RUA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54CB151-62BC-4BFD-9525-53A7A4E552CD}"/>
              </a:ext>
            </a:extLst>
          </p:cNvPr>
          <p:cNvSpPr/>
          <p:nvPr/>
        </p:nvSpPr>
        <p:spPr>
          <a:xfrm>
            <a:off x="7104112" y="1114940"/>
            <a:ext cx="2232248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RESERVATÓRIO DE ÁGUA FILTRADA</a:t>
            </a:r>
          </a:p>
          <a:p>
            <a:pPr algn="ctr"/>
            <a:r>
              <a:rPr lang="pt-BR" b="1" dirty="0"/>
              <a:t>PRINCIPAL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21AFF1-4FD4-4287-BAF6-54A4E074EDC6}"/>
              </a:ext>
            </a:extLst>
          </p:cNvPr>
          <p:cNvSpPr/>
          <p:nvPr/>
        </p:nvSpPr>
        <p:spPr>
          <a:xfrm>
            <a:off x="1991544" y="4774257"/>
            <a:ext cx="2232247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FILTRO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E27D2F8-5FAF-4DBA-B57C-82A57116EF05}"/>
              </a:ext>
            </a:extLst>
          </p:cNvPr>
          <p:cNvSpPr/>
          <p:nvPr/>
        </p:nvSpPr>
        <p:spPr>
          <a:xfrm>
            <a:off x="7104113" y="4797152"/>
            <a:ext cx="2232247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RESERVATÓRIO DE ÁGUA FILTRADA</a:t>
            </a:r>
          </a:p>
          <a:p>
            <a:pPr algn="ctr"/>
            <a:r>
              <a:rPr lang="pt-BR" b="1" dirty="0"/>
              <a:t>SECUNDÁRIO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1AEEF52-5F30-43AF-8117-337CC0D7DBED}"/>
              </a:ext>
            </a:extLst>
          </p:cNvPr>
          <p:cNvSpPr/>
          <p:nvPr/>
        </p:nvSpPr>
        <p:spPr>
          <a:xfrm>
            <a:off x="4655840" y="3163961"/>
            <a:ext cx="2088232" cy="1224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817FFF2-107B-4045-AC2B-70A656D8C97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438258" y="2699116"/>
            <a:ext cx="665854" cy="6441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716F624-657A-4AFB-B1EF-D0994C7C6FF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223792" y="2747332"/>
            <a:ext cx="737862" cy="5959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B218D92-8256-4EC8-BF9B-DFAB9EEB35D4}"/>
              </a:ext>
            </a:extLst>
          </p:cNvPr>
          <p:cNvCxnSpPr>
            <a:stCxn id="9" idx="3"/>
          </p:cNvCxnSpPr>
          <p:nvPr/>
        </p:nvCxnSpPr>
        <p:spPr>
          <a:xfrm flipH="1">
            <a:off x="4079775" y="4208826"/>
            <a:ext cx="881879" cy="5337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95897F3-3365-4E06-BD62-DD83C0864B3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6438258" y="4208826"/>
            <a:ext cx="665854" cy="56543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CCE557F-1469-4FFA-ABC8-FB2330FCD88B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H="1" flipV="1">
            <a:off x="8220236" y="2699116"/>
            <a:ext cx="1" cy="20980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77D445E-9956-4729-9CB4-FFBF2FFE106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23791" y="5566345"/>
            <a:ext cx="2880322" cy="228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088683B-137E-4296-960D-0BC472DDBA8C}"/>
              </a:ext>
            </a:extLst>
          </p:cNvPr>
          <p:cNvSpPr txBox="1"/>
          <p:nvPr/>
        </p:nvSpPr>
        <p:spPr>
          <a:xfrm>
            <a:off x="8236482" y="4373292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BOMBA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E097ECE-EDFA-49A6-A5B7-F2D2B4C2836E}"/>
              </a:ext>
            </a:extLst>
          </p:cNvPr>
          <p:cNvSpPr txBox="1"/>
          <p:nvPr/>
        </p:nvSpPr>
        <p:spPr>
          <a:xfrm>
            <a:off x="9309318" y="1710465"/>
            <a:ext cx="118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VÁLVULA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F5189CA-54E7-4B69-A29D-7AA01FAC3FD5}"/>
              </a:ext>
            </a:extLst>
          </p:cNvPr>
          <p:cNvSpPr txBox="1"/>
          <p:nvPr/>
        </p:nvSpPr>
        <p:spPr>
          <a:xfrm>
            <a:off x="878979" y="1770576"/>
            <a:ext cx="118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VÁLVULA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97A485C-0D30-4CFE-BE00-A025C72AC1B3}"/>
              </a:ext>
            </a:extLst>
          </p:cNvPr>
          <p:cNvSpPr txBox="1"/>
          <p:nvPr/>
        </p:nvSpPr>
        <p:spPr>
          <a:xfrm>
            <a:off x="9412102" y="479340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LADRÃO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9F289D7-667A-4113-A801-2278F77BAB33}"/>
              </a:ext>
            </a:extLst>
          </p:cNvPr>
          <p:cNvSpPr txBox="1"/>
          <p:nvPr/>
        </p:nvSpPr>
        <p:spPr>
          <a:xfrm>
            <a:off x="9309318" y="23604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SENSOR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DE57076-D9B1-451A-ACD8-DB5BCC7D1EA9}"/>
              </a:ext>
            </a:extLst>
          </p:cNvPr>
          <p:cNvSpPr txBox="1"/>
          <p:nvPr/>
        </p:nvSpPr>
        <p:spPr>
          <a:xfrm>
            <a:off x="9309318" y="97961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SENSOR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CBE2A2-32EC-4B04-B817-043A2C8A19DE}"/>
              </a:ext>
            </a:extLst>
          </p:cNvPr>
          <p:cNvSpPr txBox="1"/>
          <p:nvPr/>
        </p:nvSpPr>
        <p:spPr>
          <a:xfrm>
            <a:off x="9388587" y="603037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278494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D5C58-0054-46CC-98B9-A56057A5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-387424"/>
            <a:ext cx="10945216" cy="1478570"/>
          </a:xfrm>
        </p:spPr>
        <p:txBody>
          <a:bodyPr/>
          <a:lstStyle/>
          <a:p>
            <a:pPr algn="ctr">
              <a:tabLst>
                <a:tab pos="6283325" algn="l"/>
              </a:tabLst>
            </a:pPr>
            <a:r>
              <a:rPr lang="pt-BR" dirty="0"/>
              <a:t>Lava-jato ecológico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037B3-CEA5-4240-9D73-0952A913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476672"/>
            <a:ext cx="11449272" cy="6093296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pt-BR" sz="2400" dirty="0"/>
              <a:t>FLUXOGRAMA SIMPLIFICADO:</a:t>
            </a:r>
          </a:p>
          <a:p>
            <a:pPr marL="457200" lvl="1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6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B9CE4-FC40-4970-99DB-B64AE21A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A3E59E8-74C4-4757-98E2-ACC310653C09}"/>
              </a:ext>
            </a:extLst>
          </p:cNvPr>
          <p:cNvSpPr/>
          <p:nvPr/>
        </p:nvSpPr>
        <p:spPr>
          <a:xfrm>
            <a:off x="3071664" y="1179501"/>
            <a:ext cx="1440160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03CAF2DA-D645-447B-B280-8982C9C34448}"/>
              </a:ext>
            </a:extLst>
          </p:cNvPr>
          <p:cNvSpPr/>
          <p:nvPr/>
        </p:nvSpPr>
        <p:spPr>
          <a:xfrm>
            <a:off x="2711624" y="5517983"/>
            <a:ext cx="2160240" cy="1368152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Chave-ON</a:t>
            </a:r>
            <a:r>
              <a:rPr lang="pt-BR" dirty="0">
                <a:solidFill>
                  <a:schemeClr val="bg1"/>
                </a:solidFill>
              </a:rPr>
              <a:t> = 0 ?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B5A67B5B-30DF-4227-B725-103F44CCA019}"/>
              </a:ext>
            </a:extLst>
          </p:cNvPr>
          <p:cNvSpPr/>
          <p:nvPr/>
        </p:nvSpPr>
        <p:spPr>
          <a:xfrm>
            <a:off x="2927648" y="2403637"/>
            <a:ext cx="1728192" cy="72008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Zera as saídas.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E461645-031A-48F2-9B72-A21AADBCEB0F}"/>
              </a:ext>
            </a:extLst>
          </p:cNvPr>
          <p:cNvSpPr/>
          <p:nvPr/>
        </p:nvSpPr>
        <p:spPr>
          <a:xfrm>
            <a:off x="3647728" y="1827573"/>
            <a:ext cx="288032" cy="288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4D7C34-2348-45D9-9C6C-23FD762951B6}"/>
              </a:ext>
            </a:extLst>
          </p:cNvPr>
          <p:cNvSpPr/>
          <p:nvPr/>
        </p:nvSpPr>
        <p:spPr>
          <a:xfrm>
            <a:off x="3647728" y="34117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051D075-1FAE-48E9-9F45-6B1FE2FD27EC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791744" y="1611549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507089D-3D89-4FFF-B556-7CE1BA254CDE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791744" y="2115605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644B450-C8A3-49EA-80AE-8FED1CFED2E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791744" y="3123717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87ED5CF0-681C-4191-96B9-0B8749E46EE1}"/>
              </a:ext>
            </a:extLst>
          </p:cNvPr>
          <p:cNvCxnSpPr>
            <a:cxnSpLocks/>
            <a:stCxn id="47" idx="2"/>
            <a:endCxn id="8" idx="0"/>
          </p:cNvCxnSpPr>
          <p:nvPr/>
        </p:nvCxnSpPr>
        <p:spPr>
          <a:xfrm>
            <a:off x="3791744" y="4797903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xograma: Processo 46">
            <a:extLst>
              <a:ext uri="{FF2B5EF4-FFF2-40B4-BE49-F238E27FC236}">
                <a16:creationId xmlns:a16="http://schemas.microsoft.com/office/drawing/2014/main" id="{266A7E8D-79FB-46D3-A53F-4D87E838AB56}"/>
              </a:ext>
            </a:extLst>
          </p:cNvPr>
          <p:cNvSpPr/>
          <p:nvPr/>
        </p:nvSpPr>
        <p:spPr>
          <a:xfrm>
            <a:off x="2927648" y="4437863"/>
            <a:ext cx="1728192" cy="36004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Lê as chaves.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E09F534-1E8B-4BF4-9E4A-68432E0C7D25}"/>
              </a:ext>
            </a:extLst>
          </p:cNvPr>
          <p:cNvCxnSpPr>
            <a:cxnSpLocks/>
            <a:stCxn id="12" idx="4"/>
            <a:endCxn id="47" idx="0"/>
          </p:cNvCxnSpPr>
          <p:nvPr/>
        </p:nvCxnSpPr>
        <p:spPr>
          <a:xfrm>
            <a:off x="3791744" y="3699781"/>
            <a:ext cx="0" cy="73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EBBE5E40-8DF5-4C7D-BC67-1FA2876DA7C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71864" y="620205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uxograma: Processo 121">
            <a:extLst>
              <a:ext uri="{FF2B5EF4-FFF2-40B4-BE49-F238E27FC236}">
                <a16:creationId xmlns:a16="http://schemas.microsoft.com/office/drawing/2014/main" id="{7CF86138-378A-4A0E-8AAA-C422DE477669}"/>
              </a:ext>
            </a:extLst>
          </p:cNvPr>
          <p:cNvSpPr/>
          <p:nvPr/>
        </p:nvSpPr>
        <p:spPr>
          <a:xfrm>
            <a:off x="5087888" y="3861799"/>
            <a:ext cx="2592288" cy="115212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Recebe água da rua: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Válvula-1 = 1;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Válvula-2 = 0;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Bomba = 0.</a:t>
            </a:r>
          </a:p>
        </p:txBody>
      </p:sp>
      <p:cxnSp>
        <p:nvCxnSpPr>
          <p:cNvPr id="154" name="Conector de Seta Reta 153">
            <a:extLst>
              <a:ext uri="{FF2B5EF4-FFF2-40B4-BE49-F238E27FC236}">
                <a16:creationId xmlns:a16="http://schemas.microsoft.com/office/drawing/2014/main" id="{F7E01806-CAD2-4F6E-9555-89990D43C07E}"/>
              </a:ext>
            </a:extLst>
          </p:cNvPr>
          <p:cNvCxnSpPr>
            <a:cxnSpLocks/>
          </p:cNvCxnSpPr>
          <p:nvPr/>
        </p:nvCxnSpPr>
        <p:spPr>
          <a:xfrm flipV="1">
            <a:off x="6384032" y="5013927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E0FB14BE-1139-4407-9975-109F07E30EA7}"/>
              </a:ext>
            </a:extLst>
          </p:cNvPr>
          <p:cNvCxnSpPr>
            <a:cxnSpLocks/>
          </p:cNvCxnSpPr>
          <p:nvPr/>
        </p:nvCxnSpPr>
        <p:spPr>
          <a:xfrm flipV="1">
            <a:off x="6312024" y="3861799"/>
            <a:ext cx="0" cy="27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FE60938D-47EB-4762-B723-3ED43E1EE40A}"/>
              </a:ext>
            </a:extLst>
          </p:cNvPr>
          <p:cNvSpPr txBox="1"/>
          <p:nvPr/>
        </p:nvSpPr>
        <p:spPr>
          <a:xfrm>
            <a:off x="-600744" y="27809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85662715-5DFA-4097-857A-096255D9B45C}"/>
              </a:ext>
            </a:extLst>
          </p:cNvPr>
          <p:cNvSpPr txBox="1"/>
          <p:nvPr/>
        </p:nvSpPr>
        <p:spPr>
          <a:xfrm>
            <a:off x="6384032" y="508593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50455D06-4E35-49EE-8D77-0259A33D317A}"/>
              </a:ext>
            </a:extLst>
          </p:cNvPr>
          <p:cNvSpPr txBox="1"/>
          <p:nvPr/>
        </p:nvSpPr>
        <p:spPr>
          <a:xfrm>
            <a:off x="4727848" y="587802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80" name="Fluxograma: Decisão 79">
            <a:extLst>
              <a:ext uri="{FF2B5EF4-FFF2-40B4-BE49-F238E27FC236}">
                <a16:creationId xmlns:a16="http://schemas.microsoft.com/office/drawing/2014/main" id="{803CA67E-8251-44F4-BD8F-A0177BAF4AD9}"/>
              </a:ext>
            </a:extLst>
          </p:cNvPr>
          <p:cNvSpPr/>
          <p:nvPr/>
        </p:nvSpPr>
        <p:spPr>
          <a:xfrm>
            <a:off x="5231904" y="5517983"/>
            <a:ext cx="2304256" cy="1368152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Chave-SELECT = 0 ?</a:t>
            </a:r>
          </a:p>
        </p:txBody>
      </p:sp>
      <p:sp>
        <p:nvSpPr>
          <p:cNvPr id="102" name="Fluxograma: Processo 101">
            <a:extLst>
              <a:ext uri="{FF2B5EF4-FFF2-40B4-BE49-F238E27FC236}">
                <a16:creationId xmlns:a16="http://schemas.microsoft.com/office/drawing/2014/main" id="{999B84B5-7574-4107-8150-2C901C3B29E2}"/>
              </a:ext>
            </a:extLst>
          </p:cNvPr>
          <p:cNvSpPr/>
          <p:nvPr/>
        </p:nvSpPr>
        <p:spPr>
          <a:xfrm>
            <a:off x="8256240" y="3861799"/>
            <a:ext cx="2592288" cy="115212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Recebe água filtrada: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Válvula-1 = 0;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Válvula-2 = 1;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Bomba = 1.</a:t>
            </a:r>
          </a:p>
        </p:txBody>
      </p:sp>
      <p:cxnSp>
        <p:nvCxnSpPr>
          <p:cNvPr id="243" name="Conector: Angulado 242">
            <a:extLst>
              <a:ext uri="{FF2B5EF4-FFF2-40B4-BE49-F238E27FC236}">
                <a16:creationId xmlns:a16="http://schemas.microsoft.com/office/drawing/2014/main" id="{F71434EF-10DF-4553-8329-ADC3F7AA2E83}"/>
              </a:ext>
            </a:extLst>
          </p:cNvPr>
          <p:cNvCxnSpPr>
            <a:stCxn id="80" idx="3"/>
            <a:endCxn id="102" idx="2"/>
          </p:cNvCxnSpPr>
          <p:nvPr/>
        </p:nvCxnSpPr>
        <p:spPr>
          <a:xfrm flipV="1">
            <a:off x="7536160" y="5013927"/>
            <a:ext cx="2016224" cy="118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58635B01-2D1A-4786-9BE4-BAE18D23768F}"/>
              </a:ext>
            </a:extLst>
          </p:cNvPr>
          <p:cNvSpPr/>
          <p:nvPr/>
        </p:nvSpPr>
        <p:spPr>
          <a:xfrm>
            <a:off x="6240016" y="34297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8" name="Conector de Seta Reta 247">
            <a:extLst>
              <a:ext uri="{FF2B5EF4-FFF2-40B4-BE49-F238E27FC236}">
                <a16:creationId xmlns:a16="http://schemas.microsoft.com/office/drawing/2014/main" id="{E53B31E2-BF5B-414E-BA26-E10E2C45FFF2}"/>
              </a:ext>
            </a:extLst>
          </p:cNvPr>
          <p:cNvCxnSpPr>
            <a:stCxn id="122" idx="0"/>
            <a:endCxn id="108" idx="4"/>
          </p:cNvCxnSpPr>
          <p:nvPr/>
        </p:nvCxnSpPr>
        <p:spPr>
          <a:xfrm flipV="1">
            <a:off x="6384032" y="3717783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: Angulado 249">
            <a:extLst>
              <a:ext uri="{FF2B5EF4-FFF2-40B4-BE49-F238E27FC236}">
                <a16:creationId xmlns:a16="http://schemas.microsoft.com/office/drawing/2014/main" id="{44A1049E-FA70-40EF-B7F5-A1C0B0376693}"/>
              </a:ext>
            </a:extLst>
          </p:cNvPr>
          <p:cNvCxnSpPr>
            <a:stCxn id="102" idx="0"/>
            <a:endCxn id="108" idx="6"/>
          </p:cNvCxnSpPr>
          <p:nvPr/>
        </p:nvCxnSpPr>
        <p:spPr>
          <a:xfrm rot="16200000" flipV="1">
            <a:off x="7896200" y="2205615"/>
            <a:ext cx="288032" cy="3024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de Seta Reta 251">
            <a:extLst>
              <a:ext uri="{FF2B5EF4-FFF2-40B4-BE49-F238E27FC236}">
                <a16:creationId xmlns:a16="http://schemas.microsoft.com/office/drawing/2014/main" id="{F3029D76-D1F8-4B42-87C8-97BAA5D88DBB}"/>
              </a:ext>
            </a:extLst>
          </p:cNvPr>
          <p:cNvCxnSpPr>
            <a:stCxn id="108" idx="2"/>
            <a:endCxn id="12" idx="6"/>
          </p:cNvCxnSpPr>
          <p:nvPr/>
        </p:nvCxnSpPr>
        <p:spPr>
          <a:xfrm flipH="1" flipV="1">
            <a:off x="3935760" y="3555765"/>
            <a:ext cx="2304256" cy="1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7A9F5DF-9D46-47F6-8829-9814AC7CA4CC}"/>
              </a:ext>
            </a:extLst>
          </p:cNvPr>
          <p:cNvSpPr txBox="1"/>
          <p:nvPr/>
        </p:nvSpPr>
        <p:spPr>
          <a:xfrm>
            <a:off x="7536160" y="587802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254" name="Conector: Angulado 253">
            <a:extLst>
              <a:ext uri="{FF2B5EF4-FFF2-40B4-BE49-F238E27FC236}">
                <a16:creationId xmlns:a16="http://schemas.microsoft.com/office/drawing/2014/main" id="{F9E7B07E-6881-4FFE-B93A-A2C1BCDA9234}"/>
              </a:ext>
            </a:extLst>
          </p:cNvPr>
          <p:cNvCxnSpPr>
            <a:cxnSpLocks/>
            <a:stCxn id="8" idx="1"/>
            <a:endCxn id="11" idx="2"/>
          </p:cNvCxnSpPr>
          <p:nvPr/>
        </p:nvCxnSpPr>
        <p:spPr>
          <a:xfrm rot="10800000" flipH="1">
            <a:off x="2711624" y="1971589"/>
            <a:ext cx="936104" cy="4230470"/>
          </a:xfrm>
          <a:prstGeom prst="bentConnector3">
            <a:avLst>
              <a:gd name="adj1" fmla="val -45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E562343F-A1E2-497F-95C5-AFE4D704E1E9}"/>
              </a:ext>
            </a:extLst>
          </p:cNvPr>
          <p:cNvSpPr txBox="1"/>
          <p:nvPr/>
        </p:nvSpPr>
        <p:spPr>
          <a:xfrm>
            <a:off x="2279576" y="587802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252275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D5C58-0054-46CC-98B9-A56057A5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-387424"/>
            <a:ext cx="10945216" cy="1478570"/>
          </a:xfrm>
        </p:spPr>
        <p:txBody>
          <a:bodyPr/>
          <a:lstStyle/>
          <a:p>
            <a:pPr algn="ctr">
              <a:tabLst>
                <a:tab pos="6283325" algn="l"/>
              </a:tabLst>
            </a:pPr>
            <a:r>
              <a:rPr lang="pt-BR" dirty="0"/>
              <a:t>Lava-jato ecológico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037B3-CEA5-4240-9D73-0952A913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476672"/>
            <a:ext cx="11449272" cy="6093296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pt-BR" sz="2400" dirty="0"/>
              <a:t>ESQUEMA ELÉTRICO DA SIMULAÇÃO:</a:t>
            </a:r>
          </a:p>
          <a:p>
            <a:pPr marL="457200" lvl="1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6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B9CE4-FC40-4970-99DB-B64AE21A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59C6FC-3A78-4065-8D6D-E8BBC106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12192000" cy="40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D5C58-0054-46CC-98B9-A56057A5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-387424"/>
            <a:ext cx="10945216" cy="1478570"/>
          </a:xfrm>
        </p:spPr>
        <p:txBody>
          <a:bodyPr/>
          <a:lstStyle/>
          <a:p>
            <a:pPr algn="ctr">
              <a:tabLst>
                <a:tab pos="6283325" algn="l"/>
              </a:tabLst>
            </a:pPr>
            <a:r>
              <a:rPr lang="pt-BR" dirty="0"/>
              <a:t>Lava-jato ecológico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037B3-CEA5-4240-9D73-0952A913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1" y="332656"/>
            <a:ext cx="11716305" cy="6237312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pt-BR" sz="2400" dirty="0"/>
              <a:t>EQUIPES DE TRABALHO:</a:t>
            </a:r>
          </a:p>
          <a:p>
            <a:pPr marL="457200" lvl="1" indent="0" algn="just">
              <a:buNone/>
            </a:pPr>
            <a:endParaRPr lang="pt-BR" sz="2400" dirty="0"/>
          </a:p>
          <a:p>
            <a:pPr marL="457200" lvl="1" indent="0" algn="just">
              <a:buNone/>
            </a:pPr>
            <a:endParaRPr lang="pt-BR" sz="2400" dirty="0"/>
          </a:p>
          <a:p>
            <a:pPr marL="457200" lvl="1" indent="0" algn="just">
              <a:buNone/>
            </a:pPr>
            <a:r>
              <a:rPr lang="pt-BR" sz="2400" dirty="0"/>
              <a:t>	</a:t>
            </a:r>
          </a:p>
          <a:p>
            <a:pPr marL="457200" lvl="1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buNone/>
            </a:pPr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Observações: </a:t>
            </a:r>
          </a:p>
          <a:p>
            <a:pPr lvl="1"/>
            <a:r>
              <a:rPr lang="pt-BR" sz="2200" dirty="0"/>
              <a:t>A ordem cronológica das atividades será apresentada posteriormente no cronograma de desenvolvimento. </a:t>
            </a:r>
          </a:p>
          <a:p>
            <a:pPr lvl="1"/>
            <a:r>
              <a:rPr lang="pt-BR" sz="2200" dirty="0"/>
              <a:t>Serão realizadas reuniões quinzenais para verificar o andamento das atividades 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B9CE4-FC40-4970-99DB-B64AE21A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C212243-A927-4653-9F1B-949BE4E85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91211"/>
              </p:ext>
            </p:extLst>
          </p:nvPr>
        </p:nvGraphicFramePr>
        <p:xfrm>
          <a:off x="803411" y="908720"/>
          <a:ext cx="10585177" cy="388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417">
                  <a:extLst>
                    <a:ext uri="{9D8B030D-6E8A-4147-A177-3AD203B41FA5}">
                      <a16:colId xmlns:a16="http://schemas.microsoft.com/office/drawing/2014/main" val="1920802085"/>
                    </a:ext>
                  </a:extLst>
                </a:gridCol>
                <a:gridCol w="2171103">
                  <a:extLst>
                    <a:ext uri="{9D8B030D-6E8A-4147-A177-3AD203B41FA5}">
                      <a16:colId xmlns:a16="http://schemas.microsoft.com/office/drawing/2014/main" val="1467543373"/>
                    </a:ext>
                  </a:extLst>
                </a:gridCol>
                <a:gridCol w="3212737">
                  <a:extLst>
                    <a:ext uri="{9D8B030D-6E8A-4147-A177-3AD203B41FA5}">
                      <a16:colId xmlns:a16="http://schemas.microsoft.com/office/drawing/2014/main" val="1517770871"/>
                    </a:ext>
                  </a:extLst>
                </a:gridCol>
                <a:gridCol w="2691920">
                  <a:extLst>
                    <a:ext uri="{9D8B030D-6E8A-4147-A177-3AD203B41FA5}">
                      <a16:colId xmlns:a16="http://schemas.microsoft.com/office/drawing/2014/main" val="207691836"/>
                    </a:ext>
                  </a:extLst>
                </a:gridCol>
              </a:tblGrid>
              <a:tr h="4630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EQUIPES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COORDENADOR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INTEGRANTES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OBJETIVOS PRINCIPAIS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215093"/>
                  </a:ext>
                </a:extLst>
              </a:tr>
              <a:tr h="1484328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Prof°</a:t>
                      </a:r>
                      <a:r>
                        <a:rPr lang="pt-BR" dirty="0"/>
                        <a:t> Lucas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Professores: Eduardo e Patrícia.</a:t>
                      </a:r>
                    </a:p>
                    <a:p>
                      <a:pPr algn="l"/>
                      <a:endParaRPr lang="pt-BR" dirty="0"/>
                    </a:p>
                    <a:p>
                      <a:pPr algn="l"/>
                      <a:r>
                        <a:rPr lang="pt-BR" dirty="0"/>
                        <a:t>Alunos: </a:t>
                      </a:r>
                      <a:r>
                        <a:rPr lang="pt-BR" dirty="0" err="1"/>
                        <a:t>Rayan</a:t>
                      </a:r>
                      <a:r>
                        <a:rPr lang="pt-BR" dirty="0"/>
                        <a:t>, Túlio, Wagner, Luana.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Desenvolver os circuitos elétricos e o controle do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182730"/>
                  </a:ext>
                </a:extLst>
              </a:tr>
              <a:tr h="1141791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MECÂNICA, CIVIL e PRODUÇÂO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Profª</a:t>
                      </a:r>
                      <a:r>
                        <a:rPr lang="pt-BR" dirty="0"/>
                        <a:t> Maria Marta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Alunos: Carolina, Amanda, </a:t>
                      </a:r>
                      <a:r>
                        <a:rPr lang="pt-BR" dirty="0" err="1"/>
                        <a:t>Pollyanna</a:t>
                      </a:r>
                      <a:r>
                        <a:rPr lang="pt-BR" dirty="0"/>
                        <a:t>, Fabiane, </a:t>
                      </a:r>
                      <a:r>
                        <a:rPr lang="pt-BR" dirty="0" err="1"/>
                        <a:t>Darkson</a:t>
                      </a:r>
                      <a:r>
                        <a:rPr lang="pt-BR" dirty="0"/>
                        <a:t>, Júlia, Felipe e Gabriel.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Desenvolver o filtro, o projeto mecânico e hidráulico do sistema.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333880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SISTEMAS DE INFORMAÇÃO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Prof°</a:t>
                      </a:r>
                      <a:r>
                        <a:rPr lang="pt-BR" dirty="0"/>
                        <a:t> Severino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Alunos: Igor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Desenvolver o aplicativo de controle do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06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0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D5C58-0054-46CC-98B9-A56057A5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-387424"/>
            <a:ext cx="10945216" cy="1478570"/>
          </a:xfrm>
        </p:spPr>
        <p:txBody>
          <a:bodyPr/>
          <a:lstStyle/>
          <a:p>
            <a:pPr algn="ctr">
              <a:tabLst>
                <a:tab pos="6283325" algn="l"/>
              </a:tabLst>
            </a:pPr>
            <a:r>
              <a:rPr lang="pt-BR" dirty="0"/>
              <a:t>Lava-jato ecológico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037B3-CEA5-4240-9D73-0952A913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80" y="540997"/>
            <a:ext cx="11716305" cy="6237312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pt-BR" sz="2400" dirty="0"/>
              <a:t>CRONOGRAMA DE DESENVOLVIMENTO:</a:t>
            </a:r>
          </a:p>
          <a:p>
            <a:pPr marL="457200" lvl="1" indent="0" algn="just">
              <a:buNone/>
            </a:pPr>
            <a:endParaRPr lang="pt-BR" sz="2400" dirty="0"/>
          </a:p>
          <a:p>
            <a:pPr marL="457200" lvl="1" indent="0" algn="just">
              <a:buNone/>
            </a:pPr>
            <a:endParaRPr lang="pt-BR" sz="2400" dirty="0"/>
          </a:p>
          <a:p>
            <a:pPr marL="457200" lvl="1" indent="0" algn="just">
              <a:buNone/>
            </a:pPr>
            <a:r>
              <a:rPr lang="pt-BR" sz="2400" dirty="0"/>
              <a:t>	</a:t>
            </a:r>
          </a:p>
          <a:p>
            <a:pPr marL="457200" lvl="1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buNone/>
            </a:pPr>
            <a:endParaRPr lang="pt-BR" sz="2600" dirty="0"/>
          </a:p>
          <a:p>
            <a:pPr marL="0" indent="0">
              <a:buNone/>
            </a:pPr>
            <a:endParaRPr lang="pt-BR" sz="26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B9CE4-FC40-4970-99DB-B64AE21A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926AC5F-A29E-49B7-96CD-CA52CF3D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49602"/>
              </p:ext>
            </p:extLst>
          </p:nvPr>
        </p:nvGraphicFramePr>
        <p:xfrm>
          <a:off x="623392" y="1091146"/>
          <a:ext cx="11033590" cy="5500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635">
                  <a:extLst>
                    <a:ext uri="{9D8B030D-6E8A-4147-A177-3AD203B41FA5}">
                      <a16:colId xmlns:a16="http://schemas.microsoft.com/office/drawing/2014/main" val="1283276345"/>
                    </a:ext>
                  </a:extLst>
                </a:gridCol>
                <a:gridCol w="3725716">
                  <a:extLst>
                    <a:ext uri="{9D8B030D-6E8A-4147-A177-3AD203B41FA5}">
                      <a16:colId xmlns:a16="http://schemas.microsoft.com/office/drawing/2014/main" val="2476388854"/>
                    </a:ext>
                  </a:extLst>
                </a:gridCol>
                <a:gridCol w="696677">
                  <a:extLst>
                    <a:ext uri="{9D8B030D-6E8A-4147-A177-3AD203B41FA5}">
                      <a16:colId xmlns:a16="http://schemas.microsoft.com/office/drawing/2014/main" val="3618234163"/>
                    </a:ext>
                  </a:extLst>
                </a:gridCol>
                <a:gridCol w="696677">
                  <a:extLst>
                    <a:ext uri="{9D8B030D-6E8A-4147-A177-3AD203B41FA5}">
                      <a16:colId xmlns:a16="http://schemas.microsoft.com/office/drawing/2014/main" val="2454570157"/>
                    </a:ext>
                  </a:extLst>
                </a:gridCol>
                <a:gridCol w="645316">
                  <a:extLst>
                    <a:ext uri="{9D8B030D-6E8A-4147-A177-3AD203B41FA5}">
                      <a16:colId xmlns:a16="http://schemas.microsoft.com/office/drawing/2014/main" val="2670960670"/>
                    </a:ext>
                  </a:extLst>
                </a:gridCol>
                <a:gridCol w="700629">
                  <a:extLst>
                    <a:ext uri="{9D8B030D-6E8A-4147-A177-3AD203B41FA5}">
                      <a16:colId xmlns:a16="http://schemas.microsoft.com/office/drawing/2014/main" val="3623254797"/>
                    </a:ext>
                  </a:extLst>
                </a:gridCol>
                <a:gridCol w="701945">
                  <a:extLst>
                    <a:ext uri="{9D8B030D-6E8A-4147-A177-3AD203B41FA5}">
                      <a16:colId xmlns:a16="http://schemas.microsoft.com/office/drawing/2014/main" val="3190622800"/>
                    </a:ext>
                  </a:extLst>
                </a:gridCol>
                <a:gridCol w="738820">
                  <a:extLst>
                    <a:ext uri="{9D8B030D-6E8A-4147-A177-3AD203B41FA5}">
                      <a16:colId xmlns:a16="http://schemas.microsoft.com/office/drawing/2014/main" val="955307906"/>
                    </a:ext>
                  </a:extLst>
                </a:gridCol>
                <a:gridCol w="742773">
                  <a:extLst>
                    <a:ext uri="{9D8B030D-6E8A-4147-A177-3AD203B41FA5}">
                      <a16:colId xmlns:a16="http://schemas.microsoft.com/office/drawing/2014/main" val="1032670069"/>
                    </a:ext>
                  </a:extLst>
                </a:gridCol>
                <a:gridCol w="742773">
                  <a:extLst>
                    <a:ext uri="{9D8B030D-6E8A-4147-A177-3AD203B41FA5}">
                      <a16:colId xmlns:a16="http://schemas.microsoft.com/office/drawing/2014/main" val="3223777695"/>
                    </a:ext>
                  </a:extLst>
                </a:gridCol>
                <a:gridCol w="700629">
                  <a:extLst>
                    <a:ext uri="{9D8B030D-6E8A-4147-A177-3AD203B41FA5}">
                      <a16:colId xmlns:a16="http://schemas.microsoft.com/office/drawing/2014/main" val="2623022942"/>
                    </a:ext>
                  </a:extLst>
                </a:gridCol>
              </a:tblGrid>
              <a:tr h="13765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800" dirty="0">
                          <a:effectLst/>
                        </a:rPr>
                        <a:t>ITEM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800" dirty="0">
                          <a:effectLst/>
                        </a:rPr>
                        <a:t>ATIVIDADES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 gridSpan="9"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52860"/>
                  </a:ext>
                </a:extLst>
              </a:tr>
              <a:tr h="2824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800" b="1" dirty="0" err="1">
                          <a:effectLst/>
                        </a:rPr>
                        <a:t>Abr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800" b="1" dirty="0">
                          <a:effectLst/>
                        </a:rPr>
                        <a:t>Mai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800" b="1" dirty="0" err="1">
                          <a:effectLst/>
                        </a:rPr>
                        <a:t>Jun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800" b="1" dirty="0" err="1">
                          <a:effectLst/>
                        </a:rPr>
                        <a:t>Jul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800" b="1" dirty="0" err="1">
                          <a:effectLst/>
                        </a:rPr>
                        <a:t>Ago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800" b="1" dirty="0">
                          <a:effectLst/>
                        </a:rPr>
                        <a:t>Set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800" b="1" dirty="0">
                          <a:effectLst/>
                        </a:rPr>
                        <a:t>Out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800" b="1" dirty="0" err="1">
                          <a:effectLst/>
                        </a:rPr>
                        <a:t>Nov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800" b="1" dirty="0">
                          <a:effectLst/>
                        </a:rPr>
                        <a:t>Dez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/>
                </a:tc>
                <a:extLst>
                  <a:ext uri="{0D108BD9-81ED-4DB2-BD59-A6C34878D82A}">
                    <a16:rowId xmlns:a16="http://schemas.microsoft.com/office/drawing/2014/main" val="610277628"/>
                  </a:ext>
                </a:extLst>
              </a:tr>
              <a:tr h="4272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pt-BR" sz="1800" dirty="0">
                          <a:effectLst/>
                        </a:rPr>
                        <a:t>01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pt-BR" sz="1800" b="1" dirty="0">
                          <a:effectLst/>
                        </a:rPr>
                        <a:t>Reunião Inicial: Apresentação do cronograma e distribuição de tarefas.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extLst>
                  <a:ext uri="{0D108BD9-81ED-4DB2-BD59-A6C34878D82A}">
                    <a16:rowId xmlns:a16="http://schemas.microsoft.com/office/drawing/2014/main" val="319397874"/>
                  </a:ext>
                </a:extLst>
              </a:tr>
              <a:tr h="2824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pt-BR" sz="1800" dirty="0">
                          <a:effectLst/>
                        </a:rPr>
                        <a:t>02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pt-BR" sz="1800" b="1" dirty="0">
                          <a:effectLst/>
                        </a:rPr>
                        <a:t>Estudos preliminares sobre o desenvolvimento do projeto.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X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extLst>
                  <a:ext uri="{0D108BD9-81ED-4DB2-BD59-A6C34878D82A}">
                    <a16:rowId xmlns:a16="http://schemas.microsoft.com/office/drawing/2014/main" val="932844572"/>
                  </a:ext>
                </a:extLst>
              </a:tr>
              <a:tr h="4272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pt-BR" sz="1800" dirty="0">
                          <a:effectLst/>
                        </a:rPr>
                        <a:t>03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pt-BR" sz="1800" b="1">
                          <a:effectLst/>
                        </a:rPr>
                        <a:t>Desenvolvimento do programa do Arduino e dos circuitos elétricos.</a:t>
                      </a:r>
                      <a:endParaRPr lang="pt-BR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X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X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extLst>
                  <a:ext uri="{0D108BD9-81ED-4DB2-BD59-A6C34878D82A}">
                    <a16:rowId xmlns:a16="http://schemas.microsoft.com/office/drawing/2014/main" val="2364588856"/>
                  </a:ext>
                </a:extLst>
              </a:tr>
              <a:tr h="4272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pt-BR" sz="1800" dirty="0">
                          <a:effectLst/>
                        </a:rPr>
                        <a:t>04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pt-BR" sz="1800" b="1">
                          <a:effectLst/>
                        </a:rPr>
                        <a:t>Desenvolvimento do filtro e dos projetos mecânico e hidráulicos.</a:t>
                      </a:r>
                      <a:endParaRPr lang="pt-BR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X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X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extLst>
                  <a:ext uri="{0D108BD9-81ED-4DB2-BD59-A6C34878D82A}">
                    <a16:rowId xmlns:a16="http://schemas.microsoft.com/office/drawing/2014/main" val="812153607"/>
                  </a:ext>
                </a:extLst>
              </a:tr>
              <a:tr h="2824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pt-BR" sz="1800" dirty="0">
                          <a:effectLst/>
                        </a:rPr>
                        <a:t>05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pt-BR" sz="1800" b="1">
                          <a:effectLst/>
                        </a:rPr>
                        <a:t>Desenvolvimento do aplicativo de controle.</a:t>
                      </a:r>
                      <a:endParaRPr lang="pt-BR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X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extLst>
                  <a:ext uri="{0D108BD9-81ED-4DB2-BD59-A6C34878D82A}">
                    <a16:rowId xmlns:a16="http://schemas.microsoft.com/office/drawing/2014/main" val="3202623027"/>
                  </a:ext>
                </a:extLst>
              </a:tr>
              <a:tr h="1376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pt-BR" sz="1800" dirty="0">
                          <a:effectLst/>
                        </a:rPr>
                        <a:t>05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pt-BR" sz="1800" b="1">
                          <a:effectLst/>
                        </a:rPr>
                        <a:t>Testes e validação do projeto.</a:t>
                      </a:r>
                      <a:endParaRPr lang="pt-BR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X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extLst>
                  <a:ext uri="{0D108BD9-81ED-4DB2-BD59-A6C34878D82A}">
                    <a16:rowId xmlns:a16="http://schemas.microsoft.com/office/drawing/2014/main" val="1666163187"/>
                  </a:ext>
                </a:extLst>
              </a:tr>
              <a:tr h="2824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pt-BR" sz="1800" dirty="0">
                          <a:effectLst/>
                        </a:rPr>
                        <a:t>06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pt-BR" sz="1800" b="1">
                          <a:effectLst/>
                        </a:rPr>
                        <a:t>Validação do primeiro protótipo.</a:t>
                      </a:r>
                      <a:endParaRPr lang="pt-BR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extLst>
                  <a:ext uri="{0D108BD9-81ED-4DB2-BD59-A6C34878D82A}">
                    <a16:rowId xmlns:a16="http://schemas.microsoft.com/office/drawing/2014/main" val="3137082355"/>
                  </a:ext>
                </a:extLst>
              </a:tr>
              <a:tr h="5721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pt-BR" sz="1800" dirty="0">
                          <a:effectLst/>
                        </a:rPr>
                        <a:t>07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pt-BR" sz="1800" b="1" dirty="0">
                          <a:effectLst/>
                        </a:rPr>
                        <a:t>Participação em feiras tecnológicas de inovações e apresentações de palestras e apresentações em escolas.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 </a:t>
                      </a:r>
                      <a:endParaRPr lang="pt-BR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extLst>
                  <a:ext uri="{0D108BD9-81ED-4DB2-BD59-A6C34878D82A}">
                    <a16:rowId xmlns:a16="http://schemas.microsoft.com/office/drawing/2014/main" val="3050517924"/>
                  </a:ext>
                </a:extLst>
              </a:tr>
              <a:tr h="2824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pt-BR" sz="1800" dirty="0">
                          <a:effectLst/>
                        </a:rPr>
                        <a:t>06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pt-BR" sz="1800" b="1" dirty="0">
                          <a:effectLst/>
                        </a:rPr>
                        <a:t>Submissão de artigos e participação de congressos.</a:t>
                      </a:r>
                      <a:endParaRPr lang="pt-BR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X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05" marR="60905" marT="0" marB="0" anchor="ctr"/>
                </a:tc>
                <a:extLst>
                  <a:ext uri="{0D108BD9-81ED-4DB2-BD59-A6C34878D82A}">
                    <a16:rowId xmlns:a16="http://schemas.microsoft.com/office/drawing/2014/main" val="1817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619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2195</TotalTime>
  <Words>322</Words>
  <Application>Microsoft Office PowerPoint</Application>
  <PresentationFormat>Widescreen</PresentationFormat>
  <Paragraphs>190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Tw Cen MT</vt:lpstr>
      <vt:lpstr>Circuito</vt:lpstr>
      <vt:lpstr>Lava-jato ecológico</vt:lpstr>
      <vt:lpstr>Lava-jato ecológico</vt:lpstr>
      <vt:lpstr>Lava-jato ecológico</vt:lpstr>
      <vt:lpstr>Lava-jato ecológico</vt:lpstr>
      <vt:lpstr>Lava-jato ecológico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dc:creator>lucas chaves</dc:creator>
  <cp:lastModifiedBy>Marta Ribeiro</cp:lastModifiedBy>
  <cp:revision>254</cp:revision>
  <dcterms:created xsi:type="dcterms:W3CDTF">2017-10-13T04:04:59Z</dcterms:created>
  <dcterms:modified xsi:type="dcterms:W3CDTF">2018-04-20T10:25:38Z</dcterms:modified>
</cp:coreProperties>
</file>