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1"/>
  </p:notesMasterIdLst>
  <p:sldIdLst>
    <p:sldId id="256" r:id="rId3"/>
    <p:sldId id="25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289" r:id="rId13"/>
    <p:sldId id="301" r:id="rId14"/>
    <p:sldId id="302" r:id="rId15"/>
    <p:sldId id="303" r:id="rId16"/>
    <p:sldId id="304" r:id="rId17"/>
    <p:sldId id="305" r:id="rId18"/>
    <p:sldId id="306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7481CE"/>
    <a:srgbClr val="5B6AC5"/>
    <a:srgbClr val="C7CCEB"/>
    <a:srgbClr val="5464C4"/>
    <a:srgbClr val="DCDFF3"/>
    <a:srgbClr val="DBDFF3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5092" autoAdjust="0"/>
  </p:normalViewPr>
  <p:slideViewPr>
    <p:cSldViewPr snapToGrid="0" snapToObjects="1">
      <p:cViewPr varScale="1">
        <p:scale>
          <a:sx n="82" d="100"/>
          <a:sy n="82" d="100"/>
        </p:scale>
        <p:origin x="75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75907-069F-453B-B813-A5E91B8BBC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A67366-0E2B-44AF-9959-97DEE079E982}">
      <dgm:prSet phldrT="[文本]" custT="1"/>
      <dgm:spPr/>
      <dgm:t>
        <a:bodyPr/>
        <a:lstStyle/>
        <a:p>
          <a:r>
            <a:rPr lang="zh-CN" altLang="en-US" sz="1800" dirty="0" smtClean="0"/>
            <a:t>半路径剪枝和内去重</a:t>
          </a:r>
          <a:endParaRPr lang="zh-CN" altLang="en-US" sz="1800" dirty="0"/>
        </a:p>
      </dgm:t>
    </dgm:pt>
    <dgm:pt modelId="{1AE75609-2576-4574-8C98-B0EC42297866}" type="parTrans" cxnId="{644A9EAA-EFF8-451C-8266-C710F348E269}">
      <dgm:prSet/>
      <dgm:spPr/>
      <dgm:t>
        <a:bodyPr/>
        <a:lstStyle/>
        <a:p>
          <a:endParaRPr lang="zh-CN" altLang="en-US"/>
        </a:p>
      </dgm:t>
    </dgm:pt>
    <dgm:pt modelId="{82F44AE0-2233-432F-B7C9-00E8BAC6E7E8}" type="sibTrans" cxnId="{644A9EAA-EFF8-451C-8266-C710F348E269}">
      <dgm:prSet/>
      <dgm:spPr/>
      <dgm:t>
        <a:bodyPr/>
        <a:lstStyle/>
        <a:p>
          <a:endParaRPr lang="zh-CN" altLang="en-US"/>
        </a:p>
      </dgm:t>
    </dgm:pt>
    <dgm:pt modelId="{B1A8F01E-2F4D-4ED7-A875-F5F2C14106E4}">
      <dgm:prSet phldrT="[文本]" custT="1"/>
      <dgm:spPr/>
      <dgm:t>
        <a:bodyPr/>
        <a:lstStyle/>
        <a:p>
          <a:r>
            <a:rPr lang="zh-CN" altLang="en-US" sz="1800" dirty="0" smtClean="0"/>
            <a:t>半路径排序外去重</a:t>
          </a:r>
          <a:endParaRPr lang="zh-CN" altLang="en-US" sz="1800" dirty="0"/>
        </a:p>
      </dgm:t>
    </dgm:pt>
    <dgm:pt modelId="{15AD333E-1F37-47CF-AF9C-F135B32FEDE7}" type="parTrans" cxnId="{FE920C09-4505-4D23-9DFA-85F6A63E9C65}">
      <dgm:prSet/>
      <dgm:spPr/>
      <dgm:t>
        <a:bodyPr/>
        <a:lstStyle/>
        <a:p>
          <a:endParaRPr lang="zh-CN" altLang="en-US"/>
        </a:p>
      </dgm:t>
    </dgm:pt>
    <dgm:pt modelId="{91A7992C-7C70-46BA-A805-70C862B98F47}" type="sibTrans" cxnId="{FE920C09-4505-4D23-9DFA-85F6A63E9C65}">
      <dgm:prSet/>
      <dgm:spPr/>
      <dgm:t>
        <a:bodyPr/>
        <a:lstStyle/>
        <a:p>
          <a:endParaRPr lang="zh-CN" altLang="en-US"/>
        </a:p>
      </dgm:t>
    </dgm:pt>
    <dgm:pt modelId="{6D124099-1ADE-47EE-8D68-CCFC36613312}">
      <dgm:prSet phldrT="[文本]" custT="1"/>
      <dgm:spPr/>
      <dgm:t>
        <a:bodyPr/>
        <a:lstStyle/>
        <a:p>
          <a:r>
            <a:rPr lang="zh-CN" altLang="en-US" sz="1800" dirty="0" smtClean="0"/>
            <a:t>全路径内去重</a:t>
          </a:r>
          <a:endParaRPr lang="zh-CN" altLang="en-US" sz="1800" dirty="0"/>
        </a:p>
      </dgm:t>
    </dgm:pt>
    <dgm:pt modelId="{63E902DB-9B24-4EEE-B5F4-058DC3045AF5}" type="parTrans" cxnId="{A3C06491-06CB-4CDE-AB46-1AF11B58A9F0}">
      <dgm:prSet/>
      <dgm:spPr/>
      <dgm:t>
        <a:bodyPr/>
        <a:lstStyle/>
        <a:p>
          <a:endParaRPr lang="zh-CN" altLang="en-US"/>
        </a:p>
      </dgm:t>
    </dgm:pt>
    <dgm:pt modelId="{AB11044C-5348-4FFF-8F6F-866DBAB3C324}" type="sibTrans" cxnId="{A3C06491-06CB-4CDE-AB46-1AF11B58A9F0}">
      <dgm:prSet/>
      <dgm:spPr/>
      <dgm:t>
        <a:bodyPr/>
        <a:lstStyle/>
        <a:p>
          <a:endParaRPr lang="zh-CN" altLang="en-US"/>
        </a:p>
      </dgm:t>
    </dgm:pt>
    <dgm:pt modelId="{F725725A-9062-415B-94F0-B06C197AA08B}">
      <dgm:prSet phldrT="[文本]" custT="1"/>
      <dgm:spPr/>
      <dgm:t>
        <a:bodyPr/>
        <a:lstStyle/>
        <a:p>
          <a:r>
            <a:rPr lang="zh-CN" altLang="en-US" sz="1800" dirty="0" smtClean="0"/>
            <a:t>全路径排序外去重</a:t>
          </a:r>
          <a:endParaRPr lang="zh-CN" altLang="en-US" sz="1800" dirty="0"/>
        </a:p>
      </dgm:t>
    </dgm:pt>
    <dgm:pt modelId="{1AE890A2-0CDC-4861-B22C-79C8855CA225}" type="parTrans" cxnId="{9E5BB755-97F0-4C42-91EC-C4BB7BD63743}">
      <dgm:prSet/>
      <dgm:spPr/>
      <dgm:t>
        <a:bodyPr/>
        <a:lstStyle/>
        <a:p>
          <a:endParaRPr lang="zh-CN" altLang="en-US"/>
        </a:p>
      </dgm:t>
    </dgm:pt>
    <dgm:pt modelId="{37468D6A-466A-448C-A570-990788FDE70F}" type="sibTrans" cxnId="{9E5BB755-97F0-4C42-91EC-C4BB7BD63743}">
      <dgm:prSet/>
      <dgm:spPr/>
      <dgm:t>
        <a:bodyPr/>
        <a:lstStyle/>
        <a:p>
          <a:endParaRPr lang="zh-CN" altLang="en-US"/>
        </a:p>
      </dgm:t>
    </dgm:pt>
    <dgm:pt modelId="{CBA68793-68A4-4023-9648-9C64F270E677}" type="pres">
      <dgm:prSet presAssocID="{7A675907-069F-453B-B813-A5E91B8BBCCD}" presName="Name0" presStyleCnt="0">
        <dgm:presLayoutVars>
          <dgm:dir/>
          <dgm:resizeHandles val="exact"/>
        </dgm:presLayoutVars>
      </dgm:prSet>
      <dgm:spPr/>
    </dgm:pt>
    <dgm:pt modelId="{83EF3337-9A22-40DE-A8C3-D59874AA5BE8}" type="pres">
      <dgm:prSet presAssocID="{84A67366-0E2B-44AF-9959-97DEE079E982}" presName="node" presStyleLbl="node1" presStyleIdx="0" presStyleCnt="4" custScaleX="1103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C7CD27-6E2E-476B-963E-40A808D94B2A}" type="pres">
      <dgm:prSet presAssocID="{82F44AE0-2233-432F-B7C9-00E8BAC6E7E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5F5E297-4AAA-49A6-9A20-B51E23BDEEB1}" type="pres">
      <dgm:prSet presAssocID="{82F44AE0-2233-432F-B7C9-00E8BAC6E7E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90CFD33C-DF17-4BEE-9F69-2F440CCE0B99}" type="pres">
      <dgm:prSet presAssocID="{B1A8F01E-2F4D-4ED7-A875-F5F2C14106E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13AC70-5AA2-4B98-8EEC-EE864228BC9C}" type="pres">
      <dgm:prSet presAssocID="{91A7992C-7C70-46BA-A805-70C862B98F47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3B18A29-E421-4C18-A190-10CE2A9F287C}" type="pres">
      <dgm:prSet presAssocID="{91A7992C-7C70-46BA-A805-70C862B98F47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C5B1BF0-3EA8-4D3B-9470-9D515FB39450}" type="pres">
      <dgm:prSet presAssocID="{6D124099-1ADE-47EE-8D68-CCFC36613312}" presName="node" presStyleLbl="node1" presStyleIdx="2" presStyleCnt="4" custScaleX="732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5ED4D-0350-4523-BF13-13B34C4A897C}" type="pres">
      <dgm:prSet presAssocID="{AB11044C-5348-4FFF-8F6F-866DBAB3C324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B9E9740-E33F-41CB-9127-311EEED3724F}" type="pres">
      <dgm:prSet presAssocID="{AB11044C-5348-4FFF-8F6F-866DBAB3C324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41F2B0C-BE52-434F-AA4C-F61B3F886697}" type="pres">
      <dgm:prSet presAssocID="{F725725A-9062-415B-94F0-B06C197AA08B}" presName="node" presStyleLbl="node1" presStyleIdx="3" presStyleCnt="4" custScaleX="1019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C79350-28A9-40ED-8EAB-97BC6E3E267E}" type="presOf" srcId="{7A675907-069F-453B-B813-A5E91B8BBCCD}" destId="{CBA68793-68A4-4023-9648-9C64F270E677}" srcOrd="0" destOrd="0" presId="urn:microsoft.com/office/officeart/2005/8/layout/process1"/>
    <dgm:cxn modelId="{33DCDA65-0D1B-4221-9D9C-231CAB7BF3BA}" type="presOf" srcId="{82F44AE0-2233-432F-B7C9-00E8BAC6E7E8}" destId="{F4C7CD27-6E2E-476B-963E-40A808D94B2A}" srcOrd="0" destOrd="0" presId="urn:microsoft.com/office/officeart/2005/8/layout/process1"/>
    <dgm:cxn modelId="{247DDB94-25E5-49F6-BCED-EB8EC66520F7}" type="presOf" srcId="{91A7992C-7C70-46BA-A805-70C862B98F47}" destId="{63B18A29-E421-4C18-A190-10CE2A9F287C}" srcOrd="1" destOrd="0" presId="urn:microsoft.com/office/officeart/2005/8/layout/process1"/>
    <dgm:cxn modelId="{A3C06491-06CB-4CDE-AB46-1AF11B58A9F0}" srcId="{7A675907-069F-453B-B813-A5E91B8BBCCD}" destId="{6D124099-1ADE-47EE-8D68-CCFC36613312}" srcOrd="2" destOrd="0" parTransId="{63E902DB-9B24-4EEE-B5F4-058DC3045AF5}" sibTransId="{AB11044C-5348-4FFF-8F6F-866DBAB3C324}"/>
    <dgm:cxn modelId="{03634804-DFA2-41C6-8EF7-E32086AA9084}" type="presOf" srcId="{AB11044C-5348-4FFF-8F6F-866DBAB3C324}" destId="{AB9E9740-E33F-41CB-9127-311EEED3724F}" srcOrd="1" destOrd="0" presId="urn:microsoft.com/office/officeart/2005/8/layout/process1"/>
    <dgm:cxn modelId="{9F2C2C54-30EA-453B-BCEF-05440CC623FA}" type="presOf" srcId="{84A67366-0E2B-44AF-9959-97DEE079E982}" destId="{83EF3337-9A22-40DE-A8C3-D59874AA5BE8}" srcOrd="0" destOrd="0" presId="urn:microsoft.com/office/officeart/2005/8/layout/process1"/>
    <dgm:cxn modelId="{A81806CD-ABA0-46BD-B074-2306D6B13434}" type="presOf" srcId="{6D124099-1ADE-47EE-8D68-CCFC36613312}" destId="{AC5B1BF0-3EA8-4D3B-9470-9D515FB39450}" srcOrd="0" destOrd="0" presId="urn:microsoft.com/office/officeart/2005/8/layout/process1"/>
    <dgm:cxn modelId="{447C06FD-E816-4BE8-BAD5-1903F6DD807A}" type="presOf" srcId="{F725725A-9062-415B-94F0-B06C197AA08B}" destId="{741F2B0C-BE52-434F-AA4C-F61B3F886697}" srcOrd="0" destOrd="0" presId="urn:microsoft.com/office/officeart/2005/8/layout/process1"/>
    <dgm:cxn modelId="{9E5BB755-97F0-4C42-91EC-C4BB7BD63743}" srcId="{7A675907-069F-453B-B813-A5E91B8BBCCD}" destId="{F725725A-9062-415B-94F0-B06C197AA08B}" srcOrd="3" destOrd="0" parTransId="{1AE890A2-0CDC-4861-B22C-79C8855CA225}" sibTransId="{37468D6A-466A-448C-A570-990788FDE70F}"/>
    <dgm:cxn modelId="{FEB172A3-49C3-42AD-9751-7127C7A59E93}" type="presOf" srcId="{82F44AE0-2233-432F-B7C9-00E8BAC6E7E8}" destId="{D5F5E297-4AAA-49A6-9A20-B51E23BDEEB1}" srcOrd="1" destOrd="0" presId="urn:microsoft.com/office/officeart/2005/8/layout/process1"/>
    <dgm:cxn modelId="{6D5F2E0D-6F1F-4CA8-855E-C0B229774858}" type="presOf" srcId="{91A7992C-7C70-46BA-A805-70C862B98F47}" destId="{2113AC70-5AA2-4B98-8EEC-EE864228BC9C}" srcOrd="0" destOrd="0" presId="urn:microsoft.com/office/officeart/2005/8/layout/process1"/>
    <dgm:cxn modelId="{49FF8047-F08E-4FD1-8303-F21680522DEB}" type="presOf" srcId="{AB11044C-5348-4FFF-8F6F-866DBAB3C324}" destId="{21F5ED4D-0350-4523-BF13-13B34C4A897C}" srcOrd="0" destOrd="0" presId="urn:microsoft.com/office/officeart/2005/8/layout/process1"/>
    <dgm:cxn modelId="{644A9EAA-EFF8-451C-8266-C710F348E269}" srcId="{7A675907-069F-453B-B813-A5E91B8BBCCD}" destId="{84A67366-0E2B-44AF-9959-97DEE079E982}" srcOrd="0" destOrd="0" parTransId="{1AE75609-2576-4574-8C98-B0EC42297866}" sibTransId="{82F44AE0-2233-432F-B7C9-00E8BAC6E7E8}"/>
    <dgm:cxn modelId="{FE920C09-4505-4D23-9DFA-85F6A63E9C65}" srcId="{7A675907-069F-453B-B813-A5E91B8BBCCD}" destId="{B1A8F01E-2F4D-4ED7-A875-F5F2C14106E4}" srcOrd="1" destOrd="0" parTransId="{15AD333E-1F37-47CF-AF9C-F135B32FEDE7}" sibTransId="{91A7992C-7C70-46BA-A805-70C862B98F47}"/>
    <dgm:cxn modelId="{603DB192-1C8D-4602-B1EF-A446650F8825}" type="presOf" srcId="{B1A8F01E-2F4D-4ED7-A875-F5F2C14106E4}" destId="{90CFD33C-DF17-4BEE-9F69-2F440CCE0B99}" srcOrd="0" destOrd="0" presId="urn:microsoft.com/office/officeart/2005/8/layout/process1"/>
    <dgm:cxn modelId="{5E1DF238-E376-4BB0-90DB-8AB83F150F5C}" type="presParOf" srcId="{CBA68793-68A4-4023-9648-9C64F270E677}" destId="{83EF3337-9A22-40DE-A8C3-D59874AA5BE8}" srcOrd="0" destOrd="0" presId="urn:microsoft.com/office/officeart/2005/8/layout/process1"/>
    <dgm:cxn modelId="{DF4AA363-7145-4A2C-949E-45D80A1AD57A}" type="presParOf" srcId="{CBA68793-68A4-4023-9648-9C64F270E677}" destId="{F4C7CD27-6E2E-476B-963E-40A808D94B2A}" srcOrd="1" destOrd="0" presId="urn:microsoft.com/office/officeart/2005/8/layout/process1"/>
    <dgm:cxn modelId="{D2F1DF85-8980-4CEA-93DE-E03146CED17A}" type="presParOf" srcId="{F4C7CD27-6E2E-476B-963E-40A808D94B2A}" destId="{D5F5E297-4AAA-49A6-9A20-B51E23BDEEB1}" srcOrd="0" destOrd="0" presId="urn:microsoft.com/office/officeart/2005/8/layout/process1"/>
    <dgm:cxn modelId="{C18DF136-7922-4D4E-A772-6C384CCA1EF1}" type="presParOf" srcId="{CBA68793-68A4-4023-9648-9C64F270E677}" destId="{90CFD33C-DF17-4BEE-9F69-2F440CCE0B99}" srcOrd="2" destOrd="0" presId="urn:microsoft.com/office/officeart/2005/8/layout/process1"/>
    <dgm:cxn modelId="{BF1782E7-110C-42E6-B715-510C2F6B13EA}" type="presParOf" srcId="{CBA68793-68A4-4023-9648-9C64F270E677}" destId="{2113AC70-5AA2-4B98-8EEC-EE864228BC9C}" srcOrd="3" destOrd="0" presId="urn:microsoft.com/office/officeart/2005/8/layout/process1"/>
    <dgm:cxn modelId="{94DC4EF2-6961-4A27-9061-6034A91B00ED}" type="presParOf" srcId="{2113AC70-5AA2-4B98-8EEC-EE864228BC9C}" destId="{63B18A29-E421-4C18-A190-10CE2A9F287C}" srcOrd="0" destOrd="0" presId="urn:microsoft.com/office/officeart/2005/8/layout/process1"/>
    <dgm:cxn modelId="{3375DEBD-E354-4390-B45F-C43567910DAD}" type="presParOf" srcId="{CBA68793-68A4-4023-9648-9C64F270E677}" destId="{AC5B1BF0-3EA8-4D3B-9470-9D515FB39450}" srcOrd="4" destOrd="0" presId="urn:microsoft.com/office/officeart/2005/8/layout/process1"/>
    <dgm:cxn modelId="{D4A416A7-88FB-40EE-B3F4-6BFB271180E5}" type="presParOf" srcId="{CBA68793-68A4-4023-9648-9C64F270E677}" destId="{21F5ED4D-0350-4523-BF13-13B34C4A897C}" srcOrd="5" destOrd="0" presId="urn:microsoft.com/office/officeart/2005/8/layout/process1"/>
    <dgm:cxn modelId="{D2C19857-C075-4198-AAAD-FE2E3F91DC59}" type="presParOf" srcId="{21F5ED4D-0350-4523-BF13-13B34C4A897C}" destId="{AB9E9740-E33F-41CB-9127-311EEED3724F}" srcOrd="0" destOrd="0" presId="urn:microsoft.com/office/officeart/2005/8/layout/process1"/>
    <dgm:cxn modelId="{7FC6EAC4-8D3A-4A06-B692-93641AB33012}" type="presParOf" srcId="{CBA68793-68A4-4023-9648-9C64F270E677}" destId="{741F2B0C-BE52-434F-AA4C-F61B3F8866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3337-9A22-40DE-A8C3-D59874AA5BE8}">
      <dsp:nvSpPr>
        <dsp:cNvPr id="0" name=""/>
        <dsp:cNvSpPr/>
      </dsp:nvSpPr>
      <dsp:spPr>
        <a:xfrm>
          <a:off x="6680" y="0"/>
          <a:ext cx="2358500" cy="7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半路径剪枝和内去重</a:t>
          </a:r>
          <a:endParaRPr lang="zh-CN" altLang="en-US" sz="1800" kern="1200" dirty="0"/>
        </a:p>
      </dsp:txBody>
      <dsp:txXfrm>
        <a:off x="28816" y="22136"/>
        <a:ext cx="2314228" cy="711508"/>
      </dsp:txXfrm>
    </dsp:sp>
    <dsp:sp modelId="{F4C7CD27-6E2E-476B-963E-40A808D94B2A}">
      <dsp:nvSpPr>
        <dsp:cNvPr id="0" name=""/>
        <dsp:cNvSpPr/>
      </dsp:nvSpPr>
      <dsp:spPr>
        <a:xfrm>
          <a:off x="2578856" y="112933"/>
          <a:ext cx="452990" cy="529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578856" y="218916"/>
        <a:ext cx="317093" cy="317947"/>
      </dsp:txXfrm>
    </dsp:sp>
    <dsp:sp modelId="{90CFD33C-DF17-4BEE-9F69-2F440CCE0B99}">
      <dsp:nvSpPr>
        <dsp:cNvPr id="0" name=""/>
        <dsp:cNvSpPr/>
      </dsp:nvSpPr>
      <dsp:spPr>
        <a:xfrm>
          <a:off x="3219881" y="0"/>
          <a:ext cx="2136749" cy="7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半路径排序外去重</a:t>
          </a:r>
          <a:endParaRPr lang="zh-CN" altLang="en-US" sz="1800" kern="1200" dirty="0"/>
        </a:p>
      </dsp:txBody>
      <dsp:txXfrm>
        <a:off x="3242017" y="22136"/>
        <a:ext cx="2092477" cy="711508"/>
      </dsp:txXfrm>
    </dsp:sp>
    <dsp:sp modelId="{2113AC70-5AA2-4B98-8EEC-EE864228BC9C}">
      <dsp:nvSpPr>
        <dsp:cNvPr id="0" name=""/>
        <dsp:cNvSpPr/>
      </dsp:nvSpPr>
      <dsp:spPr>
        <a:xfrm>
          <a:off x="5570305" y="112933"/>
          <a:ext cx="452990" cy="529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570305" y="218916"/>
        <a:ext cx="317093" cy="317947"/>
      </dsp:txXfrm>
    </dsp:sp>
    <dsp:sp modelId="{AC5B1BF0-3EA8-4D3B-9470-9D515FB39450}">
      <dsp:nvSpPr>
        <dsp:cNvPr id="0" name=""/>
        <dsp:cNvSpPr/>
      </dsp:nvSpPr>
      <dsp:spPr>
        <a:xfrm>
          <a:off x="6211330" y="0"/>
          <a:ext cx="1564399" cy="7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全路径内去重</a:t>
          </a:r>
          <a:endParaRPr lang="zh-CN" altLang="en-US" sz="1800" kern="1200" dirty="0"/>
        </a:p>
      </dsp:txBody>
      <dsp:txXfrm>
        <a:off x="6233466" y="22136"/>
        <a:ext cx="1520127" cy="711508"/>
      </dsp:txXfrm>
    </dsp:sp>
    <dsp:sp modelId="{21F5ED4D-0350-4523-BF13-13B34C4A897C}">
      <dsp:nvSpPr>
        <dsp:cNvPr id="0" name=""/>
        <dsp:cNvSpPr/>
      </dsp:nvSpPr>
      <dsp:spPr>
        <a:xfrm>
          <a:off x="7989404" y="112933"/>
          <a:ext cx="452990" cy="529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7989404" y="218916"/>
        <a:ext cx="317093" cy="317947"/>
      </dsp:txXfrm>
    </dsp:sp>
    <dsp:sp modelId="{741F2B0C-BE52-434F-AA4C-F61B3F886697}">
      <dsp:nvSpPr>
        <dsp:cNvPr id="0" name=""/>
        <dsp:cNvSpPr/>
      </dsp:nvSpPr>
      <dsp:spPr>
        <a:xfrm>
          <a:off x="8630429" y="0"/>
          <a:ext cx="2178543" cy="7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全路径排序外去重</a:t>
          </a:r>
          <a:endParaRPr lang="zh-CN" altLang="en-US" sz="1800" kern="1200" dirty="0"/>
        </a:p>
      </dsp:txBody>
      <dsp:txXfrm>
        <a:off x="8652565" y="22136"/>
        <a:ext cx="2134271" cy="71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505FA-19F9-436E-BCB9-9EF3858F68B2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1DA11-1D1B-4201-A6C5-A4FCC2670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4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1DA11-1D1B-4201-A6C5-A4FCC26708D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9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378211" y="2360570"/>
            <a:ext cx="8084654" cy="1041761"/>
          </a:xfrm>
        </p:spPr>
        <p:txBody>
          <a:bodyPr/>
          <a:lstStyle/>
          <a:p>
            <a:r>
              <a:rPr kumimoji="1" lang="zh-CN" altLang="en-US" dirty="0" smtClean="0"/>
              <a:t>中兴捧月算法大赛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343459" y="3412671"/>
            <a:ext cx="4228537" cy="588643"/>
          </a:xfrm>
        </p:spPr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傅立叶派复赛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使用规律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52085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将邻接表打印到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表格中：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25" y="2163542"/>
            <a:ext cx="4969585" cy="4192702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1114525" y="3256384"/>
            <a:ext cx="3205548" cy="382555"/>
          </a:xfrm>
          <a:prstGeom prst="rect">
            <a:avLst/>
          </a:prstGeom>
          <a:noFill/>
          <a:ln w="28575"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33064" y="1758197"/>
            <a:ext cx="5208507" cy="4662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我们发现：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矩阵</a:t>
            </a:r>
            <a:r>
              <a:rPr lang="zh-CN" altLang="en-US" dirty="0"/>
              <a:t>中其他点的位置取决于其上一个点的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值减</a:t>
            </a:r>
            <a:r>
              <a:rPr lang="en-US" altLang="zh-CN" dirty="0" smtClean="0"/>
              <a:t>1</a:t>
            </a:r>
            <a:r>
              <a:rPr lang="zh-CN" altLang="en-US" dirty="0"/>
              <a:t>，如果前一个点的</a:t>
            </a:r>
            <a:r>
              <a:rPr lang="en-US" altLang="zh-CN" dirty="0"/>
              <a:t>y</a:t>
            </a:r>
            <a:r>
              <a:rPr lang="zh-CN" altLang="en-US" dirty="0"/>
              <a:t>值是间隔的倍数，则得到的下一个点的实际</a:t>
            </a:r>
            <a:r>
              <a:rPr lang="en-US" altLang="zh-CN" dirty="0"/>
              <a:t>y</a:t>
            </a:r>
            <a:r>
              <a:rPr lang="zh-CN" altLang="en-US" dirty="0"/>
              <a:t>值</a:t>
            </a:r>
            <a:r>
              <a:rPr lang="zh-CN" altLang="en-US" dirty="0" smtClean="0"/>
              <a:t>为减</a:t>
            </a:r>
            <a:r>
              <a:rPr lang="en-US" altLang="zh-CN" dirty="0" smtClean="0"/>
              <a:t>1</a:t>
            </a:r>
            <a:r>
              <a:rPr lang="zh-CN" altLang="en-US" dirty="0"/>
              <a:t>后</a:t>
            </a:r>
            <a:r>
              <a:rPr lang="zh-CN" altLang="en-US" dirty="0" smtClean="0"/>
              <a:t>再加间隔</a:t>
            </a:r>
            <a:r>
              <a:rPr lang="zh-CN" altLang="en-US" dirty="0"/>
              <a:t>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以</a:t>
            </a:r>
            <a:r>
              <a:rPr lang="zh-CN" altLang="en-US" dirty="0"/>
              <a:t>间隔为</a:t>
            </a:r>
            <a:r>
              <a:rPr lang="en-US" altLang="zh-CN" dirty="0"/>
              <a:t>64</a:t>
            </a:r>
            <a:r>
              <a:rPr lang="zh-CN" altLang="en-US" dirty="0"/>
              <a:t>为例，点（</a:t>
            </a:r>
            <a:r>
              <a:rPr lang="en-US" altLang="zh-CN" dirty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-64</a:t>
            </a:r>
            <a:r>
              <a:rPr lang="zh-CN" altLang="en-US" dirty="0"/>
              <a:t>）的下一个点为（</a:t>
            </a:r>
            <a:r>
              <a:rPr lang="en-US" altLang="zh-CN" dirty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-64-1+64</a:t>
            </a:r>
            <a:r>
              <a:rPr lang="zh-CN" altLang="en-US" dirty="0" smtClean="0"/>
              <a:t>）即（</a:t>
            </a:r>
            <a:r>
              <a:rPr lang="en-US" altLang="zh-CN" dirty="0" smtClean="0"/>
              <a:t>6, -1</a:t>
            </a:r>
            <a:r>
              <a:rPr lang="zh-CN" altLang="en-US" dirty="0" smtClean="0"/>
              <a:t>）。（如果是对于部落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的邻接表，加减操作相反）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利用</a:t>
            </a:r>
            <a:r>
              <a:rPr lang="zh-CN" altLang="en-US" dirty="0"/>
              <a:t>这个规律，我们只需计算出每个分块矩阵中</a:t>
            </a:r>
            <a:r>
              <a:rPr lang="zh-CN" altLang="en-US" dirty="0">
                <a:solidFill>
                  <a:srgbClr val="FF0000"/>
                </a:solidFill>
              </a:rPr>
              <a:t>第一个点</a:t>
            </a:r>
            <a:r>
              <a:rPr lang="zh-CN" altLang="en-US" dirty="0"/>
              <a:t>为头结点时的环数，就可以计得该分块矩阵中的点为头结点时的所有有效的环数。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1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0958" y="1960472"/>
            <a:ext cx="587042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读入数据，定义全局变量</a:t>
            </a:r>
            <a:r>
              <a:rPr lang="zh-CN" altLang="en-US" dirty="0" smtClean="0"/>
              <a:t>。将邻接矩阵转换为邻接表。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number</a:t>
            </a:r>
            <a:r>
              <a:rPr lang="zh-CN" altLang="en-US" dirty="0"/>
              <a:t>：半路径的长度，环长的一半。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head</a:t>
            </a:r>
            <a:r>
              <a:rPr lang="zh-CN" altLang="en-US" dirty="0"/>
              <a:t>：头结点的变换，</a:t>
            </a:r>
            <a:r>
              <a:rPr lang="en-US" altLang="zh-CN" dirty="0"/>
              <a:t>A</a:t>
            </a:r>
            <a:r>
              <a:rPr lang="zh-CN" altLang="en-US" dirty="0"/>
              <a:t>部落为正、</a:t>
            </a:r>
            <a:r>
              <a:rPr lang="en-US" altLang="zh-CN" dirty="0"/>
              <a:t>B</a:t>
            </a:r>
            <a:r>
              <a:rPr lang="zh-CN" altLang="en-US" dirty="0"/>
              <a:t>部落为负，从</a:t>
            </a:r>
            <a:r>
              <a:rPr lang="en-US" altLang="zh-CN" dirty="0"/>
              <a:t>1/-1</a:t>
            </a:r>
            <a:r>
              <a:rPr lang="zh-CN" altLang="en-US" dirty="0"/>
              <a:t>开始。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l</a:t>
            </a:r>
            <a:r>
              <a:rPr lang="zh-CN" altLang="en-US" dirty="0"/>
              <a:t>：字典，存储头结点开始找到的</a:t>
            </a:r>
            <a:r>
              <a:rPr lang="zh-CN" altLang="en-US" dirty="0">
                <a:solidFill>
                  <a:srgbClr val="FF0000"/>
                </a:solidFill>
              </a:rPr>
              <a:t>环</a:t>
            </a:r>
            <a:r>
              <a:rPr lang="zh-CN" altLang="en-US" dirty="0"/>
              <a:t>，键为升序排列的元组。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</a:t>
            </a:r>
            <a:r>
              <a:rPr lang="zh-CN" altLang="en-US" dirty="0"/>
              <a:t>：字典，存储头结点开始找到的</a:t>
            </a:r>
            <a:r>
              <a:rPr lang="zh-CN" altLang="en-US" dirty="0">
                <a:solidFill>
                  <a:srgbClr val="FF0000"/>
                </a:solidFill>
              </a:rPr>
              <a:t>半路径</a:t>
            </a:r>
            <a:r>
              <a:rPr lang="zh-CN" altLang="en-US" dirty="0"/>
              <a:t>，键为路径的结束点编号，值为升序排列的数组。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43" y="1417407"/>
            <a:ext cx="4864034" cy="5217503"/>
          </a:xfrm>
          <a:prstGeom prst="rect">
            <a:avLst/>
          </a:prstGeom>
          <a:ln>
            <a:solidFill>
              <a:srgbClr val="7481CE"/>
            </a:solidFill>
          </a:ln>
        </p:spPr>
      </p:pic>
    </p:spTree>
    <p:extLst>
      <p:ext uri="{BB962C8B-B14F-4D97-AF65-F5344CB8AC3E}">
        <p14:creationId xmlns:p14="http://schemas.microsoft.com/office/powerpoint/2010/main" val="35892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21571" y="4433084"/>
            <a:ext cx="5870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循环进行所有环长的</a:t>
            </a:r>
            <a:r>
              <a:rPr lang="zh-CN" altLang="en-US" dirty="0" smtClean="0"/>
              <a:t>搜索。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只需</a:t>
            </a:r>
            <a:r>
              <a:rPr lang="zh-CN" altLang="en-US" dirty="0"/>
              <a:t>计算每隔一</a:t>
            </a:r>
            <a:r>
              <a:rPr lang="zh-CN" altLang="en-US" dirty="0" smtClean="0"/>
              <a:t>个分块矩阵中头结点为起点的</a:t>
            </a:r>
            <a:r>
              <a:rPr lang="zh-CN" altLang="en-US" dirty="0"/>
              <a:t>情况。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传入</a:t>
            </a:r>
            <a:r>
              <a:rPr lang="en-US" altLang="zh-CN" dirty="0" smtClean="0"/>
              <a:t>convert()</a:t>
            </a:r>
            <a:r>
              <a:rPr lang="zh-CN" altLang="en-US" dirty="0" smtClean="0"/>
              <a:t>函数</a:t>
            </a:r>
            <a:r>
              <a:rPr lang="zh-CN" altLang="en-US" dirty="0"/>
              <a:t>的值为该分块矩阵的起点和终点。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57" y="2068665"/>
            <a:ext cx="4572038" cy="1813447"/>
          </a:xfrm>
          <a:prstGeom prst="rect">
            <a:avLst/>
          </a:prstGeom>
          <a:ln>
            <a:solidFill>
              <a:srgbClr val="7481CE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34" y="2164255"/>
            <a:ext cx="4572038" cy="1567556"/>
          </a:xfrm>
          <a:prstGeom prst="rect">
            <a:avLst/>
          </a:prstGeom>
          <a:ln>
            <a:solidFill>
              <a:srgbClr val="7481CE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202325" y="4405590"/>
            <a:ext cx="46479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根据不同的数据大小，判断数据</a:t>
            </a:r>
            <a:r>
              <a:rPr lang="zh-CN" altLang="en-US" dirty="0" smtClean="0"/>
              <a:t>间隔。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55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313" y="1913819"/>
            <a:ext cx="409761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convert()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按照</a:t>
            </a:r>
            <a:r>
              <a:rPr lang="zh-CN" altLang="en-US" dirty="0"/>
              <a:t>传入的头结点编号</a:t>
            </a:r>
            <a:r>
              <a:rPr lang="zh-CN" altLang="en-US" dirty="0" smtClean="0"/>
              <a:t>，调用函数</a:t>
            </a:r>
            <a:r>
              <a:rPr lang="en-US" altLang="zh-CN" dirty="0" smtClean="0"/>
              <a:t>DFS()</a:t>
            </a:r>
            <a:r>
              <a:rPr lang="zh-CN" altLang="en-US" dirty="0" smtClean="0"/>
              <a:t>进行</a:t>
            </a:r>
            <a:r>
              <a:rPr lang="zh-CN" altLang="en-US" dirty="0"/>
              <a:t>深度优先搜索，搜索半路径。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搜索</a:t>
            </a:r>
            <a:r>
              <a:rPr lang="zh-CN" altLang="en-US" dirty="0"/>
              <a:t>出的半路径，存储在字典 </a:t>
            </a:r>
            <a:r>
              <a:rPr lang="en-US" altLang="zh-CN" dirty="0"/>
              <a:t>s </a:t>
            </a:r>
            <a:r>
              <a:rPr lang="zh-CN" altLang="en-US" dirty="0"/>
              <a:t>中。按照 </a:t>
            </a:r>
            <a:r>
              <a:rPr lang="en-US" altLang="zh-CN" dirty="0"/>
              <a:t>s </a:t>
            </a:r>
            <a:r>
              <a:rPr lang="zh-CN" altLang="en-US" dirty="0"/>
              <a:t>的键为尾节点进行拼接。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清</a:t>
            </a:r>
            <a:r>
              <a:rPr lang="zh-CN" altLang="en-US" dirty="0"/>
              <a:t>空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l </a:t>
            </a:r>
            <a:r>
              <a:rPr lang="zh-CN" altLang="en-US" dirty="0"/>
              <a:t>，返回该分块矩阵中计得的环数。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02" y="2181489"/>
            <a:ext cx="6846531" cy="3296478"/>
          </a:xfrm>
          <a:prstGeom prst="rect">
            <a:avLst/>
          </a:prstGeom>
          <a:ln>
            <a:solidFill>
              <a:srgbClr val="7481CE"/>
            </a:solidFill>
          </a:ln>
        </p:spPr>
      </p:pic>
    </p:spTree>
    <p:extLst>
      <p:ext uri="{BB962C8B-B14F-4D97-AF65-F5344CB8AC3E}">
        <p14:creationId xmlns:p14="http://schemas.microsoft.com/office/powerpoint/2010/main" val="10729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313" y="1801851"/>
            <a:ext cx="5655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DFS()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对半</a:t>
            </a:r>
            <a:r>
              <a:rPr lang="zh-CN" altLang="en-US" dirty="0"/>
              <a:t>路径进行深度优先搜索，传入头结点、当前路径长度、期望长度和当前路径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深度优先搜索，</a:t>
            </a:r>
            <a:r>
              <a:rPr lang="zh-CN" altLang="en-US" dirty="0">
                <a:solidFill>
                  <a:srgbClr val="FF0000"/>
                </a:solidFill>
              </a:rPr>
              <a:t>排除小于头结点</a:t>
            </a:r>
            <a:r>
              <a:rPr lang="zh-CN" altLang="en-US" dirty="0"/>
              <a:t>和已经在现有路径中的编号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长度符合要求，则存入字典 </a:t>
            </a:r>
            <a:r>
              <a:rPr lang="en-US" altLang="zh-CN" dirty="0"/>
              <a:t>s </a:t>
            </a:r>
            <a:r>
              <a:rPr lang="zh-CN" altLang="en-US" dirty="0"/>
              <a:t>。字典 </a:t>
            </a:r>
            <a:r>
              <a:rPr lang="en-US" altLang="zh-CN" dirty="0"/>
              <a:t>s </a:t>
            </a:r>
            <a:r>
              <a:rPr lang="zh-CN" altLang="en-US" dirty="0"/>
              <a:t>的键为尾节点。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存入字典 </a:t>
            </a:r>
            <a:r>
              <a:rPr lang="en-US" altLang="zh-CN" dirty="0"/>
              <a:t>s </a:t>
            </a:r>
            <a:r>
              <a:rPr lang="zh-CN" altLang="en-US" dirty="0" smtClean="0"/>
              <a:t>前，</a:t>
            </a:r>
            <a:r>
              <a:rPr lang="zh-CN" altLang="en-US" dirty="0"/>
              <a:t>先进行</a:t>
            </a:r>
            <a:r>
              <a:rPr lang="zh-CN" altLang="en-US" dirty="0">
                <a:solidFill>
                  <a:srgbClr val="F23C00"/>
                </a:solidFill>
              </a:rPr>
              <a:t>排序</a:t>
            </a:r>
            <a:r>
              <a:rPr lang="zh-CN" altLang="en-US" dirty="0"/>
              <a:t>，并判断该尾节点和该路径是否已经搜到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4123"/>
          <a:stretch/>
        </p:blipFill>
        <p:spPr>
          <a:xfrm>
            <a:off x="6632757" y="2073911"/>
            <a:ext cx="5189130" cy="3511633"/>
          </a:xfrm>
          <a:prstGeom prst="rect">
            <a:avLst/>
          </a:prstGeom>
          <a:ln>
            <a:solidFill>
              <a:srgbClr val="7481CE"/>
            </a:solidFill>
          </a:ln>
        </p:spPr>
      </p:pic>
    </p:spTree>
    <p:extLst>
      <p:ext uri="{BB962C8B-B14F-4D97-AF65-F5344CB8AC3E}">
        <p14:creationId xmlns:p14="http://schemas.microsoft.com/office/powerpoint/2010/main" val="25097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1397" y="4171827"/>
            <a:ext cx="4265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repeat()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判断两个数组中是否有重复元素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53" y="2291752"/>
            <a:ext cx="2051654" cy="1137247"/>
          </a:xfrm>
          <a:prstGeom prst="rect">
            <a:avLst/>
          </a:prstGeom>
          <a:ln>
            <a:solidFill>
              <a:srgbClr val="7481CE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281" y="2314806"/>
            <a:ext cx="3488581" cy="1114194"/>
          </a:xfrm>
          <a:prstGeom prst="rect">
            <a:avLst/>
          </a:prstGeom>
          <a:ln>
            <a:solidFill>
              <a:srgbClr val="7481CE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199171" y="3630150"/>
            <a:ext cx="557606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checkIn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所有环按其升序排列的元组为键，存储到字典并进行校验。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已经存在，则不计数。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如果</a:t>
            </a:r>
            <a:r>
              <a:rPr lang="zh-CN" altLang="en-US" dirty="0"/>
              <a:t>还未搜到，则</a:t>
            </a:r>
            <a:r>
              <a:rPr lang="zh-CN" altLang="en-US" dirty="0" smtClean="0"/>
              <a:t>进入</a:t>
            </a:r>
            <a:r>
              <a:rPr lang="en-US" altLang="zh-CN" dirty="0" err="1" smtClean="0"/>
              <a:t>checkdiff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zh-CN" altLang="en-US" dirty="0"/>
              <a:t>计算该环在该分块矩阵能</a:t>
            </a:r>
            <a:r>
              <a:rPr lang="zh-CN" altLang="en-US" dirty="0">
                <a:solidFill>
                  <a:srgbClr val="F23C00"/>
                </a:solidFill>
              </a:rPr>
              <a:t>衍生出多少个环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98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313" y="1521932"/>
            <a:ext cx="5655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checkdiff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传入</a:t>
            </a:r>
            <a:r>
              <a:rPr lang="zh-CN" altLang="en-US" dirty="0"/>
              <a:t>的是一个未被搜到过的环</a:t>
            </a:r>
            <a:r>
              <a:rPr lang="zh-CN" altLang="en-US" dirty="0" smtClean="0"/>
              <a:t>，以分块</a:t>
            </a:r>
            <a:r>
              <a:rPr lang="zh-CN" altLang="en-US" dirty="0"/>
              <a:t>矩阵的</a:t>
            </a:r>
            <a:r>
              <a:rPr lang="zh-CN" altLang="en-US" dirty="0">
                <a:solidFill>
                  <a:srgbClr val="FF0000"/>
                </a:solidFill>
              </a:rPr>
              <a:t>起始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作为头结点。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这个</a:t>
            </a:r>
            <a:r>
              <a:rPr lang="zh-CN" altLang="en-US" dirty="0"/>
              <a:t>函数的依据为：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 smtClean="0"/>
              <a:t>①</a:t>
            </a:r>
            <a:r>
              <a:rPr lang="en-US" altLang="zh-CN" dirty="0" smtClean="0"/>
              <a:t>. </a:t>
            </a:r>
            <a:r>
              <a:rPr lang="zh-CN" altLang="en-US" dirty="0"/>
              <a:t>在深度优先搜索中，我们剪枝了编号小于头结点的点。这意味着，后边搜出的环，如果在以同一个头结点开始搜索的环字典中没有重复，那么也不会与</a:t>
            </a:r>
            <a:r>
              <a:rPr lang="zh-CN" altLang="en-US" dirty="0" smtClean="0"/>
              <a:t>之前以较小编号作为头</a:t>
            </a:r>
            <a:r>
              <a:rPr lang="zh-CN" altLang="en-US" dirty="0"/>
              <a:t>结点开始搜到的环重复。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②</a:t>
            </a:r>
            <a:r>
              <a:rPr lang="en-US" altLang="zh-CN" dirty="0" smtClean="0"/>
              <a:t>. </a:t>
            </a:r>
            <a:r>
              <a:rPr lang="zh-CN" altLang="en-US" dirty="0"/>
              <a:t>只搜索分块矩阵起点为头结点的环，就可以知道这个分块</a:t>
            </a:r>
            <a:r>
              <a:rPr lang="zh-CN" altLang="en-US"/>
              <a:t>矩阵</a:t>
            </a:r>
            <a:r>
              <a:rPr lang="zh-CN" altLang="en-US" smtClean="0"/>
              <a:t>中编号从</a:t>
            </a:r>
            <a:r>
              <a:rPr lang="zh-CN" altLang="en-US" dirty="0"/>
              <a:t>起点</a:t>
            </a:r>
            <a:r>
              <a:rPr lang="zh-CN" altLang="en-US"/>
              <a:t>到</a:t>
            </a:r>
            <a:r>
              <a:rPr lang="zh-CN" altLang="en-US" smtClean="0"/>
              <a:t>终点作为</a:t>
            </a:r>
            <a:r>
              <a:rPr lang="zh-CN" altLang="en-US" dirty="0"/>
              <a:t>头结点</a:t>
            </a:r>
            <a:r>
              <a:rPr lang="zh-CN" altLang="en-US" dirty="0">
                <a:solidFill>
                  <a:srgbClr val="FF0000"/>
                </a:solidFill>
              </a:rPr>
              <a:t>可以生成的</a:t>
            </a:r>
            <a:r>
              <a:rPr lang="zh-CN" altLang="en-US">
                <a:solidFill>
                  <a:srgbClr val="FF0000"/>
                </a:solidFill>
              </a:rPr>
              <a:t>所有</a:t>
            </a:r>
            <a:r>
              <a:rPr lang="zh-CN" altLang="en-US" smtClean="0">
                <a:solidFill>
                  <a:srgbClr val="FF0000"/>
                </a:solidFill>
              </a:rPr>
              <a:t>环的数量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069" y="1801851"/>
            <a:ext cx="5140662" cy="1775027"/>
          </a:xfrm>
          <a:prstGeom prst="rect">
            <a:avLst/>
          </a:prstGeom>
          <a:ln>
            <a:solidFill>
              <a:srgbClr val="7481CE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893767" y="3742504"/>
            <a:ext cx="467463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③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得出②的</a:t>
            </a:r>
            <a:r>
              <a:rPr lang="zh-CN" altLang="en-US" dirty="0"/>
              <a:t>理由，是基于间隔的分块矩阵的规律。</a:t>
            </a:r>
            <a:r>
              <a:rPr lang="zh-CN" altLang="en-US" dirty="0" smtClean="0"/>
              <a:t>从①中</a:t>
            </a:r>
            <a:r>
              <a:rPr lang="zh-CN" altLang="en-US" dirty="0"/>
              <a:t>可知，在起点后的点为头结点时，可能出现</a:t>
            </a:r>
            <a:r>
              <a:rPr lang="zh-CN" altLang="en-US" dirty="0">
                <a:solidFill>
                  <a:srgbClr val="FF0000"/>
                </a:solidFill>
              </a:rPr>
              <a:t>重复的唯一情况</a:t>
            </a:r>
            <a:r>
              <a:rPr lang="zh-CN" altLang="en-US" dirty="0"/>
              <a:t>是：因为加</a:t>
            </a:r>
            <a:r>
              <a:rPr lang="en-US" altLang="zh-CN" dirty="0"/>
              <a:t>1</a:t>
            </a:r>
            <a:r>
              <a:rPr lang="zh-CN" altLang="en-US" dirty="0"/>
              <a:t>之前为间隔的倍数，加</a:t>
            </a:r>
            <a:r>
              <a:rPr lang="en-US" altLang="zh-CN" dirty="0"/>
              <a:t>1</a:t>
            </a:r>
            <a:r>
              <a:rPr lang="zh-CN" altLang="en-US" dirty="0"/>
              <a:t>后被减去一个间隔，导致路径中存在小于头结点的编号的点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7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代码实现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26313" y="1587247"/>
            <a:ext cx="59357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对于一个头结点为</a:t>
            </a:r>
            <a:r>
              <a:rPr lang="en-US" altLang="zh-CN" dirty="0"/>
              <a:t>1</a:t>
            </a:r>
            <a:r>
              <a:rPr lang="zh-CN" altLang="en-US" dirty="0"/>
              <a:t>的路径：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[</a:t>
            </a:r>
            <a:r>
              <a:rPr lang="en-US" altLang="zh-CN" dirty="0"/>
              <a:t>1, -56, 64, -98, 1]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则</a:t>
            </a:r>
            <a:r>
              <a:rPr lang="zh-CN" altLang="en-US" dirty="0"/>
              <a:t>头结点</a:t>
            </a:r>
            <a:r>
              <a:rPr lang="en-US" altLang="zh-CN" dirty="0"/>
              <a:t>2</a:t>
            </a:r>
            <a:r>
              <a:rPr lang="zh-CN" altLang="en-US" dirty="0"/>
              <a:t>中必有一个路径会搜索到的前三个点编号为：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[</a:t>
            </a:r>
            <a:r>
              <a:rPr lang="en-US" altLang="zh-CN" dirty="0"/>
              <a:t>2, -57, 1...]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在路径中存在小于头结点</a:t>
            </a:r>
            <a:r>
              <a:rPr lang="en-US" altLang="zh-CN" dirty="0"/>
              <a:t>2</a:t>
            </a:r>
            <a:r>
              <a:rPr lang="zh-CN" altLang="en-US" dirty="0"/>
              <a:t>的编号</a:t>
            </a:r>
            <a:r>
              <a:rPr lang="en-US" altLang="zh-CN" dirty="0"/>
              <a:t>1</a:t>
            </a:r>
            <a:r>
              <a:rPr lang="zh-CN" altLang="en-US" dirty="0"/>
              <a:t>，该路径已经</a:t>
            </a:r>
            <a:r>
              <a:rPr lang="zh-CN" altLang="en-US" dirty="0" smtClean="0"/>
              <a:t>重复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6312" y="3909472"/>
            <a:ext cx="969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基于以上依据，我们只需要找到，该路径中，</a:t>
            </a:r>
            <a:r>
              <a:rPr lang="zh-CN" altLang="en-US" dirty="0">
                <a:solidFill>
                  <a:srgbClr val="FF0000"/>
                </a:solidFill>
              </a:rPr>
              <a:t>值位于该分块矩阵中起点编号和终点编号之间最大的数</a:t>
            </a:r>
            <a:r>
              <a:rPr lang="zh-CN" altLang="en-US" dirty="0"/>
              <a:t>，用终点编号减去该数，即为起点为头结点时该路径可以衍生（平移）出的环数。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0792" y="4985202"/>
            <a:ext cx="53012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对于一个头结点为</a:t>
            </a:r>
            <a:r>
              <a:rPr lang="en-US" altLang="zh-CN" dirty="0"/>
              <a:t>1</a:t>
            </a:r>
            <a:r>
              <a:rPr lang="zh-CN" altLang="en-US" dirty="0"/>
              <a:t>的路径：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[</a:t>
            </a:r>
            <a:r>
              <a:rPr lang="en-US" altLang="zh-CN" dirty="0"/>
              <a:t>1, -56, 63, -98, 1]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则</a:t>
            </a:r>
            <a:r>
              <a:rPr lang="zh-CN" altLang="en-US" dirty="0"/>
              <a:t>只能衍生出：</a:t>
            </a:r>
            <a:r>
              <a:rPr lang="en-US" altLang="zh-CN" dirty="0"/>
              <a:t>64 - 63 = 1 </a:t>
            </a:r>
            <a:r>
              <a:rPr lang="zh-CN" altLang="en-US" dirty="0"/>
              <a:t>个不重复的环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069" y="1801851"/>
            <a:ext cx="5140662" cy="1775027"/>
          </a:xfrm>
          <a:prstGeom prst="rect">
            <a:avLst/>
          </a:prstGeom>
          <a:ln>
            <a:solidFill>
              <a:srgbClr val="7481CE"/>
            </a:solidFill>
          </a:ln>
        </p:spPr>
      </p:pic>
    </p:spTree>
    <p:extLst>
      <p:ext uri="{BB962C8B-B14F-4D97-AF65-F5344CB8AC3E}">
        <p14:creationId xmlns:p14="http://schemas.microsoft.com/office/powerpoint/2010/main" val="88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534338" y="2648954"/>
            <a:ext cx="8084654" cy="1041761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107055" y="2192190"/>
            <a:ext cx="932642" cy="634634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039696" y="2192190"/>
            <a:ext cx="3253563" cy="634634"/>
          </a:xfrm>
        </p:spPr>
        <p:txBody>
          <a:bodyPr/>
          <a:lstStyle/>
          <a:p>
            <a:r>
              <a:rPr kumimoji="1" lang="zh-CN" altLang="en-US" dirty="0" smtClean="0"/>
              <a:t>解题思路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107056" y="3577037"/>
            <a:ext cx="932642" cy="634634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39697" y="3577037"/>
            <a:ext cx="3253563" cy="634634"/>
          </a:xfrm>
        </p:spPr>
        <p:txBody>
          <a:bodyPr/>
          <a:lstStyle/>
          <a:p>
            <a:r>
              <a:rPr kumimoji="1" lang="zh-CN" altLang="en-US" dirty="0" smtClean="0"/>
              <a:t>代码实现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理解题意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143408" y="1723026"/>
            <a:ext cx="8418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</a:t>
            </a:r>
            <a:r>
              <a:rPr lang="zh-CN" altLang="en-US" dirty="0"/>
              <a:t>题意有一个初步的了解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1.</a:t>
            </a:r>
            <a:r>
              <a:rPr lang="zh-CN" altLang="en-US" dirty="0" smtClean="0"/>
              <a:t>刻</a:t>
            </a:r>
            <a:r>
              <a:rPr lang="zh-CN" altLang="en-US" dirty="0"/>
              <a:t>上自己的名字 </a:t>
            </a:r>
            <a:r>
              <a:rPr lang="en-US" altLang="zh-CN" dirty="0"/>
              <a:t>—— </a:t>
            </a:r>
            <a:r>
              <a:rPr lang="zh-CN" altLang="en-US" dirty="0" smtClean="0"/>
              <a:t>传递过程中对路径进行了记录；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只能传给对方部落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传递过程是有向的，不能在同一部落中进行传递；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不能出现重复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路径中的元素是唯一的，否则该礼物无效。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7" y="3842415"/>
            <a:ext cx="6992529" cy="22283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2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理解题意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101625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对所求的问题有</a:t>
            </a:r>
            <a:r>
              <a:rPr lang="zh-CN" altLang="en-US" dirty="0"/>
              <a:t>一个初步的了解</a:t>
            </a:r>
            <a:r>
              <a:rPr lang="zh-CN" altLang="en-US" dirty="0" smtClean="0"/>
              <a:t>。因为要求</a:t>
            </a:r>
            <a:r>
              <a:rPr lang="zh-CN" altLang="en-US" dirty="0"/>
              <a:t>的是最大的数量，所以跟每人准备</a:t>
            </a:r>
            <a:r>
              <a:rPr lang="zh-CN" altLang="en-US" dirty="0" smtClean="0"/>
              <a:t>的礼物数量</a:t>
            </a:r>
            <a:r>
              <a:rPr lang="zh-CN" altLang="en-US" dirty="0"/>
              <a:t>无关，而是只跟朋友关系的复杂程度有关。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51" y="2551050"/>
            <a:ext cx="7000213" cy="1037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099538" y="4101303"/>
            <a:ext cx="10162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总而言之，我们可以将该题抽象为求二向图中的不重复的环的问题。并由此得到一些结论：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71804" y="3956180"/>
            <a:ext cx="1079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89762" y="4655306"/>
            <a:ext cx="8734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二向图中的同一个环，从图的两个部分（部落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）出发都可以搜索到，也就是说朋友关系是可逆的，因此只需要</a:t>
            </a:r>
            <a:r>
              <a:rPr lang="zh-CN" altLang="en-US" dirty="0" smtClean="0">
                <a:solidFill>
                  <a:srgbClr val="FF0000"/>
                </a:solidFill>
              </a:rPr>
              <a:t>以一个部落作为起点</a:t>
            </a:r>
            <a:r>
              <a:rPr lang="zh-CN" altLang="en-US" dirty="0" smtClean="0"/>
              <a:t>即可；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给出的数据是邻接矩阵的形式，需要转换为邻接表的形式更实用；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为了将不同部落完全分开，可以将其中一个部落编号为</a:t>
            </a:r>
            <a:r>
              <a:rPr lang="zh-CN" altLang="en-US" dirty="0" smtClean="0">
                <a:solidFill>
                  <a:srgbClr val="FF0000"/>
                </a:solidFill>
              </a:rPr>
              <a:t>正</a:t>
            </a:r>
            <a:r>
              <a:rPr lang="zh-CN" altLang="en-US" dirty="0" smtClean="0"/>
              <a:t>，另一个编号为</a:t>
            </a:r>
            <a:r>
              <a:rPr lang="zh-CN" altLang="en-US" dirty="0" smtClean="0">
                <a:solidFill>
                  <a:srgbClr val="FF0000"/>
                </a:solidFill>
              </a:rPr>
              <a:t>负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96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寻求正解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1016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研究的对象是礼物访问的路径，可以通过使用</a:t>
            </a:r>
            <a:r>
              <a:rPr lang="zh-CN" altLang="en-US" dirty="0" smtClean="0">
                <a:solidFill>
                  <a:srgbClr val="FF0000"/>
                </a:solidFill>
              </a:rPr>
              <a:t>数组存储</a:t>
            </a:r>
            <a:r>
              <a:rPr lang="zh-CN" altLang="en-US" dirty="0" smtClean="0"/>
              <a:t>礼物经过的节点的编号来实现。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[1, -5, 3, -7, 1]  </a:t>
            </a:r>
            <a:r>
              <a:rPr lang="zh-CN" altLang="en-US" dirty="0" smtClean="0"/>
              <a:t>就表示了一个长度为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的环。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16597" y="2464265"/>
            <a:ext cx="8734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直接用</a:t>
            </a:r>
            <a:r>
              <a:rPr lang="zh-CN" altLang="en-US" dirty="0">
                <a:solidFill>
                  <a:srgbClr val="FF0000"/>
                </a:solidFill>
              </a:rPr>
              <a:t>深度优先搜索</a:t>
            </a:r>
            <a:r>
              <a:rPr lang="zh-CN" altLang="en-US" dirty="0"/>
              <a:t>来对礼物传递路径进行搜索。但是搜索的效率很低，只能对环长为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的路径进行</a:t>
            </a:r>
            <a:r>
              <a:rPr lang="zh-CN" altLang="en-US" dirty="0" smtClean="0"/>
              <a:t>搜索；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在深度优先搜索的同时进行去重，包括路径内部不重复的</a:t>
            </a:r>
            <a:r>
              <a:rPr lang="zh-CN" altLang="en-US" dirty="0">
                <a:solidFill>
                  <a:srgbClr val="FF0000"/>
                </a:solidFill>
              </a:rPr>
              <a:t>内去重</a:t>
            </a:r>
            <a:r>
              <a:rPr lang="zh-CN" altLang="en-US" dirty="0"/>
              <a:t>和路径之间不重复的</a:t>
            </a:r>
            <a:r>
              <a:rPr lang="zh-CN" altLang="en-US" dirty="0">
                <a:solidFill>
                  <a:srgbClr val="FF0000"/>
                </a:solidFill>
              </a:rPr>
              <a:t>外去重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983841" y="4255244"/>
            <a:ext cx="77759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内去重：如数组 </a:t>
            </a:r>
            <a:r>
              <a:rPr lang="en-US" altLang="zh-CN" dirty="0" smtClean="0"/>
              <a:t>[1, -5, 3, -5, 1] </a:t>
            </a:r>
            <a:r>
              <a:rPr lang="zh-CN" altLang="en-US" dirty="0" smtClean="0"/>
              <a:t>中，出现了两个 </a:t>
            </a:r>
            <a:r>
              <a:rPr lang="en-US" altLang="zh-CN" dirty="0" smtClean="0"/>
              <a:t>-5 </a:t>
            </a:r>
            <a:r>
              <a:rPr lang="zh-CN" altLang="en-US" dirty="0" smtClean="0"/>
              <a:t>，违反了每个编号只出现一次的规则。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外去重：如数组 </a:t>
            </a:r>
            <a:r>
              <a:rPr lang="en-US" altLang="zh-CN" dirty="0"/>
              <a:t>[1, -5, 3, -7, 1] </a:t>
            </a:r>
            <a:r>
              <a:rPr lang="zh-CN" altLang="en-US" dirty="0" smtClean="0"/>
              <a:t>和 </a:t>
            </a:r>
            <a:r>
              <a:rPr lang="en-US" altLang="zh-CN" dirty="0"/>
              <a:t>[1, </a:t>
            </a:r>
            <a:r>
              <a:rPr lang="en-US" altLang="zh-CN" dirty="0" smtClean="0"/>
              <a:t>-7, </a:t>
            </a:r>
            <a:r>
              <a:rPr lang="en-US" altLang="zh-CN" dirty="0"/>
              <a:t>3, </a:t>
            </a:r>
            <a:r>
              <a:rPr lang="en-US" altLang="zh-CN" dirty="0" smtClean="0"/>
              <a:t>-5, </a:t>
            </a:r>
            <a:r>
              <a:rPr lang="en-US" altLang="zh-CN" dirty="0"/>
              <a:t>1] </a:t>
            </a:r>
            <a:r>
              <a:rPr lang="zh-CN" altLang="en-US" dirty="0" smtClean="0"/>
              <a:t>中，存储元素完全相同，只是顺序不同，应作为一个环看待。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去重需要将环的描述唯一化，将环中的元素排序，作为环的唯一化描述。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56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寻求正解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10162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直接使用深度优先搜索的效率还是较低，需要在搜索过程中进行剪枝。依据是：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877041" y="2012113"/>
            <a:ext cx="749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如果以点 </a:t>
            </a:r>
            <a:r>
              <a:rPr lang="en-US" altLang="zh-CN" dirty="0" smtClean="0"/>
              <a:t>1~n </a:t>
            </a:r>
            <a:r>
              <a:rPr lang="zh-CN" altLang="en-US" dirty="0" smtClean="0"/>
              <a:t>作为起点的环都已搜索完毕，那么以点 </a:t>
            </a:r>
            <a:r>
              <a:rPr lang="en-US" altLang="zh-CN" dirty="0" smtClean="0"/>
              <a:t>n+1 </a:t>
            </a:r>
            <a:r>
              <a:rPr lang="zh-CN" altLang="en-US" dirty="0" smtClean="0"/>
              <a:t>为起点的环中，就</a:t>
            </a:r>
            <a:r>
              <a:rPr lang="zh-CN" altLang="en-US" dirty="0" smtClean="0">
                <a:solidFill>
                  <a:srgbClr val="FF0000"/>
                </a:solidFill>
              </a:rPr>
              <a:t>不应再出现</a:t>
            </a:r>
            <a:r>
              <a:rPr lang="zh-CN" altLang="en-US" dirty="0">
                <a:solidFill>
                  <a:srgbClr val="FF0000"/>
                </a:solidFill>
              </a:rPr>
              <a:t>点 </a:t>
            </a:r>
            <a:r>
              <a:rPr lang="en-US" altLang="zh-CN" dirty="0">
                <a:solidFill>
                  <a:srgbClr val="FF0000"/>
                </a:solidFill>
              </a:rPr>
              <a:t>1~n </a:t>
            </a:r>
            <a:r>
              <a:rPr lang="zh-CN" altLang="en-US" dirty="0" smtClean="0"/>
              <a:t>，否则视为重复的环。</a:t>
            </a:r>
            <a:endParaRPr lang="en-US" altLang="zh-CN" dirty="0" smtClean="0"/>
          </a:p>
        </p:txBody>
      </p:sp>
      <p:cxnSp>
        <p:nvCxnSpPr>
          <p:cNvPr id="6" name="直接连接符 5"/>
          <p:cNvCxnSpPr/>
          <p:nvPr/>
        </p:nvCxnSpPr>
        <p:spPr>
          <a:xfrm>
            <a:off x="802432" y="3125755"/>
            <a:ext cx="10795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75603" y="3241420"/>
            <a:ext cx="1016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即便使用了剪枝，还是很难在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分钟内搜索出</a:t>
            </a:r>
            <a:r>
              <a:rPr lang="en-US" altLang="zh-CN" dirty="0" smtClean="0"/>
              <a:t>14</a:t>
            </a:r>
            <a:r>
              <a:rPr lang="zh-CN" altLang="en-US" dirty="0" smtClean="0"/>
              <a:t>环，转变</a:t>
            </a:r>
            <a:r>
              <a:rPr lang="zh-CN" altLang="en-US" dirty="0"/>
              <a:t>思路：将搜索一整个路径分解为搜索两个半路径，然后</a:t>
            </a:r>
            <a:r>
              <a:rPr lang="zh-CN" altLang="en-US" dirty="0">
                <a:solidFill>
                  <a:srgbClr val="FF0000"/>
                </a:solidFill>
              </a:rPr>
              <a:t>拼接</a:t>
            </a:r>
            <a:r>
              <a:rPr lang="zh-CN" altLang="en-US" dirty="0"/>
              <a:t>起来。可以对</a:t>
            </a:r>
            <a:r>
              <a:rPr lang="en-US" altLang="zh-CN" dirty="0"/>
              <a:t>14</a:t>
            </a:r>
            <a:r>
              <a:rPr lang="zh-CN" altLang="en-US" dirty="0"/>
              <a:t>环进行搜索了。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877040" y="4101664"/>
            <a:ext cx="7496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如半路径 </a:t>
            </a:r>
            <a:r>
              <a:rPr lang="en-US" altLang="zh-CN" dirty="0" smtClean="0"/>
              <a:t>[1, -5, 3]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[1, -7, 3] </a:t>
            </a:r>
            <a:r>
              <a:rPr lang="zh-CN" altLang="en-US" dirty="0" smtClean="0"/>
              <a:t>可以组合为一个长度为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的环。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这样一来，深度优先搜索的时间就大大降低了，主要时间是在去重上。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使用半路径搜索后，还需要在半路径内部和半路径之间进行外去重。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208826" y="5377406"/>
            <a:ext cx="83907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半路径之间进行外去重</a:t>
            </a:r>
            <a:r>
              <a:rPr lang="zh-CN" altLang="en-US" dirty="0" smtClean="0"/>
              <a:t>是指：对于元素相同，头尾节点相同的半路径看作一个。如 </a:t>
            </a:r>
            <a:r>
              <a:rPr lang="en-US" altLang="zh-CN" dirty="0" smtClean="0"/>
              <a:t>[1, -5, 3, -7, 2]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[1,-7, 3, -5, 2] </a:t>
            </a:r>
            <a:r>
              <a:rPr lang="zh-CN" altLang="en-US" dirty="0" smtClean="0"/>
              <a:t>是看作重复的，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但是 </a:t>
            </a:r>
            <a:r>
              <a:rPr lang="en-US" altLang="zh-CN" dirty="0"/>
              <a:t>[1, -5, 3, -7, 2] </a:t>
            </a:r>
            <a:r>
              <a:rPr lang="zh-CN" altLang="en-US" dirty="0" smtClean="0"/>
              <a:t>和 </a:t>
            </a:r>
            <a:r>
              <a:rPr lang="en-US" altLang="zh-CN" dirty="0"/>
              <a:t>[1, -5, </a:t>
            </a:r>
            <a:r>
              <a:rPr lang="en-US" altLang="zh-CN" dirty="0" smtClean="0"/>
              <a:t>2, </a:t>
            </a:r>
            <a:r>
              <a:rPr lang="en-US" altLang="zh-CN" dirty="0"/>
              <a:t>-7, </a:t>
            </a:r>
            <a:r>
              <a:rPr lang="en-US" altLang="zh-CN" dirty="0" smtClean="0"/>
              <a:t>3] </a:t>
            </a:r>
            <a:r>
              <a:rPr lang="zh-CN" altLang="en-US" dirty="0" smtClean="0"/>
              <a:t>则看作是不重复的。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0756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/>
              <a:t>寻求正解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10162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实际上，半路径的加入使得去重策略更为复杂。具体流程为：</a:t>
            </a:r>
            <a:endParaRPr lang="en-US" altLang="zh-CN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862544" y="3193058"/>
            <a:ext cx="8233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这里的</a:t>
            </a:r>
            <a:r>
              <a:rPr lang="zh-CN" altLang="en-US" dirty="0" smtClean="0">
                <a:solidFill>
                  <a:srgbClr val="FF0000"/>
                </a:solidFill>
              </a:rPr>
              <a:t>全</a:t>
            </a:r>
            <a:r>
              <a:rPr lang="zh-CN" altLang="en-US" dirty="0">
                <a:solidFill>
                  <a:srgbClr val="FF0000"/>
                </a:solidFill>
              </a:rPr>
              <a:t>路径内去</a:t>
            </a:r>
            <a:r>
              <a:rPr lang="zh-CN" altLang="en-US" dirty="0" smtClean="0">
                <a:solidFill>
                  <a:srgbClr val="FF0000"/>
                </a:solidFill>
              </a:rPr>
              <a:t>重</a:t>
            </a:r>
            <a:r>
              <a:rPr lang="zh-CN" altLang="en-US" dirty="0" smtClean="0"/>
              <a:t>是指，在拼接时检测两个半路径中是否有重复元素。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[1, -5, 3, -7]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[1, -5, 4, -7] </a:t>
            </a:r>
            <a:r>
              <a:rPr lang="zh-CN" altLang="en-US" dirty="0" smtClean="0"/>
              <a:t>拼接得到的就是一个无效环。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这里还需要</a:t>
            </a:r>
            <a:r>
              <a:rPr lang="zh-CN" altLang="en-US" dirty="0" smtClean="0">
                <a:solidFill>
                  <a:srgbClr val="FF0000"/>
                </a:solidFill>
              </a:rPr>
              <a:t>全路径排序外去重</a:t>
            </a:r>
            <a:r>
              <a:rPr lang="zh-CN" altLang="en-US" dirty="0" smtClean="0"/>
              <a:t>的原因是：有可能两个半路径中的元素互补，导致拼接成的全路径是重复的。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[1, -5, 3, -7, 4]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[1, -8, 5, -9, 4] </a:t>
            </a:r>
            <a:r>
              <a:rPr lang="zh-CN" altLang="en-US" dirty="0" smtClean="0"/>
              <a:t>拼接得到 </a:t>
            </a:r>
            <a:r>
              <a:rPr lang="en-US" altLang="zh-CN" dirty="0"/>
              <a:t>[1, -5, 3, -7, </a:t>
            </a:r>
            <a:r>
              <a:rPr lang="en-US" altLang="zh-CN" dirty="0" smtClean="0"/>
              <a:t>4, -9, 5, -8, 1]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/>
              <a:t>[1, -5, </a:t>
            </a:r>
            <a:r>
              <a:rPr lang="en-US" altLang="zh-CN" dirty="0" smtClean="0"/>
              <a:t>5, </a:t>
            </a:r>
            <a:r>
              <a:rPr lang="en-US" altLang="zh-CN" dirty="0"/>
              <a:t>-7, 4] </a:t>
            </a:r>
            <a:r>
              <a:rPr lang="zh-CN" altLang="en-US" dirty="0"/>
              <a:t>和 </a:t>
            </a:r>
            <a:r>
              <a:rPr lang="en-US" altLang="zh-CN" dirty="0"/>
              <a:t>[1, -8, </a:t>
            </a:r>
            <a:r>
              <a:rPr lang="en-US" altLang="zh-CN" dirty="0" smtClean="0"/>
              <a:t>3, </a:t>
            </a:r>
            <a:r>
              <a:rPr lang="en-US" altLang="zh-CN" dirty="0"/>
              <a:t>-9, 4] </a:t>
            </a:r>
            <a:r>
              <a:rPr lang="zh-CN" altLang="en-US" dirty="0"/>
              <a:t>拼接得到 </a:t>
            </a:r>
            <a:r>
              <a:rPr lang="en-US" altLang="zh-CN" dirty="0"/>
              <a:t>[1, -5, </a:t>
            </a:r>
            <a:r>
              <a:rPr lang="en-US" altLang="zh-CN" dirty="0" smtClean="0"/>
              <a:t>5, </a:t>
            </a:r>
            <a:r>
              <a:rPr lang="en-US" altLang="zh-CN" dirty="0"/>
              <a:t>-7, 4, -9, </a:t>
            </a:r>
            <a:r>
              <a:rPr lang="en-US" altLang="zh-CN" dirty="0" smtClean="0"/>
              <a:t>3, </a:t>
            </a:r>
            <a:r>
              <a:rPr lang="en-US" altLang="zh-CN" dirty="0"/>
              <a:t>-8, 1</a:t>
            </a:r>
            <a:r>
              <a:rPr lang="en-US" altLang="zh-CN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这两个全路径是重复的。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97575173"/>
              </p:ext>
            </p:extLst>
          </p:nvPr>
        </p:nvGraphicFramePr>
        <p:xfrm>
          <a:off x="875603" y="2248680"/>
          <a:ext cx="10815654" cy="75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0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使用规律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504282"/>
            <a:ext cx="101625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在赛题中的注意事项中有这样一句话，提醒我们可以利用数据的特征：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11" y="2464623"/>
            <a:ext cx="6623693" cy="1006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875603" y="3868583"/>
            <a:ext cx="1016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事实上，如果在运行过程中打印路径信息，也会发现，相邻两个起点搜索出的路径元素大多数都是相差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933073" y="4829820"/>
            <a:ext cx="4561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从邻接矩阵中找数据特征；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从邻接表中找数据特征。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7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解题思路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使用规律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75603" y="1339200"/>
            <a:ext cx="3379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对邻接矩阵进行绘图：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6" y="2053428"/>
            <a:ext cx="3771043" cy="4314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4094356"/>
            <a:ext cx="2544148" cy="2273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右箭头 6"/>
          <p:cNvSpPr/>
          <p:nvPr/>
        </p:nvSpPr>
        <p:spPr>
          <a:xfrm>
            <a:off x="5274592" y="5230978"/>
            <a:ext cx="1057786" cy="4009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33665" y="5134907"/>
            <a:ext cx="951723" cy="849085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854743" y="5230978"/>
            <a:ext cx="0" cy="806978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815796" y="4414429"/>
            <a:ext cx="0" cy="816549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57203" y="1994604"/>
            <a:ext cx="5167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我们发现：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邻接矩阵可以看作是有四个</a:t>
            </a:r>
            <a:r>
              <a:rPr lang="zh-CN" altLang="en-US" dirty="0" smtClean="0">
                <a:solidFill>
                  <a:srgbClr val="FF0000"/>
                </a:solidFill>
              </a:rPr>
              <a:t>分块矩阵</a:t>
            </a:r>
            <a:r>
              <a:rPr lang="zh-CN" altLang="en-US" dirty="0" smtClean="0"/>
              <a:t>构成的。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对分块矩阵的局部进行放大，可以看出每两条相邻的斜线都可以</a:t>
            </a:r>
            <a:r>
              <a:rPr lang="zh-CN" altLang="en-US" dirty="0" smtClean="0">
                <a:solidFill>
                  <a:srgbClr val="FF0000"/>
                </a:solidFill>
              </a:rPr>
              <a:t>拼接为一条完整的斜线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14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2035</Words>
  <Application>Microsoft Office PowerPoint</Application>
  <PresentationFormat>宽屏</PresentationFormat>
  <Paragraphs>123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Microsoft YaHei</vt:lpstr>
      <vt:lpstr>Microsoft YaHei</vt:lpstr>
      <vt:lpstr>Arial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高 广渊</cp:lastModifiedBy>
  <cp:revision>138</cp:revision>
  <dcterms:created xsi:type="dcterms:W3CDTF">2015-08-18T02:51:41Z</dcterms:created>
  <dcterms:modified xsi:type="dcterms:W3CDTF">2020-05-22T02:31:01Z</dcterms:modified>
  <cp:category/>
</cp:coreProperties>
</file>