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89" r:id="rId9"/>
    <p:sldId id="287" r:id="rId10"/>
    <p:sldId id="284" r:id="rId11"/>
    <p:sldId id="296" r:id="rId12"/>
    <p:sldId id="297" r:id="rId13"/>
    <p:sldId id="295" r:id="rId14"/>
    <p:sldId id="303" r:id="rId15"/>
    <p:sldId id="304" r:id="rId16"/>
    <p:sldId id="306" r:id="rId17"/>
    <p:sldId id="298" r:id="rId18"/>
    <p:sldId id="300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70" autoAdjust="0"/>
  </p:normalViewPr>
  <p:slideViewPr>
    <p:cSldViewPr snapToGrid="0">
      <p:cViewPr varScale="1">
        <p:scale>
          <a:sx n="116" d="100"/>
          <a:sy n="116" d="100"/>
        </p:scale>
        <p:origin x="354" y="102"/>
      </p:cViewPr>
      <p:guideLst>
        <p:guide orient="horz" pos="2188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EC2A7-2202-44A4-83FA-50D8B7C7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70C38-6B5A-4220-9753-7E3860F797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4395140" y="640087"/>
            <a:ext cx="3187529" cy="3166280"/>
          </a:xfrm>
          <a:prstGeom prst="rect">
            <a:avLst/>
          </a:prstGeom>
        </p:spPr>
      </p:pic>
      <p:sp>
        <p:nvSpPr>
          <p:cNvPr id="9" name="文本框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558860" y="4136893"/>
            <a:ext cx="691050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48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JOBFLOW</a:t>
            </a:r>
            <a:r>
              <a:rPr lang="zh-CN" altLang="en-US" sz="48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任务调度系统</a:t>
            </a:r>
            <a:endParaRPr lang="zh-CN" altLang="en-US" sz="48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3265822" y="5356836"/>
            <a:ext cx="6112523" cy="2755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分享：乔江</a:t>
            </a:r>
            <a:r>
              <a:rPr lang="en-US" altLang="zh-CN" sz="12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|    </a:t>
            </a:r>
            <a:r>
              <a:rPr lang="zh-CN" altLang="en-US" sz="12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时间：</a:t>
            </a:r>
            <a:r>
              <a:rPr lang="en-US" altLang="zh-CN" sz="12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2018.8.17</a:t>
            </a:r>
            <a:endParaRPr lang="en-US" altLang="zh-CN" sz="12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椭圆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988905" y="4967890"/>
            <a:ext cx="163773" cy="163773"/>
          </a:xfrm>
          <a:prstGeom prst="ellipse">
            <a:avLst/>
          </a:prstGeom>
          <a:solidFill>
            <a:srgbClr val="C99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252765" y="5049672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722253" y="5049672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444722" y="1229345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890985" y="2506669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129879" y="3538790"/>
            <a:ext cx="738134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511647" y="1394150"/>
            <a:ext cx="738134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2736345" y="2517530"/>
            <a:ext cx="1096722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641558" y="3748582"/>
            <a:ext cx="738134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23932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0.16002 3.33333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-2.96296E-6 L 0.28372 -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22982 7.40741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-1.48148E-6 L -0.1168 -1.48148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1.48148E-6 L -0.12812 1.48148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23078 L 4.16667E-6 -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3796 L 8.33333E-7 2.59259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7 L -2.29167E-6 -2.59259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-2.59259E-6 L 4.375E-6 -2.5925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bldLvl="0" animBg="1"/>
      <p:bldP spid="12" grpId="0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252039" y="5226462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0249" y="2019776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8320" y="347345"/>
            <a:ext cx="4646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/>
            <a:r>
              <a:rPr lang="zh-CN" altLang="en-US" sz="2000" spc="-15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原理及架构</a:t>
            </a:r>
            <a:endParaRPr lang="en-US" altLang="zh-CN" sz="2000" spc="-150" dirty="0">
              <a:solidFill>
                <a:srgbClr val="DFA11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656080" y="1416050"/>
            <a:ext cx="8609965" cy="485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Springmvc框架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Proxool数据库连接池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Executors线程池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Zookeeper分布式应用程序协调服务</a:t>
            </a:r>
            <a:endParaRPr 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Zookeeper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Restfull接口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Maven依赖管理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Supervisor守护进程管理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0.08311 L -2.91667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17" grpId="0"/>
      <p:bldP spid="17" grpId="1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252039" y="5226462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0249" y="2019776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8320" y="347345"/>
            <a:ext cx="4646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/>
            <a:r>
              <a:rPr lang="zh-CN" altLang="en-US" sz="2000" spc="-15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原理及架构</a:t>
            </a:r>
            <a:endParaRPr lang="en-US" altLang="zh-CN" sz="2000" spc="-150" dirty="0">
              <a:solidFill>
                <a:srgbClr val="DFA11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656080" y="1416050"/>
            <a:ext cx="8609965" cy="285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endParaRPr lang="zh-CN" altLang="en-US" b="1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supervisor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管理守护进程</a:t>
            </a: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）基于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的选主策略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0.08311 L -2.91667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17" grpId="0"/>
      <p:bldP spid="17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252039" y="5226462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0249" y="2019776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8320" y="347345"/>
            <a:ext cx="4646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/>
            <a:r>
              <a:rPr lang="zh-CN" altLang="en-US" sz="2000" spc="-15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原理及架构</a:t>
            </a:r>
            <a:endParaRPr lang="zh-CN" altLang="en-US" sz="2000" spc="-150" dirty="0">
              <a:solidFill>
                <a:srgbClr val="DFA11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178242" y="1003492"/>
            <a:ext cx="8609965" cy="58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</a:t>
            </a:r>
            <a:r>
              <a:rPr lang="zh-CN" altLang="en-US" dirty="0" smtClean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选主策略</a:t>
            </a: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666112" y="2336458"/>
            <a:ext cx="1171575" cy="64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en-US" altLang="zh-CN" dirty="0"/>
          </a:p>
        </p:txBody>
      </p:sp>
      <p:sp>
        <p:nvSpPr>
          <p:cNvPr id="29" name="圆角矩形 28"/>
          <p:cNvSpPr/>
          <p:nvPr/>
        </p:nvSpPr>
        <p:spPr>
          <a:xfrm>
            <a:off x="2654237" y="3945379"/>
            <a:ext cx="1171575" cy="64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en-US" altLang="zh-CN" dirty="0"/>
          </a:p>
        </p:txBody>
      </p:sp>
      <p:sp>
        <p:nvSpPr>
          <p:cNvPr id="30" name="圆角矩形 29"/>
          <p:cNvSpPr/>
          <p:nvPr/>
        </p:nvSpPr>
        <p:spPr>
          <a:xfrm>
            <a:off x="4650740" y="3945255"/>
            <a:ext cx="1211580" cy="64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en-US" altLang="zh-CN" dirty="0"/>
          </a:p>
        </p:txBody>
      </p:sp>
      <p:sp>
        <p:nvSpPr>
          <p:cNvPr id="34" name="圆角矩形 33"/>
          <p:cNvSpPr/>
          <p:nvPr/>
        </p:nvSpPr>
        <p:spPr>
          <a:xfrm>
            <a:off x="6064233" y="2336458"/>
            <a:ext cx="1171575" cy="64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replica</a:t>
            </a:r>
            <a:endParaRPr lang="en-US" altLang="zh-CN" dirty="0"/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4954201" y="2526239"/>
            <a:ext cx="969003" cy="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983892" y="2875006"/>
            <a:ext cx="963827" cy="1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108360" y="2264310"/>
            <a:ext cx="123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heartbeat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74615" y="2605732"/>
            <a:ext cx="123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accent1">
                    <a:lumMod val="75000"/>
                  </a:schemeClr>
                </a:solidFill>
              </a:rPr>
              <a:t>ack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直接箭头连接符 2"/>
          <p:cNvCxnSpPr>
            <a:stCxn id="2" idx="2"/>
          </p:cNvCxnSpPr>
          <p:nvPr/>
        </p:nvCxnSpPr>
        <p:spPr>
          <a:xfrm flipH="1">
            <a:off x="3192780" y="2980055"/>
            <a:ext cx="1059180" cy="902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endCxn id="30" idx="0"/>
          </p:cNvCxnSpPr>
          <p:nvPr/>
        </p:nvCxnSpPr>
        <p:spPr>
          <a:xfrm>
            <a:off x="4351020" y="3053080"/>
            <a:ext cx="905510" cy="89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0.08311 L -2.91667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17" grpId="0"/>
      <p:bldP spid="17" grpId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300977" y="2222586"/>
            <a:ext cx="1663373" cy="310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252039" y="5226462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0249" y="2019776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8320" y="347345"/>
            <a:ext cx="4646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/>
            <a:r>
              <a:rPr lang="zh-CN" altLang="en-US" sz="2000" spc="-15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原理及架构</a:t>
            </a:r>
            <a:endParaRPr lang="zh-CN" altLang="en-US" sz="2000" spc="-150" dirty="0">
              <a:solidFill>
                <a:srgbClr val="DFA11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178242" y="1003492"/>
            <a:ext cx="8609965" cy="58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Zookeeper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的选主策略</a:t>
            </a: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69117" y="2222586"/>
            <a:ext cx="1171575" cy="64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5068322" y="2236158"/>
            <a:ext cx="1709420" cy="310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cxnSp>
        <p:nvCxnSpPr>
          <p:cNvPr id="26" name="曲线连接符 25"/>
          <p:cNvCxnSpPr/>
          <p:nvPr/>
        </p:nvCxnSpPr>
        <p:spPr>
          <a:xfrm>
            <a:off x="3060193" y="2575782"/>
            <a:ext cx="1954703" cy="11469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flipV="1">
            <a:off x="3159510" y="4038686"/>
            <a:ext cx="1856338" cy="9279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149139" y="3582091"/>
            <a:ext cx="1577340" cy="368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/jobflow/master</a:t>
            </a:r>
            <a:endParaRPr lang="en-US" sz="1600"/>
          </a:p>
        </p:txBody>
      </p:sp>
      <p:sp>
        <p:nvSpPr>
          <p:cNvPr id="7" name="圆角矩形 6"/>
          <p:cNvSpPr/>
          <p:nvPr/>
        </p:nvSpPr>
        <p:spPr>
          <a:xfrm>
            <a:off x="8578670" y="2742428"/>
            <a:ext cx="1087394" cy="28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/_c_...1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578670" y="3438156"/>
            <a:ext cx="1087394" cy="28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/_c</a:t>
            </a:r>
            <a:r>
              <a:rPr lang="en-US" altLang="zh-CN" dirty="0" smtClean="0"/>
              <a:t>_...2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588967" y="4062356"/>
            <a:ext cx="1087394" cy="28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/_c</a:t>
            </a:r>
            <a:r>
              <a:rPr lang="en-US" altLang="zh-CN" dirty="0" smtClean="0"/>
              <a:t>_...3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8578670" y="4686557"/>
            <a:ext cx="1087394" cy="28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/_c</a:t>
            </a:r>
            <a:r>
              <a:rPr lang="en-US" altLang="zh-CN" dirty="0" smtClean="0"/>
              <a:t>_...n</a:t>
            </a:r>
            <a:endParaRPr lang="zh-CN" altLang="en-US" dirty="0"/>
          </a:p>
        </p:txBody>
      </p:sp>
      <p:sp>
        <p:nvSpPr>
          <p:cNvPr id="25" name="矩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578670" y="2222586"/>
            <a:ext cx="9780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Znode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34340" y="2208532"/>
            <a:ext cx="120307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970582" y="3039466"/>
            <a:ext cx="1171575" cy="64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en-US" altLang="zh-CN" dirty="0"/>
          </a:p>
        </p:txBody>
      </p:sp>
      <p:sp>
        <p:nvSpPr>
          <p:cNvPr id="30" name="圆角矩形 29"/>
          <p:cNvSpPr/>
          <p:nvPr/>
        </p:nvSpPr>
        <p:spPr>
          <a:xfrm>
            <a:off x="1978526" y="3856346"/>
            <a:ext cx="1171575" cy="64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en-US" altLang="zh-CN" dirty="0"/>
          </a:p>
        </p:txBody>
      </p:sp>
      <p:sp>
        <p:nvSpPr>
          <p:cNvPr id="34" name="圆角矩形 33"/>
          <p:cNvSpPr/>
          <p:nvPr/>
        </p:nvSpPr>
        <p:spPr>
          <a:xfrm>
            <a:off x="1987935" y="4701571"/>
            <a:ext cx="1171575" cy="64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Client…</a:t>
            </a:r>
            <a:endParaRPr lang="en-US" altLang="zh-CN" dirty="0"/>
          </a:p>
        </p:txBody>
      </p:sp>
      <p:cxnSp>
        <p:nvCxnSpPr>
          <p:cNvPr id="15" name="曲线连接符 14"/>
          <p:cNvCxnSpPr>
            <a:stCxn id="29" idx="3"/>
          </p:cNvCxnSpPr>
          <p:nvPr/>
        </p:nvCxnSpPr>
        <p:spPr>
          <a:xfrm>
            <a:off x="3142157" y="3361557"/>
            <a:ext cx="2016111" cy="4962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0" idx="3"/>
          </p:cNvCxnSpPr>
          <p:nvPr/>
        </p:nvCxnSpPr>
        <p:spPr>
          <a:xfrm flipV="1">
            <a:off x="3150101" y="3937571"/>
            <a:ext cx="1908812" cy="240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大括号 39"/>
          <p:cNvSpPr/>
          <p:nvPr/>
        </p:nvSpPr>
        <p:spPr>
          <a:xfrm>
            <a:off x="6944497" y="2331309"/>
            <a:ext cx="1062682" cy="29079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0.08311 L -2.91667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17" grpId="0"/>
      <p:bldP spid="17" grpId="1"/>
      <p:bldP spid="12" grpId="0"/>
      <p:bldP spid="12" grpId="1"/>
      <p:bldP spid="25" grpId="0"/>
      <p:bldP spid="25" grpId="1"/>
      <p:bldP spid="28" grpId="0"/>
      <p:bldP spid="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1406024" y="2008855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200624" y="2804202"/>
            <a:ext cx="112776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华文细黑" panose="02010600040101010101" charset="-122"/>
                <a:ea typeface="华文细黑" panose="02010600040101010101" charset="-122"/>
                <a:cs typeface="Meiryo UI" panose="020B0604030504040204" pitchFamily="34" charset="-128"/>
              </a:rPr>
              <a:t>03</a:t>
            </a:r>
            <a:endParaRPr lang="en-US" altLang="zh-CN" sz="6600" spc="-150" dirty="0">
              <a:solidFill>
                <a:srgbClr val="C99115"/>
              </a:solidFill>
              <a:latin typeface="华文细黑" panose="02010600040101010101" charset="-122"/>
              <a:ea typeface="华文细黑" panose="02010600040101010101" charset="-122"/>
              <a:cs typeface="Meiryo UI" panose="020B0604030504040204" pitchFamily="34" charset="-128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352542" y="1484672"/>
            <a:ext cx="612960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sz="44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应用及部署</a:t>
            </a:r>
            <a:endParaRPr lang="zh-CN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671185" y="2804160"/>
            <a:ext cx="4609465" cy="210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altLang="zh-CN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4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en-US" altLang="zh-CN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zh-CN" altLang="en-US" sz="24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endParaRPr lang="zh-CN" altLang="en-US" sz="16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4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49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2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2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5" grpId="1"/>
      <p:bldP spid="2" grpId="0"/>
      <p:bldP spid="2" grpId="1"/>
      <p:bldP spid="17" grpId="0" bldLvl="0" animBg="1"/>
      <p:bldP spid="17" grpId="1" bldLvl="0" animBg="1"/>
      <p:bldP spid="17" grpId="2" bldLvl="0" animBg="1"/>
      <p:bldP spid="19" grpId="0" bldLvl="0" animBg="1"/>
      <p:bldP spid="19" grpId="1" bldLvl="0" animBg="1"/>
      <p:bldP spid="19" grpId="2" bldLvl="0" animBg="1"/>
      <p:bldP spid="20" grpId="0" bldLvl="0" animBg="1"/>
      <p:bldP spid="20" grpId="1" bldLvl="0" animBg="1"/>
      <p:bldP spid="20" grpId="2" bldLvl="0" animBg="1"/>
      <p:bldP spid="21" grpId="0" bldLvl="0" animBg="1"/>
      <p:bldP spid="21" grpId="1" bldLvl="0" animBg="1"/>
      <p:bldP spid="21" grpId="2" bldLvl="0" animBg="1"/>
      <p:bldP spid="22" grpId="0" bldLvl="0" animBg="1"/>
      <p:bldP spid="22" grpId="1" bldLvl="0" animBg="1"/>
      <p:bldP spid="22" grpId="2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252039" y="5226462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0249" y="2019776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8320" y="347345"/>
            <a:ext cx="4646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/>
            <a:r>
              <a:rPr lang="zh-CN" altLang="en-US" sz="2000" spc="-15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应用与部署</a:t>
            </a:r>
            <a:endParaRPr lang="zh-CN" altLang="en-US" sz="2000" spc="-150" dirty="0">
              <a:solidFill>
                <a:srgbClr val="DFA11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656080" y="1416050"/>
            <a:ext cx="8609965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altLang="zh-CN"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1" dirty="0" smtClean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软件需求：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jdk1.8+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supervisor, zookeeper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编译生成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master.jar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worker.jar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及后台程序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jobflow.war</a:t>
            </a:r>
            <a:endParaRPr lang="zh-CN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jobflow.war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部署至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tomcat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）用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supervisor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master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worker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守护进程。</a:t>
            </a: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（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master_v2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是高可用版本，需要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zookeeper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集群，可以根据需要选择。</a:t>
            </a:r>
            <a:endParaRPr lang="zh-CN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endParaRPr lang="zh-CN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0.08311 L -2.91667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17" grpId="0"/>
      <p:bldP spid="17" grpId="1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3632859" y="1104110"/>
            <a:ext cx="4926281" cy="4893441"/>
          </a:xfrm>
          <a:prstGeom prst="rect">
            <a:avLst/>
          </a:prstGeom>
        </p:spPr>
      </p:pic>
      <p:sp>
        <p:nvSpPr>
          <p:cNvPr id="15" name="文本框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114217" y="2889745"/>
            <a:ext cx="7963564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8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华文细黑" panose="02010600040101010101" charset="-122"/>
                <a:ea typeface="华文细黑" panose="02010600040101010101" charset="-122"/>
                <a:cs typeface="Open Sans" panose="020B0606030504020204" pitchFamily="34" charset="0"/>
              </a:rPr>
              <a:t>THANKS</a:t>
            </a:r>
            <a:endParaRPr lang="en-US" altLang="zh-CN" sz="80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华文细黑" panose="02010600040101010101" charset="-122"/>
              <a:ea typeface="华文细黑" panose="02010600040101010101" charset="-122"/>
              <a:cs typeface="Open Sans" panose="020B0606030504020204" pitchFamily="34" charset="0"/>
            </a:endParaRPr>
          </a:p>
          <a:p>
            <a:pPr algn="ctr"/>
            <a:r>
              <a:rPr lang="en-US" altLang="zh-CN" sz="4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华文细黑" panose="02010600040101010101" charset="-122"/>
                <a:ea typeface="华文细黑" panose="02010600040101010101" charset="-122"/>
                <a:cs typeface="Open Sans" panose="020B0606030504020204" pitchFamily="34" charset="0"/>
              </a:rPr>
              <a:t>Q&amp;A</a:t>
            </a:r>
            <a:endParaRPr lang="en-US" altLang="zh-CN" sz="40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华文细黑" panose="02010600040101010101" charset="-122"/>
              <a:ea typeface="华文细黑" panose="02010600040101010101" charset="-122"/>
              <a:cs typeface="Open Sans" panose="020B0606030504020204" pitchFamily="34" charset="0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444722" y="2190637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890985" y="3467961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129879" y="5613774"/>
            <a:ext cx="738134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511647" y="2355442"/>
            <a:ext cx="738134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2412473" y="4440115"/>
            <a:ext cx="1096722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855995" y="5354644"/>
            <a:ext cx="738134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23078 L 4.16667E-6 -4.0740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23932 -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4.44444E-6 L 0.16002 -4.44444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7.40741E-7 L 0.28372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22982 2.96296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7.40741E-7 L -0.1168 7.40741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-0.12812 2.22222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 rot="2700000">
            <a:off x="1203860" y="-2734017"/>
            <a:ext cx="5249840" cy="5214842"/>
          </a:xfrm>
          <a:prstGeom prst="rect">
            <a:avLst/>
          </a:prstGeom>
        </p:spPr>
      </p:pic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531401" y="1204637"/>
            <a:ext cx="4594758" cy="7779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28575">
            <a:gradFill>
              <a:gsLst>
                <a:gs pos="49500">
                  <a:srgbClr val="DFA117"/>
                </a:gs>
                <a:gs pos="0">
                  <a:srgbClr val="C99115">
                    <a:alpha val="0"/>
                  </a:srgbClr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634991" y="522535"/>
            <a:ext cx="23393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pc="-150" dirty="0">
                <a:solidFill>
                  <a:srgbClr val="DFA117"/>
                </a:solidFill>
                <a:latin typeface="华文细黑" panose="02010600040101010101" charset="-122"/>
                <a:ea typeface="华文细黑" panose="02010600040101010101" charset="-122"/>
                <a:cs typeface="Open Sans" panose="020B0606030504020204" pitchFamily="34" charset="0"/>
              </a:rPr>
              <a:t>CONTENTS</a:t>
            </a:r>
            <a:endParaRPr lang="en-US" altLang="zh-CN" sz="3600" spc="-150" dirty="0">
              <a:solidFill>
                <a:srgbClr val="DFA117"/>
              </a:solidFill>
              <a:latin typeface="华文细黑" panose="02010600040101010101" charset="-122"/>
              <a:ea typeface="华文细黑" panose="02010600040101010101" charset="-122"/>
              <a:cs typeface="Open Sans" panose="020B0606030504020204" pitchFamily="34" charset="0"/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813517" y="3499718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61879" y="3274939"/>
            <a:ext cx="538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华文细黑" panose="02010600040101010101" charset="-122"/>
                <a:ea typeface="华文细黑" panose="02010600040101010101" charset="-122"/>
                <a:cs typeface="Open Sans" panose="020B0606030504020204" pitchFamily="34" charset="0"/>
              </a:rPr>
              <a:t>01</a:t>
            </a:r>
            <a:endParaRPr lang="en-US" altLang="zh-CN" sz="2800" spc="-150" dirty="0">
              <a:solidFill>
                <a:srgbClr val="DFA117"/>
              </a:solidFill>
              <a:latin typeface="华文细黑" panose="02010600040101010101" charset="-122"/>
              <a:ea typeface="华文细黑" panose="02010600040101010101" charset="-122"/>
              <a:cs typeface="Open Sans" panose="020B0606030504020204" pitchFamily="34" charset="0"/>
            </a:endParaRPr>
          </a:p>
        </p:txBody>
      </p:sp>
      <p:grpSp>
        <p:nvGrpSpPr>
          <p:cNvPr id="17" name="组合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235823" y="3074886"/>
            <a:ext cx="3207223" cy="785723"/>
            <a:chOff x="6929721" y="1614779"/>
            <a:chExt cx="3080793" cy="785723"/>
          </a:xfrm>
        </p:grpSpPr>
        <p:sp>
          <p:nvSpPr>
            <p:cNvPr id="20" name="矩形 19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DFA1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介绍</a:t>
              </a:r>
              <a:endParaRPr lang="zh-CN" altLang="en-US" sz="200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6929721" y="2154122"/>
              <a:ext cx="3080793" cy="24638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endParaRPr lang="zh-CN" sz="1000" b="0">
                <a:solidFill>
                  <a:prstClr val="white">
                    <a:lumMod val="85000"/>
                  </a:prst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822684" y="5153271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71046" y="4928492"/>
            <a:ext cx="5613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华文细黑" panose="02010600040101010101" charset="-122"/>
                <a:ea typeface="华文细黑" panose="02010600040101010101" charset="-122"/>
                <a:cs typeface="Open Sans" panose="020B0606030504020204" pitchFamily="34" charset="0"/>
              </a:rPr>
              <a:t>03</a:t>
            </a:r>
            <a:endParaRPr lang="en-US" altLang="zh-CN" sz="2800" spc="-150" dirty="0">
              <a:solidFill>
                <a:srgbClr val="DFA117"/>
              </a:solidFill>
              <a:latin typeface="华文细黑" panose="02010600040101010101" charset="-122"/>
              <a:ea typeface="华文细黑" panose="02010600040101010101" charset="-122"/>
              <a:cs typeface="Open Sans" panose="020B0606030504020204" pitchFamily="34" charset="0"/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728985" y="3499718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77347" y="3274939"/>
            <a:ext cx="5613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华文细黑" panose="02010600040101010101" charset="-122"/>
                <a:ea typeface="华文细黑" panose="02010600040101010101" charset="-122"/>
                <a:cs typeface="Open Sans" panose="020B0606030504020204" pitchFamily="34" charset="0"/>
              </a:rPr>
              <a:t>02</a:t>
            </a:r>
            <a:endParaRPr lang="en-US" altLang="zh-CN" sz="2800" spc="-150" dirty="0">
              <a:solidFill>
                <a:srgbClr val="DFA117"/>
              </a:solidFill>
              <a:latin typeface="华文细黑" panose="02010600040101010101" charset="-122"/>
              <a:ea typeface="华文细黑" panose="02010600040101010101" charset="-122"/>
              <a:cs typeface="Open Sans" panose="020B0606030504020204" pitchFamily="34" charset="0"/>
            </a:endParaRPr>
          </a:p>
        </p:txBody>
      </p:sp>
      <p:sp>
        <p:nvSpPr>
          <p:cNvPr id="33" name="任意多边形 3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738152" y="5153271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86514" y="4928492"/>
            <a:ext cx="538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华文细黑" panose="02010600040101010101" charset="-122"/>
                <a:ea typeface="华文细黑" panose="02010600040101010101" charset="-122"/>
                <a:cs typeface="Open Sans" panose="020B0606030504020204" pitchFamily="34" charset="0"/>
              </a:rPr>
              <a:t>04</a:t>
            </a:r>
            <a:endParaRPr lang="en-US" altLang="zh-CN" sz="2800" spc="-150" dirty="0">
              <a:solidFill>
                <a:srgbClr val="DFA117"/>
              </a:solidFill>
              <a:latin typeface="华文细黑" panose="02010600040101010101" charset="-122"/>
              <a:ea typeface="华文细黑" panose="02010600040101010101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5" name="组合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204698" y="3084411"/>
            <a:ext cx="3207223" cy="785723"/>
            <a:chOff x="6929721" y="1614779"/>
            <a:chExt cx="3080793" cy="785723"/>
          </a:xfrm>
        </p:grpSpPr>
        <p:sp>
          <p:nvSpPr>
            <p:cNvPr id="6" name="矩形 5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DFA1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原理及架构</a:t>
              </a:r>
              <a:endParaRPr lang="zh-CN" altLang="en-US" sz="200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6929721" y="2154122"/>
              <a:ext cx="3080793" cy="24638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endParaRPr lang="zh-CN" sz="1000" b="0">
                <a:solidFill>
                  <a:prstClr val="white">
                    <a:lumMod val="85000"/>
                  </a:prst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273923" y="4761446"/>
            <a:ext cx="3207223" cy="785723"/>
            <a:chOff x="6929721" y="1614779"/>
            <a:chExt cx="3080793" cy="785723"/>
          </a:xfrm>
        </p:grpSpPr>
        <p:sp>
          <p:nvSpPr>
            <p:cNvPr id="9" name="矩形 8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DFA1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应用与部署</a:t>
              </a:r>
              <a:endParaRPr lang="zh-CN" altLang="en-US" sz="200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6929721" y="2154122"/>
              <a:ext cx="3080793" cy="24638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endParaRPr lang="zh-CN" sz="1000" b="0">
                <a:solidFill>
                  <a:prstClr val="white">
                    <a:lumMod val="85000"/>
                  </a:prst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组合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242798" y="4770971"/>
            <a:ext cx="3207223" cy="785723"/>
            <a:chOff x="6929721" y="1614779"/>
            <a:chExt cx="3080793" cy="785723"/>
          </a:xfrm>
        </p:grpSpPr>
        <p:sp>
          <p:nvSpPr>
            <p:cNvPr id="12" name="矩形 11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DFA1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Q&amp;A</a:t>
              </a:r>
              <a:endParaRPr lang="en-US" altLang="zh-CN" sz="200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6929721" y="2154122"/>
              <a:ext cx="3080793" cy="24638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endParaRPr lang="zh-CN" sz="1000" b="0">
                <a:solidFill>
                  <a:prstClr val="white">
                    <a:lumMod val="85000"/>
                  </a:prst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0.053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6" grpId="0" bldLvl="0" animBg="1"/>
      <p:bldP spid="16" grpId="1" bldLvl="0" animBg="1"/>
      <p:bldP spid="4" grpId="0"/>
      <p:bldP spid="23" grpId="0" bldLvl="0" animBg="1"/>
      <p:bldP spid="23" grpId="1" bldLvl="0" animBg="1"/>
      <p:bldP spid="24" grpId="0"/>
      <p:bldP spid="28" grpId="0" bldLvl="0" animBg="1"/>
      <p:bldP spid="28" grpId="1" bldLvl="0" animBg="1"/>
      <p:bldP spid="29" grpId="0"/>
      <p:bldP spid="33" grpId="0" bldLvl="0" animBg="1"/>
      <p:bldP spid="33" grpId="1" bldLvl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1406024" y="2008855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200624" y="2804202"/>
            <a:ext cx="107315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华文细黑" panose="02010600040101010101" charset="-122"/>
                <a:ea typeface="华文细黑" panose="02010600040101010101" charset="-122"/>
                <a:cs typeface="Meiryo UI" panose="020B0604030504040204" pitchFamily="34" charset="-128"/>
              </a:rPr>
              <a:t>01</a:t>
            </a:r>
            <a:endParaRPr lang="en-US" altLang="zh-CN" sz="6600" spc="-150" dirty="0">
              <a:solidFill>
                <a:srgbClr val="C99115"/>
              </a:solidFill>
              <a:latin typeface="华文细黑" panose="02010600040101010101" charset="-122"/>
              <a:ea typeface="华文细黑" panose="02010600040101010101" charset="-122"/>
              <a:cs typeface="Meiryo UI" panose="020B0604030504040204" pitchFamily="34" charset="-128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431282" y="675682"/>
            <a:ext cx="612960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sz="44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介绍</a:t>
            </a:r>
            <a:endParaRPr lang="zh-CN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732564" y="2803914"/>
            <a:ext cx="60960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JOBFLOW</a:t>
            </a:r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</a:t>
            </a:r>
            <a:r>
              <a:rPr lang="en-US" altLang="zh-CN" sz="20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语言实现的分布式任务调度系统，主要解决周期性任务的调度管理，依赖管理问题。</a:t>
            </a:r>
            <a:endParaRPr lang="en-US" altLang="zh-CN" sz="20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4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49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2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2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5" grpId="1"/>
      <p:bldP spid="2" grpId="0"/>
      <p:bldP spid="2" grpId="1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8320" y="347345"/>
            <a:ext cx="4646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/>
            <a:r>
              <a:rPr lang="zh-CN" altLang="en-US" sz="2000" spc="-15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  <a:endParaRPr lang="zh-CN" altLang="en-US" sz="2000" spc="-150" dirty="0">
              <a:solidFill>
                <a:srgbClr val="DFA11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六边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68958" y="2311555"/>
            <a:ext cx="3248482" cy="2800416"/>
          </a:xfrm>
          <a:prstGeom prst="hexagon">
            <a:avLst>
              <a:gd name="adj" fmla="val 29545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1437612" y="2199314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9000000" flipV="1">
            <a:off x="2867162" y="5193196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5484156" y="2002614"/>
            <a:ext cx="22650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Crontab</a:t>
            </a:r>
            <a:r>
              <a:rPr lang="zh-CN" altLang="en-US" sz="28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问题</a:t>
            </a:r>
            <a:endParaRPr lang="zh-CN" altLang="en-US" sz="2800" dirty="0">
              <a:solidFill>
                <a:srgbClr val="EAB2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0" name="矩形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352076" y="2996883"/>
            <a:ext cx="5163236" cy="209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任务多时用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crontab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难以管理。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无法管理任务间的依赖问题。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任务执行没有监控。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服务器故障时无法快速切换。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任务执行失败时修复数据比较痛苦。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13 0.12639 L -8.33333E-7 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63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4" grpId="0" bldLvl="0" animBg="1"/>
      <p:bldP spid="6" grpId="0" animBg="1"/>
      <p:bldP spid="6" grpId="1" animBg="1"/>
      <p:bldP spid="8" grpId="0" animBg="1"/>
      <p:bldP spid="8" grpId="1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8320" y="347345"/>
            <a:ext cx="4646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/>
            <a:r>
              <a:rPr lang="zh-CN" altLang="en-US" sz="2000" spc="-15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  <a:endParaRPr lang="zh-CN" altLang="en-US" sz="2000" spc="-150" dirty="0">
              <a:solidFill>
                <a:srgbClr val="DFA11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六边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1575308" y="2338225"/>
            <a:ext cx="3248482" cy="2800416"/>
          </a:xfrm>
          <a:prstGeom prst="hexagon">
            <a:avLst>
              <a:gd name="adj" fmla="val 29545"/>
              <a:gd name="vf" fmla="val 11547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1437612" y="2199314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9000000" flipV="1">
            <a:off x="2867162" y="5193196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5352076" y="1591769"/>
            <a:ext cx="39795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8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JOBFLOW</a:t>
            </a:r>
            <a:r>
              <a:rPr lang="zh-CN" altLang="en-US" sz="28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解决的问题：</a:t>
            </a:r>
            <a:endParaRPr lang="zh-CN" altLang="en-US" sz="2800" dirty="0">
              <a:solidFill>
                <a:srgbClr val="EAB2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0" name="矩形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351145" y="2616200"/>
            <a:ext cx="5163820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分布式任务调度。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友好的图形界面。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便捷的任务依赖管理。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服务器快速切换。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5.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任务监控。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一键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修复数据。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13 0.12639 L -8.33333E-7 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63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bldLvl="0" animBg="1"/>
      <p:bldP spid="4" grpId="0" bldLvl="0" animBg="1"/>
      <p:bldP spid="6" grpId="0" bldLvl="0" animBg="1"/>
      <p:bldP spid="6" grpId="1" bldLvl="0" animBg="1"/>
      <p:bldP spid="8" grpId="0" bldLvl="0" animBg="1"/>
      <p:bldP spid="8" grpId="1" bldLvl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1406024" y="2008855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200624" y="2804202"/>
            <a:ext cx="107315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华文细黑" panose="02010600040101010101" charset="-122"/>
                <a:ea typeface="华文细黑" panose="02010600040101010101" charset="-122"/>
                <a:cs typeface="Meiryo UI" panose="020B0604030504040204" pitchFamily="34" charset="-128"/>
              </a:rPr>
              <a:t>02</a:t>
            </a:r>
            <a:endParaRPr lang="en-US" altLang="zh-CN" sz="6600" spc="-150" dirty="0">
              <a:solidFill>
                <a:srgbClr val="C99115"/>
              </a:solidFill>
              <a:latin typeface="华文细黑" panose="02010600040101010101" charset="-122"/>
              <a:ea typeface="华文细黑" panose="02010600040101010101" charset="-122"/>
              <a:cs typeface="Meiryo UI" panose="020B0604030504040204" pitchFamily="34" charset="-128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352542" y="1484672"/>
            <a:ext cx="612960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sz="44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原理及架构</a:t>
            </a:r>
            <a:endParaRPr lang="zh-CN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671185" y="2804160"/>
            <a:ext cx="4609465" cy="2994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altLang="zh-CN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  <a:endParaRPr lang="zh-CN" altLang="en-US" sz="24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en-US" altLang="zh-CN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  <a:endParaRPr lang="zh-CN" altLang="en-US" sz="24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en-US" altLang="zh-CN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关键技术</a:t>
            </a:r>
            <a:endParaRPr lang="zh-CN" altLang="en-US" sz="24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2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高可用性设计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4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49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2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2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5" grpId="1"/>
      <p:bldP spid="2" grpId="0"/>
      <p:bldP spid="2" grpId="1"/>
      <p:bldP spid="17" grpId="0" bldLvl="0" animBg="1"/>
      <p:bldP spid="17" grpId="1" bldLvl="0" animBg="1"/>
      <p:bldP spid="17" grpId="2" bldLvl="0" animBg="1"/>
      <p:bldP spid="19" grpId="0" bldLvl="0" animBg="1"/>
      <p:bldP spid="19" grpId="1" bldLvl="0" animBg="1"/>
      <p:bldP spid="19" grpId="2" bldLvl="0" animBg="1"/>
      <p:bldP spid="20" grpId="0" bldLvl="0" animBg="1"/>
      <p:bldP spid="20" grpId="1" bldLvl="0" animBg="1"/>
      <p:bldP spid="20" grpId="2" bldLvl="0" animBg="1"/>
      <p:bldP spid="21" grpId="0" bldLvl="0" animBg="1"/>
      <p:bldP spid="21" grpId="1" bldLvl="0" animBg="1"/>
      <p:bldP spid="21" grpId="2" bldLvl="0" animBg="1"/>
      <p:bldP spid="22" grpId="0" bldLvl="0" animBg="1"/>
      <p:bldP spid="22" grpId="1" bldLvl="0" animBg="1"/>
      <p:bldP spid="22" grpId="2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252039" y="5226462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0249" y="2019776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8320" y="347345"/>
            <a:ext cx="4646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/>
            <a:r>
              <a:rPr lang="zh-CN" altLang="en-US" sz="2000" spc="-15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原理及架构</a:t>
            </a:r>
            <a:endParaRPr lang="zh-CN" altLang="en-US" sz="2000" spc="-150" dirty="0">
              <a:solidFill>
                <a:srgbClr val="DFA11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656080" y="1416050"/>
            <a:ext cx="8609965" cy="335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作业（JOB） ：单个执行的作业，包括shell，php，python等脚本。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作业流（JOBFLOW）：由多个有依赖关系的作业组成。作业流是一个有向无循环图。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调度（SCHEDULE）：任务执行的规则，只有添加了调度的作业或作业流才会被系统自动执行。调度分为简单调度和周期调度。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执行（Execution）：具体执行的作业，有等待，运行中，成功，失败4种状态。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0.08311 L -2.91667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bldLvl="0" animBg="1"/>
      <p:bldP spid="18" grpId="1" bldLvl="0" animBg="1"/>
      <p:bldP spid="19" grpId="0" bldLvl="0" animBg="1"/>
      <p:bldP spid="19" grpId="1" bldLvl="0" animBg="1"/>
      <p:bldP spid="17" grpId="0"/>
      <p:bldP spid="17" grpId="1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252039" y="5226462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0249" y="2019776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8320" y="347345"/>
            <a:ext cx="4646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/>
            <a:r>
              <a:rPr lang="zh-CN" altLang="en-US" sz="2000" spc="-15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原理及架构</a:t>
            </a:r>
            <a:endParaRPr lang="zh-CN" altLang="en-US" sz="2000" spc="-150" dirty="0">
              <a:solidFill>
                <a:srgbClr val="DFA11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656080" y="1416050"/>
            <a:ext cx="8609965" cy="3855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设计思想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负责检测任务的调度规则，将触发调度规则的任务或任务流放入执行队列。Master只</a:t>
            </a: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有1个</a:t>
            </a: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，起多个会造成任务被重复调度执行</a:t>
            </a: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从执行队列里消费任务，分配给线程池里的线程执行。调度系统的并发能力由</a:t>
            </a:r>
            <a:r>
              <a:rPr 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orker的个数和线程池的大小来决定，这个可以根据具体的业务情况进行调整。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执行任务的线程，监控任务的执行过程，并记录任务的标准输出和错误输出。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0.08311 L -2.91667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17" grpId="0"/>
      <p:bldP spid="17" grpId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252039" y="5226462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0249" y="2019776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8320" y="347345"/>
            <a:ext cx="4646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/>
            <a:r>
              <a:rPr lang="zh-CN" altLang="en-US" sz="2000" spc="-150" dirty="0">
                <a:solidFill>
                  <a:srgbClr val="DFA1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原理及架构</a:t>
            </a:r>
            <a:endParaRPr lang="zh-CN" altLang="en-US" sz="2000" spc="-150" dirty="0">
              <a:solidFill>
                <a:srgbClr val="DFA11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433195" y="1245235"/>
            <a:ext cx="8609965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架构图</a:t>
            </a:r>
            <a:endParaRPr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708150" y="3197860"/>
            <a:ext cx="1171575" cy="75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907155" y="3948430"/>
            <a:ext cx="1171575" cy="75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Worker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907155" y="2447290"/>
            <a:ext cx="1171575" cy="75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Worker</a:t>
            </a:r>
            <a:endParaRPr lang="en-US" altLang="zh-CN"/>
          </a:p>
        </p:txBody>
      </p:sp>
      <p:sp>
        <p:nvSpPr>
          <p:cNvPr id="5" name="单圆角矩形 4"/>
          <p:cNvSpPr/>
          <p:nvPr/>
        </p:nvSpPr>
        <p:spPr>
          <a:xfrm>
            <a:off x="6404610" y="1895475"/>
            <a:ext cx="1461135" cy="6578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Executor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6404610" y="2726690"/>
            <a:ext cx="1461135" cy="6578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Executor</a:t>
            </a:r>
            <a:endParaRPr lang="zh-CN" altLang="en-US"/>
          </a:p>
        </p:txBody>
      </p:sp>
      <p:sp>
        <p:nvSpPr>
          <p:cNvPr id="8" name="单圆角矩形 7"/>
          <p:cNvSpPr/>
          <p:nvPr/>
        </p:nvSpPr>
        <p:spPr>
          <a:xfrm>
            <a:off x="6404610" y="4517390"/>
            <a:ext cx="1461135" cy="6578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Executor</a:t>
            </a:r>
            <a:endParaRPr lang="zh-CN" altLang="en-US"/>
          </a:p>
        </p:txBody>
      </p:sp>
      <p:sp>
        <p:nvSpPr>
          <p:cNvPr id="9" name="单圆角矩形 8"/>
          <p:cNvSpPr/>
          <p:nvPr/>
        </p:nvSpPr>
        <p:spPr>
          <a:xfrm>
            <a:off x="6404610" y="3653155"/>
            <a:ext cx="1461135" cy="6578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Executor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4" idx="1"/>
          </p:cNvCxnSpPr>
          <p:nvPr/>
        </p:nvCxnSpPr>
        <p:spPr>
          <a:xfrm flipV="1">
            <a:off x="2955925" y="2822575"/>
            <a:ext cx="951230" cy="730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1"/>
          </p:cNvCxnSpPr>
          <p:nvPr/>
        </p:nvCxnSpPr>
        <p:spPr>
          <a:xfrm>
            <a:off x="2955925" y="3653155"/>
            <a:ext cx="95123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167630" y="2224405"/>
            <a:ext cx="114109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180330" y="2868930"/>
            <a:ext cx="1145540" cy="25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140960" y="3982085"/>
            <a:ext cx="1263650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26355" y="4422140"/>
            <a:ext cx="122428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0.08311 L -2.91667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17" grpId="0"/>
      <p:bldP spid="17" grpId="1"/>
      <p:bldP spid="12" grpId="0"/>
      <p:bldP spid="12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5968</Words>
  <Application>WPS 演示</Application>
  <PresentationFormat>宽屏</PresentationFormat>
  <Paragraphs>217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Open Sans</vt:lpstr>
      <vt:lpstr>华文细黑</vt:lpstr>
      <vt:lpstr>Tahoma</vt:lpstr>
      <vt:lpstr>Meiryo UI</vt:lpstr>
      <vt:lpstr>Calibri</vt:lpstr>
      <vt:lpstr>Arial Unicode MS</vt:lpstr>
      <vt:lpstr>Calibri Light</vt:lpstr>
      <vt:lpstr>Segoe Print</vt:lpstr>
      <vt:lpstr>Yu Gothic UI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©PPTSTORE 版权所有</dc:description>
  <cp:lastModifiedBy>qiao</cp:lastModifiedBy>
  <cp:revision>193</cp:revision>
  <dcterms:created xsi:type="dcterms:W3CDTF">2016-10-27T16:23:00Z</dcterms:created>
  <dcterms:modified xsi:type="dcterms:W3CDTF">2018-11-06T14:15:04Z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