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8" r:id="rId1"/>
  </p:sldMasterIdLst>
  <p:notesMasterIdLst>
    <p:notesMasterId r:id="rId19"/>
  </p:notesMasterIdLst>
  <p:sldIdLst>
    <p:sldId id="256" r:id="rId2"/>
    <p:sldId id="258" r:id="rId3"/>
    <p:sldId id="264" r:id="rId4"/>
    <p:sldId id="259" r:id="rId5"/>
    <p:sldId id="260" r:id="rId6"/>
    <p:sldId id="266" r:id="rId7"/>
    <p:sldId id="267" r:id="rId8"/>
    <p:sldId id="268" r:id="rId9"/>
    <p:sldId id="269" r:id="rId10"/>
    <p:sldId id="261" r:id="rId11"/>
    <p:sldId id="271" r:id="rId12"/>
    <p:sldId id="272" r:id="rId13"/>
    <p:sldId id="270" r:id="rId14"/>
    <p:sldId id="262" r:id="rId15"/>
    <p:sldId id="263" r:id="rId16"/>
    <p:sldId id="265" r:id="rId17"/>
    <p:sldId id="27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8173" autoAdjust="0"/>
  </p:normalViewPr>
  <p:slideViewPr>
    <p:cSldViewPr snapToGrid="0">
      <p:cViewPr varScale="1">
        <p:scale>
          <a:sx n="84" d="100"/>
          <a:sy n="84" d="100"/>
        </p:scale>
        <p:origin x="154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424AAE-75C6-4743-8B5E-7BB0CF5FCCDF}" type="datetimeFigureOut">
              <a:rPr lang="de-DE" smtClean="0"/>
              <a:t>24.06.2024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8B0F16-1B28-41B4-AF0E-EBF12DFAC3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55722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- Cologne is also a city in Minnesota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8B0F16-1B28-41B4-AF0E-EBF12DFAC319}" type="slidenum">
              <a:rPr lang="de-DE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439622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Rising rental prices in cologne: increased by 6% </a:t>
            </a:r>
          </a:p>
          <a:p>
            <a:r>
              <a:rPr lang="en-US" dirty="0"/>
              <a:t>Cologne experienced a net influx of 5,000 people, with more people moving to the city than leaving it.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One University and 7 University of applied science in cologne </a:t>
            </a:r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8B0F16-1B28-41B4-AF0E-EBF12DFAC319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43229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8B0F16-1B28-41B4-AF0E-EBF12DFAC319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33251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8B0F16-1B28-41B4-AF0E-EBF12DFAC319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77063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8B0F16-1B28-41B4-AF0E-EBF12DFAC319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7862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120 different columns</a:t>
            </a:r>
          </a:p>
          <a:p>
            <a:r>
              <a:rPr lang="en-US" dirty="0">
                <a:solidFill>
                  <a:schemeClr val="tx1"/>
                </a:solidFill>
              </a:rPr>
              <a:t>First attempt to define the most important 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 15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8B0F16-1B28-41B4-AF0E-EBF12DFAC319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75105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40283" lvl="1" indent="-354013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Model Assumptions: </a:t>
            </a:r>
          </a:p>
          <a:p>
            <a:pPr marL="1197483" lvl="2" indent="-354013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No perfect linearity</a:t>
            </a:r>
          </a:p>
          <a:p>
            <a:pPr marL="1197483" lvl="2" indent="-354013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No multicollinearity</a:t>
            </a:r>
          </a:p>
          <a:p>
            <a:pPr marL="1197483" lvl="2" indent="-354013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expected value of the error is zero</a:t>
            </a:r>
          </a:p>
          <a:p>
            <a:pPr marL="1197483" lvl="2" indent="-354013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The variance of the error is constant</a:t>
            </a:r>
          </a:p>
          <a:p>
            <a:pPr marL="1197483" lvl="2" indent="-354013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no correlation between the independent variables</a:t>
            </a:r>
          </a:p>
          <a:p>
            <a:pPr marL="1197483" lvl="2" indent="-354013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Errors are uncorrelated</a:t>
            </a:r>
          </a:p>
          <a:p>
            <a:pPr marL="1197483" lvl="2" indent="-354013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Errors are normally distributed</a:t>
            </a:r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8B0F16-1B28-41B4-AF0E-EBF12DFAC319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0921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3A89A-3FC3-4C1C-BAAF-A67AB4D505B4}" type="datetime1">
              <a:rPr lang="de-DE" smtClean="0"/>
              <a:t>24.06.2024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BDA74-E161-4C77-B089-D471A5CD2C9C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0436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993D5-D335-4291-8A9B-404F9B284F3B}" type="datetime1">
              <a:rPr lang="de-DE" smtClean="0"/>
              <a:t>24.06.2024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BDA74-E161-4C77-B089-D471A5CD2C9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4056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79993-88F6-4E48-8443-069D076CD1D3}" type="datetime1">
              <a:rPr lang="de-DE" smtClean="0"/>
              <a:t>24.06.2024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BDA74-E161-4C77-B089-D471A5CD2C9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651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E912C-3DB6-4612-8214-F092FF276A1B}" type="datetime1">
              <a:rPr lang="de-DE" smtClean="0"/>
              <a:t>24.06.2024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BDA74-E161-4C77-B089-D471A5CD2C9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2378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46D54-5630-4019-8489-8412874CC0DF}" type="datetime1">
              <a:rPr lang="de-DE" smtClean="0"/>
              <a:t>24.06.2024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BDA74-E161-4C77-B089-D471A5CD2C9C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3294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D2D73-6FF8-44DC-A507-D83B3481A100}" type="datetime1">
              <a:rPr lang="de-DE" smtClean="0"/>
              <a:t>24.06.2024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BDA74-E161-4C77-B089-D471A5CD2C9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1378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81DF7-B6F6-4189-9973-35110C38C390}" type="datetime1">
              <a:rPr lang="de-DE" smtClean="0"/>
              <a:t>24.06.2024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BDA74-E161-4C77-B089-D471A5CD2C9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6410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C4B5C-0FD0-421F-B9AF-A608EEA28B3A}" type="datetime1">
              <a:rPr lang="de-DE" smtClean="0"/>
              <a:t>24.06.2024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BDA74-E161-4C77-B089-D471A5CD2C9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9407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0962C-435E-47B4-88D4-6CA12EAE2641}" type="datetime1">
              <a:rPr lang="de-DE" smtClean="0"/>
              <a:t>24.06.2024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BDA74-E161-4C77-B089-D471A5CD2C9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1521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9494513-9C81-4DBD-9CC2-18BA52A96BE9}" type="datetime1">
              <a:rPr lang="de-DE" smtClean="0"/>
              <a:t>24.06.2024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06BDA74-E161-4C77-B089-D471A5CD2C9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6033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A22C0-EBE4-483B-BF8A-AB82E37B16A6}" type="datetime1">
              <a:rPr lang="de-DE" smtClean="0"/>
              <a:t>24.06.2024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BDA74-E161-4C77-B089-D471A5CD2C9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1313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D9286CB-B63A-4E86-8DF1-9EA36DB3DDCD}" type="datetime1">
              <a:rPr lang="de-DE" smtClean="0"/>
              <a:t>24.06.2024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06BDA74-E161-4C77-B089-D471A5CD2C9C}" type="slidenum">
              <a:rPr lang="de-DE" smtClean="0"/>
              <a:t>‹Nr.›</a:t>
            </a:fld>
            <a:endParaRPr lang="de-DE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1471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4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DD9E8B-06EE-41B8-AA6C-0D24643A73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Determinants of shared apartment prices in Cologne (Germany)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FC14D24-67FE-4702-947C-28D3855A35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161664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52A8FE-6785-4C08-8676-03CCE158A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JSON-Data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7AB27DA-E090-41BA-B507-FEF7B997F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25EC0D0-8AAC-45F6-85EE-2A2D78C2C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BDA74-E161-4C77-B089-D471A5CD2C9C}" type="slidenum">
              <a:rPr lang="de-DE" smtClean="0"/>
              <a:t>10</a:t>
            </a:fld>
            <a:endParaRPr lang="de-DE"/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B7C23853-37C6-4463-9284-779E21DF18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72F9013A-8197-4FD7-B765-F460666315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0" y="1786426"/>
            <a:ext cx="5734928" cy="3466709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6D827DAC-F5F7-4ACB-930A-FD93666706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3623" y="1779802"/>
            <a:ext cx="6401649" cy="347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0762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52A8FE-6785-4C08-8676-03CCE158A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JSON-Data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7AB27DA-E090-41BA-B507-FEF7B997F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25EC0D0-8AAC-45F6-85EE-2A2D78C2C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BDA74-E161-4C77-B089-D471A5CD2C9C}" type="slidenum">
              <a:rPr lang="de-DE" smtClean="0"/>
              <a:t>11</a:t>
            </a:fld>
            <a:endParaRPr lang="de-DE"/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B7C23853-37C6-4463-9284-779E21DF18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6D827DAC-F5F7-4ACB-930A-FD93666706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3623" y="1779802"/>
            <a:ext cx="6401649" cy="3473333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72F9013A-8197-4FD7-B765-F460666315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850" y="-133732"/>
            <a:ext cx="11092200" cy="6705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37143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52A8FE-6785-4C08-8676-03CCE158A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JSON-Data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7AB27DA-E090-41BA-B507-FEF7B997F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25EC0D0-8AAC-45F6-85EE-2A2D78C2C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BDA74-E161-4C77-B089-D471A5CD2C9C}" type="slidenum">
              <a:rPr lang="de-DE" smtClean="0"/>
              <a:t>12</a:t>
            </a:fld>
            <a:endParaRPr lang="de-DE"/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B7C23853-37C6-4463-9284-779E21DF18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72F9013A-8197-4FD7-B765-F460666315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0" y="1786426"/>
            <a:ext cx="5734928" cy="3466709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6D827DAC-F5F7-4ACB-930A-FD93666706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781" y="33090"/>
            <a:ext cx="10960902" cy="5947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03177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52A8FE-6785-4C08-8676-03CCE158A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Restructured Data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7AB27DA-E090-41BA-B507-FEF7B997F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25EC0D0-8AAC-45F6-85EE-2A2D78C2C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BDA74-E161-4C77-B089-D471A5CD2C9C}" type="slidenum">
              <a:rPr lang="de-DE" smtClean="0"/>
              <a:t>13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10E77C4-04C3-4C1B-8754-5EA8082612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E7354B57-EBDD-422B-8D2C-70F93962EA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37360"/>
            <a:ext cx="12192000" cy="3670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3983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52A8FE-6785-4C08-8676-03CCE158A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Data analysis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29E99A3-B71B-459C-BA79-E0CFC656CB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75240" y="1845734"/>
            <a:ext cx="3980439" cy="4023360"/>
          </a:xfrm>
        </p:spPr>
        <p:txBody>
          <a:bodyPr>
            <a:normAutofit fontScale="625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900" dirty="0"/>
              <a:t>Results:</a:t>
            </a:r>
          </a:p>
          <a:p>
            <a:pPr marL="354013" indent="-26035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900" dirty="0"/>
              <a:t>R-squared: 0.563</a:t>
            </a:r>
          </a:p>
          <a:p>
            <a:pPr marL="354013" indent="-26035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900" dirty="0"/>
              <a:t>Very small P-value of F-statistic</a:t>
            </a:r>
          </a:p>
          <a:p>
            <a:pPr marL="354013" indent="-26035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900" dirty="0"/>
              <a:t>Significant predictors:</a:t>
            </a:r>
          </a:p>
          <a:p>
            <a:pPr marL="646621" lvl="1" indent="-26035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900" dirty="0"/>
              <a:t>Deposit </a:t>
            </a:r>
          </a:p>
          <a:p>
            <a:pPr marL="646621" lvl="1" indent="-26035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900" dirty="0"/>
              <a:t>Room size</a:t>
            </a:r>
          </a:p>
          <a:p>
            <a:pPr marL="646621" lvl="1" indent="-26035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900" dirty="0"/>
              <a:t>Flat mate count</a:t>
            </a:r>
          </a:p>
          <a:p>
            <a:pPr marL="646621" lvl="1" indent="-26035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29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900" dirty="0"/>
              <a:t>Problems:</a:t>
            </a:r>
          </a:p>
          <a:p>
            <a:pPr marL="354013" indent="-26035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900" dirty="0"/>
              <a:t>No significant const</a:t>
            </a:r>
          </a:p>
          <a:p>
            <a:pPr marL="354013" indent="-26035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900" dirty="0"/>
              <a:t>Maybe perfect dependency between depended variable and deposit</a:t>
            </a:r>
          </a:p>
          <a:p>
            <a:pPr marL="354013" indent="-26035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900" dirty="0"/>
              <a:t>Maybe multicollinearity</a:t>
            </a:r>
          </a:p>
          <a:p>
            <a:pPr marL="354013" indent="-2603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F1557C7-A334-4D50-BBCC-E683E2EBD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AF1AAEF-9687-4DA6-A50E-694786345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BDA74-E161-4C77-B089-D471A5CD2C9C}" type="slidenum">
              <a:rPr lang="de-DE" smtClean="0"/>
              <a:t>14</a:t>
            </a:fld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C7235488-1FB8-485D-9256-747BDB1291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68848"/>
            <a:ext cx="7021875" cy="4669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2246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52A8FE-6785-4C08-8676-03CCE158A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Ongoing Tasks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29E99A3-B71B-459C-BA79-E0CFC656CB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47675" indent="-354013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Adding information about Demographic and Crime Statistics</a:t>
            </a:r>
          </a:p>
          <a:p>
            <a:pPr marL="740283" lvl="1" indent="-354013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information on migration (inflow and outflow) across different city districts</a:t>
            </a:r>
          </a:p>
          <a:p>
            <a:pPr marL="740283" lvl="1" indent="-354013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the population density (number of people per square kilometer)</a:t>
            </a:r>
          </a:p>
          <a:p>
            <a:pPr marL="740283" lvl="1" indent="-354013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crime rates by police precinct</a:t>
            </a:r>
          </a:p>
          <a:p>
            <a:pPr marL="740283" lvl="1" indent="-354013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the distance of apartments from the city center</a:t>
            </a:r>
          </a:p>
          <a:p>
            <a:pPr marL="447675" indent="-354013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Improving the Regression Model</a:t>
            </a:r>
          </a:p>
          <a:p>
            <a:pPr marL="740283" lvl="1" indent="-354013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Further checking literature for important factors</a:t>
            </a:r>
          </a:p>
          <a:p>
            <a:pPr marL="740283" lvl="1" indent="-354013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Validate the Model </a:t>
            </a:r>
          </a:p>
          <a:p>
            <a:pPr marL="447675" indent="-354013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Create Regression model for research question part 2:</a:t>
            </a:r>
          </a:p>
          <a:p>
            <a:pPr marL="740283" lvl="1" indent="-354013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What factors affect the length of time shared apartment (WG) listings remain online in Cologne on WG-Gesucht.de?</a:t>
            </a:r>
          </a:p>
          <a:p>
            <a:pPr marL="740283" lvl="1" indent="-354013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dirty="0"/>
          </a:p>
          <a:p>
            <a:pPr marL="386270" lvl="1" indent="0">
              <a:lnSpc>
                <a:spcPct val="100000"/>
              </a:lnSpc>
              <a:spcBef>
                <a:spcPts val="600"/>
              </a:spcBef>
              <a:buNone/>
            </a:pPr>
            <a:endParaRPr lang="en-US" dirty="0"/>
          </a:p>
          <a:p>
            <a:pPr marL="740283" lvl="1" indent="-354013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dirty="0"/>
          </a:p>
          <a:p>
            <a:pPr marL="740283" lvl="1" indent="-354013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E775979-4474-4022-ADDC-6DC5836FF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0908A95-434C-4B62-9152-C90BF512C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BDA74-E161-4C77-B089-D471A5CD2C9C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71113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52A8FE-6785-4C08-8676-03CCE158A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Sources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29E99A3-B71B-459C-BA79-E0CFC656CB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4013" indent="-2603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1800" dirty="0">
                <a:effectLst/>
              </a:rPr>
              <a:t>Immowelt 2024, Entwicklung der Quadratmeterpreise https://www.immowelt.de/immobilienpreise/koeln/wohnungspreise#:~:text=Was%20kostet%20eine%20Wohnung%20in,teuersten%20Wohnungen%208.960%20%E2%82%AC%2Fm%C2%B2. </a:t>
            </a:r>
          </a:p>
          <a:p>
            <a:pPr marL="354013" indent="-2603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1800" dirty="0">
                <a:effectLst/>
              </a:rPr>
              <a:t>Konstantin A. </a:t>
            </a:r>
            <a:r>
              <a:rPr lang="de-DE" sz="1800" dirty="0" err="1">
                <a:effectLst/>
              </a:rPr>
              <a:t>Kholodilin</a:t>
            </a:r>
            <a:r>
              <a:rPr lang="de-DE" sz="1800" dirty="0">
                <a:effectLst/>
              </a:rPr>
              <a:t> and Dirk Ulbricht 2015, </a:t>
            </a:r>
            <a:r>
              <a:rPr lang="en-US" sz="1800" dirty="0">
                <a:effectLst/>
              </a:rPr>
              <a:t>Urban House Prices: A Tale of 48 Cities, </a:t>
            </a:r>
            <a:r>
              <a:rPr lang="fr-FR" sz="1600" dirty="0"/>
              <a:t>http://dx.doi.org/10.5018/ economics-ejournal.ja.2015-28</a:t>
            </a:r>
            <a:endParaRPr lang="de-DE" sz="1800" dirty="0">
              <a:effectLst/>
            </a:endParaRPr>
          </a:p>
          <a:p>
            <a:pPr marL="354013" indent="-2603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1800" dirty="0">
                <a:effectLst/>
              </a:rPr>
              <a:t>Stadt Köln 2024, Bevölkerung und Haushalte – Bevölkerungsentwicklung 2023, https://www.stadt-koeln.de/politik-und-verwaltung/statistik/bevoelkerung-und-haushalte</a:t>
            </a:r>
          </a:p>
          <a:p>
            <a:pPr marL="354013" indent="-2603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1800" dirty="0"/>
              <a:t>Statista 2024, Anzahl der Studierenden an der Universität und den Hochschulen in Köln im Jahr 2021, h</a:t>
            </a:r>
            <a:r>
              <a:rPr lang="de-DE" sz="1800" dirty="0">
                <a:effectLst/>
              </a:rPr>
              <a:t>ttps://de.statista.com/statistik/daten/studie/1198036/umfrage/studierende-nach-hochschule-koeln/</a:t>
            </a:r>
          </a:p>
          <a:p>
            <a:pPr marL="354013" indent="-2603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1800" dirty="0" err="1"/>
              <a:t>Toan</a:t>
            </a:r>
            <a:r>
              <a:rPr lang="de-DE" sz="1800" dirty="0"/>
              <a:t> Ngoc Bui 2020, </a:t>
            </a:r>
            <a:r>
              <a:rPr lang="en-US" sz="1800" dirty="0"/>
              <a:t>A study of factors influencing the price of apartments: Evidence from Vietnam, 10.5267/j.msl.2020.3.007</a:t>
            </a:r>
            <a:endParaRPr lang="de-DE" sz="1800" dirty="0">
              <a:effectLst/>
            </a:endParaRPr>
          </a:p>
          <a:p>
            <a:pPr marL="354013" indent="-2603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de-DE" dirty="0">
              <a:effectLst/>
            </a:endParaRPr>
          </a:p>
          <a:p>
            <a:pPr marL="354013" indent="-2603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de-DE" dirty="0">
              <a:effectLst/>
            </a:endParaRP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E775979-4474-4022-ADDC-6DC5836FF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0908A95-434C-4B62-9152-C90BF512C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BDA74-E161-4C77-B089-D471A5CD2C9C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71969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52A8FE-6785-4C08-8676-03CCE158A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7. Feedback and Discussion</a:t>
            </a:r>
          </a:p>
        </p:txBody>
      </p:sp>
      <p:pic>
        <p:nvPicPr>
          <p:cNvPr id="7" name="Inhaltsplatzhalter 6" descr="Gruppenbrainstorming mit einfarbiger Füllung">
            <a:extLst>
              <a:ext uri="{FF2B5EF4-FFF2-40B4-BE49-F238E27FC236}">
                <a16:creationId xmlns:a16="http://schemas.microsoft.com/office/drawing/2014/main" id="{962F9FDF-1139-416D-9D7C-3CB420FFAA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18793" y="2165984"/>
            <a:ext cx="3554413" cy="3554413"/>
          </a:xfr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E775979-4474-4022-ADDC-6DC5836FF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0908A95-434C-4B62-9152-C90BF512C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BDA74-E161-4C77-B089-D471A5CD2C9C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5221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52A8FE-6785-4C08-8676-03CCE158A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29E99A3-B71B-459C-BA79-E0CFC656CB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Motivation and Literature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Research question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Scraping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Data analysis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Ongoing tasks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Sources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Feedback and Discussion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06FE4A3-5E9F-4A2D-B3AC-38EE6E66C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A70ABD9-9B8D-4782-8834-7418A395C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BDA74-E161-4C77-B089-D471A5CD2C9C}" type="slidenum">
              <a:rPr lang="de-DE" smtClean="0"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424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857BA9-FDD4-476E-847E-B2E900154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Motivation and Literature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A93BCFC-31CD-42F9-AB34-80058422A83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Motivation:</a:t>
            </a:r>
          </a:p>
          <a:p>
            <a:pPr marL="354013" indent="-260350">
              <a:buFont typeface="Arial" panose="020B0604020202020204" pitchFamily="34" charset="0"/>
              <a:buChar char="•"/>
            </a:pPr>
            <a:r>
              <a:rPr lang="en-US" dirty="0"/>
              <a:t>Rising rental prices</a:t>
            </a:r>
            <a:r>
              <a:rPr lang="en-US" baseline="30000" dirty="0"/>
              <a:t>1</a:t>
            </a:r>
          </a:p>
          <a:p>
            <a:pPr marL="354013" indent="-260350">
              <a:buFont typeface="Arial" panose="020B0604020202020204" pitchFamily="34" charset="0"/>
              <a:buChar char="•"/>
            </a:pPr>
            <a:r>
              <a:rPr lang="en-US" dirty="0"/>
              <a:t>Colognes Popularity</a:t>
            </a:r>
          </a:p>
          <a:p>
            <a:pPr marL="646621" lvl="1" indent="-2603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net influx of approx. 3,000 people in 2023</a:t>
            </a:r>
            <a:r>
              <a:rPr lang="en-US" baseline="30000" dirty="0"/>
              <a:t>2 </a:t>
            </a:r>
            <a:endParaRPr lang="en-US" dirty="0"/>
          </a:p>
          <a:p>
            <a:pPr marL="646621" lvl="1" indent="-2603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b="0" i="0" dirty="0">
                <a:effectLst/>
              </a:rPr>
              <a:t>104.242</a:t>
            </a:r>
            <a:r>
              <a:rPr lang="en-US" b="0" i="0" dirty="0">
                <a:effectLst/>
              </a:rPr>
              <a:t> Students at University or University of Applied Science in 2021</a:t>
            </a:r>
            <a:r>
              <a:rPr lang="en-US" baseline="30000" dirty="0"/>
              <a:t>3</a:t>
            </a:r>
            <a:r>
              <a:rPr lang="en-US" b="0" i="0" dirty="0">
                <a:effectLst/>
              </a:rPr>
              <a:t> </a:t>
            </a:r>
          </a:p>
          <a:p>
            <a:pPr marL="354013" indent="-260350">
              <a:buFont typeface="Arial" panose="020B0604020202020204" pitchFamily="34" charset="0"/>
              <a:buChar char="•"/>
            </a:pPr>
            <a:r>
              <a:rPr lang="en-US" dirty="0"/>
              <a:t>Why wg-gesucht.de?</a:t>
            </a:r>
          </a:p>
          <a:p>
            <a:pPr marL="646621" lvl="1" indent="-260350">
              <a:buFont typeface="Arial" panose="020B0604020202020204" pitchFamily="34" charset="0"/>
              <a:buChar char="•"/>
            </a:pPr>
            <a:r>
              <a:rPr lang="en-US" dirty="0"/>
              <a:t>One of the most popular platforms</a:t>
            </a:r>
          </a:p>
          <a:p>
            <a:pPr marL="646621" lvl="1" indent="-260350">
              <a:buFont typeface="Arial" panose="020B0604020202020204" pitchFamily="34" charset="0"/>
              <a:buChar char="•"/>
            </a:pPr>
            <a:r>
              <a:rPr lang="en-US" dirty="0"/>
              <a:t>Often used by students</a:t>
            </a:r>
          </a:p>
          <a:p>
            <a:pPr marL="354013" indent="-260350">
              <a:buFont typeface="Arial" panose="020B0604020202020204" pitchFamily="34" charset="0"/>
              <a:buChar char="•"/>
            </a:pPr>
            <a:endParaRPr lang="en-US" dirty="0"/>
          </a:p>
          <a:p>
            <a:pPr marL="354013" indent="-2603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EE4A31C-046F-49DF-B059-DCD92B248AB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93663" indent="-93663"/>
            <a:r>
              <a:rPr lang="en-US" dirty="0"/>
              <a:t>Literature – Determinants of real estate prices</a:t>
            </a:r>
            <a:r>
              <a:rPr lang="en-US" baseline="30000" dirty="0"/>
              <a:t>4</a:t>
            </a:r>
          </a:p>
          <a:p>
            <a:pPr marL="354013" indent="-260350">
              <a:buFont typeface="Arial" panose="020B0604020202020204" pitchFamily="34" charset="0"/>
              <a:buChar char="•"/>
            </a:pPr>
            <a:r>
              <a:rPr lang="en-US" dirty="0"/>
              <a:t>Fundamental factors</a:t>
            </a:r>
          </a:p>
          <a:p>
            <a:pPr marL="646621" lvl="1" indent="-260350">
              <a:buFont typeface="Arial" panose="020B0604020202020204" pitchFamily="34" charset="0"/>
              <a:buChar char="•"/>
            </a:pPr>
            <a:r>
              <a:rPr lang="en-US" dirty="0"/>
              <a:t>Population density</a:t>
            </a:r>
          </a:p>
          <a:p>
            <a:pPr marL="646621" lvl="1" indent="-260350">
              <a:buFont typeface="Arial" panose="020B0604020202020204" pitchFamily="34" charset="0"/>
              <a:buChar char="•"/>
            </a:pPr>
            <a:r>
              <a:rPr lang="en-US" dirty="0"/>
              <a:t>Mortgage</a:t>
            </a:r>
          </a:p>
          <a:p>
            <a:pPr marL="646621" lvl="1" indent="-260350">
              <a:buFont typeface="Arial" panose="020B0604020202020204" pitchFamily="34" charset="0"/>
              <a:buChar char="•"/>
            </a:pPr>
            <a:r>
              <a:rPr lang="en-US" dirty="0"/>
              <a:t>Income equality</a:t>
            </a:r>
          </a:p>
          <a:p>
            <a:pPr marL="646621" lvl="1" indent="-260350">
              <a:buFont typeface="Arial" panose="020B0604020202020204" pitchFamily="34" charset="0"/>
              <a:buChar char="•"/>
            </a:pPr>
            <a:r>
              <a:rPr lang="en-US" dirty="0"/>
              <a:t>Unemployment</a:t>
            </a:r>
          </a:p>
          <a:p>
            <a:pPr marL="354013" indent="-260350">
              <a:buFont typeface="Arial" panose="020B0604020202020204" pitchFamily="34" charset="0"/>
              <a:buChar char="•"/>
            </a:pPr>
            <a:r>
              <a:rPr lang="en-US" dirty="0"/>
              <a:t>Hedonic factors</a:t>
            </a:r>
          </a:p>
          <a:p>
            <a:pPr marL="646621" lvl="1" indent="-260350">
              <a:buFont typeface="Arial" panose="020B0604020202020204" pitchFamily="34" charset="0"/>
              <a:buChar char="•"/>
            </a:pPr>
            <a:r>
              <a:rPr lang="en-US" dirty="0"/>
              <a:t>Area (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roximity</a:t>
            </a:r>
            <a:r>
              <a:rPr lang="en-US" dirty="0"/>
              <a:t> to Hospitals, shopping malls, city center …)</a:t>
            </a:r>
          </a:p>
          <a:p>
            <a:pPr marL="646621" lvl="1" indent="-260350">
              <a:buFont typeface="Arial" panose="020B0604020202020204" pitchFamily="34" charset="0"/>
              <a:buChar char="•"/>
            </a:pPr>
            <a:r>
              <a:rPr lang="en-US" dirty="0"/>
              <a:t>Number of rooms</a:t>
            </a:r>
          </a:p>
          <a:p>
            <a:pPr marL="646621" lvl="1" indent="-260350">
              <a:buFont typeface="Arial" panose="020B0604020202020204" pitchFamily="34" charset="0"/>
              <a:buChar char="•"/>
            </a:pPr>
            <a:r>
              <a:rPr lang="en-US" dirty="0"/>
              <a:t>Other structural characteristics</a:t>
            </a:r>
          </a:p>
          <a:p>
            <a:pPr marL="646621" lvl="1" indent="-260350">
              <a:buFont typeface="Arial" panose="020B0604020202020204" pitchFamily="34" charset="0"/>
              <a:buChar char="•"/>
            </a:pPr>
            <a:r>
              <a:rPr lang="de-D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Presence </a:t>
            </a:r>
            <a:r>
              <a:rPr lang="de-DE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</a:t>
            </a:r>
            <a:r>
              <a:rPr lang="de-D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balcony</a:t>
            </a:r>
            <a:endParaRPr lang="en-US" dirty="0"/>
          </a:p>
          <a:p>
            <a:pPr marL="354013" indent="-260350">
              <a:buFont typeface="Arial" panose="020B0604020202020204" pitchFamily="34" charset="0"/>
              <a:buChar char="•"/>
            </a:pPr>
            <a:endParaRPr lang="en-US" dirty="0"/>
          </a:p>
          <a:p>
            <a:pPr marL="354013" indent="-2603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C7114A4-A8F5-47BF-A6DF-E741532D2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79517" y="6363477"/>
            <a:ext cx="4072543" cy="461433"/>
          </a:xfrm>
        </p:spPr>
        <p:txBody>
          <a:bodyPr/>
          <a:lstStyle/>
          <a:p>
            <a:pPr algn="l"/>
            <a:r>
              <a:rPr lang="de-DE" baseline="30000" dirty="0">
                <a:solidFill>
                  <a:schemeClr val="bg1"/>
                </a:solidFill>
              </a:rPr>
              <a:t>1 </a:t>
            </a:r>
            <a:r>
              <a:rPr lang="de-DE" dirty="0">
                <a:solidFill>
                  <a:schemeClr val="bg1"/>
                </a:solidFill>
              </a:rPr>
              <a:t>(Immowelt.de, 2024)</a:t>
            </a:r>
            <a:endParaRPr lang="en-US" b="0" i="0" dirty="0">
              <a:solidFill>
                <a:schemeClr val="bg1"/>
              </a:solidFill>
              <a:effectLst/>
            </a:endParaRPr>
          </a:p>
          <a:p>
            <a:pPr algn="l"/>
            <a:r>
              <a:rPr lang="de-DE" baseline="30000" dirty="0">
                <a:solidFill>
                  <a:schemeClr val="bg1"/>
                </a:solidFill>
              </a:rPr>
              <a:t>2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en-US" b="0" i="0" dirty="0">
                <a:solidFill>
                  <a:schemeClr val="bg1"/>
                </a:solidFill>
                <a:effectLst/>
              </a:rPr>
              <a:t>(stadt-koeln.de, 2024</a:t>
            </a:r>
            <a:r>
              <a:rPr lang="de-DE" b="0" i="0" dirty="0">
                <a:solidFill>
                  <a:schemeClr val="bg1"/>
                </a:solidFill>
                <a:effectLst/>
              </a:rPr>
              <a:t>)</a:t>
            </a:r>
            <a:endParaRPr lang="de-DE" dirty="0">
              <a:solidFill>
                <a:schemeClr val="bg1"/>
              </a:solidFill>
            </a:endParaRPr>
          </a:p>
          <a:p>
            <a:pPr algn="l"/>
            <a:r>
              <a:rPr lang="en-US" baseline="30000" dirty="0">
                <a:solidFill>
                  <a:schemeClr val="bg1"/>
                </a:solidFill>
              </a:rPr>
              <a:t>3 </a:t>
            </a:r>
            <a:r>
              <a:rPr lang="de-DE" dirty="0">
                <a:solidFill>
                  <a:schemeClr val="bg1"/>
                </a:solidFill>
              </a:rPr>
              <a:t>(de.statista.com, 2024)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B0D598E-9229-4A99-901B-3FFC81E00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BDA74-E161-4C77-B089-D471A5CD2C9C}" type="slidenum">
              <a:rPr lang="de-DE" smtClean="0"/>
              <a:t>3</a:t>
            </a:fld>
            <a:endParaRPr lang="de-DE"/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3C15F65C-17DF-4923-A567-A299F1279B1D}"/>
              </a:ext>
            </a:extLst>
          </p:cNvPr>
          <p:cNvSpPr txBox="1">
            <a:spLocks/>
          </p:cNvSpPr>
          <p:nvPr/>
        </p:nvSpPr>
        <p:spPr>
          <a:xfrm>
            <a:off x="6217920" y="6411630"/>
            <a:ext cx="4072543" cy="4614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baseline="30000" dirty="0">
                <a:solidFill>
                  <a:schemeClr val="bg1"/>
                </a:solidFill>
              </a:rPr>
              <a:t>4 </a:t>
            </a:r>
            <a:r>
              <a:rPr lang="de-DE" dirty="0"/>
              <a:t>(</a:t>
            </a:r>
            <a:r>
              <a:rPr lang="de-DE" dirty="0" err="1"/>
              <a:t>Toan</a:t>
            </a:r>
            <a:r>
              <a:rPr lang="de-DE" dirty="0"/>
              <a:t> Ngoc Bui, 2020); (Konstantin A. </a:t>
            </a:r>
            <a:r>
              <a:rPr lang="de-DE" dirty="0" err="1"/>
              <a:t>Kholodilin</a:t>
            </a:r>
            <a:r>
              <a:rPr lang="de-DE" dirty="0"/>
              <a:t>, Dirk Ulbricht 2015)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3767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52A8FE-6785-4C08-8676-03CCE158A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Research Question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29E99A3-B71B-459C-BA79-E0CFC656CB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What are the key determinants that influence shared apartment (WG) prices in Cologne as listed on WG-Gesucht.de?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What factors affect the length of time shared apartment (WG) listings remain online in Cologne on WG-Gesucht.de?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FCA16D7-B6A1-4CFC-9F48-9D69DBE06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A106188-108C-419A-8945-C827547AE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BDA74-E161-4C77-B089-D471A5CD2C9C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0113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52A8FE-6785-4C08-8676-03CCE158A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Scraping and Data</a:t>
            </a:r>
          </a:p>
        </p:txBody>
      </p:sp>
      <p:pic>
        <p:nvPicPr>
          <p:cNvPr id="26" name="Inhaltsplatzhalter 25">
            <a:extLst>
              <a:ext uri="{FF2B5EF4-FFF2-40B4-BE49-F238E27FC236}">
                <a16:creationId xmlns:a16="http://schemas.microsoft.com/office/drawing/2014/main" id="{92D3A2C9-B66D-4D12-8D79-400FE9F76C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85203" y="4610489"/>
            <a:ext cx="970970" cy="671223"/>
          </a:xfr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DB5C02A-18B1-4452-A603-73E28891E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5433E26-D532-4C74-8A4F-9A7B4E61E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BDA74-E161-4C77-B089-D471A5CD2C9C}" type="slidenum">
              <a:rPr lang="de-DE" smtClean="0"/>
              <a:t>5</a:t>
            </a:fld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90C5E3C5-32EF-4E09-ABAA-E296C56E143B}"/>
              </a:ext>
            </a:extLst>
          </p:cNvPr>
          <p:cNvSpPr/>
          <p:nvPr/>
        </p:nvSpPr>
        <p:spPr>
          <a:xfrm>
            <a:off x="1439770" y="2734729"/>
            <a:ext cx="9160483" cy="80243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WgController.py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FFF8BD5A-F0FE-4DA7-B8C1-EF8224FB4A9E}"/>
              </a:ext>
            </a:extLst>
          </p:cNvPr>
          <p:cNvSpPr/>
          <p:nvPr/>
        </p:nvSpPr>
        <p:spPr>
          <a:xfrm>
            <a:off x="1502441" y="5313122"/>
            <a:ext cx="2149773" cy="80243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Scraper.py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D405D699-D9CF-4D3C-8B8A-FFF81B59A31C}"/>
              </a:ext>
            </a:extLst>
          </p:cNvPr>
          <p:cNvSpPr/>
          <p:nvPr/>
        </p:nvSpPr>
        <p:spPr>
          <a:xfrm>
            <a:off x="5007796" y="5313120"/>
            <a:ext cx="2149773" cy="80243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LinkScraper.py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3192B4B3-677C-4446-8CDC-FC202BF503D2}"/>
              </a:ext>
            </a:extLst>
          </p:cNvPr>
          <p:cNvSpPr/>
          <p:nvPr/>
        </p:nvSpPr>
        <p:spPr>
          <a:xfrm>
            <a:off x="8513152" y="5313120"/>
            <a:ext cx="2149773" cy="80243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LinkScraper.py</a:t>
            </a:r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DE209E00-900B-4408-8B8C-F3268EC52EEA}"/>
              </a:ext>
            </a:extLst>
          </p:cNvPr>
          <p:cNvCxnSpPr>
            <a:cxnSpLocks/>
          </p:cNvCxnSpPr>
          <p:nvPr/>
        </p:nvCxnSpPr>
        <p:spPr>
          <a:xfrm>
            <a:off x="1882259" y="3537162"/>
            <a:ext cx="0" cy="1775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F7A96D61-424A-4AE5-935D-CBCDC5476A94}"/>
              </a:ext>
            </a:extLst>
          </p:cNvPr>
          <p:cNvSpPr txBox="1"/>
          <p:nvPr/>
        </p:nvSpPr>
        <p:spPr>
          <a:xfrm>
            <a:off x="950926" y="4167277"/>
            <a:ext cx="10489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Requested URL</a:t>
            </a: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0495FD63-BC8F-44DF-A262-CF29F6E614E1}"/>
              </a:ext>
            </a:extLst>
          </p:cNvPr>
          <p:cNvCxnSpPr>
            <a:cxnSpLocks/>
          </p:cNvCxnSpPr>
          <p:nvPr/>
        </p:nvCxnSpPr>
        <p:spPr>
          <a:xfrm>
            <a:off x="5337695" y="3537162"/>
            <a:ext cx="0" cy="1775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D99ADD0F-E426-426A-82FA-1ADB3D16048A}"/>
              </a:ext>
            </a:extLst>
          </p:cNvPr>
          <p:cNvCxnSpPr>
            <a:cxnSpLocks/>
          </p:cNvCxnSpPr>
          <p:nvPr/>
        </p:nvCxnSpPr>
        <p:spPr>
          <a:xfrm>
            <a:off x="8877108" y="3537162"/>
            <a:ext cx="0" cy="1775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BAED6DB4-35EE-41CA-8E51-33AE0FC903D2}"/>
              </a:ext>
            </a:extLst>
          </p:cNvPr>
          <p:cNvCxnSpPr>
            <a:cxnSpLocks/>
          </p:cNvCxnSpPr>
          <p:nvPr/>
        </p:nvCxnSpPr>
        <p:spPr>
          <a:xfrm flipV="1">
            <a:off x="10232692" y="3537162"/>
            <a:ext cx="0" cy="1775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F65E2F92-18B5-4860-BFAF-97FE7D9BBD47}"/>
              </a:ext>
            </a:extLst>
          </p:cNvPr>
          <p:cNvCxnSpPr>
            <a:cxnSpLocks/>
          </p:cNvCxnSpPr>
          <p:nvPr/>
        </p:nvCxnSpPr>
        <p:spPr>
          <a:xfrm flipV="1">
            <a:off x="6755484" y="3537162"/>
            <a:ext cx="0" cy="1775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12179AA1-D366-48B5-AC9E-E8D923186F95}"/>
              </a:ext>
            </a:extLst>
          </p:cNvPr>
          <p:cNvCxnSpPr>
            <a:cxnSpLocks/>
          </p:cNvCxnSpPr>
          <p:nvPr/>
        </p:nvCxnSpPr>
        <p:spPr>
          <a:xfrm flipV="1">
            <a:off x="3191190" y="3537162"/>
            <a:ext cx="0" cy="1775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4" name="Textfeld 23">
            <a:extLst>
              <a:ext uri="{FF2B5EF4-FFF2-40B4-BE49-F238E27FC236}">
                <a16:creationId xmlns:a16="http://schemas.microsoft.com/office/drawing/2014/main" id="{3E1099A8-B406-4509-BC40-2EA184B44EC2}"/>
              </a:ext>
            </a:extLst>
          </p:cNvPr>
          <p:cNvSpPr txBox="1"/>
          <p:nvPr/>
        </p:nvSpPr>
        <p:spPr>
          <a:xfrm>
            <a:off x="2396999" y="4217797"/>
            <a:ext cx="10489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Response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BFD4CB3B-FB63-4FB1-B759-85919CD17AC6}"/>
              </a:ext>
            </a:extLst>
          </p:cNvPr>
          <p:cNvSpPr txBox="1"/>
          <p:nvPr/>
        </p:nvSpPr>
        <p:spPr>
          <a:xfrm>
            <a:off x="4288717" y="4110476"/>
            <a:ext cx="10489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Soup of Overview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9C4AA320-CAE4-4D1A-945E-B90E45D3AB2F}"/>
              </a:ext>
            </a:extLst>
          </p:cNvPr>
          <p:cNvSpPr txBox="1"/>
          <p:nvPr/>
        </p:nvSpPr>
        <p:spPr>
          <a:xfrm>
            <a:off x="5645290" y="4110476"/>
            <a:ext cx="12095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URLs of Listed Apartments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766EC092-EBBE-428A-8B3C-41FA6CF76497}"/>
              </a:ext>
            </a:extLst>
          </p:cNvPr>
          <p:cNvSpPr txBox="1"/>
          <p:nvPr/>
        </p:nvSpPr>
        <p:spPr>
          <a:xfrm>
            <a:off x="7845725" y="4110076"/>
            <a:ext cx="12095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Soup of a Apartment</a:t>
            </a:r>
          </a:p>
        </p:txBody>
      </p:sp>
      <p:pic>
        <p:nvPicPr>
          <p:cNvPr id="31" name="Grafik 30">
            <a:extLst>
              <a:ext uri="{FF2B5EF4-FFF2-40B4-BE49-F238E27FC236}">
                <a16:creationId xmlns:a16="http://schemas.microsoft.com/office/drawing/2014/main" id="{ECE6E2F4-891E-4842-B5EF-71E6186230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9681" y="4610489"/>
            <a:ext cx="1005816" cy="669484"/>
          </a:xfrm>
          <a:prstGeom prst="rect">
            <a:avLst/>
          </a:prstGeom>
        </p:spPr>
      </p:pic>
      <p:sp>
        <p:nvSpPr>
          <p:cNvPr id="32" name="Textfeld 31">
            <a:extLst>
              <a:ext uri="{FF2B5EF4-FFF2-40B4-BE49-F238E27FC236}">
                <a16:creationId xmlns:a16="http://schemas.microsoft.com/office/drawing/2014/main" id="{BF8839C3-FB1B-4E0D-868A-1A1EDBAD6C6A}"/>
              </a:ext>
            </a:extLst>
          </p:cNvPr>
          <p:cNvSpPr txBox="1"/>
          <p:nvPr/>
        </p:nvSpPr>
        <p:spPr>
          <a:xfrm>
            <a:off x="9111517" y="4167277"/>
            <a:ext cx="12095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Info about Apartment</a:t>
            </a:r>
          </a:p>
        </p:txBody>
      </p:sp>
      <p:pic>
        <p:nvPicPr>
          <p:cNvPr id="34" name="Grafik 33" descr="Dokument mit einfarbiger Füllung">
            <a:extLst>
              <a:ext uri="{FF2B5EF4-FFF2-40B4-BE49-F238E27FC236}">
                <a16:creationId xmlns:a16="http://schemas.microsoft.com/office/drawing/2014/main" id="{9F14C418-69CD-4BD7-8A01-1874ADB1E9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06519" y="1829245"/>
            <a:ext cx="697930" cy="697930"/>
          </a:xfrm>
          <a:prstGeom prst="rect">
            <a:avLst/>
          </a:prstGeom>
        </p:spPr>
      </p:pic>
      <p:pic>
        <p:nvPicPr>
          <p:cNvPr id="35" name="Grafik 34" descr="Dokument mit einfarbiger Füllung">
            <a:extLst>
              <a:ext uri="{FF2B5EF4-FFF2-40B4-BE49-F238E27FC236}">
                <a16:creationId xmlns:a16="http://schemas.microsoft.com/office/drawing/2014/main" id="{E1C0FC7F-6685-4911-BB39-62ABCE8400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56169" y="1811767"/>
            <a:ext cx="697930" cy="697930"/>
          </a:xfrm>
          <a:prstGeom prst="rect">
            <a:avLst/>
          </a:prstGeom>
        </p:spPr>
      </p:pic>
      <p:cxnSp>
        <p:nvCxnSpPr>
          <p:cNvPr id="37" name="Verbinder: gewinkelt 36">
            <a:extLst>
              <a:ext uri="{FF2B5EF4-FFF2-40B4-BE49-F238E27FC236}">
                <a16:creationId xmlns:a16="http://schemas.microsoft.com/office/drawing/2014/main" id="{1C76B3EF-E3D1-4C87-A951-C1FECC0C13E4}"/>
              </a:ext>
            </a:extLst>
          </p:cNvPr>
          <p:cNvCxnSpPr>
            <a:cxnSpLocks/>
            <a:stCxn id="6" idx="0"/>
            <a:endCxn id="34" idx="1"/>
          </p:cNvCxnSpPr>
          <p:nvPr/>
        </p:nvCxnSpPr>
        <p:spPr>
          <a:xfrm rot="5400000" flipH="1" flipV="1">
            <a:off x="5935006" y="2263217"/>
            <a:ext cx="556519" cy="38650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9" name="Verbinder: gewinkelt 38">
            <a:extLst>
              <a:ext uri="{FF2B5EF4-FFF2-40B4-BE49-F238E27FC236}">
                <a16:creationId xmlns:a16="http://schemas.microsoft.com/office/drawing/2014/main" id="{9FC0422F-5AEA-4774-BC0C-44B6877E2C15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9622198" y="2272430"/>
            <a:ext cx="556519" cy="38650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40" name="Textfeld 39">
            <a:extLst>
              <a:ext uri="{FF2B5EF4-FFF2-40B4-BE49-F238E27FC236}">
                <a16:creationId xmlns:a16="http://schemas.microsoft.com/office/drawing/2014/main" id="{E11FB6EE-7B10-499B-90FE-A188D7F21AA7}"/>
              </a:ext>
            </a:extLst>
          </p:cNvPr>
          <p:cNvSpPr txBox="1"/>
          <p:nvPr/>
        </p:nvSpPr>
        <p:spPr>
          <a:xfrm>
            <a:off x="7003789" y="1865291"/>
            <a:ext cx="114183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JSON with URLS of Apartments</a:t>
            </a: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5C897E6F-A062-4E70-BAFB-BD0C40F46F53}"/>
              </a:ext>
            </a:extLst>
          </p:cNvPr>
          <p:cNvSpPr txBox="1"/>
          <p:nvPr/>
        </p:nvSpPr>
        <p:spPr>
          <a:xfrm>
            <a:off x="10754099" y="1842339"/>
            <a:ext cx="114183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JSON with Info about Apartments</a:t>
            </a:r>
          </a:p>
        </p:txBody>
      </p:sp>
    </p:spTree>
    <p:extLst>
      <p:ext uri="{BB962C8B-B14F-4D97-AF65-F5344CB8AC3E}">
        <p14:creationId xmlns:p14="http://schemas.microsoft.com/office/powerpoint/2010/main" val="36282449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52A8FE-6785-4C08-8676-03CCE158A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Scraping and Data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DB5C02A-18B1-4452-A603-73E28891E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5433E26-D532-4C74-8A4F-9A7B4E61E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BDA74-E161-4C77-B089-D471A5CD2C9C}" type="slidenum">
              <a:rPr lang="de-DE" smtClean="0"/>
              <a:t>6</a:t>
            </a:fld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90C5E3C5-32EF-4E09-ABAA-E296C56E143B}"/>
              </a:ext>
            </a:extLst>
          </p:cNvPr>
          <p:cNvSpPr/>
          <p:nvPr/>
        </p:nvSpPr>
        <p:spPr>
          <a:xfrm>
            <a:off x="1439770" y="2734729"/>
            <a:ext cx="9160483" cy="80243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WgController.py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FFF8BD5A-F0FE-4DA7-B8C1-EF8224FB4A9E}"/>
              </a:ext>
            </a:extLst>
          </p:cNvPr>
          <p:cNvSpPr/>
          <p:nvPr/>
        </p:nvSpPr>
        <p:spPr>
          <a:xfrm>
            <a:off x="1502441" y="5313122"/>
            <a:ext cx="2149773" cy="80243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Scraper.py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D405D699-D9CF-4D3C-8B8A-FFF81B59A31C}"/>
              </a:ext>
            </a:extLst>
          </p:cNvPr>
          <p:cNvSpPr/>
          <p:nvPr/>
        </p:nvSpPr>
        <p:spPr>
          <a:xfrm>
            <a:off x="5007796" y="5313120"/>
            <a:ext cx="2149773" cy="80243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LinkScraper.py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3192B4B3-677C-4446-8CDC-FC202BF503D2}"/>
              </a:ext>
            </a:extLst>
          </p:cNvPr>
          <p:cNvSpPr/>
          <p:nvPr/>
        </p:nvSpPr>
        <p:spPr>
          <a:xfrm>
            <a:off x="8513152" y="5313120"/>
            <a:ext cx="2149773" cy="80243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LinkScraper.py</a:t>
            </a:r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DE209E00-900B-4408-8B8C-F3268EC52EEA}"/>
              </a:ext>
            </a:extLst>
          </p:cNvPr>
          <p:cNvCxnSpPr>
            <a:cxnSpLocks/>
          </p:cNvCxnSpPr>
          <p:nvPr/>
        </p:nvCxnSpPr>
        <p:spPr>
          <a:xfrm>
            <a:off x="1882259" y="3537162"/>
            <a:ext cx="0" cy="1775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F7A96D61-424A-4AE5-935D-CBCDC5476A94}"/>
              </a:ext>
            </a:extLst>
          </p:cNvPr>
          <p:cNvSpPr txBox="1"/>
          <p:nvPr/>
        </p:nvSpPr>
        <p:spPr>
          <a:xfrm>
            <a:off x="950926" y="4167277"/>
            <a:ext cx="10489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Requested URL</a:t>
            </a: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0495FD63-BC8F-44DF-A262-CF29F6E614E1}"/>
              </a:ext>
            </a:extLst>
          </p:cNvPr>
          <p:cNvCxnSpPr>
            <a:cxnSpLocks/>
          </p:cNvCxnSpPr>
          <p:nvPr/>
        </p:nvCxnSpPr>
        <p:spPr>
          <a:xfrm>
            <a:off x="5337695" y="3537162"/>
            <a:ext cx="0" cy="1775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D99ADD0F-E426-426A-82FA-1ADB3D16048A}"/>
              </a:ext>
            </a:extLst>
          </p:cNvPr>
          <p:cNvCxnSpPr>
            <a:cxnSpLocks/>
          </p:cNvCxnSpPr>
          <p:nvPr/>
        </p:nvCxnSpPr>
        <p:spPr>
          <a:xfrm>
            <a:off x="8877108" y="3537162"/>
            <a:ext cx="0" cy="1775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BAED6DB4-35EE-41CA-8E51-33AE0FC903D2}"/>
              </a:ext>
            </a:extLst>
          </p:cNvPr>
          <p:cNvCxnSpPr>
            <a:cxnSpLocks/>
          </p:cNvCxnSpPr>
          <p:nvPr/>
        </p:nvCxnSpPr>
        <p:spPr>
          <a:xfrm flipV="1">
            <a:off x="10232692" y="3537162"/>
            <a:ext cx="0" cy="1775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F65E2F92-18B5-4860-BFAF-97FE7D9BBD47}"/>
              </a:ext>
            </a:extLst>
          </p:cNvPr>
          <p:cNvCxnSpPr>
            <a:cxnSpLocks/>
          </p:cNvCxnSpPr>
          <p:nvPr/>
        </p:nvCxnSpPr>
        <p:spPr>
          <a:xfrm flipV="1">
            <a:off x="6755484" y="3537162"/>
            <a:ext cx="0" cy="1775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12179AA1-D366-48B5-AC9E-E8D923186F95}"/>
              </a:ext>
            </a:extLst>
          </p:cNvPr>
          <p:cNvCxnSpPr>
            <a:cxnSpLocks/>
          </p:cNvCxnSpPr>
          <p:nvPr/>
        </p:nvCxnSpPr>
        <p:spPr>
          <a:xfrm flipV="1">
            <a:off x="3191190" y="3537162"/>
            <a:ext cx="0" cy="1775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4" name="Textfeld 23">
            <a:extLst>
              <a:ext uri="{FF2B5EF4-FFF2-40B4-BE49-F238E27FC236}">
                <a16:creationId xmlns:a16="http://schemas.microsoft.com/office/drawing/2014/main" id="{3E1099A8-B406-4509-BC40-2EA184B44EC2}"/>
              </a:ext>
            </a:extLst>
          </p:cNvPr>
          <p:cNvSpPr txBox="1"/>
          <p:nvPr/>
        </p:nvSpPr>
        <p:spPr>
          <a:xfrm>
            <a:off x="2396999" y="4217797"/>
            <a:ext cx="10489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Response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BFD4CB3B-FB63-4FB1-B759-85919CD17AC6}"/>
              </a:ext>
            </a:extLst>
          </p:cNvPr>
          <p:cNvSpPr txBox="1"/>
          <p:nvPr/>
        </p:nvSpPr>
        <p:spPr>
          <a:xfrm>
            <a:off x="4288717" y="4110476"/>
            <a:ext cx="10489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Soup of Overview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9C4AA320-CAE4-4D1A-945E-B90E45D3AB2F}"/>
              </a:ext>
            </a:extLst>
          </p:cNvPr>
          <p:cNvSpPr txBox="1"/>
          <p:nvPr/>
        </p:nvSpPr>
        <p:spPr>
          <a:xfrm>
            <a:off x="5645290" y="4110476"/>
            <a:ext cx="12095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URLs of Listed Apartments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766EC092-EBBE-428A-8B3C-41FA6CF76497}"/>
              </a:ext>
            </a:extLst>
          </p:cNvPr>
          <p:cNvSpPr txBox="1"/>
          <p:nvPr/>
        </p:nvSpPr>
        <p:spPr>
          <a:xfrm>
            <a:off x="7845725" y="4110076"/>
            <a:ext cx="12095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Soup of a Apartment</a:t>
            </a:r>
          </a:p>
        </p:txBody>
      </p:sp>
      <p:pic>
        <p:nvPicPr>
          <p:cNvPr id="31" name="Grafik 30">
            <a:extLst>
              <a:ext uri="{FF2B5EF4-FFF2-40B4-BE49-F238E27FC236}">
                <a16:creationId xmlns:a16="http://schemas.microsoft.com/office/drawing/2014/main" id="{ECE6E2F4-891E-4842-B5EF-71E6186230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9681" y="4610489"/>
            <a:ext cx="1005816" cy="669484"/>
          </a:xfrm>
          <a:prstGeom prst="rect">
            <a:avLst/>
          </a:prstGeom>
        </p:spPr>
      </p:pic>
      <p:sp>
        <p:nvSpPr>
          <p:cNvPr id="32" name="Textfeld 31">
            <a:extLst>
              <a:ext uri="{FF2B5EF4-FFF2-40B4-BE49-F238E27FC236}">
                <a16:creationId xmlns:a16="http://schemas.microsoft.com/office/drawing/2014/main" id="{BF8839C3-FB1B-4E0D-868A-1A1EDBAD6C6A}"/>
              </a:ext>
            </a:extLst>
          </p:cNvPr>
          <p:cNvSpPr txBox="1"/>
          <p:nvPr/>
        </p:nvSpPr>
        <p:spPr>
          <a:xfrm>
            <a:off x="9111517" y="4167277"/>
            <a:ext cx="12095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Info about Apartment</a:t>
            </a:r>
          </a:p>
        </p:txBody>
      </p:sp>
      <p:pic>
        <p:nvPicPr>
          <p:cNvPr id="34" name="Grafik 33" descr="Dokument mit einfarbiger Füllung">
            <a:extLst>
              <a:ext uri="{FF2B5EF4-FFF2-40B4-BE49-F238E27FC236}">
                <a16:creationId xmlns:a16="http://schemas.microsoft.com/office/drawing/2014/main" id="{9F14C418-69CD-4BD7-8A01-1874ADB1E9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06519" y="1829245"/>
            <a:ext cx="697930" cy="697930"/>
          </a:xfrm>
          <a:prstGeom prst="rect">
            <a:avLst/>
          </a:prstGeom>
        </p:spPr>
      </p:pic>
      <p:pic>
        <p:nvPicPr>
          <p:cNvPr id="35" name="Grafik 34" descr="Dokument mit einfarbiger Füllung">
            <a:extLst>
              <a:ext uri="{FF2B5EF4-FFF2-40B4-BE49-F238E27FC236}">
                <a16:creationId xmlns:a16="http://schemas.microsoft.com/office/drawing/2014/main" id="{E1C0FC7F-6685-4911-BB39-62ABCE8400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56169" y="1811767"/>
            <a:ext cx="697930" cy="697930"/>
          </a:xfrm>
          <a:prstGeom prst="rect">
            <a:avLst/>
          </a:prstGeom>
        </p:spPr>
      </p:pic>
      <p:cxnSp>
        <p:nvCxnSpPr>
          <p:cNvPr id="37" name="Verbinder: gewinkelt 36">
            <a:extLst>
              <a:ext uri="{FF2B5EF4-FFF2-40B4-BE49-F238E27FC236}">
                <a16:creationId xmlns:a16="http://schemas.microsoft.com/office/drawing/2014/main" id="{1C76B3EF-E3D1-4C87-A951-C1FECC0C13E4}"/>
              </a:ext>
            </a:extLst>
          </p:cNvPr>
          <p:cNvCxnSpPr>
            <a:cxnSpLocks/>
            <a:stCxn id="6" idx="0"/>
            <a:endCxn id="34" idx="1"/>
          </p:cNvCxnSpPr>
          <p:nvPr/>
        </p:nvCxnSpPr>
        <p:spPr>
          <a:xfrm rot="5400000" flipH="1" flipV="1">
            <a:off x="5935006" y="2263217"/>
            <a:ext cx="556519" cy="38650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9" name="Verbinder: gewinkelt 38">
            <a:extLst>
              <a:ext uri="{FF2B5EF4-FFF2-40B4-BE49-F238E27FC236}">
                <a16:creationId xmlns:a16="http://schemas.microsoft.com/office/drawing/2014/main" id="{9FC0422F-5AEA-4774-BC0C-44B6877E2C15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9622198" y="2272430"/>
            <a:ext cx="556519" cy="38650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40" name="Textfeld 39">
            <a:extLst>
              <a:ext uri="{FF2B5EF4-FFF2-40B4-BE49-F238E27FC236}">
                <a16:creationId xmlns:a16="http://schemas.microsoft.com/office/drawing/2014/main" id="{E11FB6EE-7B10-499B-90FE-A188D7F21AA7}"/>
              </a:ext>
            </a:extLst>
          </p:cNvPr>
          <p:cNvSpPr txBox="1"/>
          <p:nvPr/>
        </p:nvSpPr>
        <p:spPr>
          <a:xfrm>
            <a:off x="7003789" y="1865291"/>
            <a:ext cx="114183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JSON with URLS of Apartments</a:t>
            </a: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5C897E6F-A062-4E70-BAFB-BD0C40F46F53}"/>
              </a:ext>
            </a:extLst>
          </p:cNvPr>
          <p:cNvSpPr txBox="1"/>
          <p:nvPr/>
        </p:nvSpPr>
        <p:spPr>
          <a:xfrm>
            <a:off x="10754099" y="1842339"/>
            <a:ext cx="114183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JSON with Info about Apartments</a:t>
            </a:r>
          </a:p>
        </p:txBody>
      </p:sp>
      <p:pic>
        <p:nvPicPr>
          <p:cNvPr id="26" name="Inhaltsplatzhalter 25">
            <a:extLst>
              <a:ext uri="{FF2B5EF4-FFF2-40B4-BE49-F238E27FC236}">
                <a16:creationId xmlns:a16="http://schemas.microsoft.com/office/drawing/2014/main" id="{92D3A2C9-B66D-4D12-8D79-400FE9F76C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1701499" y="174554"/>
            <a:ext cx="8843040" cy="6113115"/>
          </a:xfrm>
        </p:spPr>
      </p:pic>
    </p:spTree>
    <p:extLst>
      <p:ext uri="{BB962C8B-B14F-4D97-AF65-F5344CB8AC3E}">
        <p14:creationId xmlns:p14="http://schemas.microsoft.com/office/powerpoint/2010/main" val="231616460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52A8FE-6785-4C08-8676-03CCE158A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Scraping and Data</a:t>
            </a:r>
          </a:p>
        </p:txBody>
      </p:sp>
      <p:pic>
        <p:nvPicPr>
          <p:cNvPr id="26" name="Inhaltsplatzhalter 25">
            <a:extLst>
              <a:ext uri="{FF2B5EF4-FFF2-40B4-BE49-F238E27FC236}">
                <a16:creationId xmlns:a16="http://schemas.microsoft.com/office/drawing/2014/main" id="{92D3A2C9-B66D-4D12-8D79-400FE9F76C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85203" y="4610489"/>
            <a:ext cx="970970" cy="671223"/>
          </a:xfr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DB5C02A-18B1-4452-A603-73E28891E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5433E26-D532-4C74-8A4F-9A7B4E61E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BDA74-E161-4C77-B089-D471A5CD2C9C}" type="slidenum">
              <a:rPr lang="de-DE" smtClean="0"/>
              <a:t>7</a:t>
            </a:fld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90C5E3C5-32EF-4E09-ABAA-E296C56E143B}"/>
              </a:ext>
            </a:extLst>
          </p:cNvPr>
          <p:cNvSpPr/>
          <p:nvPr/>
        </p:nvSpPr>
        <p:spPr>
          <a:xfrm>
            <a:off x="1439770" y="2734729"/>
            <a:ext cx="9160483" cy="80243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WgController.py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FFF8BD5A-F0FE-4DA7-B8C1-EF8224FB4A9E}"/>
              </a:ext>
            </a:extLst>
          </p:cNvPr>
          <p:cNvSpPr/>
          <p:nvPr/>
        </p:nvSpPr>
        <p:spPr>
          <a:xfrm>
            <a:off x="1502441" y="5313122"/>
            <a:ext cx="2149773" cy="80243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Scraper.py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D405D699-D9CF-4D3C-8B8A-FFF81B59A31C}"/>
              </a:ext>
            </a:extLst>
          </p:cNvPr>
          <p:cNvSpPr/>
          <p:nvPr/>
        </p:nvSpPr>
        <p:spPr>
          <a:xfrm>
            <a:off x="5007796" y="5313120"/>
            <a:ext cx="2149773" cy="80243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LinkScraper.py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3192B4B3-677C-4446-8CDC-FC202BF503D2}"/>
              </a:ext>
            </a:extLst>
          </p:cNvPr>
          <p:cNvSpPr/>
          <p:nvPr/>
        </p:nvSpPr>
        <p:spPr>
          <a:xfrm>
            <a:off x="8513152" y="5313120"/>
            <a:ext cx="2149773" cy="80243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LinkScraper.py</a:t>
            </a:r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DE209E00-900B-4408-8B8C-F3268EC52EEA}"/>
              </a:ext>
            </a:extLst>
          </p:cNvPr>
          <p:cNvCxnSpPr>
            <a:cxnSpLocks/>
          </p:cNvCxnSpPr>
          <p:nvPr/>
        </p:nvCxnSpPr>
        <p:spPr>
          <a:xfrm>
            <a:off x="1882259" y="3537162"/>
            <a:ext cx="0" cy="1775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F7A96D61-424A-4AE5-935D-CBCDC5476A94}"/>
              </a:ext>
            </a:extLst>
          </p:cNvPr>
          <p:cNvSpPr txBox="1"/>
          <p:nvPr/>
        </p:nvSpPr>
        <p:spPr>
          <a:xfrm>
            <a:off x="950926" y="4167277"/>
            <a:ext cx="10489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Requested URL</a:t>
            </a: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0495FD63-BC8F-44DF-A262-CF29F6E614E1}"/>
              </a:ext>
            </a:extLst>
          </p:cNvPr>
          <p:cNvCxnSpPr>
            <a:cxnSpLocks/>
          </p:cNvCxnSpPr>
          <p:nvPr/>
        </p:nvCxnSpPr>
        <p:spPr>
          <a:xfrm>
            <a:off x="5337695" y="3537162"/>
            <a:ext cx="0" cy="1775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D99ADD0F-E426-426A-82FA-1ADB3D16048A}"/>
              </a:ext>
            </a:extLst>
          </p:cNvPr>
          <p:cNvCxnSpPr>
            <a:cxnSpLocks/>
          </p:cNvCxnSpPr>
          <p:nvPr/>
        </p:nvCxnSpPr>
        <p:spPr>
          <a:xfrm>
            <a:off x="8877108" y="3537162"/>
            <a:ext cx="0" cy="1775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BAED6DB4-35EE-41CA-8E51-33AE0FC903D2}"/>
              </a:ext>
            </a:extLst>
          </p:cNvPr>
          <p:cNvCxnSpPr>
            <a:cxnSpLocks/>
          </p:cNvCxnSpPr>
          <p:nvPr/>
        </p:nvCxnSpPr>
        <p:spPr>
          <a:xfrm flipV="1">
            <a:off x="10232692" y="3537162"/>
            <a:ext cx="0" cy="1775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F65E2F92-18B5-4860-BFAF-97FE7D9BBD47}"/>
              </a:ext>
            </a:extLst>
          </p:cNvPr>
          <p:cNvCxnSpPr>
            <a:cxnSpLocks/>
          </p:cNvCxnSpPr>
          <p:nvPr/>
        </p:nvCxnSpPr>
        <p:spPr>
          <a:xfrm flipV="1">
            <a:off x="6755484" y="3537162"/>
            <a:ext cx="0" cy="1775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12179AA1-D366-48B5-AC9E-E8D923186F95}"/>
              </a:ext>
            </a:extLst>
          </p:cNvPr>
          <p:cNvCxnSpPr>
            <a:cxnSpLocks/>
          </p:cNvCxnSpPr>
          <p:nvPr/>
        </p:nvCxnSpPr>
        <p:spPr>
          <a:xfrm flipV="1">
            <a:off x="3191190" y="3537162"/>
            <a:ext cx="0" cy="1775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4" name="Textfeld 23">
            <a:extLst>
              <a:ext uri="{FF2B5EF4-FFF2-40B4-BE49-F238E27FC236}">
                <a16:creationId xmlns:a16="http://schemas.microsoft.com/office/drawing/2014/main" id="{3E1099A8-B406-4509-BC40-2EA184B44EC2}"/>
              </a:ext>
            </a:extLst>
          </p:cNvPr>
          <p:cNvSpPr txBox="1"/>
          <p:nvPr/>
        </p:nvSpPr>
        <p:spPr>
          <a:xfrm>
            <a:off x="2396999" y="4217797"/>
            <a:ext cx="10489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Response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BFD4CB3B-FB63-4FB1-B759-85919CD17AC6}"/>
              </a:ext>
            </a:extLst>
          </p:cNvPr>
          <p:cNvSpPr txBox="1"/>
          <p:nvPr/>
        </p:nvSpPr>
        <p:spPr>
          <a:xfrm>
            <a:off x="4288717" y="4110476"/>
            <a:ext cx="10489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Soup of Overview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9C4AA320-CAE4-4D1A-945E-B90E45D3AB2F}"/>
              </a:ext>
            </a:extLst>
          </p:cNvPr>
          <p:cNvSpPr txBox="1"/>
          <p:nvPr/>
        </p:nvSpPr>
        <p:spPr>
          <a:xfrm>
            <a:off x="5645290" y="4110476"/>
            <a:ext cx="12095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URLs of Listed Apartments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766EC092-EBBE-428A-8B3C-41FA6CF76497}"/>
              </a:ext>
            </a:extLst>
          </p:cNvPr>
          <p:cNvSpPr txBox="1"/>
          <p:nvPr/>
        </p:nvSpPr>
        <p:spPr>
          <a:xfrm>
            <a:off x="7845725" y="4110076"/>
            <a:ext cx="12095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Soup of a Apartment</a:t>
            </a:r>
          </a:p>
        </p:txBody>
      </p:sp>
      <p:pic>
        <p:nvPicPr>
          <p:cNvPr id="31" name="Grafik 30">
            <a:extLst>
              <a:ext uri="{FF2B5EF4-FFF2-40B4-BE49-F238E27FC236}">
                <a16:creationId xmlns:a16="http://schemas.microsoft.com/office/drawing/2014/main" id="{ECE6E2F4-891E-4842-B5EF-71E6186230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9681" y="4610489"/>
            <a:ext cx="1005816" cy="669484"/>
          </a:xfrm>
          <a:prstGeom prst="rect">
            <a:avLst/>
          </a:prstGeom>
        </p:spPr>
      </p:pic>
      <p:sp>
        <p:nvSpPr>
          <p:cNvPr id="32" name="Textfeld 31">
            <a:extLst>
              <a:ext uri="{FF2B5EF4-FFF2-40B4-BE49-F238E27FC236}">
                <a16:creationId xmlns:a16="http://schemas.microsoft.com/office/drawing/2014/main" id="{BF8839C3-FB1B-4E0D-868A-1A1EDBAD6C6A}"/>
              </a:ext>
            </a:extLst>
          </p:cNvPr>
          <p:cNvSpPr txBox="1"/>
          <p:nvPr/>
        </p:nvSpPr>
        <p:spPr>
          <a:xfrm>
            <a:off x="9111517" y="4167277"/>
            <a:ext cx="12095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Info about Apartment</a:t>
            </a:r>
          </a:p>
        </p:txBody>
      </p:sp>
      <p:pic>
        <p:nvPicPr>
          <p:cNvPr id="34" name="Grafik 33" descr="Dokument mit einfarbiger Füllung">
            <a:extLst>
              <a:ext uri="{FF2B5EF4-FFF2-40B4-BE49-F238E27FC236}">
                <a16:creationId xmlns:a16="http://schemas.microsoft.com/office/drawing/2014/main" id="{9F14C418-69CD-4BD7-8A01-1874ADB1E9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06519" y="1829245"/>
            <a:ext cx="697930" cy="697930"/>
          </a:xfrm>
          <a:prstGeom prst="rect">
            <a:avLst/>
          </a:prstGeom>
        </p:spPr>
      </p:pic>
      <p:pic>
        <p:nvPicPr>
          <p:cNvPr id="35" name="Grafik 34" descr="Dokument mit einfarbiger Füllung">
            <a:extLst>
              <a:ext uri="{FF2B5EF4-FFF2-40B4-BE49-F238E27FC236}">
                <a16:creationId xmlns:a16="http://schemas.microsoft.com/office/drawing/2014/main" id="{E1C0FC7F-6685-4911-BB39-62ABCE8400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56169" y="1811767"/>
            <a:ext cx="697930" cy="697930"/>
          </a:xfrm>
          <a:prstGeom prst="rect">
            <a:avLst/>
          </a:prstGeom>
        </p:spPr>
      </p:pic>
      <p:cxnSp>
        <p:nvCxnSpPr>
          <p:cNvPr id="37" name="Verbinder: gewinkelt 36">
            <a:extLst>
              <a:ext uri="{FF2B5EF4-FFF2-40B4-BE49-F238E27FC236}">
                <a16:creationId xmlns:a16="http://schemas.microsoft.com/office/drawing/2014/main" id="{1C76B3EF-E3D1-4C87-A951-C1FECC0C13E4}"/>
              </a:ext>
            </a:extLst>
          </p:cNvPr>
          <p:cNvCxnSpPr>
            <a:cxnSpLocks/>
            <a:stCxn id="6" idx="0"/>
            <a:endCxn id="34" idx="1"/>
          </p:cNvCxnSpPr>
          <p:nvPr/>
        </p:nvCxnSpPr>
        <p:spPr>
          <a:xfrm rot="5400000" flipH="1" flipV="1">
            <a:off x="5935006" y="2263217"/>
            <a:ext cx="556519" cy="38650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9" name="Verbinder: gewinkelt 38">
            <a:extLst>
              <a:ext uri="{FF2B5EF4-FFF2-40B4-BE49-F238E27FC236}">
                <a16:creationId xmlns:a16="http://schemas.microsoft.com/office/drawing/2014/main" id="{9FC0422F-5AEA-4774-BC0C-44B6877E2C15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9622198" y="2272430"/>
            <a:ext cx="556519" cy="38650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40" name="Textfeld 39">
            <a:extLst>
              <a:ext uri="{FF2B5EF4-FFF2-40B4-BE49-F238E27FC236}">
                <a16:creationId xmlns:a16="http://schemas.microsoft.com/office/drawing/2014/main" id="{E11FB6EE-7B10-499B-90FE-A188D7F21AA7}"/>
              </a:ext>
            </a:extLst>
          </p:cNvPr>
          <p:cNvSpPr txBox="1"/>
          <p:nvPr/>
        </p:nvSpPr>
        <p:spPr>
          <a:xfrm>
            <a:off x="7003789" y="1865291"/>
            <a:ext cx="114183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JSON with URLS of Apartments</a:t>
            </a: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5C897E6F-A062-4E70-BAFB-BD0C40F46F53}"/>
              </a:ext>
            </a:extLst>
          </p:cNvPr>
          <p:cNvSpPr txBox="1"/>
          <p:nvPr/>
        </p:nvSpPr>
        <p:spPr>
          <a:xfrm>
            <a:off x="10754099" y="1842339"/>
            <a:ext cx="114183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JSON with Info about Apartments</a:t>
            </a:r>
          </a:p>
        </p:txBody>
      </p:sp>
    </p:spTree>
    <p:extLst>
      <p:ext uri="{BB962C8B-B14F-4D97-AF65-F5344CB8AC3E}">
        <p14:creationId xmlns:p14="http://schemas.microsoft.com/office/powerpoint/2010/main" val="291442580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52A8FE-6785-4C08-8676-03CCE158A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Scraping and Data</a:t>
            </a:r>
          </a:p>
        </p:txBody>
      </p:sp>
      <p:pic>
        <p:nvPicPr>
          <p:cNvPr id="26" name="Inhaltsplatzhalter 25">
            <a:extLst>
              <a:ext uri="{FF2B5EF4-FFF2-40B4-BE49-F238E27FC236}">
                <a16:creationId xmlns:a16="http://schemas.microsoft.com/office/drawing/2014/main" id="{92D3A2C9-B66D-4D12-8D79-400FE9F76C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85203" y="4610489"/>
            <a:ext cx="970970" cy="671223"/>
          </a:xfr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DB5C02A-18B1-4452-A603-73E28891E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5433E26-D532-4C74-8A4F-9A7B4E61E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BDA74-E161-4C77-B089-D471A5CD2C9C}" type="slidenum">
              <a:rPr lang="de-DE" smtClean="0"/>
              <a:t>8</a:t>
            </a:fld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90C5E3C5-32EF-4E09-ABAA-E296C56E143B}"/>
              </a:ext>
            </a:extLst>
          </p:cNvPr>
          <p:cNvSpPr/>
          <p:nvPr/>
        </p:nvSpPr>
        <p:spPr>
          <a:xfrm>
            <a:off x="1439770" y="2734729"/>
            <a:ext cx="9160483" cy="80243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WgController.py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FFF8BD5A-F0FE-4DA7-B8C1-EF8224FB4A9E}"/>
              </a:ext>
            </a:extLst>
          </p:cNvPr>
          <p:cNvSpPr/>
          <p:nvPr/>
        </p:nvSpPr>
        <p:spPr>
          <a:xfrm>
            <a:off x="1502441" y="5313122"/>
            <a:ext cx="2149773" cy="80243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Scraper.py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D405D699-D9CF-4D3C-8B8A-FFF81B59A31C}"/>
              </a:ext>
            </a:extLst>
          </p:cNvPr>
          <p:cNvSpPr/>
          <p:nvPr/>
        </p:nvSpPr>
        <p:spPr>
          <a:xfrm>
            <a:off x="5007796" y="5313120"/>
            <a:ext cx="2149773" cy="80243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LinkScraper.py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3192B4B3-677C-4446-8CDC-FC202BF503D2}"/>
              </a:ext>
            </a:extLst>
          </p:cNvPr>
          <p:cNvSpPr/>
          <p:nvPr/>
        </p:nvSpPr>
        <p:spPr>
          <a:xfrm>
            <a:off x="8513152" y="5313120"/>
            <a:ext cx="2149773" cy="80243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LinkScraper.py</a:t>
            </a:r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DE209E00-900B-4408-8B8C-F3268EC52EEA}"/>
              </a:ext>
            </a:extLst>
          </p:cNvPr>
          <p:cNvCxnSpPr>
            <a:cxnSpLocks/>
          </p:cNvCxnSpPr>
          <p:nvPr/>
        </p:nvCxnSpPr>
        <p:spPr>
          <a:xfrm>
            <a:off x="1882259" y="3537162"/>
            <a:ext cx="0" cy="1775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F7A96D61-424A-4AE5-935D-CBCDC5476A94}"/>
              </a:ext>
            </a:extLst>
          </p:cNvPr>
          <p:cNvSpPr txBox="1"/>
          <p:nvPr/>
        </p:nvSpPr>
        <p:spPr>
          <a:xfrm>
            <a:off x="950926" y="4167277"/>
            <a:ext cx="10489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Requested URL</a:t>
            </a: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0495FD63-BC8F-44DF-A262-CF29F6E614E1}"/>
              </a:ext>
            </a:extLst>
          </p:cNvPr>
          <p:cNvCxnSpPr>
            <a:cxnSpLocks/>
          </p:cNvCxnSpPr>
          <p:nvPr/>
        </p:nvCxnSpPr>
        <p:spPr>
          <a:xfrm>
            <a:off x="5337695" y="3537162"/>
            <a:ext cx="0" cy="1775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D99ADD0F-E426-426A-82FA-1ADB3D16048A}"/>
              </a:ext>
            </a:extLst>
          </p:cNvPr>
          <p:cNvCxnSpPr>
            <a:cxnSpLocks/>
          </p:cNvCxnSpPr>
          <p:nvPr/>
        </p:nvCxnSpPr>
        <p:spPr>
          <a:xfrm>
            <a:off x="8877108" y="3537162"/>
            <a:ext cx="0" cy="1775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BAED6DB4-35EE-41CA-8E51-33AE0FC903D2}"/>
              </a:ext>
            </a:extLst>
          </p:cNvPr>
          <p:cNvCxnSpPr>
            <a:cxnSpLocks/>
          </p:cNvCxnSpPr>
          <p:nvPr/>
        </p:nvCxnSpPr>
        <p:spPr>
          <a:xfrm flipV="1">
            <a:off x="10232692" y="3537162"/>
            <a:ext cx="0" cy="1775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F65E2F92-18B5-4860-BFAF-97FE7D9BBD47}"/>
              </a:ext>
            </a:extLst>
          </p:cNvPr>
          <p:cNvCxnSpPr>
            <a:cxnSpLocks/>
          </p:cNvCxnSpPr>
          <p:nvPr/>
        </p:nvCxnSpPr>
        <p:spPr>
          <a:xfrm flipV="1">
            <a:off x="6755484" y="3537162"/>
            <a:ext cx="0" cy="1775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12179AA1-D366-48B5-AC9E-E8D923186F95}"/>
              </a:ext>
            </a:extLst>
          </p:cNvPr>
          <p:cNvCxnSpPr>
            <a:cxnSpLocks/>
          </p:cNvCxnSpPr>
          <p:nvPr/>
        </p:nvCxnSpPr>
        <p:spPr>
          <a:xfrm flipV="1">
            <a:off x="3191190" y="3537162"/>
            <a:ext cx="0" cy="1775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4" name="Textfeld 23">
            <a:extLst>
              <a:ext uri="{FF2B5EF4-FFF2-40B4-BE49-F238E27FC236}">
                <a16:creationId xmlns:a16="http://schemas.microsoft.com/office/drawing/2014/main" id="{3E1099A8-B406-4509-BC40-2EA184B44EC2}"/>
              </a:ext>
            </a:extLst>
          </p:cNvPr>
          <p:cNvSpPr txBox="1"/>
          <p:nvPr/>
        </p:nvSpPr>
        <p:spPr>
          <a:xfrm>
            <a:off x="2396999" y="4217797"/>
            <a:ext cx="10489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Response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BFD4CB3B-FB63-4FB1-B759-85919CD17AC6}"/>
              </a:ext>
            </a:extLst>
          </p:cNvPr>
          <p:cNvSpPr txBox="1"/>
          <p:nvPr/>
        </p:nvSpPr>
        <p:spPr>
          <a:xfrm>
            <a:off x="4288717" y="4110476"/>
            <a:ext cx="10489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Soup of Overview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9C4AA320-CAE4-4D1A-945E-B90E45D3AB2F}"/>
              </a:ext>
            </a:extLst>
          </p:cNvPr>
          <p:cNvSpPr txBox="1"/>
          <p:nvPr/>
        </p:nvSpPr>
        <p:spPr>
          <a:xfrm>
            <a:off x="5645290" y="4110476"/>
            <a:ext cx="12095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URLs of Listed Apartments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766EC092-EBBE-428A-8B3C-41FA6CF76497}"/>
              </a:ext>
            </a:extLst>
          </p:cNvPr>
          <p:cNvSpPr txBox="1"/>
          <p:nvPr/>
        </p:nvSpPr>
        <p:spPr>
          <a:xfrm>
            <a:off x="7845725" y="4110076"/>
            <a:ext cx="12095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Soup of a Apartment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BF8839C3-FB1B-4E0D-868A-1A1EDBAD6C6A}"/>
              </a:ext>
            </a:extLst>
          </p:cNvPr>
          <p:cNvSpPr txBox="1"/>
          <p:nvPr/>
        </p:nvSpPr>
        <p:spPr>
          <a:xfrm>
            <a:off x="9111517" y="4167277"/>
            <a:ext cx="12095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Info about Apartment</a:t>
            </a:r>
          </a:p>
        </p:txBody>
      </p:sp>
      <p:pic>
        <p:nvPicPr>
          <p:cNvPr id="34" name="Grafik 33" descr="Dokument mit einfarbiger Füllung">
            <a:extLst>
              <a:ext uri="{FF2B5EF4-FFF2-40B4-BE49-F238E27FC236}">
                <a16:creationId xmlns:a16="http://schemas.microsoft.com/office/drawing/2014/main" id="{9F14C418-69CD-4BD7-8A01-1874ADB1E9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06519" y="1829245"/>
            <a:ext cx="697930" cy="697930"/>
          </a:xfrm>
          <a:prstGeom prst="rect">
            <a:avLst/>
          </a:prstGeom>
        </p:spPr>
      </p:pic>
      <p:pic>
        <p:nvPicPr>
          <p:cNvPr id="35" name="Grafik 34" descr="Dokument mit einfarbiger Füllung">
            <a:extLst>
              <a:ext uri="{FF2B5EF4-FFF2-40B4-BE49-F238E27FC236}">
                <a16:creationId xmlns:a16="http://schemas.microsoft.com/office/drawing/2014/main" id="{E1C0FC7F-6685-4911-BB39-62ABCE8400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56169" y="1811767"/>
            <a:ext cx="697930" cy="697930"/>
          </a:xfrm>
          <a:prstGeom prst="rect">
            <a:avLst/>
          </a:prstGeom>
        </p:spPr>
      </p:pic>
      <p:cxnSp>
        <p:nvCxnSpPr>
          <p:cNvPr id="37" name="Verbinder: gewinkelt 36">
            <a:extLst>
              <a:ext uri="{FF2B5EF4-FFF2-40B4-BE49-F238E27FC236}">
                <a16:creationId xmlns:a16="http://schemas.microsoft.com/office/drawing/2014/main" id="{1C76B3EF-E3D1-4C87-A951-C1FECC0C13E4}"/>
              </a:ext>
            </a:extLst>
          </p:cNvPr>
          <p:cNvCxnSpPr>
            <a:cxnSpLocks/>
            <a:stCxn id="6" idx="0"/>
            <a:endCxn id="34" idx="1"/>
          </p:cNvCxnSpPr>
          <p:nvPr/>
        </p:nvCxnSpPr>
        <p:spPr>
          <a:xfrm rot="5400000" flipH="1" flipV="1">
            <a:off x="5935006" y="2263217"/>
            <a:ext cx="556519" cy="38650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9" name="Verbinder: gewinkelt 38">
            <a:extLst>
              <a:ext uri="{FF2B5EF4-FFF2-40B4-BE49-F238E27FC236}">
                <a16:creationId xmlns:a16="http://schemas.microsoft.com/office/drawing/2014/main" id="{9FC0422F-5AEA-4774-BC0C-44B6877E2C15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9622198" y="2272430"/>
            <a:ext cx="556519" cy="38650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40" name="Textfeld 39">
            <a:extLst>
              <a:ext uri="{FF2B5EF4-FFF2-40B4-BE49-F238E27FC236}">
                <a16:creationId xmlns:a16="http://schemas.microsoft.com/office/drawing/2014/main" id="{E11FB6EE-7B10-499B-90FE-A188D7F21AA7}"/>
              </a:ext>
            </a:extLst>
          </p:cNvPr>
          <p:cNvSpPr txBox="1"/>
          <p:nvPr/>
        </p:nvSpPr>
        <p:spPr>
          <a:xfrm>
            <a:off x="7003789" y="1865291"/>
            <a:ext cx="114183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JSON with URLS of Apartments</a:t>
            </a: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5C897E6F-A062-4E70-BAFB-BD0C40F46F53}"/>
              </a:ext>
            </a:extLst>
          </p:cNvPr>
          <p:cNvSpPr txBox="1"/>
          <p:nvPr/>
        </p:nvSpPr>
        <p:spPr>
          <a:xfrm>
            <a:off x="10754099" y="1842339"/>
            <a:ext cx="114183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JSON with Info about Apartments</a:t>
            </a:r>
          </a:p>
        </p:txBody>
      </p:sp>
      <p:pic>
        <p:nvPicPr>
          <p:cNvPr id="31" name="Grafik 30">
            <a:extLst>
              <a:ext uri="{FF2B5EF4-FFF2-40B4-BE49-F238E27FC236}">
                <a16:creationId xmlns:a16="http://schemas.microsoft.com/office/drawing/2014/main" id="{ECE6E2F4-891E-4842-B5EF-71E6186230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87274" y="33090"/>
            <a:ext cx="9464956" cy="6299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58768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52A8FE-6785-4C08-8676-03CCE158A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Scraping and Data</a:t>
            </a:r>
          </a:p>
        </p:txBody>
      </p:sp>
      <p:pic>
        <p:nvPicPr>
          <p:cNvPr id="26" name="Inhaltsplatzhalter 25">
            <a:extLst>
              <a:ext uri="{FF2B5EF4-FFF2-40B4-BE49-F238E27FC236}">
                <a16:creationId xmlns:a16="http://schemas.microsoft.com/office/drawing/2014/main" id="{92D3A2C9-B66D-4D12-8D79-400FE9F76C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85203" y="4610489"/>
            <a:ext cx="970970" cy="671223"/>
          </a:xfr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DB5C02A-18B1-4452-A603-73E28891E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5433E26-D532-4C74-8A4F-9A7B4E61E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BDA74-E161-4C77-B089-D471A5CD2C9C}" type="slidenum">
              <a:rPr lang="de-DE" smtClean="0"/>
              <a:t>9</a:t>
            </a:fld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90C5E3C5-32EF-4E09-ABAA-E296C56E143B}"/>
              </a:ext>
            </a:extLst>
          </p:cNvPr>
          <p:cNvSpPr/>
          <p:nvPr/>
        </p:nvSpPr>
        <p:spPr>
          <a:xfrm>
            <a:off x="1439770" y="2734729"/>
            <a:ext cx="9160483" cy="80243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WgController.py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FFF8BD5A-F0FE-4DA7-B8C1-EF8224FB4A9E}"/>
              </a:ext>
            </a:extLst>
          </p:cNvPr>
          <p:cNvSpPr/>
          <p:nvPr/>
        </p:nvSpPr>
        <p:spPr>
          <a:xfrm>
            <a:off x="1502441" y="5313122"/>
            <a:ext cx="2149773" cy="80243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Scraper.py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D405D699-D9CF-4D3C-8B8A-FFF81B59A31C}"/>
              </a:ext>
            </a:extLst>
          </p:cNvPr>
          <p:cNvSpPr/>
          <p:nvPr/>
        </p:nvSpPr>
        <p:spPr>
          <a:xfrm>
            <a:off x="5007796" y="5313120"/>
            <a:ext cx="2149773" cy="80243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LinkScraper.py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3192B4B3-677C-4446-8CDC-FC202BF503D2}"/>
              </a:ext>
            </a:extLst>
          </p:cNvPr>
          <p:cNvSpPr/>
          <p:nvPr/>
        </p:nvSpPr>
        <p:spPr>
          <a:xfrm>
            <a:off x="8513152" y="5313120"/>
            <a:ext cx="2149773" cy="80243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AppartScraper</a:t>
            </a:r>
            <a:r>
              <a:rPr lang="en-US" dirty="0"/>
              <a:t>.py</a:t>
            </a:r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DE209E00-900B-4408-8B8C-F3268EC52EEA}"/>
              </a:ext>
            </a:extLst>
          </p:cNvPr>
          <p:cNvCxnSpPr>
            <a:cxnSpLocks/>
          </p:cNvCxnSpPr>
          <p:nvPr/>
        </p:nvCxnSpPr>
        <p:spPr>
          <a:xfrm>
            <a:off x="1882259" y="3537162"/>
            <a:ext cx="0" cy="1775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F7A96D61-424A-4AE5-935D-CBCDC5476A94}"/>
              </a:ext>
            </a:extLst>
          </p:cNvPr>
          <p:cNvSpPr txBox="1"/>
          <p:nvPr/>
        </p:nvSpPr>
        <p:spPr>
          <a:xfrm>
            <a:off x="950926" y="4167277"/>
            <a:ext cx="10489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Requested URL</a:t>
            </a: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0495FD63-BC8F-44DF-A262-CF29F6E614E1}"/>
              </a:ext>
            </a:extLst>
          </p:cNvPr>
          <p:cNvCxnSpPr>
            <a:cxnSpLocks/>
          </p:cNvCxnSpPr>
          <p:nvPr/>
        </p:nvCxnSpPr>
        <p:spPr>
          <a:xfrm>
            <a:off x="5337695" y="3537162"/>
            <a:ext cx="0" cy="1775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D99ADD0F-E426-426A-82FA-1ADB3D16048A}"/>
              </a:ext>
            </a:extLst>
          </p:cNvPr>
          <p:cNvCxnSpPr>
            <a:cxnSpLocks/>
          </p:cNvCxnSpPr>
          <p:nvPr/>
        </p:nvCxnSpPr>
        <p:spPr>
          <a:xfrm>
            <a:off x="8877108" y="3537162"/>
            <a:ext cx="0" cy="1775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BAED6DB4-35EE-41CA-8E51-33AE0FC903D2}"/>
              </a:ext>
            </a:extLst>
          </p:cNvPr>
          <p:cNvCxnSpPr>
            <a:cxnSpLocks/>
          </p:cNvCxnSpPr>
          <p:nvPr/>
        </p:nvCxnSpPr>
        <p:spPr>
          <a:xfrm flipV="1">
            <a:off x="10232692" y="3537162"/>
            <a:ext cx="0" cy="1775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F65E2F92-18B5-4860-BFAF-97FE7D9BBD47}"/>
              </a:ext>
            </a:extLst>
          </p:cNvPr>
          <p:cNvCxnSpPr>
            <a:cxnSpLocks/>
          </p:cNvCxnSpPr>
          <p:nvPr/>
        </p:nvCxnSpPr>
        <p:spPr>
          <a:xfrm flipV="1">
            <a:off x="6755484" y="3537162"/>
            <a:ext cx="0" cy="1775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12179AA1-D366-48B5-AC9E-E8D923186F95}"/>
              </a:ext>
            </a:extLst>
          </p:cNvPr>
          <p:cNvCxnSpPr>
            <a:cxnSpLocks/>
          </p:cNvCxnSpPr>
          <p:nvPr/>
        </p:nvCxnSpPr>
        <p:spPr>
          <a:xfrm flipV="1">
            <a:off x="3191190" y="3537162"/>
            <a:ext cx="0" cy="1775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4" name="Textfeld 23">
            <a:extLst>
              <a:ext uri="{FF2B5EF4-FFF2-40B4-BE49-F238E27FC236}">
                <a16:creationId xmlns:a16="http://schemas.microsoft.com/office/drawing/2014/main" id="{3E1099A8-B406-4509-BC40-2EA184B44EC2}"/>
              </a:ext>
            </a:extLst>
          </p:cNvPr>
          <p:cNvSpPr txBox="1"/>
          <p:nvPr/>
        </p:nvSpPr>
        <p:spPr>
          <a:xfrm>
            <a:off x="2396999" y="4217797"/>
            <a:ext cx="10489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Response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BFD4CB3B-FB63-4FB1-B759-85919CD17AC6}"/>
              </a:ext>
            </a:extLst>
          </p:cNvPr>
          <p:cNvSpPr txBox="1"/>
          <p:nvPr/>
        </p:nvSpPr>
        <p:spPr>
          <a:xfrm>
            <a:off x="4288717" y="4110476"/>
            <a:ext cx="10489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Soup of Overview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9C4AA320-CAE4-4D1A-945E-B90E45D3AB2F}"/>
              </a:ext>
            </a:extLst>
          </p:cNvPr>
          <p:cNvSpPr txBox="1"/>
          <p:nvPr/>
        </p:nvSpPr>
        <p:spPr>
          <a:xfrm>
            <a:off x="5645290" y="4110476"/>
            <a:ext cx="12095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URLs of Listed Apartments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766EC092-EBBE-428A-8B3C-41FA6CF76497}"/>
              </a:ext>
            </a:extLst>
          </p:cNvPr>
          <p:cNvSpPr txBox="1"/>
          <p:nvPr/>
        </p:nvSpPr>
        <p:spPr>
          <a:xfrm>
            <a:off x="7845725" y="4110076"/>
            <a:ext cx="12095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Soup of a Apartment</a:t>
            </a:r>
          </a:p>
        </p:txBody>
      </p:sp>
      <p:pic>
        <p:nvPicPr>
          <p:cNvPr id="31" name="Grafik 30">
            <a:extLst>
              <a:ext uri="{FF2B5EF4-FFF2-40B4-BE49-F238E27FC236}">
                <a16:creationId xmlns:a16="http://schemas.microsoft.com/office/drawing/2014/main" id="{ECE6E2F4-891E-4842-B5EF-71E6186230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9681" y="4610489"/>
            <a:ext cx="1005816" cy="669484"/>
          </a:xfrm>
          <a:prstGeom prst="rect">
            <a:avLst/>
          </a:prstGeom>
        </p:spPr>
      </p:pic>
      <p:sp>
        <p:nvSpPr>
          <p:cNvPr id="32" name="Textfeld 31">
            <a:extLst>
              <a:ext uri="{FF2B5EF4-FFF2-40B4-BE49-F238E27FC236}">
                <a16:creationId xmlns:a16="http://schemas.microsoft.com/office/drawing/2014/main" id="{BF8839C3-FB1B-4E0D-868A-1A1EDBAD6C6A}"/>
              </a:ext>
            </a:extLst>
          </p:cNvPr>
          <p:cNvSpPr txBox="1"/>
          <p:nvPr/>
        </p:nvSpPr>
        <p:spPr>
          <a:xfrm>
            <a:off x="9111517" y="4167277"/>
            <a:ext cx="12095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Info about Apartment</a:t>
            </a:r>
          </a:p>
        </p:txBody>
      </p:sp>
      <p:pic>
        <p:nvPicPr>
          <p:cNvPr id="34" name="Grafik 33" descr="Dokument mit einfarbiger Füllung">
            <a:extLst>
              <a:ext uri="{FF2B5EF4-FFF2-40B4-BE49-F238E27FC236}">
                <a16:creationId xmlns:a16="http://schemas.microsoft.com/office/drawing/2014/main" id="{9F14C418-69CD-4BD7-8A01-1874ADB1E9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06519" y="1829245"/>
            <a:ext cx="697930" cy="697930"/>
          </a:xfrm>
          <a:prstGeom prst="rect">
            <a:avLst/>
          </a:prstGeom>
        </p:spPr>
      </p:pic>
      <p:pic>
        <p:nvPicPr>
          <p:cNvPr id="35" name="Grafik 34" descr="Dokument mit einfarbiger Füllung">
            <a:extLst>
              <a:ext uri="{FF2B5EF4-FFF2-40B4-BE49-F238E27FC236}">
                <a16:creationId xmlns:a16="http://schemas.microsoft.com/office/drawing/2014/main" id="{E1C0FC7F-6685-4911-BB39-62ABCE8400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56169" y="1811767"/>
            <a:ext cx="697930" cy="697930"/>
          </a:xfrm>
          <a:prstGeom prst="rect">
            <a:avLst/>
          </a:prstGeom>
        </p:spPr>
      </p:pic>
      <p:cxnSp>
        <p:nvCxnSpPr>
          <p:cNvPr id="37" name="Verbinder: gewinkelt 36">
            <a:extLst>
              <a:ext uri="{FF2B5EF4-FFF2-40B4-BE49-F238E27FC236}">
                <a16:creationId xmlns:a16="http://schemas.microsoft.com/office/drawing/2014/main" id="{1C76B3EF-E3D1-4C87-A951-C1FECC0C13E4}"/>
              </a:ext>
            </a:extLst>
          </p:cNvPr>
          <p:cNvCxnSpPr>
            <a:cxnSpLocks/>
            <a:stCxn id="6" idx="0"/>
            <a:endCxn id="34" idx="1"/>
          </p:cNvCxnSpPr>
          <p:nvPr/>
        </p:nvCxnSpPr>
        <p:spPr>
          <a:xfrm rot="5400000" flipH="1" flipV="1">
            <a:off x="5935006" y="2263217"/>
            <a:ext cx="556519" cy="38650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9" name="Verbinder: gewinkelt 38">
            <a:extLst>
              <a:ext uri="{FF2B5EF4-FFF2-40B4-BE49-F238E27FC236}">
                <a16:creationId xmlns:a16="http://schemas.microsoft.com/office/drawing/2014/main" id="{9FC0422F-5AEA-4774-BC0C-44B6877E2C15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9622198" y="2272430"/>
            <a:ext cx="556519" cy="38650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40" name="Textfeld 39">
            <a:extLst>
              <a:ext uri="{FF2B5EF4-FFF2-40B4-BE49-F238E27FC236}">
                <a16:creationId xmlns:a16="http://schemas.microsoft.com/office/drawing/2014/main" id="{E11FB6EE-7B10-499B-90FE-A188D7F21AA7}"/>
              </a:ext>
            </a:extLst>
          </p:cNvPr>
          <p:cNvSpPr txBox="1"/>
          <p:nvPr/>
        </p:nvSpPr>
        <p:spPr>
          <a:xfrm>
            <a:off x="7003789" y="1865291"/>
            <a:ext cx="114183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JSON with URLS of Apartments</a:t>
            </a: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5C897E6F-A062-4E70-BAFB-BD0C40F46F53}"/>
              </a:ext>
            </a:extLst>
          </p:cNvPr>
          <p:cNvSpPr txBox="1"/>
          <p:nvPr/>
        </p:nvSpPr>
        <p:spPr>
          <a:xfrm>
            <a:off x="10754099" y="1842339"/>
            <a:ext cx="114183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JSON with Info about Apartments</a:t>
            </a:r>
          </a:p>
        </p:txBody>
      </p:sp>
    </p:spTree>
    <p:extLst>
      <p:ext uri="{BB962C8B-B14F-4D97-AF65-F5344CB8AC3E}">
        <p14:creationId xmlns:p14="http://schemas.microsoft.com/office/powerpoint/2010/main" val="197082489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Rückblick">
  <a:themeElements>
    <a:clrScheme name="Blau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ückblic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ückblic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BAB94BD4-5D6D-4148-AB57-A4CCF1FD4E0C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862</Words>
  <Application>Microsoft Office PowerPoint</Application>
  <PresentationFormat>Breitbild</PresentationFormat>
  <Paragraphs>177</Paragraphs>
  <Slides>17</Slides>
  <Notes>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22" baseType="lpstr">
      <vt:lpstr>-apple-system</vt:lpstr>
      <vt:lpstr>Arial</vt:lpstr>
      <vt:lpstr>Calibri</vt:lpstr>
      <vt:lpstr>Calibri Light</vt:lpstr>
      <vt:lpstr>Rückblick</vt:lpstr>
      <vt:lpstr>Determinants of shared apartment prices in Cologne (Germany)</vt:lpstr>
      <vt:lpstr>Table of Contents</vt:lpstr>
      <vt:lpstr>1. Motivation and Literature</vt:lpstr>
      <vt:lpstr>2. Research Question</vt:lpstr>
      <vt:lpstr>3. Scraping and Data</vt:lpstr>
      <vt:lpstr>3. Scraping and Data</vt:lpstr>
      <vt:lpstr>3. Scraping and Data</vt:lpstr>
      <vt:lpstr>3. Scraping and Data</vt:lpstr>
      <vt:lpstr>3. Scraping and Data</vt:lpstr>
      <vt:lpstr>3. JSON-Data</vt:lpstr>
      <vt:lpstr>3. JSON-Data</vt:lpstr>
      <vt:lpstr>3. JSON-Data</vt:lpstr>
      <vt:lpstr>3. Restructured Data</vt:lpstr>
      <vt:lpstr>4. Data analysis</vt:lpstr>
      <vt:lpstr>5. Ongoing Tasks</vt:lpstr>
      <vt:lpstr>6. Sources</vt:lpstr>
      <vt:lpstr>7. Feedback and Discussion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Julian Kerner</dc:creator>
  <cp:lastModifiedBy>Julian Kerner</cp:lastModifiedBy>
  <cp:revision>24</cp:revision>
  <dcterms:created xsi:type="dcterms:W3CDTF">2024-06-24T07:56:19Z</dcterms:created>
  <dcterms:modified xsi:type="dcterms:W3CDTF">2024-06-25T15:24:24Z</dcterms:modified>
</cp:coreProperties>
</file>