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254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0EBE0"/>
              </a:solidFill>
              <a:prstDash val="solid"/>
              <a:miter lim="400000"/>
            </a:ln>
          </a:left>
          <a:right>
            <a:ln w="12700" cap="flat">
              <a:solidFill>
                <a:srgbClr val="F0EBE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F0EBE0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C6DFB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7A79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E4E1D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AD7D3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34388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FEBE1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5413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act information"/>
          <p:cNvSpPr txBox="1"/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1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9" name="Body Level One…"/>
          <p:cNvSpPr txBox="1"/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"/>
          <p:cNvSpPr/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Body Level One…"/>
          <p:cNvSpPr txBox="1"/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1" name="Attribution"/>
          <p:cNvSpPr txBox="1"/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400">
                <a:solidFill>
                  <a:srgbClr val="227AAF"/>
                </a:solidFill>
                <a:latin typeface="Publico Text Semibold"/>
                <a:ea typeface="Publico Text Semibold"/>
                <a:cs typeface="Publico Text Semibold"/>
                <a:sym typeface="Publico Text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age"/>
          <p:cNvSpPr/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609701706_939x626.jpg"/>
          <p:cNvSpPr/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139465515_1890x1620.jpg"/>
          <p:cNvSpPr/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/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Presentation Title"/>
          <p:cNvSpPr txBox="1"/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6" name="Author and Date"/>
          <p:cNvSpPr txBox="1"/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F0EBE0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" name="Slide Titl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Slide Title</a:t>
            </a:r>
          </a:p>
        </p:txBody>
      </p:sp>
      <p:sp>
        <p:nvSpPr>
          <p:cNvPr id="38" name="Body Level One…"/>
          <p:cNvSpPr txBox="1"/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Author and Date"/>
          <p:cNvSpPr txBox="1"/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0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1" name="Line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Title"/>
          <p:cNvSpPr txBox="1"/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pPr/>
            <a:r>
              <a:t>Slide Title</a:t>
            </a:r>
          </a:p>
        </p:txBody>
      </p:sp>
      <p:sp>
        <p:nvSpPr>
          <p:cNvPr id="50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1" name="Body Level One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Slide Titl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Slide Title</a:t>
            </a:r>
          </a:p>
        </p:txBody>
      </p:sp>
      <p:sp>
        <p:nvSpPr>
          <p:cNvPr id="70" name="Author and Date"/>
          <p:cNvSpPr txBox="1"/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71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2" name="Line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ction Title"/>
          <p:cNvSpPr txBox="1"/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1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Title"/>
          <p:cNvSpPr txBox="1"/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pPr/>
            <a:r>
              <a:t>Slide Title</a:t>
            </a:r>
          </a:p>
        </p:txBody>
      </p:sp>
      <p:sp>
        <p:nvSpPr>
          <p:cNvPr id="91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genda Title"/>
          <p:cNvSpPr txBox="1"/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pPr/>
            <a:r>
              <a:t>Agenda Title</a:t>
            </a:r>
          </a:p>
        </p:txBody>
      </p:sp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EB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5" name="Body Level One…"/>
          <p:cNvSpPr txBox="1"/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531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ase Study - NBA Fan Engage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 - NBA Fan Engagement</a:t>
            </a:r>
          </a:p>
        </p:txBody>
      </p:sp>
      <p:sp>
        <p:nvSpPr>
          <p:cNvPr id="167" name="Wai Hoi Li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pc="-37" sz="3740"/>
            </a:pPr>
            <a:r>
              <a:t>Wai Hoi Li</a:t>
            </a:r>
          </a:p>
          <a:p>
            <a:pPr defTabSz="496570">
              <a:defRPr spc="-37" sz="3740"/>
            </a:pPr>
            <a:r>
              <a:t>Hult International Business School - MsBA Cohort 2</a:t>
            </a:r>
          </a:p>
          <a:p>
            <a:pPr defTabSz="496570">
              <a:defRPr spc="-37" sz="3740"/>
            </a:pPr>
            <a:r>
              <a:t>Text Analytics and NLP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akers associated word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Lakers associated words </a:t>
            </a:r>
          </a:p>
        </p:txBody>
      </p:sp>
      <p:pic>
        <p:nvPicPr>
          <p:cNvPr id="194" name="Lakers_Oct20_barcomp.png" descr="Lakers_Oct20_barco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048" y="2401831"/>
            <a:ext cx="20121904" cy="10795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arriors associated word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Warriors associated words </a:t>
            </a:r>
          </a:p>
        </p:txBody>
      </p:sp>
      <p:pic>
        <p:nvPicPr>
          <p:cNvPr id="197" name="Warriors_Jan20_barcomp.png" descr="Warriors_Jan20_barco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8247" y="2642288"/>
            <a:ext cx="19627506" cy="10495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arriors associated word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Warriors associated words </a:t>
            </a:r>
          </a:p>
        </p:txBody>
      </p:sp>
      <p:pic>
        <p:nvPicPr>
          <p:cNvPr id="200" name="Warriors_Feb20_barcomp.png" descr="Warriors_Feb20_barco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798" y="2642265"/>
            <a:ext cx="20241355" cy="10809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merging Top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Emerging Topic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merging topics"/>
          <p:cNvSpPr txBox="1"/>
          <p:nvPr>
            <p:ph type="title"/>
          </p:nvPr>
        </p:nvSpPr>
        <p:spPr>
          <a:xfrm>
            <a:off x="1727200" y="1326553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Emerging topics</a:t>
            </a:r>
          </a:p>
        </p:txBody>
      </p:sp>
      <p:sp>
        <p:nvSpPr>
          <p:cNvPr id="205" name="Oct 19 - hong kong, kong shirts…"/>
          <p:cNvSpPr txBox="1"/>
          <p:nvPr>
            <p:ph type="body" sz="half" idx="1"/>
          </p:nvPr>
        </p:nvSpPr>
        <p:spPr>
          <a:xfrm>
            <a:off x="1727200" y="4964062"/>
            <a:ext cx="20929600" cy="6165851"/>
          </a:xfrm>
          <a:prstGeom prst="rect">
            <a:avLst/>
          </a:prstGeom>
        </p:spPr>
        <p:txBody>
          <a:bodyPr/>
          <a:lstStyle/>
          <a:p>
            <a:pPr/>
            <a:r>
              <a:t>Oct 19 -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hong kong, kong shirts</a:t>
            </a:r>
          </a:p>
          <a:p>
            <a:pPr/>
            <a:r>
              <a:t>Nov19 - kyrie irving, armelo anthony</a:t>
            </a:r>
          </a:p>
          <a:p>
            <a:pPr/>
            <a:r>
              <a:t>Dec19 - luka doncic, james harden</a:t>
            </a:r>
          </a:p>
          <a:p>
            <a:pPr/>
            <a:r>
              <a:t>Jan20 -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kobe bryant, pay tribute</a:t>
            </a:r>
          </a:p>
          <a:p>
            <a:pPr/>
            <a:r>
              <a:t>Feb20 - lebron james, kobe bryant</a:t>
            </a:r>
          </a:p>
          <a:p>
            <a:pPr/>
            <a:r>
              <a:t>Mar20 - tested positive, positive coronavirus</a:t>
            </a:r>
          </a:p>
          <a:p>
            <a:pPr/>
            <a:r>
              <a:t>Apr20 - michael jordan, years ago</a:t>
            </a:r>
          </a:p>
          <a:p>
            <a:pPr/>
            <a:r>
              <a:t>May20 - michael jordan, years ago</a:t>
            </a:r>
          </a:p>
          <a:p>
            <a:pPr/>
            <a:r>
              <a:t>Jun 20 -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michael jordan, lives matter</a:t>
            </a:r>
          </a:p>
          <a:p>
            <a:pPr/>
            <a:r>
              <a:t>Jul 20 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michael jordan, serve voting"</a:t>
            </a:r>
          </a:p>
          <a:p>
            <a:pPr/>
            <a:r>
              <a:t>Aug20 -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donating arenasstadiums, teams donating</a:t>
            </a:r>
          </a:p>
          <a:p>
            <a:pPr/>
            <a:r>
              <a:t>Sep20 - steve nash, eastern conference</a:t>
            </a:r>
          </a:p>
          <a:p>
            <a:pPr/>
            <a:r>
              <a:t>Oct 20 - stephen silas, doc rivers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rendy topic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Trendy topics</a:t>
            </a:r>
          </a:p>
        </p:txBody>
      </p:sp>
      <p:pic>
        <p:nvPicPr>
          <p:cNvPr id="208" name="trendy_topic_bar.png" descr="trendy_topic_ba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4103" y="2579782"/>
            <a:ext cx="20395794" cy="10934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merging topics - Total"/>
          <p:cNvSpPr txBox="1"/>
          <p:nvPr>
            <p:ph type="title"/>
          </p:nvPr>
        </p:nvSpPr>
        <p:spPr>
          <a:xfrm>
            <a:off x="1727200" y="1326553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Emerging topics - Total</a:t>
            </a:r>
          </a:p>
        </p:txBody>
      </p:sp>
      <p:sp>
        <p:nvSpPr>
          <p:cNvPr id="211" name="take top 6 words to list and count times…"/>
          <p:cNvSpPr txBox="1"/>
          <p:nvPr>
            <p:ph type="body" sz="half" idx="1"/>
          </p:nvPr>
        </p:nvSpPr>
        <p:spPr>
          <a:xfrm>
            <a:off x="1727200" y="4964062"/>
            <a:ext cx="20929600" cy="6165851"/>
          </a:xfrm>
          <a:prstGeom prst="rect">
            <a:avLst/>
          </a:prstGeom>
        </p:spPr>
        <p:txBody>
          <a:bodyPr/>
          <a:lstStyle/>
          <a:p>
            <a:pPr/>
            <a:r>
              <a:t>take top 6 words to list and count times</a:t>
            </a:r>
          </a:p>
          <a:p>
            <a:pPr lvl="1"/>
            <a:r>
              <a:t>top 5 time series</a:t>
            </a:r>
          </a:p>
          <a:p>
            <a:pPr/>
            <a:r>
              <a:t>Oct 2019 - hong kong morey freedom</a:t>
            </a:r>
          </a:p>
          <a:p>
            <a:pPr/>
            <a:r>
              <a:t>Coronavirus</a:t>
            </a:r>
          </a:p>
          <a:p>
            <a:pPr/>
            <a:r>
              <a:t>Jul 2020 - First woman coach</a:t>
            </a:r>
          </a:p>
          <a:p>
            <a:pPr/>
            <a:r>
              <a:t>Aug 2020 political donation,  stadium polling avenue</a:t>
            </a:r>
          </a:p>
          <a:p>
            <a:pPr/>
            <a:r>
              <a:t>oct 2020 dodgers Hebron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ike associated word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Nike associated words</a:t>
            </a:r>
          </a:p>
        </p:txBody>
      </p:sp>
      <p:pic>
        <p:nvPicPr>
          <p:cNvPr id="214" name="NIKE.png" descr="NIK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4411" y="2665724"/>
            <a:ext cx="20075178" cy="10762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hank you for your attention!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blems to answ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 to answer</a:t>
            </a:r>
          </a:p>
          <a:p>
            <a:pPr/>
            <a:r>
              <a:t>Methodology</a:t>
            </a:r>
          </a:p>
          <a:p>
            <a:pPr/>
            <a:r>
              <a:t>Most talked team</a:t>
            </a:r>
          </a:p>
          <a:p>
            <a:pPr/>
            <a:r>
              <a:t>Emerging topic</a:t>
            </a:r>
          </a:p>
        </p:txBody>
      </p:sp>
      <p:sp>
        <p:nvSpPr>
          <p:cNvPr id="17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are the most talked about teams, and is the popularity related to any social topics and trends, or simply just because they are playing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the most talked about teams, and is the popularity related to any social topics and trends, or simply just because they are playing?</a:t>
            </a:r>
          </a:p>
          <a:p>
            <a:pPr/>
            <a:r>
              <a:t>What are the categories of those topics that related to the NBA, or the teams in general?</a:t>
            </a:r>
          </a:p>
          <a:p>
            <a:pPr lvl="1"/>
            <a:r>
              <a:t>Are they mostly basketball sector related? Or is there any subtle categories of these trendy topics?</a:t>
            </a:r>
          </a:p>
          <a:p>
            <a:pPr/>
          </a:p>
          <a:p>
            <a:pPr/>
            <a:r>
              <a:t>Who are the top 3 talked about players in these 13 months? </a:t>
            </a:r>
          </a:p>
          <a:p>
            <a:pPr lvl="1"/>
            <a:r>
              <a:t>Do they being talked about because of the skills? Or is there any underlying reasons?</a:t>
            </a:r>
          </a:p>
          <a:p>
            <a:pPr/>
            <a:r>
              <a:t>Is there any value of these unnoticed  or subtle categories that Nike could potentially used as advantages?</a:t>
            </a:r>
          </a:p>
        </p:txBody>
      </p:sp>
      <p:sp>
        <p:nvSpPr>
          <p:cNvPr id="173" name="Problems to answ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 to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76" name="Used all data…"/>
          <p:cNvSpPr txBox="1"/>
          <p:nvPr>
            <p:ph type="body" idx="1"/>
          </p:nvPr>
        </p:nvSpPr>
        <p:spPr>
          <a:xfrm>
            <a:off x="1727200" y="4965700"/>
            <a:ext cx="21905319" cy="6165850"/>
          </a:xfrm>
          <a:prstGeom prst="rect">
            <a:avLst/>
          </a:prstGeom>
        </p:spPr>
        <p:txBody>
          <a:bodyPr spcCol="1095265"/>
          <a:lstStyle/>
          <a:p>
            <a:pPr/>
            <a:r>
              <a:t>Used all data</a:t>
            </a:r>
          </a:p>
          <a:p>
            <a:pPr/>
            <a:r>
              <a:t>Sample = 1000</a:t>
            </a:r>
          </a:p>
          <a:p>
            <a:pPr/>
            <a:r>
              <a:t>Run all 13 months individually and combined</a:t>
            </a:r>
          </a:p>
          <a:p>
            <a:pPr/>
            <a:r>
              <a:t>Top 6</a:t>
            </a:r>
          </a:p>
          <a:p>
            <a:pPr lvl="1"/>
            <a:r>
              <a:t>talk about teams</a:t>
            </a:r>
          </a:p>
          <a:p>
            <a:pPr lvl="1"/>
            <a:r>
              <a:t>topics</a:t>
            </a:r>
          </a:p>
          <a:p>
            <a:pPr lvl="2"/>
            <a:r>
              <a:t>association - trendy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st talked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Most talked team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ost talked team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Most talked team</a:t>
            </a:r>
          </a:p>
        </p:txBody>
      </p:sp>
      <p:pic>
        <p:nvPicPr>
          <p:cNvPr id="181" name="Top_6_most_mentioned_team_by_total.png" descr="Top_6_most_mentioned_team_by_tot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6364" y="2460672"/>
            <a:ext cx="19231272" cy="10283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Most talked team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Most talked team</a:t>
            </a:r>
          </a:p>
        </p:txBody>
      </p:sp>
      <p:pic>
        <p:nvPicPr>
          <p:cNvPr id="184" name="Top_6_most_mentioned_team_by_years.png" descr="Top_6_most_mentioned_team_by_year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6198" y="2511208"/>
            <a:ext cx="18971604" cy="10157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akers Nov 19 vs Oct 20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Lakers Nov 19 vs Oct 20</a:t>
            </a:r>
          </a:p>
        </p:txBody>
      </p:sp>
      <p:pic>
        <p:nvPicPr>
          <p:cNvPr id="187" name="Lakers_Oct20_wordsAssoc.png" descr="Lakers_Oct20_wordsAss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66923" y="2473434"/>
            <a:ext cx="11587811" cy="10372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Lakers_Nov19_wordsAssoc.png" descr="Lakers_Nov19_wordsAssoc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775" y="2500112"/>
            <a:ext cx="11213728" cy="10318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akers associated word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Lakers associated words </a:t>
            </a:r>
          </a:p>
        </p:txBody>
      </p:sp>
      <p:pic>
        <p:nvPicPr>
          <p:cNvPr id="191" name="Lakers_Nov19_barcomp.png" descr="Lakers_Nov19_barcomp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8000" y="2892851"/>
            <a:ext cx="18288000" cy="980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