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1000"/>
      </a:spcBef>
      <a:spcAft>
        <a:spcPts val="0"/>
      </a:spcAft>
      <a:buClrTx/>
      <a:buSzTx/>
      <a:buFontTx/>
      <a:buNone/>
      <a:tabLst/>
      <a:defRPr kumimoji="0" sz="2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25400" cap="flat">
              <a:solidFill>
                <a:srgbClr val="4A4A4B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4A4A4B"/>
      </a:tcTxStyle>
      <a:tcStyle>
        <a:tcBdr>
          <a:left>
            <a:ln w="12700" cap="flat">
              <a:solidFill>
                <a:srgbClr val="4A4A4B"/>
              </a:solidFill>
              <a:prstDash val="solid"/>
              <a:miter lim="400000"/>
            </a:ln>
          </a:left>
          <a:right>
            <a:ln w="12700" cap="flat">
              <a:solidFill>
                <a:srgbClr val="4A4A4B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4A4A4B"/>
              </a:solidFill>
              <a:prstDash val="solid"/>
              <a:miter lim="400000"/>
            </a:ln>
          </a:bottom>
          <a:insideH>
            <a:ln w="12700" cap="flat">
              <a:solidFill>
                <a:srgbClr val="4A4A4B"/>
              </a:solidFill>
              <a:prstDash val="solid"/>
              <a:miter lim="400000"/>
            </a:ln>
          </a:insideH>
          <a:insideV>
            <a:ln w="12700" cap="flat">
              <a:solidFill>
                <a:srgbClr val="4A4A4B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right>
          <a:top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F0EBE0"/>
              </a:solidFill>
              <a:prstDash val="solid"/>
              <a:miter lim="400000"/>
            </a:ln>
          </a:left>
          <a:right>
            <a:ln w="12700" cap="flat">
              <a:solidFill>
                <a:srgbClr val="F0EBE0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420094"/>
                  <a:satOff val="-1465"/>
                  <a:lumOff val="-1913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rgbClr val="F0EBE0"/>
              </a:solidFill>
              <a:prstDash val="solid"/>
              <a:miter lim="400000"/>
            </a:ln>
          </a:insideH>
          <a:insideV>
            <a:ln w="12700" cap="flat">
              <a:solidFill>
                <a:srgbClr val="F0EBE0"/>
              </a:solidFill>
              <a:prstDash val="solid"/>
              <a:miter lim="400000"/>
            </a:ln>
          </a:insideV>
        </a:tcBdr>
        <a:fill>
          <a:solidFill>
            <a:srgbClr val="54BAE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/>
      <a:tcStyle>
        <a:tcBdr/>
        <a:fill>
          <a:solidFill>
            <a:srgbClr val="D9D5CA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C6DFB5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7A797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0EBE0"/>
          </a:solidFill>
        </a:fill>
      </a:tcStyle>
    </a:wholeTbl>
    <a:band2H>
      <a:tcTxStyle/>
      <a:tcStyle>
        <a:tcBdr/>
        <a:fill>
          <a:solidFill>
            <a:srgbClr val="E4E1D8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DAD7D3"/>
          </a:solidFill>
        </a:fill>
      </a:tcStyle>
    </a:firstCol>
    <a:la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0EBE0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34388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FEBE1"/>
          </a:solidFill>
        </a:fill>
      </a:tcStyle>
    </a:wholeTbl>
    <a:band2H>
      <a:tcTxStyle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5413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9D5CA"/>
          </a:solidFill>
        </a:fill>
      </a:tcStyle>
    </a:band2H>
    <a:firstCol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D0CCC4"/>
          </a:solidFill>
        </a:fill>
      </a:tcStyle>
    </a:firstCol>
    <a:la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lastRow>
    <a:firstRow>
      <a:tcTxStyle b="on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B7B5B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48" d="100"/>
          <a:sy n="48" d="100"/>
        </p:scale>
        <p:origin x="121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Shape 16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14" name="Presentation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Title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5281886"/>
            <a:ext cx="20929600" cy="31369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80000"/>
              </a:lnSpc>
              <a:defRPr sz="8600" spc="-86">
                <a:solidFill>
                  <a:srgbClr val="4A4A4A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 Fact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8611966"/>
            <a:ext cx="20929600" cy="908813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</a:lstStyle>
          <a:p>
            <a:r>
              <a:t>Fact information</a:t>
            </a:r>
          </a:p>
        </p:txBody>
      </p:sp>
      <p:sp>
        <p:nvSpPr>
          <p:cNvPr id="11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11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119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1098623"/>
            <a:ext cx="20929600" cy="7461177"/>
          </a:xfrm>
          <a:prstGeom prst="rect">
            <a:avLst/>
          </a:prstGeom>
        </p:spPr>
        <p:txBody>
          <a:bodyPr anchor="b"/>
          <a:lstStyle>
            <a:lvl1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lnSpc>
                <a:spcPct val="70000"/>
              </a:lnSpc>
              <a:defRPr sz="30000" b="1" spc="-300">
                <a:solidFill>
                  <a:srgbClr val="FFFFFF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Image"/>
          <p:cNvSpPr>
            <a:spLocks noGrp="1"/>
          </p:cNvSpPr>
          <p:nvPr>
            <p:ph type="pic" idx="21"/>
          </p:nvPr>
        </p:nvSpPr>
        <p:spPr>
          <a:xfrm>
            <a:off x="-25400" y="-5359400"/>
            <a:ext cx="24422100" cy="24422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409700" y="2119884"/>
            <a:ext cx="10775585" cy="1936416"/>
          </a:xfrm>
          <a:prstGeom prst="rect">
            <a:avLst/>
          </a:prstGeom>
        </p:spPr>
        <p:txBody>
          <a:bodyPr/>
          <a:lstStyle>
            <a:lvl1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1pPr>
            <a:lvl2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2pPr>
            <a:lvl3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3pPr>
            <a:lvl4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4pPr>
            <a:lvl5pPr>
              <a:defRPr sz="5800" spc="-58">
                <a:solidFill>
                  <a:srgbClr val="247AB0"/>
                </a:solidFill>
                <a:latin typeface="Publico Headline Roman"/>
                <a:ea typeface="Publico Headline Roman"/>
                <a:cs typeface="Publico Headline Roman"/>
                <a:sym typeface="Publico Headline Roman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9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130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131" name="Attribution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409700" y="4051453"/>
            <a:ext cx="10775585" cy="543053"/>
          </a:xfrm>
          <a:prstGeom prst="rect">
            <a:avLst/>
          </a:prstGeom>
        </p:spPr>
        <p:txBody>
          <a:bodyPr anchor="ctr"/>
          <a:lstStyle>
            <a:lvl1pPr defTabSz="12700">
              <a:lnSpc>
                <a:spcPct val="100000"/>
              </a:lnSpc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 spc="0">
                <a:solidFill>
                  <a:srgbClr val="227AAF"/>
                </a:solidFill>
                <a:latin typeface="Publico Text Semibold"/>
                <a:ea typeface="Publico Text Semibold"/>
                <a:cs typeface="Publico Text Semibold"/>
                <a:sym typeface="Publico Text Semibold"/>
              </a:defRPr>
            </a:lvl1pPr>
          </a:lstStyle>
          <a:p>
            <a:r>
              <a:t>Attribution</a:t>
            </a:r>
          </a:p>
        </p:txBody>
      </p:sp>
      <p:sp>
        <p:nvSpPr>
          <p:cNvPr id="13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Image"/>
          <p:cNvSpPr>
            <a:spLocks noGrp="1"/>
          </p:cNvSpPr>
          <p:nvPr>
            <p:ph type="pic" sz="quarter" idx="21"/>
          </p:nvPr>
        </p:nvSpPr>
        <p:spPr>
          <a:xfrm>
            <a:off x="14727242" y="5618197"/>
            <a:ext cx="7877462" cy="78774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0" name="609701706_939x626.jpg"/>
          <p:cNvSpPr>
            <a:spLocks noGrp="1"/>
          </p:cNvSpPr>
          <p:nvPr>
            <p:ph type="pic" sz="quarter" idx="22"/>
          </p:nvPr>
        </p:nvSpPr>
        <p:spPr>
          <a:xfrm>
            <a:off x="14700215" y="1511300"/>
            <a:ext cx="7943851" cy="5295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1" name="139465515_1890x1620.jpg"/>
          <p:cNvSpPr>
            <a:spLocks noGrp="1"/>
          </p:cNvSpPr>
          <p:nvPr>
            <p:ph type="pic" idx="23"/>
          </p:nvPr>
        </p:nvSpPr>
        <p:spPr>
          <a:xfrm>
            <a:off x="1778000" y="1346200"/>
            <a:ext cx="12852400" cy="1101634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Image"/>
          <p:cNvSpPr>
            <a:spLocks noGrp="1"/>
          </p:cNvSpPr>
          <p:nvPr>
            <p:ph type="pic" idx="21"/>
          </p:nvPr>
        </p:nvSpPr>
        <p:spPr>
          <a:xfrm>
            <a:off x="1727200" y="-1422400"/>
            <a:ext cx="21310600" cy="159893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178465776_2880x1920.jpg"/>
          <p:cNvSpPr>
            <a:spLocks noGrp="1"/>
          </p:cNvSpPr>
          <p:nvPr>
            <p:ph type="pic" idx="21"/>
          </p:nvPr>
        </p:nvSpPr>
        <p:spPr>
          <a:xfrm>
            <a:off x="-1" y="-2527300"/>
            <a:ext cx="24384001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27200" y="10718800"/>
            <a:ext cx="20929600" cy="2025650"/>
          </a:xfrm>
          <a:prstGeom prst="rect">
            <a:avLst/>
          </a:prstGeom>
        </p:spPr>
        <p:txBody>
          <a:bodyPr/>
          <a:lstStyle>
            <a:lvl1pPr>
              <a:spcBef>
                <a:spcPts val="2000"/>
              </a:spcBef>
              <a:defRPr>
                <a:solidFill>
                  <a:srgbClr val="F0EBE0"/>
                </a:solidFill>
              </a:defRPr>
            </a:lvl1pPr>
            <a:lvl2pPr>
              <a:spcBef>
                <a:spcPts val="2000"/>
              </a:spcBef>
              <a:defRPr>
                <a:solidFill>
                  <a:srgbClr val="F0EBE0"/>
                </a:solidFill>
              </a:defRPr>
            </a:lvl2pPr>
            <a:lvl3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3pPr>
            <a:lvl4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4pPr>
            <a:lvl5pPr indent="0">
              <a:spcBef>
                <a:spcPts val="2000"/>
              </a:spcBef>
              <a:defRPr>
                <a:solidFill>
                  <a:srgbClr val="F0EBE0"/>
                </a:solidFill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7817246"/>
            <a:ext cx="20929600" cy="279995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6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727200" y="1003300"/>
            <a:ext cx="20929600" cy="48006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F0EBE0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27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28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FFFFFF">
                <a:alpha val="30000"/>
              </a:srgbClr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7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Slide Title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010400"/>
            <a:ext cx="9271000" cy="2312637"/>
          </a:xfrm>
          <a:prstGeom prst="rect">
            <a:avLst/>
          </a:prstGeom>
        </p:spPr>
        <p:txBody>
          <a:bodyPr/>
          <a:lstStyle>
            <a:lvl1pPr algn="l">
              <a:lnSpc>
                <a:spcPct val="80000"/>
              </a:lnSpc>
            </a:lvl1pPr>
            <a:lvl2pPr algn="l">
              <a:lnSpc>
                <a:spcPct val="80000"/>
              </a:lnSpc>
            </a:lvl2pPr>
            <a:lvl3pPr algn="l">
              <a:lnSpc>
                <a:spcPct val="80000"/>
              </a:lnSpc>
            </a:lvl3pPr>
            <a:lvl4pPr algn="l">
              <a:lnSpc>
                <a:spcPct val="80000"/>
              </a:lnSpc>
            </a:lvl4pPr>
            <a:lvl5pPr algn="l">
              <a:lnSpc>
                <a:spcPct val="80000"/>
              </a:lnSpc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9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6500"/>
            <a:ext cx="9271000" cy="482600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40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41" name="Line"/>
          <p:cNvSpPr/>
          <p:nvPr/>
        </p:nvSpPr>
        <p:spPr>
          <a:xfrm>
            <a:off x="13665200" y="95250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5356"/>
          </a:xfrm>
          <a:prstGeom prst="rect">
            <a:avLst/>
          </a:prstGeom>
        </p:spPr>
        <p:txBody>
          <a:bodyPr anchor="t"/>
          <a:lstStyle/>
          <a:p>
            <a:r>
              <a:t>Slide Title</a:t>
            </a:r>
          </a:p>
        </p:txBody>
      </p:sp>
      <p:sp>
        <p:nvSpPr>
          <p:cNvPr id="50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4965700"/>
            <a:ext cx="20929600" cy="6165850"/>
          </a:xfrm>
          <a:prstGeom prst="rect">
            <a:avLst/>
          </a:prstGeom>
        </p:spPr>
        <p:txBody>
          <a:bodyPr numCol="2" spcCol="1046480"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665200" y="7635875"/>
            <a:ext cx="9271000" cy="4568825"/>
          </a:xfrm>
          <a:prstGeom prst="rect">
            <a:avLst/>
          </a:prstGeom>
        </p:spPr>
        <p:txBody>
          <a:bodyPr/>
          <a:lstStyle>
            <a:lvl1pPr marL="4826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9652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14478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19304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2413000" indent="-482600" algn="l" defTabSz="12700">
              <a:lnSpc>
                <a:spcPct val="80000"/>
              </a:lnSpc>
              <a:spcBef>
                <a:spcPts val="2400"/>
              </a:spcBef>
              <a:buSzPct val="10000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8" name="139465515_1890x1620.jpg"/>
          <p:cNvSpPr>
            <a:spLocks noGrp="1"/>
          </p:cNvSpPr>
          <p:nvPr>
            <p:ph type="pic" idx="21"/>
          </p:nvPr>
        </p:nvSpPr>
        <p:spPr>
          <a:xfrm>
            <a:off x="-3352800" y="0"/>
            <a:ext cx="16002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3665200" y="4394200"/>
            <a:ext cx="9271000" cy="2540000"/>
          </a:xfrm>
          <a:prstGeom prst="rect">
            <a:avLst/>
          </a:prstGeom>
        </p:spPr>
        <p:txBody>
          <a:bodyPr anchor="t"/>
          <a:lstStyle>
            <a:lvl1pPr algn="l">
              <a:defRPr sz="8000" spc="-80"/>
            </a:lvl1pPr>
          </a:lstStyle>
          <a:p>
            <a:r>
              <a:t>Slide Title</a:t>
            </a:r>
          </a:p>
        </p:txBody>
      </p:sp>
      <p:sp>
        <p:nvSpPr>
          <p:cNvPr id="70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3665200" y="3740611"/>
            <a:ext cx="9271000" cy="482601"/>
          </a:xfrm>
          <a:prstGeom prst="rect">
            <a:avLst/>
          </a:prstGeom>
        </p:spPr>
        <p:txBody>
          <a:bodyPr anchor="ctr"/>
          <a:lstStyle>
            <a:lvl1pPr algn="l"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71" name="Line"/>
          <p:cNvSpPr/>
          <p:nvPr/>
        </p:nvSpPr>
        <p:spPr>
          <a:xfrm>
            <a:off x="13665200" y="3721100"/>
            <a:ext cx="9283700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72" name="Line"/>
          <p:cNvSpPr/>
          <p:nvPr/>
        </p:nvSpPr>
        <p:spPr>
          <a:xfrm>
            <a:off x="13665200" y="7010400"/>
            <a:ext cx="9283700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7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">
    <p:bg>
      <p:bgPr>
        <a:solidFill>
          <a:srgbClr val="227AA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5410200"/>
            <a:ext cx="20929600" cy="2540000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81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82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EFEBD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8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0EBE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229571"/>
          </a:xfrm>
          <a:prstGeom prst="rect">
            <a:avLst/>
          </a:prstGeom>
        </p:spPr>
        <p:txBody>
          <a:bodyPr anchor="t"/>
          <a:lstStyle/>
          <a:p>
            <a:r>
              <a:t>Slide Title</a:t>
            </a:r>
          </a:p>
        </p:txBody>
      </p:sp>
      <p:sp>
        <p:nvSpPr>
          <p:cNvPr id="9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727200" y="1003300"/>
            <a:ext cx="20929600" cy="482600"/>
          </a:xfrm>
          <a:prstGeom prst="rect">
            <a:avLst/>
          </a:prstGeom>
        </p:spPr>
        <p:txBody>
          <a:bodyPr anchor="ctr"/>
          <a:lstStyle>
            <a:lvl1pPr defTabSz="685800">
              <a:lnSpc>
                <a:spcPct val="100000"/>
              </a:lnSpc>
              <a:defRPr sz="2000" b="1" cap="all" spc="0">
                <a:solidFill>
                  <a:srgbClr val="227AAF"/>
                </a:solidFill>
              </a:defRPr>
            </a:lvl1pPr>
          </a:lstStyle>
          <a:p>
            <a:r>
              <a:t>Author and Date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1739900"/>
            <a:ext cx="20929600" cy="3300115"/>
          </a:xfrm>
          <a:prstGeom prst="rect">
            <a:avLst/>
          </a:prstGeom>
        </p:spPr>
        <p:txBody>
          <a:bodyPr anchor="t"/>
          <a:lstStyle/>
          <a:p>
            <a:r>
              <a:t>Agenda Title</a:t>
            </a:r>
          </a:p>
        </p:txBody>
      </p:sp>
      <p:sp>
        <p:nvSpPr>
          <p:cNvPr id="100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27200" y="5043258"/>
            <a:ext cx="20929600" cy="6172201"/>
          </a:xfrm>
          <a:prstGeom prst="rect">
            <a:avLst/>
          </a:prstGeom>
        </p:spPr>
        <p:txBody>
          <a:bodyPr/>
          <a:lstStyle>
            <a:lvl1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algn="l" defTabSz="12700">
              <a:lnSpc>
                <a:spcPct val="100000"/>
              </a:lnSpc>
              <a:spcBef>
                <a:spcPts val="240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5600" spc="0">
                <a:solidFill>
                  <a:srgbClr val="4A4A4A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500" y="13030199"/>
            <a:ext cx="386335" cy="4191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B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727200" y="4428480"/>
            <a:ext cx="20929600" cy="2797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Presentation Title</a:t>
            </a:r>
          </a:p>
        </p:txBody>
      </p:sp>
      <p:sp>
        <p:nvSpPr>
          <p:cNvPr id="3" name="Line"/>
          <p:cNvSpPr/>
          <p:nvPr/>
        </p:nvSpPr>
        <p:spPr>
          <a:xfrm>
            <a:off x="863600" y="889000"/>
            <a:ext cx="22656801" cy="0"/>
          </a:xfrm>
          <a:prstGeom prst="line">
            <a:avLst/>
          </a:prstGeom>
          <a:ln w="508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4" name="Line"/>
          <p:cNvSpPr/>
          <p:nvPr/>
        </p:nvSpPr>
        <p:spPr>
          <a:xfrm>
            <a:off x="863600" y="12852400"/>
            <a:ext cx="22656801" cy="0"/>
          </a:xfrm>
          <a:prstGeom prst="line">
            <a:avLst/>
          </a:prstGeom>
          <a:ln w="12700">
            <a:solidFill>
              <a:srgbClr val="227AAF"/>
            </a:solidFill>
            <a:miter lim="400000"/>
          </a:ln>
        </p:spPr>
        <p:txBody>
          <a:bodyPr lIns="0" tIns="0" rIns="0" bIns="0" anchor="ctr"/>
          <a:lstStyle/>
          <a:p>
            <a:pPr defTabSz="12700">
              <a:spcBef>
                <a:spcPts val="0"/>
              </a:spcBef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3000" cap="all">
                <a:solidFill>
                  <a:srgbClr val="FFFFFF"/>
                </a:solidFill>
                <a:latin typeface="Publico Text Roman"/>
                <a:ea typeface="Publico Text Roman"/>
                <a:cs typeface="Publico Text Roman"/>
                <a:sym typeface="Publico Text Roman"/>
              </a:defRPr>
            </a:pPr>
            <a:endParaRPr/>
          </a:p>
        </p:txBody>
      </p:sp>
      <p:sp>
        <p:nvSpPr>
          <p:cNvPr id="5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727200" y="7251700"/>
            <a:ext cx="20929600" cy="20382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98832" y="13030199"/>
            <a:ext cx="386335" cy="4191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821531">
              <a:spcBef>
                <a:spcPts val="0"/>
              </a:spcBef>
              <a:defRPr sz="1800">
                <a:solidFill>
                  <a:srgbClr val="227AA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1pPr>
      <a:lvl2pPr marL="0" marR="0" indent="457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2pPr>
      <a:lvl3pPr marL="0" marR="0" indent="914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3pPr>
      <a:lvl4pPr marL="0" marR="0" indent="1371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4pPr>
      <a:lvl5pPr marL="0" marR="0" indent="18288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5pPr>
      <a:lvl6pPr marL="0" marR="0" indent="22860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6pPr>
      <a:lvl7pPr marL="0" marR="0" indent="27432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7pPr>
      <a:lvl8pPr marL="0" marR="0" indent="32004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8pPr>
      <a:lvl9pPr marL="0" marR="0" indent="3657600" algn="ctr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600" b="0" i="0" u="none" strike="noStrike" cap="none" spc="-86" baseline="0">
          <a:solidFill>
            <a:srgbClr val="4A4A4A"/>
          </a:solidFill>
          <a:uFillTx/>
          <a:latin typeface="+mn-lt"/>
          <a:ea typeface="+mn-ea"/>
          <a:cs typeface="+mn-cs"/>
          <a:sym typeface="Publico Headline Black"/>
        </a:defRPr>
      </a:lvl9pPr>
    </p:titleStyle>
    <p:bodyStyle>
      <a:lvl1pPr marL="0" marR="0" indent="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1pPr>
      <a:lvl2pPr marL="0" marR="0" indent="457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2pPr>
      <a:lvl3pPr marL="0" marR="0" indent="914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3pPr>
      <a:lvl4pPr marL="0" marR="0" indent="1371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4pPr>
      <a:lvl5pPr marL="0" marR="0" indent="18288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5pPr>
      <a:lvl6pPr marL="0" marR="0" indent="22860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6pPr>
      <a:lvl7pPr marL="0" marR="0" indent="27432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7pPr>
      <a:lvl8pPr marL="0" marR="0" indent="32004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8pPr>
      <a:lvl9pPr marL="0" marR="0" indent="3657600" algn="ctr" defTabSz="5842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-44" baseline="0">
          <a:solidFill>
            <a:srgbClr val="227AAE"/>
          </a:solidFill>
          <a:uFillTx/>
          <a:latin typeface="Publico Text Roman"/>
          <a:ea typeface="Publico Text Roman"/>
          <a:cs typeface="Publico Text Roman"/>
          <a:sym typeface="Publico Text Roman"/>
        </a:defRPr>
      </a:lvl9pPr>
    </p:bodyStyle>
    <p:other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1pPr>
      <a:lvl2pPr marL="0" marR="0" indent="457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2pPr>
      <a:lvl3pPr marL="0" marR="0" indent="914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3pPr>
      <a:lvl4pPr marL="0" marR="0" indent="1371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4pPr>
      <a:lvl5pPr marL="0" marR="0" indent="18288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5pPr>
      <a:lvl6pPr marL="0" marR="0" indent="22860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6pPr>
      <a:lvl7pPr marL="0" marR="0" indent="27432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7pPr>
      <a:lvl8pPr marL="0" marR="0" indent="32004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8pPr>
      <a:lvl9pPr marL="0" marR="0" indent="365760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Medium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ase Study - NBA Fan Engagement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Case Study - NBA Fan Engagement</a:t>
            </a:r>
          </a:p>
        </p:txBody>
      </p:sp>
      <p:sp>
        <p:nvSpPr>
          <p:cNvPr id="167" name="Wai Hoi Li…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496570">
              <a:defRPr sz="3740" spc="-37"/>
            </a:pPr>
            <a:r>
              <a:t>Wai Hoi Li</a:t>
            </a:r>
          </a:p>
          <a:p>
            <a:pPr defTabSz="496570">
              <a:defRPr sz="3740" spc="-37"/>
            </a:pPr>
            <a:r>
              <a:t>Hult International Business School - MsBA Cohort 2</a:t>
            </a:r>
          </a:p>
          <a:p>
            <a:pPr defTabSz="496570">
              <a:defRPr sz="3740" spc="-37"/>
            </a:pPr>
            <a:r>
              <a:t>Text Analytics and NLP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Lakers associated word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Lakers associated words </a:t>
            </a:r>
          </a:p>
        </p:txBody>
      </p:sp>
      <p:pic>
        <p:nvPicPr>
          <p:cNvPr id="194" name="Lakers_Oct20_barcomp.png" descr="Lakers_Oct20_bar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1048" y="2401831"/>
            <a:ext cx="20121904" cy="10795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Warriors associated word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Warriors associated words </a:t>
            </a:r>
          </a:p>
        </p:txBody>
      </p:sp>
      <p:pic>
        <p:nvPicPr>
          <p:cNvPr id="197" name="Warriors_Jan20_barcomp.png" descr="Warriors_Jan20_bar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247" y="2642288"/>
            <a:ext cx="19627506" cy="104952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Warriors associated word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Warriors associated words </a:t>
            </a:r>
          </a:p>
        </p:txBody>
      </p:sp>
      <p:pic>
        <p:nvPicPr>
          <p:cNvPr id="200" name="Warriors_Feb20_barcomp.png" descr="Warriors_Feb20_bar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798" y="2642265"/>
            <a:ext cx="20241355" cy="108094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Emerging Topic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Emerging Topic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Emerging topics"/>
          <p:cNvSpPr txBox="1">
            <a:spLocks noGrp="1"/>
          </p:cNvSpPr>
          <p:nvPr>
            <p:ph type="title"/>
          </p:nvPr>
        </p:nvSpPr>
        <p:spPr>
          <a:xfrm>
            <a:off x="1727199" y="1326553"/>
            <a:ext cx="20929601" cy="3225357"/>
          </a:xfrm>
          <a:prstGeom prst="rect">
            <a:avLst/>
          </a:prstGeom>
        </p:spPr>
        <p:txBody>
          <a:bodyPr/>
          <a:lstStyle/>
          <a:p>
            <a:r>
              <a:t>Emerging topics</a:t>
            </a:r>
          </a:p>
        </p:txBody>
      </p:sp>
      <p:sp>
        <p:nvSpPr>
          <p:cNvPr id="205" name="Oct 19 - hong kong, kong shirts…"/>
          <p:cNvSpPr txBox="1">
            <a:spLocks noGrp="1"/>
          </p:cNvSpPr>
          <p:nvPr>
            <p:ph type="body" sz="half" idx="1"/>
          </p:nvPr>
        </p:nvSpPr>
        <p:spPr>
          <a:xfrm>
            <a:off x="1727200" y="4964062"/>
            <a:ext cx="20929601" cy="6165851"/>
          </a:xfrm>
          <a:prstGeom prst="rect">
            <a:avLst/>
          </a:prstGeom>
        </p:spPr>
        <p:txBody>
          <a:bodyPr/>
          <a:lstStyle/>
          <a:p>
            <a:r>
              <a:t>Oct 19 -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hong kong, kong shirts</a:t>
            </a:r>
          </a:p>
          <a:p>
            <a:r>
              <a:t>Nov19 - kyrie irving, armelo anthony</a:t>
            </a:r>
          </a:p>
          <a:p>
            <a:r>
              <a:t>Dec19 - luka doncic, james harden</a:t>
            </a:r>
          </a:p>
          <a:p>
            <a:r>
              <a:t>Jan20 -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kobe bryant, pay tribute</a:t>
            </a:r>
          </a:p>
          <a:p>
            <a:r>
              <a:t>Feb20 - lebron james, kobe bryant</a:t>
            </a:r>
          </a:p>
          <a:p>
            <a:r>
              <a:t>Mar20 - tested positive, positive coronavirus</a:t>
            </a:r>
          </a:p>
          <a:p>
            <a:r>
              <a:t>Apr20 - michael jordan, years ago</a:t>
            </a:r>
          </a:p>
          <a:p>
            <a:r>
              <a:t>May20 - michael jordan, years ago</a:t>
            </a:r>
          </a:p>
          <a:p>
            <a:r>
              <a:t>Jun 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michael jordan, lives matter</a:t>
            </a:r>
          </a:p>
          <a:p>
            <a:r>
              <a:t>Jul 20 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michael jordan, serve voting"</a:t>
            </a:r>
          </a:p>
          <a:p>
            <a:r>
              <a:t>Aug20 - 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donating arenasstadiums, teams donating</a:t>
            </a:r>
          </a:p>
          <a:p>
            <a:r>
              <a:t>Sep20 - steve nash, eastern conference</a:t>
            </a:r>
          </a:p>
          <a:p>
            <a:r>
              <a:t>Oct 20 - stephen silas, doc rivers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rendy topic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Trendy topics</a:t>
            </a:r>
          </a:p>
        </p:txBody>
      </p:sp>
      <p:pic>
        <p:nvPicPr>
          <p:cNvPr id="208" name="trendy_topic_bar.png" descr="trendy_topic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103" y="2579782"/>
            <a:ext cx="20395794" cy="1093441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Nike associated word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Nike associated words</a:t>
            </a:r>
          </a:p>
        </p:txBody>
      </p:sp>
      <p:pic>
        <p:nvPicPr>
          <p:cNvPr id="214" name="NIKE.png" descr="NIK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411" y="2665724"/>
            <a:ext cx="20075178" cy="107625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hank you for your attention!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Thank you for your attention!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roblems to answer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to answer</a:t>
            </a:r>
          </a:p>
          <a:p>
            <a:r>
              <a:t>Methodology</a:t>
            </a:r>
          </a:p>
          <a:p>
            <a:r>
              <a:t>Most talked team</a:t>
            </a:r>
          </a:p>
          <a:p>
            <a:r>
              <a:t>Emerging topic</a:t>
            </a:r>
          </a:p>
        </p:txBody>
      </p:sp>
      <p:sp>
        <p:nvSpPr>
          <p:cNvPr id="170" name="Agenda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Agenda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What are the most talked about teams, and is the popularity related to any social topics and trends, or simply just because they are playing?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What are the most talked about teams, and is the popularity related to any social topics and trends, or simply just because they are playing?</a:t>
            </a:r>
          </a:p>
          <a:p>
            <a:r>
              <a:t>What are the categories of those topics that related to the NBA, or the teams in general?</a:t>
            </a:r>
          </a:p>
          <a:p>
            <a:pPr lvl="1"/>
            <a:r>
              <a:t>Are they mostly basketball sector related? Or is there any subtle categories of these trendy topics?</a:t>
            </a:r>
          </a:p>
          <a:p>
            <a:endParaRPr/>
          </a:p>
          <a:p>
            <a:r>
              <a:t>Who are the top 3 talked about players in these 13 months? </a:t>
            </a:r>
          </a:p>
          <a:p>
            <a:pPr lvl="1"/>
            <a:r>
              <a:t>Do they being talked about because of the skills? Or is there any underlying reasons?</a:t>
            </a:r>
          </a:p>
          <a:p>
            <a:r>
              <a:t>Is there any value of these unnoticed  or subtle categories that Nike could potentially used as advantages?</a:t>
            </a:r>
          </a:p>
        </p:txBody>
      </p:sp>
      <p:sp>
        <p:nvSpPr>
          <p:cNvPr id="173" name="Problems to answer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Problems to answer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Method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Methodology</a:t>
            </a:r>
          </a:p>
        </p:txBody>
      </p:sp>
      <p:sp>
        <p:nvSpPr>
          <p:cNvPr id="176" name="Used all data…"/>
          <p:cNvSpPr txBox="1">
            <a:spLocks noGrp="1"/>
          </p:cNvSpPr>
          <p:nvPr>
            <p:ph type="body" idx="1"/>
          </p:nvPr>
        </p:nvSpPr>
        <p:spPr>
          <a:xfrm>
            <a:off x="1727200" y="4965700"/>
            <a:ext cx="21905319" cy="6165850"/>
          </a:xfrm>
          <a:prstGeom prst="rect">
            <a:avLst/>
          </a:prstGeom>
        </p:spPr>
        <p:txBody>
          <a:bodyPr spcCol="1095265"/>
          <a:lstStyle/>
          <a:p>
            <a:r>
              <a:t>Used all data</a:t>
            </a:r>
          </a:p>
          <a:p>
            <a:r>
              <a:t>Sample = 1000</a:t>
            </a:r>
          </a:p>
          <a:p>
            <a:r>
              <a:t>Run all 13 months individually and combined</a:t>
            </a:r>
          </a:p>
          <a:p>
            <a:r>
              <a:t>Top 6</a:t>
            </a:r>
          </a:p>
          <a:p>
            <a:pPr lvl="1"/>
            <a:r>
              <a:t>talk about teams</a:t>
            </a:r>
          </a:p>
          <a:p>
            <a:pPr lvl="1"/>
            <a:r>
              <a:t>topics</a:t>
            </a:r>
          </a:p>
          <a:p>
            <a:pPr lvl="2"/>
            <a:r>
              <a:t>association - trendy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st talked team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Most talked team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ost talked team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Most talked team</a:t>
            </a:r>
          </a:p>
        </p:txBody>
      </p:sp>
      <p:pic>
        <p:nvPicPr>
          <p:cNvPr id="181" name="Top_6_most_mentioned_team_by_total.png" descr="Top_6_most_mentioned_team_by_to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364" y="2460672"/>
            <a:ext cx="19231272" cy="102833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Most talked team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Most talked team</a:t>
            </a:r>
          </a:p>
        </p:txBody>
      </p:sp>
      <p:pic>
        <p:nvPicPr>
          <p:cNvPr id="184" name="Top_6_most_mentioned_team_by_years.png" descr="Top_6_most_mentioned_team_by_ye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198" y="2511208"/>
            <a:ext cx="18971604" cy="101577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Lakers Nov 19 vs Oct 20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Lakers Nov 19 vs Oct 20</a:t>
            </a:r>
          </a:p>
        </p:txBody>
      </p:sp>
      <p:pic>
        <p:nvPicPr>
          <p:cNvPr id="187" name="Lakers_Oct20_wordsAssoc.png" descr="Lakers_Oct20_wordsAsso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6923" y="2473434"/>
            <a:ext cx="11587812" cy="10372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88" name="Lakers_Nov19_wordsAssoc.png" descr="Lakers_Nov19_wordsAsso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75" y="2500112"/>
            <a:ext cx="11213728" cy="1031873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Lakers associated words"/>
          <p:cNvSpPr txBox="1">
            <a:spLocks noGrp="1"/>
          </p:cNvSpPr>
          <p:nvPr>
            <p:ph type="title"/>
          </p:nvPr>
        </p:nvSpPr>
        <p:spPr>
          <a:xfrm>
            <a:off x="1727200" y="920859"/>
            <a:ext cx="20929600" cy="3225357"/>
          </a:xfrm>
          <a:prstGeom prst="rect">
            <a:avLst/>
          </a:prstGeom>
        </p:spPr>
        <p:txBody>
          <a:bodyPr/>
          <a:lstStyle/>
          <a:p>
            <a:r>
              <a:t>Lakers associated words </a:t>
            </a:r>
          </a:p>
        </p:txBody>
      </p:sp>
      <p:pic>
        <p:nvPicPr>
          <p:cNvPr id="191" name="Lakers_Nov19_barcomp.png" descr="Lakers_Nov19_barcom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9" y="2892851"/>
            <a:ext cx="18288001" cy="9804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0EBE0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6_FeatureStory">
  <a:themeElements>
    <a:clrScheme name="26_FeatureStory">
      <a:dk1>
        <a:srgbClr val="000000"/>
      </a:dk1>
      <a:lt1>
        <a:srgbClr val="FFFFFF"/>
      </a:lt1>
      <a:dk2>
        <a:srgbClr val="4A4A4B"/>
      </a:dk2>
      <a:lt2>
        <a:srgbClr val="C2C3C6"/>
      </a:lt2>
      <a:accent1>
        <a:srgbClr val="53BBE0"/>
      </a:accent1>
      <a:accent2>
        <a:srgbClr val="6DCFB9"/>
      </a:accent2>
      <a:accent3>
        <a:srgbClr val="90BF72"/>
      </a:accent3>
      <a:accent4>
        <a:srgbClr val="F2C449"/>
      </a:accent4>
      <a:accent5>
        <a:srgbClr val="FF4741"/>
      </a:accent5>
      <a:accent6>
        <a:srgbClr val="FF8700"/>
      </a:accent6>
      <a:hlink>
        <a:srgbClr val="0000FF"/>
      </a:hlink>
      <a:folHlink>
        <a:srgbClr val="FF00FF"/>
      </a:folHlink>
    </a:clrScheme>
    <a:fontScheme name="26_FeatureStory">
      <a:majorFont>
        <a:latin typeface="Publico Headline Black"/>
        <a:ea typeface="Publico Headline Black"/>
        <a:cs typeface="Publico Headline Black"/>
      </a:majorFont>
      <a:minorFont>
        <a:latin typeface="Publico Headline Black"/>
        <a:ea typeface="Publico Headline Black"/>
        <a:cs typeface="Publico Headline Black"/>
      </a:minorFont>
    </a:fontScheme>
    <a:fmtScheme name="26_FeatureStor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B4A4B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27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>
            <a:tab pos="355600" algn="l"/>
            <a:tab pos="711200" algn="l"/>
            <a:tab pos="1066800" algn="l"/>
            <a:tab pos="1422400" algn="l"/>
            <a:tab pos="1778000" algn="l"/>
            <a:tab pos="2133600" algn="l"/>
            <a:tab pos="2489200" algn="l"/>
            <a:tab pos="2844800" algn="l"/>
            <a:tab pos="3200400" algn="l"/>
            <a:tab pos="3556000" algn="l"/>
            <a:tab pos="3911600" algn="l"/>
            <a:tab pos="4267200" algn="l"/>
          </a:tabLst>
          <a:defRPr kumimoji="0" sz="3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Publico Text Roman"/>
            <a:ea typeface="Publico Text Roman"/>
            <a:cs typeface="Publico Text Roman"/>
            <a:sym typeface="Publico Text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50800" cap="flat">
          <a:solidFill>
            <a:srgbClr val="227AA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1000"/>
          </a:spcBef>
          <a:spcAft>
            <a:spcPts val="0"/>
          </a:spcAft>
          <a:buClrTx/>
          <a:buSzTx/>
          <a:buFontTx/>
          <a:buNone/>
          <a:tabLst/>
          <a:defRPr kumimoji="0" sz="2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Custom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Avenir Next Medium</vt:lpstr>
      <vt:lpstr>Avenir Next Regular</vt:lpstr>
      <vt:lpstr>Helvetica Neue</vt:lpstr>
      <vt:lpstr>Publico Headline Black</vt:lpstr>
      <vt:lpstr>Publico Headline Roman</vt:lpstr>
      <vt:lpstr>Publico Text Roman</vt:lpstr>
      <vt:lpstr>Publico Text Semibold</vt:lpstr>
      <vt:lpstr>26_FeatureStory</vt:lpstr>
      <vt:lpstr>Case Study - NBA Fan Engagement</vt:lpstr>
      <vt:lpstr>Agenda</vt:lpstr>
      <vt:lpstr>Problems to answer</vt:lpstr>
      <vt:lpstr>Methodology</vt:lpstr>
      <vt:lpstr>Most talked team</vt:lpstr>
      <vt:lpstr>Most talked team</vt:lpstr>
      <vt:lpstr>Most talked team</vt:lpstr>
      <vt:lpstr>Lakers Nov 19 vs Oct 20</vt:lpstr>
      <vt:lpstr>Lakers associated words </vt:lpstr>
      <vt:lpstr>Lakers associated words </vt:lpstr>
      <vt:lpstr>Warriors associated words </vt:lpstr>
      <vt:lpstr>Warriors associated words </vt:lpstr>
      <vt:lpstr>Emerging Topic</vt:lpstr>
      <vt:lpstr>Emerging topics</vt:lpstr>
      <vt:lpstr>Trendy topics</vt:lpstr>
      <vt:lpstr>Nike associated words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- NBA Fan Engagement</dc:title>
  <cp:lastModifiedBy>Wai Hoi Li</cp:lastModifiedBy>
  <cp:revision>1</cp:revision>
  <dcterms:modified xsi:type="dcterms:W3CDTF">2021-01-22T21:57:17Z</dcterms:modified>
</cp:coreProperties>
</file>