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9D7CA"/>
          </a:solidFill>
        </a:fill>
      </a:tcStyle>
    </a:wholeTbl>
    <a:band2H>
      <a:tcTxStyle b="def" i="def"/>
      <a:tcStyle>
        <a:tcBdr/>
        <a:fill>
          <a:solidFill>
            <a:srgbClr val="FCEC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7F0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7F0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7F0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0D6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587C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587C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587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9DDD0"/>
          </a:solidFill>
        </a:fill>
      </a:tcStyle>
    </a:wholeTbl>
    <a:band2H>
      <a:tcTxStyle b="def" i="def"/>
      <a:tcStyle>
        <a:tcBdr/>
        <a:fill>
          <a:solidFill>
            <a:srgbClr val="F4EF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198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198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198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7F0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7F0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.jpg" descr="C:\Users\Administrator\Copy\BOY&amp;SKYME\2013.10 大數資訊有限公司簡報頁\設計檔\PSD\大數資訊簡報頁-1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1287341" y="2067693"/>
            <a:ext cx="5182346" cy="2290566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156176" y="5301207"/>
            <a:ext cx="2339753" cy="155679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sz="1600"/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sz="1600"/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sz="1600"/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959"/>
                </a:solidFill>
              </a:rPr>
              <a:t>內文層級一</a:t>
            </a:r>
            <a:endParaRPr sz="16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959"/>
                </a:solidFill>
              </a:rPr>
              <a:t>內文層級二</a:t>
            </a:r>
            <a:endParaRPr sz="16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959"/>
                </a:solidFill>
              </a:rPr>
              <a:t>內文層級三</a:t>
            </a:r>
            <a:endParaRPr sz="16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959"/>
                </a:solidFill>
              </a:rPr>
              <a:t>內文層級四</a:t>
            </a:r>
            <a:endParaRPr sz="16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959"/>
                </a:solidFill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內文層級一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內文層級二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內文層級三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內文層級四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4.jpg" descr="C:\Users\Administrator\Copy\BOY&amp;SKYME\2013.10 大數資訊有限公司簡報頁\設計檔\PSD\大數資訊簡報頁-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75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內文層級一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內文層級二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內文層級三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內文層級四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內文層級五</a:t>
            </a:r>
          </a:p>
        </p:txBody>
      </p:sp>
      <p:pic>
        <p:nvPicPr>
          <p:cNvPr id="51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0431" y="6237311"/>
            <a:ext cx="435546" cy="36327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sldNum" sz="quarter" idx="2"/>
          </p:nvPr>
        </p:nvSpPr>
        <p:spPr>
          <a:xfrm>
            <a:off x="8460431" y="6302199"/>
            <a:ext cx="432049" cy="269241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EB1E7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3.jpg" descr="C:\Users\Administrator\Copy\BOY&amp;SKYME\2013.10 大數資訊有限公司簡報頁\設計檔\PSD\大數資訊簡報頁-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63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722312" y="202332"/>
            <a:ext cx="7772401" cy="3076576"/>
          </a:xfrm>
          <a:prstGeom prst="rect">
            <a:avLst/>
          </a:prstGeom>
        </p:spPr>
        <p:txBody>
          <a:bodyPr anchor="b"/>
          <a:lstStyle>
            <a:lvl1pPr algn="ctr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722312" y="3368973"/>
            <a:ext cx="7772401" cy="321468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內文層級一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內文層級二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內文層級三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內文層級四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內文層級五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D2C3E"/>
              </a:buClr>
            </a:lvl1pPr>
            <a:lvl2pPr>
              <a:buClr>
                <a:srgbClr val="0D2C3E"/>
              </a:buClr>
            </a:lvl2pPr>
            <a:lvl3pPr>
              <a:buClr>
                <a:srgbClr val="0D2C3E"/>
              </a:buClr>
            </a:lvl3pPr>
            <a:lvl4pPr>
              <a:buClr>
                <a:srgbClr val="0D2C3E"/>
              </a:buClr>
            </a:lvl4pPr>
            <a:lvl5pPr>
              <a:buClr>
                <a:srgbClr val="0D2C3E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內文層級一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內文層級二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內文層級三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內文層級四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內文層級一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內文層級二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內文層級三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內文層級四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20687" y="156992"/>
            <a:ext cx="8229601" cy="76869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925682"/>
            <a:ext cx="4040188" cy="124919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內文層級一</a:t>
            </a:r>
            <a:endParaRPr b="1" sz="2400">
              <a:solidFill>
                <a:srgbClr val="595959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內文層級二</a:t>
            </a:r>
            <a:endParaRPr b="1" sz="2400">
              <a:solidFill>
                <a:srgbClr val="595959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內文層級三</a:t>
            </a:r>
            <a:endParaRPr b="1" sz="2400">
              <a:solidFill>
                <a:srgbClr val="595959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內文層級四</a:t>
            </a:r>
            <a:endParaRPr b="1" sz="2400">
              <a:solidFill>
                <a:srgbClr val="595959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內文層級一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內文層級二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內文層級三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內文層級四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內文層級一</a:t>
            </a:r>
            <a:endParaRPr sz="14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內文層級二</a:t>
            </a:r>
            <a:endParaRPr sz="14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內文層級三</a:t>
            </a:r>
            <a:endParaRPr sz="14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內文層級四</a:t>
            </a:r>
            <a:endParaRPr sz="14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內文層級一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內文層級二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內文層級三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內文層級四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C:\Users\Administrator\Copy\BOY&amp;SKYME\2013.10 大數資訊有限公司簡報頁\設計檔\PSD\大數資訊簡報頁-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8" y="-20638"/>
            <a:ext cx="9144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20687" y="0"/>
            <a:ext cx="8229601" cy="1082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標題文字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484312"/>
            <a:ext cx="8229600" cy="5373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內文層級一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內文層級二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內文層級三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內文層級四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內文層級五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913563" y="6432185"/>
            <a:ext cx="2133601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1pPr>
      <a:lvl2pPr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2pPr>
      <a:lvl3pPr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3pPr>
      <a:lvl4pPr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4pPr>
      <a:lvl5pPr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5pPr>
      <a:lvl6pPr indent="457200"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6pPr>
      <a:lvl7pPr indent="914400"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7pPr>
      <a:lvl8pPr indent="1371600"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8pPr>
      <a:lvl9pPr indent="1828800">
        <a:defRPr b="1" sz="3200">
          <a:solidFill>
            <a:srgbClr val="595959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600"/>
        </a:spcBef>
        <a:buClr>
          <a:srgbClr val="0E2C3E"/>
        </a:buClr>
        <a:buSzPct val="100000"/>
        <a:buFont typeface="Wingdings"/>
        <a:buChar char="■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1pPr>
      <a:lvl2pPr marL="790575" indent="-333375">
        <a:spcBef>
          <a:spcPts val="600"/>
        </a:spcBef>
        <a:buClr>
          <a:srgbClr val="0E2C3E"/>
        </a:buClr>
        <a:buSzPct val="100000"/>
        <a:buFont typeface="Wingdings"/>
        <a:buChar char="p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2pPr>
      <a:lvl3pPr marL="1234439" indent="-320039">
        <a:spcBef>
          <a:spcPts val="600"/>
        </a:spcBef>
        <a:buClr>
          <a:srgbClr val="0E2C3E"/>
        </a:buClr>
        <a:buSzPct val="100000"/>
        <a:buFont typeface="Wingdings"/>
        <a:buChar char="■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3pPr>
      <a:lvl4pPr marL="1771650" indent="-400050">
        <a:spcBef>
          <a:spcPts val="600"/>
        </a:spcBef>
        <a:buClr>
          <a:srgbClr val="0E2C3E"/>
        </a:buClr>
        <a:buSzPct val="100000"/>
        <a:buFont typeface="Wingdings"/>
        <a:buChar char="p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4pPr>
      <a:lvl5pPr marL="2286000" indent="-457200">
        <a:spcBef>
          <a:spcPts val="600"/>
        </a:spcBef>
        <a:buClr>
          <a:srgbClr val="0E2C3E"/>
        </a:buClr>
        <a:buSzPct val="100000"/>
        <a:buFont typeface="Wingdings"/>
        <a:buChar char="■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5pPr>
      <a:lvl6pPr marL="2606039" indent="-320039">
        <a:spcBef>
          <a:spcPts val="600"/>
        </a:spcBef>
        <a:buClr>
          <a:srgbClr val="0E2C3E"/>
        </a:buClr>
        <a:buSzPct val="100000"/>
        <a:buFont typeface="Wingdings"/>
        <a:buChar char="•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6pPr>
      <a:lvl7pPr marL="3063239" indent="-320039">
        <a:spcBef>
          <a:spcPts val="600"/>
        </a:spcBef>
        <a:buClr>
          <a:srgbClr val="0E2C3E"/>
        </a:buClr>
        <a:buSzPct val="100000"/>
        <a:buFont typeface="Wingdings"/>
        <a:buChar char="•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7pPr>
      <a:lvl8pPr marL="3520440" indent="-320040">
        <a:spcBef>
          <a:spcPts val="600"/>
        </a:spcBef>
        <a:buClr>
          <a:srgbClr val="0E2C3E"/>
        </a:buClr>
        <a:buSzPct val="100000"/>
        <a:buFont typeface="Wingdings"/>
        <a:buChar char="•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8pPr>
      <a:lvl9pPr marL="3977640" indent="-320040">
        <a:spcBef>
          <a:spcPts val="600"/>
        </a:spcBef>
        <a:buClr>
          <a:srgbClr val="0E2C3E"/>
        </a:buClr>
        <a:buSzPct val="100000"/>
        <a:buFont typeface="Wingdings"/>
        <a:buChar char="•"/>
        <a:defRPr sz="2800">
          <a:solidFill>
            <a:srgbClr val="595959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lfd.uci.edu/~gohlke/pythonlibs/#mysql-python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zznight/pythondjangoiii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wbs/bootstrap/releases/download/v3.3.1/bootstrap-3.3.1-dist.zip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1287462" y="2924943"/>
            <a:ext cx="6020843" cy="57626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04672">
              <a:defRPr sz="281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16">
                <a:solidFill>
                  <a:srgbClr val="FFFFFF"/>
                </a:solidFill>
              </a:rPr>
              <a:t>Django Web Framework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6156325" y="5720034"/>
            <a:ext cx="2339975" cy="9493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959"/>
                </a:solidFill>
              </a:rPr>
              <a:t>David Chiu</a:t>
            </a:r>
            <a:endParaRPr sz="16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95959"/>
                </a:solidFill>
              </a:rPr>
              <a:t>2014/12/13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開啟新專案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</a:rPr>
              <a:t>python .\Scripts\django-admin.py startproject test_project</a:t>
            </a:r>
            <a:endParaRPr sz="24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把專案名更名為 </a:t>
            </a:r>
            <a:r>
              <a:rPr sz="2800">
                <a:solidFill>
                  <a:srgbClr val="595959"/>
                </a:solidFill>
              </a:rPr>
              <a:t>src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啟動網站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</a:rPr>
              <a:t>python manage.py runserver 0.0.0.0:8000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77240">
              <a:defRPr b="0" sz="272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</a:rPr>
              <a:t>開啟新專案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Hello django</a:t>
            </a:r>
          </a:p>
        </p:txBody>
      </p:sp>
      <p:pic>
        <p:nvPicPr>
          <p:cNvPr id="92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1988840"/>
            <a:ext cx="8551937" cy="231951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6156176" y="4020008"/>
            <a:ext cx="2324880" cy="360187"/>
          </a:xfrm>
          <a:prstGeom prst="rect">
            <a:avLst/>
          </a:prstGeom>
          <a:solidFill>
            <a:srgbClr val="9F2936"/>
          </a:solidFill>
          <a:ln>
            <a:solidFill>
              <a:srgbClr val="9F293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新細明體"/>
                <a:ea typeface="新細明體"/>
                <a:cs typeface="新細明體"/>
                <a:sym typeface="新細明體"/>
              </a:rPr>
              <a:t>連線至</a:t>
            </a:r>
            <a:r>
              <a: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127.0.0.1:8000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xfrm>
            <a:off x="457200" y="1154112"/>
            <a:ext cx="8229600" cy="537368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下載mariaDB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下載mysql lib</a:t>
            </a:r>
            <a:endParaRPr sz="2800">
              <a:solidFill>
                <a:srgbClr val="595959"/>
              </a:solidFill>
            </a:endParaRPr>
          </a:p>
          <a:p>
            <a:pPr lvl="1" marL="800100" indent="-342900">
              <a:buChar char="■"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hlinkClick r:id="rId2" invalidUrl="" action="" tgtFrame="" tooltip="" history="1" highlightClick="0" endSnd="0"/>
              </a:rPr>
              <a:t>http://www.lfd.uci.edu/~gohlke/pythonlibs/#mysql-python</a:t>
            </a:r>
            <a:endParaRPr sz="2800">
              <a:solidFill>
                <a:srgbClr val="595959"/>
              </a:solidFill>
            </a:endParaRPr>
          </a:p>
          <a:p>
            <a:pPr lvl="1" marL="800100" indent="-342900">
              <a:buChar char="■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解壓到C:\Python27\Lib\site-packages\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test_project/setting.py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MYSQL</a:t>
            </a:r>
          </a:p>
        </p:txBody>
      </p:sp>
      <p:sp>
        <p:nvSpPr>
          <p:cNvPr id="97" name="Shape 97"/>
          <p:cNvSpPr/>
          <p:nvPr/>
        </p:nvSpPr>
        <p:spPr>
          <a:xfrm>
            <a:off x="4672329" y="3672458"/>
            <a:ext cx="4138748" cy="2910841"/>
          </a:xfrm>
          <a:prstGeom prst="rect">
            <a:avLst/>
          </a:prstGeom>
          <a:solidFill>
            <a:srgbClr val="FFFFFF"/>
          </a:solidFill>
          <a:ln w="25400">
            <a:solidFill>
              <a:srgbClr val="F07F0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DATABASES = {</a:t>
            </a:r>
          </a:p>
          <a:p>
            <a:pPr lvl="0"/>
            <a:r>
              <a:t>    'default': {</a:t>
            </a:r>
          </a:p>
          <a:p>
            <a:pPr lvl="0"/>
            <a:r>
              <a:t>        'ENGINE': 'django.db.backends.mysql',</a:t>
            </a:r>
          </a:p>
          <a:p>
            <a:pPr lvl="0"/>
            <a:r>
              <a:t>        'NAME': ‘test_project',</a:t>
            </a:r>
          </a:p>
          <a:p>
            <a:pPr lvl="0"/>
            <a:r>
              <a:t>        'USER': 'root',</a:t>
            </a:r>
          </a:p>
          <a:p>
            <a:pPr lvl="0"/>
            <a:r>
              <a:t>        'PASSWORD': 'root',</a:t>
            </a:r>
          </a:p>
          <a:p>
            <a:pPr lvl="0"/>
            <a:r>
              <a:t>        'HOST': '127.0.0.1',</a:t>
            </a:r>
          </a:p>
          <a:p>
            <a:pPr lvl="0"/>
            <a:r>
              <a:t>        'PORT': '3306',</a:t>
            </a:r>
          </a:p>
          <a:p>
            <a:pPr lvl="0"/>
            <a:r>
              <a:t>    }</a:t>
            </a:r>
          </a:p>
          <a:p>
            <a:pPr lvl="0"/>
            <a:r>
              <a:t>}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2613" indent="-332613" defTabSz="886968">
              <a:defRPr sz="1800">
                <a:solidFill>
                  <a:srgbClr val="000000"/>
                </a:solidFill>
              </a:defRPr>
            </a:pP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檢視資料夾</a:t>
            </a:r>
            <a:endParaRPr sz="2716">
              <a:solidFill>
                <a:srgbClr val="595959"/>
              </a:solidFill>
            </a:endParaRPr>
          </a:p>
          <a:p>
            <a:pPr lvl="1" marL="720661" indent="-277177" defTabSz="886968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328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可以找到</a:t>
            </a:r>
            <a:r>
              <a:rPr sz="2328">
                <a:solidFill>
                  <a:srgbClr val="595959"/>
                </a:solidFill>
              </a:rPr>
              <a:t>db.sqlite3 (</a:t>
            </a:r>
            <a:r>
              <a:rPr sz="2328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預設資料庫</a:t>
            </a:r>
            <a:r>
              <a:rPr sz="2328">
                <a:solidFill>
                  <a:srgbClr val="595959"/>
                </a:solidFill>
              </a:rPr>
              <a:t>)</a:t>
            </a:r>
            <a:endParaRPr sz="2328">
              <a:solidFill>
                <a:srgbClr val="595959"/>
              </a:solidFill>
            </a:endParaRPr>
          </a:p>
          <a:p>
            <a:pPr lvl="0" marL="332613" indent="-332613" defTabSz="886968">
              <a:defRPr sz="1800">
                <a:solidFill>
                  <a:srgbClr val="000000"/>
                </a:solidFill>
              </a:defRPr>
            </a:pPr>
            <a:endParaRPr sz="1164">
              <a:solidFill>
                <a:srgbClr val="595959"/>
              </a:solidFill>
            </a:endParaRPr>
          </a:p>
          <a:p>
            <a:pPr lvl="0" marL="332613" indent="-332613" defTabSz="886968">
              <a:defRPr sz="1800">
                <a:solidFill>
                  <a:srgbClr val="000000"/>
                </a:solidFill>
              </a:defRPr>
            </a:pP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同步資料庫</a:t>
            </a:r>
            <a:endParaRPr sz="2716">
              <a:solidFill>
                <a:srgbClr val="595959"/>
              </a:solidFill>
            </a:endParaRPr>
          </a:p>
          <a:p>
            <a:pPr lvl="1" marL="720661" indent="-277177" defTabSz="886968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328">
                <a:solidFill>
                  <a:srgbClr val="595959"/>
                </a:solidFill>
              </a:rPr>
              <a:t>python manage.py syncdb</a:t>
            </a:r>
            <a:endParaRPr sz="2328">
              <a:solidFill>
                <a:srgbClr val="595959"/>
              </a:solidFill>
            </a:endParaRPr>
          </a:p>
          <a:p>
            <a:pPr lvl="1" marL="720661" indent="-277177" defTabSz="886968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sz="1164">
              <a:solidFill>
                <a:srgbClr val="595959"/>
              </a:solidFill>
            </a:endParaRPr>
          </a:p>
          <a:p>
            <a:pPr lvl="0" marL="332613" indent="-332613" defTabSz="886968">
              <a:defRPr sz="1800">
                <a:solidFill>
                  <a:srgbClr val="000000"/>
                </a:solidFill>
              </a:defRPr>
            </a:pP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</a:t>
            </a:r>
            <a:r>
              <a:rPr sz="2716">
                <a:solidFill>
                  <a:srgbClr val="595959"/>
                </a:solidFill>
              </a:rPr>
              <a:t>admin </a:t>
            </a: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</a:t>
            </a:r>
            <a:endParaRPr sz="2716">
              <a:solidFill>
                <a:srgbClr val="595959"/>
              </a:solidFill>
            </a:endParaRPr>
          </a:p>
          <a:p>
            <a:pPr lvl="1" marL="720661" indent="-277177" defTabSz="886968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328">
                <a:solidFill>
                  <a:srgbClr val="595959"/>
                </a:solidFill>
              </a:rPr>
              <a:t>Username, password, email</a:t>
            </a:r>
            <a:endParaRPr sz="2328">
              <a:solidFill>
                <a:srgbClr val="595959"/>
              </a:solidFill>
            </a:endParaRPr>
          </a:p>
          <a:p>
            <a:pPr lvl="1" marL="720661" indent="-277177" defTabSz="886968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sz="1164">
              <a:solidFill>
                <a:srgbClr val="595959"/>
              </a:solidFill>
            </a:endParaRPr>
          </a:p>
          <a:p>
            <a:pPr lvl="0" marL="332613" indent="-332613" defTabSz="886968">
              <a:defRPr sz="1800">
                <a:solidFill>
                  <a:srgbClr val="000000"/>
                </a:solidFill>
              </a:defRPr>
            </a:pP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啟動網站</a:t>
            </a:r>
            <a:endParaRPr sz="2716">
              <a:solidFill>
                <a:srgbClr val="595959"/>
              </a:solidFill>
            </a:endParaRPr>
          </a:p>
          <a:p>
            <a:pPr lvl="1" marL="720661" indent="-277177" defTabSz="886968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328">
                <a:solidFill>
                  <a:srgbClr val="595959"/>
                </a:solidFill>
              </a:rPr>
              <a:t>python manage.py runserver</a:t>
            </a:r>
          </a:p>
        </p:txBody>
      </p:sp>
      <p:sp>
        <p:nvSpPr>
          <p:cNvPr id="100" name="Shape 100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b="1" sz="2720">
                <a:solidFill>
                  <a:srgbClr val="595959"/>
                </a:solidFill>
              </a:rPr>
              <a:t>admin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權限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鍵入</a:t>
            </a:r>
            <a:r>
              <a:rPr sz="2800">
                <a:solidFill>
                  <a:srgbClr val="595959"/>
                </a:solidFill>
              </a:rPr>
              <a:t>127.0.0.1:8000/admin</a:t>
            </a: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進到</a:t>
            </a:r>
            <a:r>
              <a:rPr b="1" sz="2720">
                <a:solidFill>
                  <a:srgbClr val="595959"/>
                </a:solidFill>
              </a:rPr>
              <a:t>django admin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</a:t>
            </a:r>
          </a:p>
        </p:txBody>
      </p:sp>
      <p:pic>
        <p:nvPicPr>
          <p:cNvPr id="104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1988840"/>
            <a:ext cx="8521428" cy="3149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722312" y="2565400"/>
            <a:ext cx="7772401" cy="13620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製作第一個</a:t>
            </a:r>
            <a:r>
              <a:rPr b="1" sz="4000">
                <a:solidFill>
                  <a:srgbClr val="595959"/>
                </a:solidFill>
              </a:rPr>
              <a:t>App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109" name="Shape 109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就來做個</a:t>
            </a:r>
            <a:r>
              <a:rPr b="1" sz="2720">
                <a:solidFill>
                  <a:srgbClr val="595959"/>
                </a:solidFill>
              </a:rPr>
              <a:t>..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抽獎網站好了</a:t>
            </a:r>
          </a:p>
        </p:txBody>
      </p:sp>
      <p:pic>
        <p:nvPicPr>
          <p:cNvPr id="110" name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756" y="1348427"/>
            <a:ext cx="8208914" cy="4548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722312" y="2565400"/>
            <a:ext cx="7772401" cy="13620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修改第一個</a:t>
            </a:r>
            <a:r>
              <a:rPr b="1" sz="4000">
                <a:solidFill>
                  <a:srgbClr val="595959"/>
                </a:solidFill>
              </a:rPr>
              <a:t>View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115" name="Shape 115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b="1" sz="2720">
                <a:solidFill>
                  <a:srgbClr val="595959"/>
                </a:solidFill>
              </a:rPr>
              <a:t>sublime text2</a:t>
            </a:r>
          </a:p>
        </p:txBody>
      </p:sp>
      <p:pic>
        <p:nvPicPr>
          <p:cNvPr id="116" name="image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449" y="1403126"/>
            <a:ext cx="8674431" cy="426988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5796136" y="5517231"/>
            <a:ext cx="3066788" cy="650241"/>
          </a:xfrm>
          <a:prstGeom prst="rect">
            <a:avLst/>
          </a:prstGeom>
          <a:gradFill>
            <a:gsLst>
              <a:gs pos="0">
                <a:srgbClr val="82111E"/>
              </a:gs>
              <a:gs pos="80000">
                <a:srgbClr val="AB1727"/>
              </a:gs>
              <a:gs pos="100000">
                <a:srgbClr val="AF1425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http://www.sublimetext.com/2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選擇</a:t>
            </a:r>
            <a:r>
              <a:rPr>
                <a:solidFill>
                  <a:srgbClr val="FFFFFF"/>
                </a:solidFill>
              </a:rPr>
              <a:t>windows 64 bit</a:t>
            </a:r>
          </a:p>
        </p:txBody>
      </p:sp>
      <p:sp>
        <p:nvSpPr>
          <p:cNvPr id="118" name="Shape 118"/>
          <p:cNvSpPr/>
          <p:nvPr/>
        </p:nvSpPr>
        <p:spPr>
          <a:xfrm>
            <a:off x="2627783" y="4221088"/>
            <a:ext cx="792089" cy="216025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 advClick="1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連結到</a:t>
            </a:r>
            <a:r>
              <a:rPr sz="2800">
                <a:solidFill>
                  <a:srgbClr val="595959"/>
                </a:solidFill>
              </a:rPr>
              <a:t>admin </a:t>
            </a: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sz="2800">
                <a:solidFill>
                  <a:srgbClr val="595959"/>
                </a:solidFill>
              </a:rPr>
              <a:t>view</a:t>
            </a:r>
          </a:p>
        </p:txBody>
      </p:sp>
      <p:sp>
        <p:nvSpPr>
          <p:cNvPr id="121" name="Shape 121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urls.py</a:t>
            </a:r>
          </a:p>
        </p:txBody>
      </p:sp>
      <p:pic>
        <p:nvPicPr>
          <p:cNvPr id="122" name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2276872"/>
            <a:ext cx="7905861" cy="3314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742950" indent="-285750">
              <a:spcBef>
                <a:spcPts val="500"/>
              </a:spcBef>
              <a:defRPr sz="2400" u="sng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hlinkClick r:id="rId2" invalidUrl="" action="" tgtFrame="" tooltip="" history="1" highlightClick="0" endSnd="0"/>
              </a:defRPr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所有課程補充資料、投影片皆位於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hlinkClick r:id="rId2" invalidUrl="" action="" tgtFrame="" tooltip="" history="1" highlightClick="0" endSnd="0"/>
              </a:rPr>
              <a:t>https://github.com/Jazznight/pythondjangoiii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77240">
              <a:defRPr b="0" sz="272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</a:rPr>
              <a:t>課程資料</a:t>
            </a:r>
          </a:p>
        </p:txBody>
      </p:sp>
      <p:sp>
        <p:nvSpPr>
          <p:cNvPr id="61" name="Shape 61"/>
          <p:cNvSpPr/>
          <p:nvPr>
            <p:ph type="sldNum" sz="quarter" idx="4294967295"/>
          </p:nvPr>
        </p:nvSpPr>
        <p:spPr>
          <a:xfrm>
            <a:off x="7010400" y="6249622"/>
            <a:ext cx="2133600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slow" advClick="1"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3914" indent="-293914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87"/>
                </a:solidFill>
              </a:rPr>
              <a:t>url</a:t>
            </a:r>
            <a:r>
              <a:rPr sz="2400">
                <a:solidFill>
                  <a:srgbClr val="00005F"/>
                </a:solidFill>
              </a:rPr>
              <a:t>(</a:t>
            </a:r>
            <a:r>
              <a:rPr sz="2400">
                <a:solidFill>
                  <a:srgbClr val="005F5F"/>
                </a:solidFill>
              </a:rPr>
              <a:t>r'^$'</a:t>
            </a:r>
            <a:r>
              <a:rPr sz="2400">
                <a:solidFill>
                  <a:srgbClr val="00005F"/>
                </a:solidFill>
              </a:rPr>
              <a:t>,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5F5F"/>
                </a:solidFill>
              </a:rPr>
              <a:t>'test_project.views.home'</a:t>
            </a:r>
            <a:r>
              <a:rPr sz="2400">
                <a:solidFill>
                  <a:srgbClr val="00005F"/>
                </a:solidFill>
              </a:rPr>
              <a:t>,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87"/>
                </a:solidFill>
              </a:rPr>
              <a:t>name</a:t>
            </a:r>
            <a:r>
              <a:rPr sz="2400">
                <a:solidFill>
                  <a:srgbClr val="00005F"/>
                </a:solidFill>
              </a:rPr>
              <a:t>=</a:t>
            </a:r>
            <a:r>
              <a:rPr sz="2400">
                <a:solidFill>
                  <a:srgbClr val="005F5F"/>
                </a:solidFill>
              </a:rPr>
              <a:t>'home'</a:t>
            </a:r>
            <a:r>
              <a:rPr sz="2400">
                <a:solidFill>
                  <a:srgbClr val="00005F"/>
                </a:solidFill>
              </a:rPr>
              <a:t>),</a:t>
            </a:r>
          </a:p>
        </p:txBody>
      </p:sp>
      <p:sp>
        <p:nvSpPr>
          <p:cNvPr id="125" name="Shape 125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拿掉</a:t>
            </a:r>
            <a:r>
              <a:rPr b="1" sz="2720">
                <a:solidFill>
                  <a:srgbClr val="595959"/>
                </a:solidFill>
              </a:rPr>
              <a:t>#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增添一行</a:t>
            </a:r>
          </a:p>
        </p:txBody>
      </p:sp>
      <p:pic>
        <p:nvPicPr>
          <p:cNvPr id="126" name="image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2420888"/>
            <a:ext cx="8120210" cy="2936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7005F"/>
                </a:solidFill>
              </a:rPr>
              <a:t>from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django</a:t>
            </a:r>
            <a:r>
              <a:rPr sz="2800">
                <a:solidFill>
                  <a:srgbClr val="00005F"/>
                </a:solidFill>
              </a:rPr>
              <a:t>.</a:t>
            </a:r>
            <a:r>
              <a:rPr sz="2800">
                <a:solidFill>
                  <a:srgbClr val="000087"/>
                </a:solidFill>
              </a:rPr>
              <a:t>shortcuts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87005F"/>
                </a:solidFill>
              </a:rPr>
              <a:t>import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render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7005F"/>
                </a:solidFill>
              </a:rPr>
              <a:t>def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AF0000"/>
                </a:solidFill>
              </a:rPr>
              <a:t>home</a:t>
            </a:r>
            <a:r>
              <a:rPr sz="2800">
                <a:solidFill>
                  <a:srgbClr val="00005F"/>
                </a:solidFill>
              </a:rPr>
              <a:t>(</a:t>
            </a:r>
            <a:r>
              <a:rPr sz="2800">
                <a:solidFill>
                  <a:srgbClr val="000087"/>
                </a:solidFill>
              </a:rPr>
              <a:t>request</a:t>
            </a:r>
            <a:r>
              <a:rPr sz="2800">
                <a:solidFill>
                  <a:srgbClr val="00005F"/>
                </a:solidFill>
              </a:rPr>
              <a:t>):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	</a:t>
            </a:r>
            <a:r>
              <a:rPr sz="2800">
                <a:solidFill>
                  <a:srgbClr val="000087"/>
                </a:solidFill>
              </a:rPr>
              <a:t>context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=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{}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	</a:t>
            </a:r>
            <a:r>
              <a:rPr sz="2800">
                <a:solidFill>
                  <a:srgbClr val="000087"/>
                </a:solidFill>
              </a:rPr>
              <a:t>template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=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5F5F"/>
                </a:solidFill>
              </a:rPr>
              <a:t>"home.html"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	</a:t>
            </a:r>
            <a:r>
              <a:rPr sz="2800">
                <a:solidFill>
                  <a:srgbClr val="87005F"/>
                </a:solidFill>
              </a:rPr>
              <a:t>return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render</a:t>
            </a:r>
            <a:r>
              <a:rPr sz="2800">
                <a:solidFill>
                  <a:srgbClr val="00005F"/>
                </a:solidFill>
              </a:rPr>
              <a:t>(</a:t>
            </a:r>
            <a:r>
              <a:rPr sz="2800">
                <a:solidFill>
                  <a:srgbClr val="000087"/>
                </a:solidFill>
              </a:rPr>
              <a:t>request</a:t>
            </a:r>
            <a:r>
              <a:rPr sz="2800">
                <a:solidFill>
                  <a:srgbClr val="00005F"/>
                </a:solidFill>
              </a:rPr>
              <a:t>,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template</a:t>
            </a:r>
            <a:r>
              <a:rPr sz="2800">
                <a:solidFill>
                  <a:srgbClr val="00005F"/>
                </a:solidFill>
              </a:rPr>
              <a:t>,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context</a:t>
            </a:r>
            <a:r>
              <a:rPr sz="2800">
                <a:solidFill>
                  <a:srgbClr val="00005F"/>
                </a:solidFill>
              </a:rPr>
              <a:t>)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b="1" sz="2720">
                <a:solidFill>
                  <a:srgbClr val="595959"/>
                </a:solidFill>
              </a:rPr>
              <a:t>views.py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做設定 </a:t>
            </a:r>
            <a:r>
              <a:rPr b="1" sz="2720">
                <a:solidFill>
                  <a:srgbClr val="595959"/>
                </a:solidFill>
              </a:rPr>
              <a:t>home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home.html</a:t>
            </a:r>
            <a:endParaRPr sz="2800">
              <a:solidFill>
                <a:srgbClr val="595959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5F"/>
                </a:solidFill>
              </a:rPr>
              <a:t>&lt;</a:t>
            </a:r>
            <a:r>
              <a:rPr sz="2800">
                <a:solidFill>
                  <a:srgbClr val="000087"/>
                </a:solidFill>
              </a:rPr>
              <a:t>html</a:t>
            </a:r>
            <a:r>
              <a:rPr sz="2800">
                <a:solidFill>
                  <a:srgbClr val="00005F"/>
                </a:solidFill>
              </a:rPr>
              <a:t>&gt;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5F"/>
                </a:solidFill>
              </a:rPr>
              <a:t>&lt;</a:t>
            </a:r>
            <a:r>
              <a:rPr sz="2800">
                <a:solidFill>
                  <a:srgbClr val="000087"/>
                </a:solidFill>
              </a:rPr>
              <a:t>body</a:t>
            </a:r>
            <a:r>
              <a:rPr sz="2800">
                <a:solidFill>
                  <a:srgbClr val="00005F"/>
                </a:solidFill>
              </a:rPr>
              <a:t>&gt;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	</a:t>
            </a:r>
            <a:r>
              <a:rPr sz="2800">
                <a:solidFill>
                  <a:srgbClr val="00005F"/>
                </a:solidFill>
              </a:rPr>
              <a:t>&lt;</a:t>
            </a:r>
            <a:r>
              <a:rPr sz="2800">
                <a:solidFill>
                  <a:srgbClr val="000087"/>
                </a:solidFill>
              </a:rPr>
              <a:t>h1</a:t>
            </a:r>
            <a:r>
              <a:rPr sz="2800">
                <a:solidFill>
                  <a:srgbClr val="00005F"/>
                </a:solidFill>
              </a:rPr>
              <a:t>&gt;</a:t>
            </a:r>
            <a:r>
              <a:rPr sz="2800">
                <a:solidFill>
                  <a:srgbClr val="000087"/>
                </a:solidFill>
              </a:rPr>
              <a:t>Hello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World</a:t>
            </a:r>
            <a:r>
              <a:rPr sz="2800">
                <a:solidFill>
                  <a:srgbClr val="00005F"/>
                </a:solidFill>
              </a:rPr>
              <a:t>&lt;/</a:t>
            </a:r>
            <a:r>
              <a:rPr sz="2800">
                <a:solidFill>
                  <a:srgbClr val="000087"/>
                </a:solidFill>
              </a:rPr>
              <a:t>h1</a:t>
            </a:r>
            <a:r>
              <a:rPr sz="2800">
                <a:solidFill>
                  <a:srgbClr val="00005F"/>
                </a:solidFill>
              </a:rPr>
              <a:t>&gt;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5F"/>
                </a:solidFill>
              </a:rPr>
              <a:t>&lt;/</a:t>
            </a:r>
            <a:r>
              <a:rPr sz="2800">
                <a:solidFill>
                  <a:srgbClr val="000087"/>
                </a:solidFill>
              </a:rPr>
              <a:t>body</a:t>
            </a:r>
            <a:r>
              <a:rPr sz="2800">
                <a:solidFill>
                  <a:srgbClr val="00005F"/>
                </a:solidFill>
              </a:rPr>
              <a:t>&gt;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5F"/>
                </a:solidFill>
              </a:rPr>
              <a:t>&lt;/</a:t>
            </a:r>
            <a:r>
              <a:rPr sz="2800">
                <a:solidFill>
                  <a:srgbClr val="000087"/>
                </a:solidFill>
              </a:rPr>
              <a:t>html</a:t>
            </a:r>
            <a:r>
              <a:rPr sz="2800">
                <a:solidFill>
                  <a:srgbClr val="00005F"/>
                </a:solidFill>
              </a:rPr>
              <a:t>&gt;</a:t>
            </a:r>
          </a:p>
        </p:txBody>
      </p:sp>
      <p:sp>
        <p:nvSpPr>
          <p:cNvPr id="132" name="Shape 132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建立目錄夾</a:t>
            </a:r>
            <a:r>
              <a:rPr b="1" sz="2720">
                <a:solidFill>
                  <a:srgbClr val="595959"/>
                </a:solidFill>
              </a:rPr>
              <a:t>templates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</a:t>
            </a:r>
            <a:r>
              <a:rPr b="1" sz="2720">
                <a:solidFill>
                  <a:srgbClr val="595959"/>
                </a:solidFill>
              </a:rPr>
              <a:t>home.html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87"/>
                </a:solidFill>
              </a:rPr>
              <a:t>TEMPLATE_DIRS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=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(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    </a:t>
            </a:r>
            <a:r>
              <a:rPr sz="2800">
                <a:solidFill>
                  <a:srgbClr val="000087"/>
                </a:solidFill>
              </a:rPr>
              <a:t>os</a:t>
            </a:r>
            <a:r>
              <a:rPr sz="2800">
                <a:solidFill>
                  <a:srgbClr val="00005F"/>
                </a:solidFill>
              </a:rPr>
              <a:t>.</a:t>
            </a:r>
            <a:r>
              <a:rPr sz="2800">
                <a:solidFill>
                  <a:srgbClr val="000087"/>
                </a:solidFill>
              </a:rPr>
              <a:t>path</a:t>
            </a:r>
            <a:r>
              <a:rPr sz="2800">
                <a:solidFill>
                  <a:srgbClr val="00005F"/>
                </a:solidFill>
              </a:rPr>
              <a:t>.</a:t>
            </a:r>
            <a:r>
              <a:rPr sz="2800">
                <a:solidFill>
                  <a:srgbClr val="000087"/>
                </a:solidFill>
              </a:rPr>
              <a:t>join</a:t>
            </a:r>
            <a:r>
              <a:rPr sz="2800">
                <a:solidFill>
                  <a:srgbClr val="00005F"/>
                </a:solidFill>
              </a:rPr>
              <a:t>(</a:t>
            </a:r>
            <a:r>
              <a:rPr sz="2800">
                <a:solidFill>
                  <a:srgbClr val="000087"/>
                </a:solidFill>
              </a:rPr>
              <a:t>BASE_DIR</a:t>
            </a:r>
            <a:r>
              <a:rPr sz="2800">
                <a:solidFill>
                  <a:srgbClr val="00005F"/>
                </a:solidFill>
              </a:rPr>
              <a:t>,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5F5F"/>
                </a:solidFill>
              </a:rPr>
              <a:t>'templates'</a:t>
            </a:r>
            <a:r>
              <a:rPr sz="2800">
                <a:solidFill>
                  <a:srgbClr val="00005F"/>
                </a:solidFill>
              </a:rPr>
              <a:t>),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    </a:t>
            </a:r>
            <a:r>
              <a:rPr sz="2800">
                <a:solidFill>
                  <a:srgbClr val="87875F"/>
                </a:solidFill>
              </a:rPr>
              <a:t>#BASE_DIR + "/templates/",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5F"/>
                </a:solidFill>
              </a:rPr>
              <a:t>)</a:t>
            </a:r>
          </a:p>
        </p:txBody>
      </p:sp>
      <p:sp>
        <p:nvSpPr>
          <p:cNvPr id="135" name="Shape 135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更改</a:t>
            </a:r>
            <a:r>
              <a:rPr b="1" sz="2720">
                <a:solidFill>
                  <a:srgbClr val="595959"/>
                </a:solidFill>
              </a:rPr>
              <a:t>Settings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連線至</a:t>
            </a:r>
            <a:r>
              <a:rPr sz="2800">
                <a:solidFill>
                  <a:srgbClr val="595959"/>
                </a:solidFill>
              </a:rPr>
              <a:t>127.0.0.1:8000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77240">
              <a:defRPr b="0" sz="272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</a:rPr>
              <a:t>重啟瀏覽器</a:t>
            </a:r>
          </a:p>
        </p:txBody>
      </p:sp>
      <p:pic>
        <p:nvPicPr>
          <p:cNvPr id="139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688" y="2708919"/>
            <a:ext cx="6243640" cy="1871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7875F"/>
                </a:solidFill>
              </a:rPr>
              <a:t># SECURITY WARNING: keep the secret key used in production secret!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87"/>
                </a:solidFill>
              </a:rPr>
              <a:t>SECRET_KEY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5F"/>
                </a:solidFill>
              </a:rPr>
              <a:t>=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5F5F"/>
                </a:solidFill>
              </a:rPr>
              <a:t>'q_*d3!m@w2&amp;3d$&amp;!@9jp5@f#f*bfr!mhxmk-cvmhiedd&amp;%ph4c'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7875F"/>
                </a:solidFill>
              </a:rPr>
              <a:t># SECURITY WARNING: don't run with debug turned on in production!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87"/>
                </a:solidFill>
              </a:rPr>
              <a:t>DEBUG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5F"/>
                </a:solidFill>
              </a:rPr>
              <a:t>=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87005F"/>
                </a:solidFill>
              </a:rPr>
              <a:t>True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87"/>
                </a:solidFill>
              </a:rPr>
              <a:t>TEMPLATE_DEBUG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5F"/>
                </a:solidFill>
              </a:rPr>
              <a:t>=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87005F"/>
                </a:solidFill>
              </a:rPr>
              <a:t>True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87"/>
                </a:solidFill>
              </a:rPr>
              <a:t>ALLOWED_HOSTS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5F"/>
                </a:solidFill>
              </a:rPr>
              <a:t>=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5F"/>
                </a:solidFill>
              </a:rPr>
              <a:t>[]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關於</a:t>
            </a:r>
            <a:r>
              <a:rPr b="1" sz="2720">
                <a:solidFill>
                  <a:srgbClr val="595959"/>
                </a:solidFill>
              </a:rPr>
              <a:t>Settings</a:t>
            </a:r>
          </a:p>
        </p:txBody>
      </p:sp>
      <p:sp>
        <p:nvSpPr>
          <p:cNvPr id="143" name="Shape 143"/>
          <p:cNvSpPr/>
          <p:nvPr/>
        </p:nvSpPr>
        <p:spPr>
          <a:xfrm>
            <a:off x="323527" y="3573016"/>
            <a:ext cx="3600402" cy="2088233"/>
          </a:xfrm>
          <a:prstGeom prst="roundRect">
            <a:avLst>
              <a:gd name="adj" fmla="val 16667"/>
            </a:avLst>
          </a:prstGeom>
          <a:ln w="25400">
            <a:solidFill>
              <a:srgbClr val="C00000"/>
            </a:solidFill>
            <a:prstDash val="dash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2369814" y="5445223"/>
            <a:ext cx="4292387" cy="657099"/>
          </a:xfrm>
          <a:prstGeom prst="rect">
            <a:avLst/>
          </a:prstGeom>
          <a:gradFill>
            <a:gsLst>
              <a:gs pos="0">
                <a:srgbClr val="82111E"/>
              </a:gs>
              <a:gs pos="80000">
                <a:srgbClr val="AB1727"/>
              </a:gs>
              <a:gs pos="100000">
                <a:srgbClr val="AF1425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上</a:t>
            </a:r>
            <a:r>
              <a:rPr>
                <a:solidFill>
                  <a:srgbClr val="FFFFFF"/>
                </a:solidFill>
              </a:rPr>
              <a:t>Production </a:t>
            </a:r>
            <a:r>
              <a:rPr>
                <a:solidFill>
                  <a:srgbClr val="FFFFFF"/>
                </a:solidFill>
              </a:rPr>
              <a:t>前須要把</a:t>
            </a:r>
            <a:r>
              <a:rPr>
                <a:solidFill>
                  <a:srgbClr val="FFFFFF"/>
                </a:solidFill>
              </a:rPr>
              <a:t>DEBUG </a:t>
            </a:r>
            <a:r>
              <a:rPr>
                <a:solidFill>
                  <a:srgbClr val="FFFFFF"/>
                </a:solidFill>
              </a:rPr>
              <a:t>設定為</a:t>
            </a:r>
            <a:r>
              <a:rPr>
                <a:solidFill>
                  <a:srgbClr val="FFFFFF"/>
                </a:solidFill>
              </a:rPr>
              <a:t>False 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並把</a:t>
            </a:r>
            <a:r>
              <a:rPr>
                <a:solidFill>
                  <a:srgbClr val="FFFFFF"/>
                </a:solidFill>
              </a:rPr>
              <a:t>ALLOWED_HOSTS</a:t>
            </a:r>
            <a:r>
              <a:rPr>
                <a:solidFill>
                  <a:srgbClr val="FFFFFF"/>
                </a:solidFill>
              </a:rPr>
              <a:t>設為允許</a:t>
            </a:r>
            <a:r>
              <a:rPr>
                <a:solidFill>
                  <a:srgbClr val="FFFFFF"/>
                </a:solidFill>
              </a:rPr>
              <a:t>DOMAIN</a:t>
            </a:r>
          </a:p>
        </p:txBody>
      </p:sp>
      <p:sp>
        <p:nvSpPr>
          <p:cNvPr id="145" name="Shape 145"/>
          <p:cNvSpPr/>
          <p:nvPr/>
        </p:nvSpPr>
        <p:spPr>
          <a:xfrm>
            <a:off x="323527" y="2132856"/>
            <a:ext cx="7632850" cy="792089"/>
          </a:xfrm>
          <a:prstGeom prst="roundRect">
            <a:avLst>
              <a:gd name="adj" fmla="val 16667"/>
            </a:avLst>
          </a:prstGeom>
          <a:ln w="25400">
            <a:solidFill>
              <a:srgbClr val="C00000"/>
            </a:solidFill>
            <a:prstDash val="dash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6848379" y="2740278"/>
            <a:ext cx="1018541" cy="325883"/>
          </a:xfrm>
          <a:prstGeom prst="rect">
            <a:avLst/>
          </a:prstGeom>
          <a:gradFill>
            <a:gsLst>
              <a:gs pos="0">
                <a:srgbClr val="82111E"/>
              </a:gs>
              <a:gs pos="80000">
                <a:srgbClr val="AB1727"/>
              </a:gs>
              <a:gs pos="100000">
                <a:srgbClr val="AF1425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不能外洩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安裝的</a:t>
            </a:r>
            <a:r>
              <a:rPr sz="2800">
                <a:solidFill>
                  <a:srgbClr val="595959"/>
                </a:solidFill>
              </a:rPr>
              <a:t>App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87"/>
                </a:solidFill>
              </a:rPr>
              <a:t>INSTALLED_APPS</a:t>
            </a:r>
            <a:endParaRPr sz="24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Middleware: 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</a:rPr>
              <a:t>Request </a:t>
            </a: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 </a:t>
            </a:r>
            <a:r>
              <a:rPr sz="2400">
                <a:solidFill>
                  <a:srgbClr val="595959"/>
                </a:solidFill>
              </a:rPr>
              <a:t>Response </a:t>
            </a: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之間使用的類別</a:t>
            </a:r>
            <a:endParaRPr sz="24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87"/>
                </a:solidFill>
              </a:rPr>
              <a:t>MIDDLEWARE_CLASSES</a:t>
            </a:r>
          </a:p>
        </p:txBody>
      </p:sp>
      <p:sp>
        <p:nvSpPr>
          <p:cNvPr id="149" name="Shape 149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77240">
              <a:defRPr b="0" sz="272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</a:rPr>
              <a:t>其餘設定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1"/>
          </p:nvPr>
        </p:nvSpPr>
        <p:spPr>
          <a:xfrm>
            <a:off x="457200" y="1124744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832104">
              <a:defRPr sz="1800">
                <a:solidFill>
                  <a:srgbClr val="000000"/>
                </a:solidFill>
              </a:defRPr>
            </a:pPr>
            <a:r>
              <a:rPr sz="2548">
                <a:solidFill>
                  <a:srgbClr val="595959"/>
                </a:solidFill>
              </a:rPr>
              <a:t>base.html (</a:t>
            </a:r>
            <a:r>
              <a:rPr sz="2548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母模板</a:t>
            </a:r>
            <a:r>
              <a:rPr sz="2548">
                <a:solidFill>
                  <a:srgbClr val="595959"/>
                </a:solidFill>
              </a:rPr>
              <a:t>)</a:t>
            </a:r>
            <a:endParaRPr sz="2548">
              <a:solidFill>
                <a:srgbClr val="595959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00005F"/>
                </a:solidFill>
              </a:rPr>
              <a:t>&lt;</a:t>
            </a:r>
            <a:r>
              <a:rPr sz="2184">
                <a:solidFill>
                  <a:srgbClr val="000087"/>
                </a:solidFill>
              </a:rPr>
              <a:t>html</a:t>
            </a:r>
            <a:r>
              <a:rPr sz="2184">
                <a:solidFill>
                  <a:srgbClr val="00005F"/>
                </a:solidFill>
              </a:rPr>
              <a:t>&gt;</a:t>
            </a:r>
            <a:endParaRPr sz="2184">
              <a:solidFill>
                <a:srgbClr val="5F5F00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00005F"/>
                </a:solidFill>
              </a:rPr>
              <a:t>&lt;</a:t>
            </a:r>
            <a:r>
              <a:rPr sz="2184">
                <a:solidFill>
                  <a:srgbClr val="000087"/>
                </a:solidFill>
              </a:rPr>
              <a:t>body</a:t>
            </a:r>
            <a:r>
              <a:rPr sz="2184">
                <a:solidFill>
                  <a:srgbClr val="00005F"/>
                </a:solidFill>
              </a:rPr>
              <a:t>&gt;</a:t>
            </a:r>
            <a:endParaRPr sz="2184">
              <a:solidFill>
                <a:srgbClr val="5F5F00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5F5F00"/>
                </a:solidFill>
              </a:rPr>
              <a:t>	</a:t>
            </a:r>
            <a:r>
              <a:rPr sz="2184">
                <a:solidFill>
                  <a:srgbClr val="00005F"/>
                </a:solidFill>
              </a:rPr>
              <a:t>{%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000087"/>
                </a:solidFill>
              </a:rPr>
              <a:t>block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000087"/>
                </a:solidFill>
              </a:rPr>
              <a:t>content</a:t>
            </a:r>
            <a:r>
              <a:rPr sz="2184">
                <a:solidFill>
                  <a:srgbClr val="00005F"/>
                </a:solidFill>
              </a:rPr>
              <a:t>%}</a:t>
            </a:r>
            <a:endParaRPr sz="2184">
              <a:solidFill>
                <a:srgbClr val="5F5F00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5F5F00"/>
                </a:solidFill>
              </a:rPr>
              <a:t>	</a:t>
            </a:r>
            <a:r>
              <a:rPr sz="2184">
                <a:solidFill>
                  <a:srgbClr val="00005F"/>
                </a:solidFill>
              </a:rPr>
              <a:t>{%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000087"/>
                </a:solidFill>
              </a:rPr>
              <a:t>endblock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00005F"/>
                </a:solidFill>
              </a:rPr>
              <a:t>%}</a:t>
            </a:r>
            <a:endParaRPr sz="2184">
              <a:solidFill>
                <a:srgbClr val="5F5F00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00005F"/>
                </a:solidFill>
              </a:rPr>
              <a:t>&lt;/</a:t>
            </a:r>
            <a:r>
              <a:rPr sz="2184">
                <a:solidFill>
                  <a:srgbClr val="000087"/>
                </a:solidFill>
              </a:rPr>
              <a:t>body</a:t>
            </a:r>
            <a:r>
              <a:rPr sz="2184">
                <a:solidFill>
                  <a:srgbClr val="00005F"/>
                </a:solidFill>
              </a:rPr>
              <a:t>&gt;</a:t>
            </a:r>
            <a:endParaRPr sz="2184">
              <a:solidFill>
                <a:srgbClr val="5F5F00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00005F"/>
                </a:solidFill>
              </a:rPr>
              <a:t>&lt;/</a:t>
            </a:r>
            <a:r>
              <a:rPr sz="2184">
                <a:solidFill>
                  <a:srgbClr val="000087"/>
                </a:solidFill>
              </a:rPr>
              <a:t>html</a:t>
            </a:r>
            <a:r>
              <a:rPr sz="2184">
                <a:solidFill>
                  <a:srgbClr val="00005F"/>
                </a:solidFill>
              </a:rPr>
              <a:t>&gt;</a:t>
            </a:r>
            <a:endParaRPr sz="2184">
              <a:solidFill>
                <a:srgbClr val="595959"/>
              </a:solidFill>
            </a:endParaRPr>
          </a:p>
          <a:p>
            <a:pPr lvl="0" marL="312039" indent="-312039" defTabSz="832104">
              <a:defRPr sz="1800">
                <a:solidFill>
                  <a:srgbClr val="000000"/>
                </a:solidFill>
              </a:defRPr>
            </a:pPr>
            <a:r>
              <a:rPr sz="2548">
                <a:solidFill>
                  <a:srgbClr val="595959"/>
                </a:solidFill>
              </a:rPr>
              <a:t>home.html (</a:t>
            </a:r>
            <a:r>
              <a:rPr sz="2548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子模板</a:t>
            </a:r>
            <a:r>
              <a:rPr sz="2548">
                <a:solidFill>
                  <a:srgbClr val="595959"/>
                </a:solidFill>
              </a:rPr>
              <a:t>)</a:t>
            </a:r>
            <a:endParaRPr sz="2548">
              <a:solidFill>
                <a:srgbClr val="595959"/>
              </a:solidFill>
            </a:endParaRPr>
          </a:p>
          <a:p>
            <a:pPr lvl="0" marL="0" indent="0" defTabSz="832104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38">
                <a:solidFill>
                  <a:srgbClr val="00005F"/>
                </a:solidFill>
              </a:rPr>
              <a:t>{%</a:t>
            </a:r>
            <a:r>
              <a:rPr sz="1638">
                <a:solidFill>
                  <a:srgbClr val="5F5F00"/>
                </a:solidFill>
              </a:rPr>
              <a:t> </a:t>
            </a:r>
            <a:r>
              <a:rPr sz="1638">
                <a:solidFill>
                  <a:srgbClr val="000087"/>
                </a:solidFill>
              </a:rPr>
              <a:t>extends</a:t>
            </a:r>
            <a:r>
              <a:rPr sz="1638">
                <a:solidFill>
                  <a:srgbClr val="5F5F00"/>
                </a:solidFill>
              </a:rPr>
              <a:t> </a:t>
            </a:r>
            <a:r>
              <a:rPr sz="1638">
                <a:solidFill>
                  <a:srgbClr val="005F5F"/>
                </a:solidFill>
              </a:rPr>
              <a:t>"base.html"</a:t>
            </a:r>
            <a:r>
              <a:rPr sz="1638">
                <a:solidFill>
                  <a:srgbClr val="5F5F00"/>
                </a:solidFill>
              </a:rPr>
              <a:t> </a:t>
            </a:r>
            <a:r>
              <a:rPr sz="1638">
                <a:solidFill>
                  <a:srgbClr val="00005F"/>
                </a:solidFill>
              </a:rPr>
              <a:t>%}</a:t>
            </a:r>
            <a:endParaRPr sz="1638">
              <a:solidFill>
                <a:srgbClr val="5F5F00"/>
              </a:solidFill>
            </a:endParaRPr>
          </a:p>
          <a:p>
            <a:pPr lvl="0" marL="0" indent="0" defTabSz="832104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38">
                <a:solidFill>
                  <a:srgbClr val="5F5F00"/>
                </a:solidFill>
              </a:rPr>
              <a:t>	</a:t>
            </a:r>
            <a:r>
              <a:rPr sz="1638">
                <a:solidFill>
                  <a:srgbClr val="00005F"/>
                </a:solidFill>
              </a:rPr>
              <a:t>{%</a:t>
            </a:r>
            <a:r>
              <a:rPr sz="1638">
                <a:solidFill>
                  <a:srgbClr val="5F5F00"/>
                </a:solidFill>
              </a:rPr>
              <a:t> </a:t>
            </a:r>
            <a:r>
              <a:rPr sz="1638">
                <a:solidFill>
                  <a:srgbClr val="000087"/>
                </a:solidFill>
              </a:rPr>
              <a:t>block</a:t>
            </a:r>
            <a:r>
              <a:rPr sz="1638">
                <a:solidFill>
                  <a:srgbClr val="5F5F00"/>
                </a:solidFill>
              </a:rPr>
              <a:t> </a:t>
            </a:r>
            <a:r>
              <a:rPr sz="1638">
                <a:solidFill>
                  <a:srgbClr val="000087"/>
                </a:solidFill>
              </a:rPr>
              <a:t>content</a:t>
            </a:r>
            <a:r>
              <a:rPr sz="1638">
                <a:solidFill>
                  <a:srgbClr val="00005F"/>
                </a:solidFill>
              </a:rPr>
              <a:t>%}</a:t>
            </a:r>
            <a:endParaRPr sz="1638">
              <a:solidFill>
                <a:srgbClr val="5F5F00"/>
              </a:solidFill>
            </a:endParaRPr>
          </a:p>
          <a:p>
            <a:pPr lvl="0" marL="0" indent="0" defTabSz="832104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38">
                <a:solidFill>
                  <a:srgbClr val="5F5F00"/>
                </a:solidFill>
              </a:rPr>
              <a:t>	</a:t>
            </a:r>
            <a:r>
              <a:rPr sz="1638">
                <a:solidFill>
                  <a:srgbClr val="00005F"/>
                </a:solidFill>
              </a:rPr>
              <a:t>&lt;</a:t>
            </a:r>
            <a:r>
              <a:rPr sz="1638">
                <a:solidFill>
                  <a:srgbClr val="000087"/>
                </a:solidFill>
              </a:rPr>
              <a:t>h1</a:t>
            </a:r>
            <a:r>
              <a:rPr sz="1638">
                <a:solidFill>
                  <a:srgbClr val="00005F"/>
                </a:solidFill>
              </a:rPr>
              <a:t>&gt;</a:t>
            </a:r>
            <a:r>
              <a:rPr sz="1638">
                <a:solidFill>
                  <a:srgbClr val="000087"/>
                </a:solidFill>
              </a:rPr>
              <a:t>Inherit</a:t>
            </a:r>
            <a:r>
              <a:rPr sz="1638">
                <a:solidFill>
                  <a:srgbClr val="00005F"/>
                </a:solidFill>
              </a:rPr>
              <a:t>&lt;/</a:t>
            </a:r>
            <a:r>
              <a:rPr sz="1638">
                <a:solidFill>
                  <a:srgbClr val="000087"/>
                </a:solidFill>
              </a:rPr>
              <a:t>h1</a:t>
            </a:r>
            <a:r>
              <a:rPr sz="1638">
                <a:solidFill>
                  <a:srgbClr val="00005F"/>
                </a:solidFill>
              </a:rPr>
              <a:t>&gt;</a:t>
            </a:r>
            <a:endParaRPr sz="1638">
              <a:solidFill>
                <a:srgbClr val="5F5F00"/>
              </a:solidFill>
            </a:endParaRPr>
          </a:p>
          <a:p>
            <a:pPr lvl="0" marL="0" indent="0" defTabSz="832104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38">
                <a:solidFill>
                  <a:srgbClr val="5F5F00"/>
                </a:solidFill>
              </a:rPr>
              <a:t>	</a:t>
            </a:r>
            <a:r>
              <a:rPr sz="1638">
                <a:solidFill>
                  <a:srgbClr val="00005F"/>
                </a:solidFill>
              </a:rPr>
              <a:t>{%</a:t>
            </a:r>
            <a:r>
              <a:rPr sz="1638">
                <a:solidFill>
                  <a:srgbClr val="5F5F00"/>
                </a:solidFill>
              </a:rPr>
              <a:t> </a:t>
            </a:r>
            <a:r>
              <a:rPr sz="1638">
                <a:solidFill>
                  <a:srgbClr val="000087"/>
                </a:solidFill>
              </a:rPr>
              <a:t>endblock</a:t>
            </a:r>
            <a:r>
              <a:rPr sz="1638">
                <a:solidFill>
                  <a:srgbClr val="5F5F00"/>
                </a:solidFill>
              </a:rPr>
              <a:t> </a:t>
            </a:r>
            <a:r>
              <a:rPr sz="1638">
                <a:solidFill>
                  <a:srgbClr val="00005F"/>
                </a:solidFill>
              </a:rPr>
              <a:t>%}</a:t>
            </a: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77240">
              <a:defRPr b="0" sz="272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</a:rPr>
              <a:t>模板繼承</a:t>
            </a:r>
          </a:p>
        </p:txBody>
      </p:sp>
      <p:pic>
        <p:nvPicPr>
          <p:cNvPr id="153" name="image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6449" y="4581128"/>
            <a:ext cx="3744417" cy="1660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722312" y="2565400"/>
            <a:ext cx="7772401" cy="13620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b="1" sz="4000">
                <a:solidFill>
                  <a:srgbClr val="595959"/>
                </a:solidFill>
              </a:rPr>
              <a:t>Bootstrap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idx="1"/>
          </p:nvPr>
        </p:nvSpPr>
        <p:spPr>
          <a:xfrm>
            <a:off x="457200" y="1124744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http://getbootstrap.com/</a:t>
            </a:r>
          </a:p>
        </p:txBody>
      </p:sp>
      <p:sp>
        <p:nvSpPr>
          <p:cNvPr id="158" name="Shape 158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Bootstrap</a:t>
            </a:r>
          </a:p>
        </p:txBody>
      </p:sp>
      <p:pic>
        <p:nvPicPr>
          <p:cNvPr id="159" name="image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1772816"/>
            <a:ext cx="7547596" cy="430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722312" y="2565400"/>
            <a:ext cx="7772401" cy="13620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cap="none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95959"/>
                </a:solidFill>
              </a:rPr>
              <a:t>Django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下載</a:t>
            </a:r>
            <a:r>
              <a:rPr sz="2800">
                <a:solidFill>
                  <a:srgbClr val="595959"/>
                </a:solidFill>
              </a:rPr>
              <a:t>bootstrap 3.3.1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  <a:hlinkClick r:id="rId2" invalidUrl="" action="" tgtFrame="" tooltip="" history="1" highlightClick="0" endSnd="0"/>
              </a:rPr>
              <a:t>https</a:t>
            </a:r>
            <a:r>
              <a:rPr sz="2400">
                <a:solidFill>
                  <a:srgbClr val="595959"/>
                </a:solidFill>
                <a:hlinkClick r:id="rId2" invalidUrl="" action="" tgtFrame="" tooltip="" history="1" highlightClick="0" endSnd="0"/>
              </a:rPr>
              <a:t>://</a:t>
            </a:r>
            <a:r>
              <a:rPr sz="2400">
                <a:solidFill>
                  <a:srgbClr val="595959"/>
                </a:solidFill>
                <a:hlinkClick r:id="rId2" invalidUrl="" action="" tgtFrame="" tooltip="" history="1" highlightClick="0" endSnd="0"/>
              </a:rPr>
              <a:t>github.com/twbs/bootstrap/releases/download/v3.3.1/bootstrap-3.3.1-dist.zip</a:t>
            </a:r>
            <a:endParaRPr sz="24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解壓縮</a:t>
            </a:r>
            <a:r>
              <a:rPr sz="2800">
                <a:solidFill>
                  <a:srgbClr val="595959"/>
                </a:solidFill>
              </a:rPr>
              <a:t>bootstrap 3.3.1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</a:t>
            </a:r>
            <a:r>
              <a:rPr sz="2400">
                <a:solidFill>
                  <a:srgbClr val="595959"/>
                </a:solidFill>
              </a:rPr>
              <a:t>dist </a:t>
            </a: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更名為</a:t>
            </a:r>
            <a:r>
              <a:rPr sz="2400">
                <a:solidFill>
                  <a:srgbClr val="595959"/>
                </a:solidFill>
              </a:rPr>
              <a:t>static_root</a:t>
            </a:r>
            <a:endParaRPr sz="24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</a:t>
            </a:r>
            <a:r>
              <a:rPr sz="2400">
                <a:solidFill>
                  <a:srgbClr val="595959"/>
                </a:solidFill>
              </a:rPr>
              <a:t>src </a:t>
            </a: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下開一新資料夾 </a:t>
            </a:r>
            <a:r>
              <a:rPr sz="2400">
                <a:solidFill>
                  <a:srgbClr val="595959"/>
                </a:solidFill>
              </a:rPr>
              <a:t>static</a:t>
            </a:r>
            <a:endParaRPr sz="24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</a:t>
            </a:r>
            <a:r>
              <a:rPr sz="2400">
                <a:solidFill>
                  <a:srgbClr val="595959"/>
                </a:solidFill>
              </a:rPr>
              <a:t>static_root </a:t>
            </a: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複製到</a:t>
            </a:r>
            <a:r>
              <a:rPr sz="2400">
                <a:solidFill>
                  <a:srgbClr val="595959"/>
                </a:solidFill>
              </a:rPr>
              <a:t>static </a:t>
            </a: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</a:t>
            </a:r>
          </a:p>
        </p:txBody>
      </p:sp>
      <p:sp>
        <p:nvSpPr>
          <p:cNvPr id="162" name="Shape 162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下載</a:t>
            </a:r>
            <a:r>
              <a:rPr b="1" sz="2720">
                <a:solidFill>
                  <a:srgbClr val="595959"/>
                </a:solidFill>
              </a:rPr>
              <a:t>Bootstrap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檢視網頁原始碼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複製貼上到</a:t>
            </a:r>
            <a:r>
              <a:rPr sz="2800">
                <a:solidFill>
                  <a:srgbClr val="595959"/>
                </a:solidFill>
              </a:rPr>
              <a:t>base.html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把裡面的 </a:t>
            </a:r>
            <a:r>
              <a:rPr sz="2400">
                <a:solidFill>
                  <a:srgbClr val="595959"/>
                </a:solidFill>
              </a:rPr>
              <a:t>../../dist</a:t>
            </a:r>
            <a:r>
              <a:rPr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改成 </a:t>
            </a:r>
            <a:r>
              <a:rPr sz="2400">
                <a:solidFill>
                  <a:srgbClr val="595959"/>
                </a:solidFill>
              </a:rPr>
              <a:t>/static/</a:t>
            </a:r>
            <a:endParaRPr sz="24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5F"/>
                </a:solidFill>
              </a:rPr>
              <a:t>&lt;</a:t>
            </a:r>
            <a:r>
              <a:rPr sz="2400">
                <a:solidFill>
                  <a:srgbClr val="000087"/>
                </a:solidFill>
              </a:rPr>
              <a:t>script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87"/>
                </a:solidFill>
              </a:rPr>
              <a:t>src</a:t>
            </a:r>
            <a:r>
              <a:rPr sz="2400">
                <a:solidFill>
                  <a:srgbClr val="00005F"/>
                </a:solidFill>
              </a:rPr>
              <a:t>=</a:t>
            </a:r>
            <a:r>
              <a:rPr sz="2400">
                <a:solidFill>
                  <a:srgbClr val="005F5F"/>
                </a:solidFill>
              </a:rPr>
              <a:t>"/static/js/bootstrap.min.js"</a:t>
            </a:r>
            <a:r>
              <a:rPr sz="2400">
                <a:solidFill>
                  <a:srgbClr val="00005F"/>
                </a:solidFill>
              </a:rPr>
              <a:t>&gt;&lt;/</a:t>
            </a:r>
            <a:r>
              <a:rPr sz="2400">
                <a:solidFill>
                  <a:srgbClr val="000087"/>
                </a:solidFill>
              </a:rPr>
              <a:t>script</a:t>
            </a:r>
            <a:r>
              <a:rPr sz="2400">
                <a:solidFill>
                  <a:srgbClr val="00005F"/>
                </a:solidFill>
              </a:rPr>
              <a:t>&gt;</a:t>
            </a:r>
          </a:p>
        </p:txBody>
      </p:sp>
      <p:sp>
        <p:nvSpPr>
          <p:cNvPr id="165" name="Shape 165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複製</a:t>
            </a:r>
            <a:r>
              <a:rPr b="1" sz="2720">
                <a:solidFill>
                  <a:srgbClr val="595959"/>
                </a:solidFill>
              </a:rPr>
              <a:t>Jumbotron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的原始碼</a:t>
            </a:r>
          </a:p>
        </p:txBody>
      </p:sp>
      <p:pic>
        <p:nvPicPr>
          <p:cNvPr id="166" name="image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4154" y="1124744"/>
            <a:ext cx="2038351" cy="2762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87"/>
                </a:solidFill>
              </a:rPr>
              <a:t>STATIC_URL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5F"/>
                </a:solidFill>
              </a:rPr>
              <a:t>=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5F5F"/>
                </a:solidFill>
              </a:rPr>
              <a:t>'/static/'</a:t>
            </a:r>
            <a:endParaRPr sz="2400">
              <a:solidFill>
                <a:srgbClr val="5F5F00"/>
              </a:solidFill>
            </a:endParaRPr>
          </a:p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87"/>
                </a:solidFill>
              </a:rPr>
              <a:t>STATIC_ROOT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5F"/>
                </a:solidFill>
              </a:rPr>
              <a:t>=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87"/>
                </a:solidFill>
              </a:rPr>
              <a:t>os</a:t>
            </a:r>
            <a:r>
              <a:rPr sz="2400">
                <a:solidFill>
                  <a:srgbClr val="00005F"/>
                </a:solidFill>
              </a:rPr>
              <a:t>.</a:t>
            </a:r>
            <a:r>
              <a:rPr sz="2400">
                <a:solidFill>
                  <a:srgbClr val="000087"/>
                </a:solidFill>
              </a:rPr>
              <a:t>path</a:t>
            </a:r>
            <a:r>
              <a:rPr sz="2400">
                <a:solidFill>
                  <a:srgbClr val="00005F"/>
                </a:solidFill>
              </a:rPr>
              <a:t>.</a:t>
            </a:r>
            <a:r>
              <a:rPr sz="2400">
                <a:solidFill>
                  <a:srgbClr val="000087"/>
                </a:solidFill>
              </a:rPr>
              <a:t>join</a:t>
            </a:r>
            <a:r>
              <a:rPr sz="2400">
                <a:solidFill>
                  <a:srgbClr val="00005F"/>
                </a:solidFill>
              </a:rPr>
              <a:t>(</a:t>
            </a:r>
            <a:r>
              <a:rPr sz="2400">
                <a:solidFill>
                  <a:srgbClr val="000087"/>
                </a:solidFill>
              </a:rPr>
              <a:t>BASE_DIR</a:t>
            </a:r>
            <a:r>
              <a:rPr sz="2400">
                <a:solidFill>
                  <a:srgbClr val="00005F"/>
                </a:solidFill>
              </a:rPr>
              <a:t>,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5F5F"/>
                </a:solidFill>
              </a:rPr>
              <a:t>'static'</a:t>
            </a:r>
            <a:r>
              <a:rPr sz="2400">
                <a:solidFill>
                  <a:srgbClr val="00005F"/>
                </a:solidFill>
              </a:rPr>
              <a:t>)</a:t>
            </a:r>
            <a:endParaRPr sz="2400">
              <a:solidFill>
                <a:srgbClr val="5F5F00"/>
              </a:solidFill>
            </a:endParaRPr>
          </a:p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87"/>
                </a:solidFill>
              </a:rPr>
              <a:t>STATICFILES_DIRS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5F"/>
                </a:solidFill>
              </a:rPr>
              <a:t>=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005F"/>
                </a:solidFill>
              </a:rPr>
              <a:t>(</a:t>
            </a:r>
            <a:endParaRPr sz="2400">
              <a:solidFill>
                <a:srgbClr val="5F5F00"/>
              </a:solidFill>
            </a:endParaRPr>
          </a:p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00"/>
                </a:solidFill>
              </a:rPr>
              <a:t>    </a:t>
            </a:r>
            <a:r>
              <a:rPr sz="2400">
                <a:solidFill>
                  <a:srgbClr val="000087"/>
                </a:solidFill>
              </a:rPr>
              <a:t>os</a:t>
            </a:r>
            <a:r>
              <a:rPr sz="2400">
                <a:solidFill>
                  <a:srgbClr val="00005F"/>
                </a:solidFill>
              </a:rPr>
              <a:t>.</a:t>
            </a:r>
            <a:r>
              <a:rPr sz="2400">
                <a:solidFill>
                  <a:srgbClr val="000087"/>
                </a:solidFill>
              </a:rPr>
              <a:t>path</a:t>
            </a:r>
            <a:r>
              <a:rPr sz="2400">
                <a:solidFill>
                  <a:srgbClr val="00005F"/>
                </a:solidFill>
              </a:rPr>
              <a:t>.</a:t>
            </a:r>
            <a:r>
              <a:rPr sz="2400">
                <a:solidFill>
                  <a:srgbClr val="000087"/>
                </a:solidFill>
              </a:rPr>
              <a:t>join</a:t>
            </a:r>
            <a:r>
              <a:rPr sz="2400">
                <a:solidFill>
                  <a:srgbClr val="00005F"/>
                </a:solidFill>
              </a:rPr>
              <a:t>(</a:t>
            </a:r>
            <a:r>
              <a:rPr sz="2400">
                <a:solidFill>
                  <a:srgbClr val="000087"/>
                </a:solidFill>
              </a:rPr>
              <a:t>BASE_DIR</a:t>
            </a:r>
            <a:r>
              <a:rPr sz="2400">
                <a:solidFill>
                  <a:srgbClr val="00005F"/>
                </a:solidFill>
              </a:rPr>
              <a:t>,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5F5F"/>
                </a:solidFill>
              </a:rPr>
              <a:t>'static'</a:t>
            </a:r>
            <a:r>
              <a:rPr sz="2400">
                <a:solidFill>
                  <a:srgbClr val="00005F"/>
                </a:solidFill>
              </a:rPr>
              <a:t>,</a:t>
            </a:r>
            <a:r>
              <a:rPr sz="2400">
                <a:solidFill>
                  <a:srgbClr val="5F5F00"/>
                </a:solidFill>
              </a:rPr>
              <a:t> </a:t>
            </a:r>
            <a:r>
              <a:rPr sz="2400">
                <a:solidFill>
                  <a:srgbClr val="005F5F"/>
                </a:solidFill>
              </a:rPr>
              <a:t>'static_root'</a:t>
            </a:r>
            <a:r>
              <a:rPr sz="2400">
                <a:solidFill>
                  <a:srgbClr val="00005F"/>
                </a:solidFill>
              </a:rPr>
              <a:t>),</a:t>
            </a:r>
            <a:endParaRPr sz="2400">
              <a:solidFill>
                <a:srgbClr val="5F5F00"/>
              </a:solidFill>
            </a:endParaRPr>
          </a:p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5F"/>
                </a:solidFill>
              </a:rPr>
              <a:t>)</a:t>
            </a:r>
          </a:p>
        </p:txBody>
      </p:sp>
      <p:sp>
        <p:nvSpPr>
          <p:cNvPr id="169" name="Shape 169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修改一下</a:t>
            </a:r>
            <a:r>
              <a:rPr b="1" sz="2720">
                <a:solidFill>
                  <a:srgbClr val="595959"/>
                </a:solidFill>
              </a:rPr>
              <a:t>static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的設定</a:t>
            </a:r>
          </a:p>
        </p:txBody>
      </p:sp>
      <p:sp>
        <p:nvSpPr>
          <p:cNvPr id="170" name="Shape 170"/>
          <p:cNvSpPr/>
          <p:nvPr/>
        </p:nvSpPr>
        <p:spPr>
          <a:xfrm>
            <a:off x="2987824" y="3501008"/>
            <a:ext cx="4742778" cy="379659"/>
          </a:xfrm>
          <a:prstGeom prst="rect">
            <a:avLst/>
          </a:prstGeom>
          <a:gradFill>
            <a:gsLst>
              <a:gs pos="0">
                <a:srgbClr val="82111E"/>
              </a:gs>
              <a:gs pos="80000">
                <a:srgbClr val="AB1727"/>
              </a:gs>
              <a:gs pos="100000">
                <a:srgbClr val="AF1425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STATIC_ROOT</a:t>
            </a:r>
            <a:r>
              <a:rPr>
                <a:solidFill>
                  <a:srgbClr val="FFFFFF"/>
                </a:solidFill>
              </a:rPr>
              <a:t> 跟 </a:t>
            </a:r>
            <a:r>
              <a:rPr>
                <a:solidFill>
                  <a:srgbClr val="FFFFFF"/>
                </a:solidFill>
              </a:rPr>
              <a:t>STATICFILES_DIRS </a:t>
            </a:r>
            <a:r>
              <a:rPr>
                <a:solidFill>
                  <a:srgbClr val="FFFFFF"/>
                </a:solidFill>
              </a:rPr>
              <a:t>設定不能重複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重新檢視</a:t>
            </a:r>
            <a:r>
              <a:rPr sz="2800">
                <a:solidFill>
                  <a:srgbClr val="595959"/>
                </a:solidFill>
              </a:rPr>
              <a:t>127.0.0.1:8000</a:t>
            </a:r>
          </a:p>
        </p:txBody>
      </p:sp>
      <p:sp>
        <p:nvSpPr>
          <p:cNvPr id="173" name="Shape 173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重啟</a:t>
            </a:r>
            <a:r>
              <a:rPr b="1" sz="2720">
                <a:solidFill>
                  <a:srgbClr val="595959"/>
                </a:solidFill>
              </a:rPr>
              <a:t>Server</a:t>
            </a:r>
          </a:p>
        </p:txBody>
      </p:sp>
      <p:pic>
        <p:nvPicPr>
          <p:cNvPr id="174" name="image3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467" y="2132856"/>
            <a:ext cx="7200801" cy="340087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7092280" y="5878059"/>
            <a:ext cx="1475741" cy="325883"/>
          </a:xfrm>
          <a:prstGeom prst="rect">
            <a:avLst/>
          </a:prstGeom>
          <a:gradFill>
            <a:gsLst>
              <a:gs pos="0">
                <a:srgbClr val="82111E"/>
              </a:gs>
              <a:gs pos="80000">
                <a:srgbClr val="AB1727"/>
              </a:gs>
              <a:gs pos="100000">
                <a:srgbClr val="AF1425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好像有點專業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722312" y="2565400"/>
            <a:ext cx="7772401" cy="13620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</a:t>
            </a:r>
            <a:r>
              <a:rPr b="1" sz="4000">
                <a:solidFill>
                  <a:srgbClr val="595959"/>
                </a:solidFill>
              </a:rPr>
              <a:t>Django </a:t>
            </a:r>
            <a:r>
              <a:rPr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新APP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python mange.py startapp joins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</a:t>
            </a:r>
            <a:r>
              <a:rPr sz="2800">
                <a:solidFill>
                  <a:srgbClr val="595959"/>
                </a:solidFill>
              </a:rPr>
              <a:t>joins </a:t>
            </a: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b="1" sz="2720">
                <a:solidFill>
                  <a:srgbClr val="595959"/>
                </a:solidFill>
              </a:rPr>
              <a:t>joins App</a:t>
            </a:r>
          </a:p>
        </p:txBody>
      </p:sp>
      <p:pic>
        <p:nvPicPr>
          <p:cNvPr id="181" name="image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640" y="2924943"/>
            <a:ext cx="2448273" cy="2895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註解掉</a:t>
            </a:r>
            <a:r>
              <a:rPr sz="2800">
                <a:solidFill>
                  <a:srgbClr val="595959"/>
                </a:solidFill>
              </a:rPr>
              <a:t>test_project </a:t>
            </a: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 </a:t>
            </a:r>
            <a:r>
              <a:rPr sz="2800">
                <a:solidFill>
                  <a:srgbClr val="595959"/>
                </a:solidFill>
              </a:rPr>
              <a:t>views.py </a:t>
            </a: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改在</a:t>
            </a:r>
            <a:r>
              <a:rPr sz="2800">
                <a:solidFill>
                  <a:srgbClr val="595959"/>
                </a:solidFill>
              </a:rPr>
              <a:t>joins </a:t>
            </a: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下的</a:t>
            </a:r>
            <a:r>
              <a:rPr sz="2800">
                <a:solidFill>
                  <a:srgbClr val="595959"/>
                </a:solidFill>
              </a:rPr>
              <a:t>views.py </a:t>
            </a: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增添下面幾行</a:t>
            </a:r>
            <a:endParaRPr sz="2800">
              <a:solidFill>
                <a:srgbClr val="595959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7005F"/>
                </a:solidFill>
              </a:rPr>
              <a:t>from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django</a:t>
            </a:r>
            <a:r>
              <a:rPr sz="2800">
                <a:solidFill>
                  <a:srgbClr val="00005F"/>
                </a:solidFill>
              </a:rPr>
              <a:t>.</a:t>
            </a:r>
            <a:r>
              <a:rPr sz="2800">
                <a:solidFill>
                  <a:srgbClr val="000087"/>
                </a:solidFill>
              </a:rPr>
              <a:t>shortcuts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87005F"/>
                </a:solidFill>
              </a:rPr>
              <a:t>import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render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7005F"/>
                </a:solidFill>
              </a:rPr>
              <a:t>def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AF0000"/>
                </a:solidFill>
              </a:rPr>
              <a:t>home</a:t>
            </a:r>
            <a:r>
              <a:rPr sz="2800">
                <a:solidFill>
                  <a:srgbClr val="00005F"/>
                </a:solidFill>
              </a:rPr>
              <a:t>(</a:t>
            </a:r>
            <a:r>
              <a:rPr sz="2800">
                <a:solidFill>
                  <a:srgbClr val="000087"/>
                </a:solidFill>
              </a:rPr>
              <a:t>request</a:t>
            </a:r>
            <a:r>
              <a:rPr sz="2800">
                <a:solidFill>
                  <a:srgbClr val="00005F"/>
                </a:solidFill>
              </a:rPr>
              <a:t>):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	</a:t>
            </a:r>
            <a:r>
              <a:rPr sz="2800">
                <a:solidFill>
                  <a:srgbClr val="000087"/>
                </a:solidFill>
              </a:rPr>
              <a:t>context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=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{}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	</a:t>
            </a:r>
            <a:r>
              <a:rPr sz="2800">
                <a:solidFill>
                  <a:srgbClr val="000087"/>
                </a:solidFill>
              </a:rPr>
              <a:t>template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5F"/>
                </a:solidFill>
              </a:rPr>
              <a:t>=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5F5F"/>
                </a:solidFill>
              </a:rPr>
              <a:t>"home.html"</a:t>
            </a:r>
            <a:endParaRPr sz="28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00"/>
                </a:solidFill>
              </a:rPr>
              <a:t>	</a:t>
            </a:r>
            <a:r>
              <a:rPr sz="2800">
                <a:solidFill>
                  <a:srgbClr val="87005F"/>
                </a:solidFill>
              </a:rPr>
              <a:t>return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render</a:t>
            </a:r>
            <a:r>
              <a:rPr sz="2800">
                <a:solidFill>
                  <a:srgbClr val="00005F"/>
                </a:solidFill>
              </a:rPr>
              <a:t>(</a:t>
            </a:r>
            <a:r>
              <a:rPr sz="2800">
                <a:solidFill>
                  <a:srgbClr val="000087"/>
                </a:solidFill>
              </a:rPr>
              <a:t>request</a:t>
            </a:r>
            <a:r>
              <a:rPr sz="2800">
                <a:solidFill>
                  <a:srgbClr val="00005F"/>
                </a:solidFill>
              </a:rPr>
              <a:t>,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template</a:t>
            </a:r>
            <a:r>
              <a:rPr sz="2800">
                <a:solidFill>
                  <a:srgbClr val="00005F"/>
                </a:solidFill>
              </a:rPr>
              <a:t>,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context</a:t>
            </a:r>
            <a:r>
              <a:rPr sz="2800">
                <a:solidFill>
                  <a:srgbClr val="00005F"/>
                </a:solidFill>
              </a:rPr>
              <a:t>)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更改使用</a:t>
            </a:r>
            <a:r>
              <a:rPr b="1" sz="2720">
                <a:solidFill>
                  <a:srgbClr val="595959"/>
                </a:solidFill>
              </a:rPr>
              <a:t>joins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下面的</a:t>
            </a:r>
            <a:r>
              <a:rPr b="1" sz="2720">
                <a:solidFill>
                  <a:srgbClr val="595959"/>
                </a:solidFill>
              </a:rPr>
              <a:t>view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0087"/>
                </a:solidFill>
              </a:rPr>
              <a:t>url</a:t>
            </a:r>
            <a:r>
              <a:rPr sz="2800">
                <a:solidFill>
                  <a:srgbClr val="00005F"/>
                </a:solidFill>
              </a:rPr>
              <a:t>(</a:t>
            </a:r>
            <a:r>
              <a:rPr sz="2800">
                <a:solidFill>
                  <a:srgbClr val="005F5F"/>
                </a:solidFill>
              </a:rPr>
              <a:t>r'^$'</a:t>
            </a:r>
            <a:r>
              <a:rPr sz="2800">
                <a:solidFill>
                  <a:srgbClr val="00005F"/>
                </a:solidFill>
              </a:rPr>
              <a:t>,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5F5F"/>
                </a:solidFill>
              </a:rPr>
              <a:t>'joins.views.home'</a:t>
            </a:r>
            <a:r>
              <a:rPr sz="2800">
                <a:solidFill>
                  <a:srgbClr val="00005F"/>
                </a:solidFill>
              </a:rPr>
              <a:t>,</a:t>
            </a:r>
            <a:r>
              <a:rPr sz="2800">
                <a:solidFill>
                  <a:srgbClr val="5F5F00"/>
                </a:solidFill>
              </a:rPr>
              <a:t> </a:t>
            </a:r>
            <a:r>
              <a:rPr sz="2800">
                <a:solidFill>
                  <a:srgbClr val="000087"/>
                </a:solidFill>
              </a:rPr>
              <a:t>name</a:t>
            </a:r>
            <a:r>
              <a:rPr sz="2800">
                <a:solidFill>
                  <a:srgbClr val="00005F"/>
                </a:solidFill>
              </a:rPr>
              <a:t>=</a:t>
            </a:r>
            <a:r>
              <a:rPr sz="2800">
                <a:solidFill>
                  <a:srgbClr val="005F5F"/>
                </a:solidFill>
              </a:rPr>
              <a:t>'home'</a:t>
            </a:r>
            <a:r>
              <a:rPr sz="2800">
                <a:solidFill>
                  <a:srgbClr val="00005F"/>
                </a:solidFill>
              </a:rPr>
              <a:t>),</a:t>
            </a:r>
          </a:p>
        </p:txBody>
      </p:sp>
      <p:sp>
        <p:nvSpPr>
          <p:cNvPr id="187" name="Shape 187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86968">
              <a:defRPr b="0" sz="1800">
                <a:solidFill>
                  <a:srgbClr val="000000"/>
                </a:solidFill>
              </a:defRPr>
            </a:pP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將原本</a:t>
            </a:r>
            <a:r>
              <a:rPr b="1" sz="2716">
                <a:solidFill>
                  <a:srgbClr val="595959"/>
                </a:solidFill>
              </a:rPr>
              <a:t>urls.py</a:t>
            </a: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指向</a:t>
            </a:r>
            <a:r>
              <a:rPr b="1" sz="2716">
                <a:solidFill>
                  <a:srgbClr val="595959"/>
                </a:solidFill>
              </a:rPr>
              <a:t>test_project </a:t>
            </a:r>
            <a:r>
              <a:rPr sz="2716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的改指向</a:t>
            </a:r>
            <a:r>
              <a:rPr b="1" sz="2716">
                <a:solidFill>
                  <a:srgbClr val="595959"/>
                </a:solidFill>
              </a:rPr>
              <a:t>joins</a:t>
            </a:r>
          </a:p>
        </p:txBody>
      </p:sp>
      <p:pic>
        <p:nvPicPr>
          <p:cNvPr id="188" name="image3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583" y="2492896"/>
            <a:ext cx="6706742" cy="3688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7005F"/>
                </a:solidFill>
              </a:rPr>
              <a:t>from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87"/>
                </a:solidFill>
              </a:rPr>
              <a:t>django</a:t>
            </a:r>
            <a:r>
              <a:rPr sz="1600">
                <a:solidFill>
                  <a:srgbClr val="00005F"/>
                </a:solidFill>
              </a:rPr>
              <a:t>.</a:t>
            </a:r>
            <a:r>
              <a:rPr sz="1600">
                <a:solidFill>
                  <a:srgbClr val="000087"/>
                </a:solidFill>
              </a:rPr>
              <a:t>db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87005F"/>
                </a:solidFill>
              </a:rPr>
              <a:t>import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87"/>
                </a:solidFill>
              </a:rPr>
              <a:t>models</a:t>
            </a:r>
            <a:endParaRPr sz="16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F5F00"/>
              </a:solidFill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7875F"/>
                </a:solidFill>
              </a:rPr>
              <a:t># Create your models here.</a:t>
            </a:r>
            <a:endParaRPr sz="16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F5F00"/>
              </a:solidFill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7005F"/>
                </a:solidFill>
              </a:rPr>
              <a:t>class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5F0000"/>
                </a:solidFill>
              </a:rPr>
              <a:t>Join</a:t>
            </a:r>
            <a:r>
              <a:rPr sz="1600">
                <a:solidFill>
                  <a:srgbClr val="00005F"/>
                </a:solidFill>
              </a:rPr>
              <a:t>(</a:t>
            </a:r>
            <a:r>
              <a:rPr sz="1600">
                <a:solidFill>
                  <a:srgbClr val="000087"/>
                </a:solidFill>
              </a:rPr>
              <a:t>models</a:t>
            </a:r>
            <a:r>
              <a:rPr sz="1600">
                <a:solidFill>
                  <a:srgbClr val="00005F"/>
                </a:solidFill>
              </a:rPr>
              <a:t>.</a:t>
            </a:r>
            <a:r>
              <a:rPr sz="1600">
                <a:solidFill>
                  <a:srgbClr val="000087"/>
                </a:solidFill>
              </a:rPr>
              <a:t>Model</a:t>
            </a:r>
            <a:r>
              <a:rPr sz="1600">
                <a:solidFill>
                  <a:srgbClr val="00005F"/>
                </a:solidFill>
              </a:rPr>
              <a:t>):</a:t>
            </a:r>
            <a:endParaRPr sz="1600">
              <a:solidFill>
                <a:srgbClr val="5F5F00"/>
              </a:solidFill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F5F00"/>
                </a:solidFill>
              </a:rPr>
              <a:t>	</a:t>
            </a:r>
            <a:r>
              <a:rPr sz="1600">
                <a:solidFill>
                  <a:srgbClr val="000087"/>
                </a:solidFill>
              </a:rPr>
              <a:t>email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5F"/>
                </a:solidFill>
              </a:rPr>
              <a:t>=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87"/>
                </a:solidFill>
              </a:rPr>
              <a:t>models</a:t>
            </a:r>
            <a:r>
              <a:rPr sz="1600">
                <a:solidFill>
                  <a:srgbClr val="00005F"/>
                </a:solidFill>
              </a:rPr>
              <a:t>.</a:t>
            </a:r>
            <a:r>
              <a:rPr sz="1600">
                <a:solidFill>
                  <a:srgbClr val="000087"/>
                </a:solidFill>
              </a:rPr>
              <a:t>EmailField</a:t>
            </a:r>
            <a:r>
              <a:rPr sz="1600">
                <a:solidFill>
                  <a:srgbClr val="00005F"/>
                </a:solidFill>
              </a:rPr>
              <a:t>()</a:t>
            </a:r>
            <a:endParaRPr sz="1600">
              <a:solidFill>
                <a:srgbClr val="5F5F00"/>
              </a:solidFill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F5F00"/>
                </a:solidFill>
              </a:rPr>
              <a:t>	</a:t>
            </a:r>
            <a:r>
              <a:rPr sz="1600">
                <a:solidFill>
                  <a:srgbClr val="000087"/>
                </a:solidFill>
              </a:rPr>
              <a:t>timestamp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5F"/>
                </a:solidFill>
              </a:rPr>
              <a:t>=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87"/>
                </a:solidFill>
              </a:rPr>
              <a:t>models</a:t>
            </a:r>
            <a:r>
              <a:rPr sz="1600">
                <a:solidFill>
                  <a:srgbClr val="00005F"/>
                </a:solidFill>
              </a:rPr>
              <a:t>.</a:t>
            </a:r>
            <a:r>
              <a:rPr sz="1600">
                <a:solidFill>
                  <a:srgbClr val="000087"/>
                </a:solidFill>
              </a:rPr>
              <a:t>DateTimeField</a:t>
            </a:r>
            <a:r>
              <a:rPr sz="1600">
                <a:solidFill>
                  <a:srgbClr val="00005F"/>
                </a:solidFill>
              </a:rPr>
              <a:t>(</a:t>
            </a:r>
            <a:r>
              <a:rPr sz="1600">
                <a:solidFill>
                  <a:srgbClr val="000087"/>
                </a:solidFill>
              </a:rPr>
              <a:t>auto_now_add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5F"/>
                </a:solidFill>
              </a:rPr>
              <a:t>=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87005F"/>
                </a:solidFill>
              </a:rPr>
              <a:t>True</a:t>
            </a:r>
            <a:r>
              <a:rPr sz="1600">
                <a:solidFill>
                  <a:srgbClr val="00005F"/>
                </a:solidFill>
              </a:rPr>
              <a:t>,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87"/>
                </a:solidFill>
              </a:rPr>
              <a:t>auto_now</a:t>
            </a:r>
            <a:r>
              <a:rPr sz="1600">
                <a:solidFill>
                  <a:srgbClr val="00005F"/>
                </a:solidFill>
              </a:rPr>
              <a:t>=</a:t>
            </a:r>
            <a:r>
              <a:rPr sz="1600">
                <a:solidFill>
                  <a:srgbClr val="87005F"/>
                </a:solidFill>
              </a:rPr>
              <a:t>False</a:t>
            </a:r>
            <a:r>
              <a:rPr sz="1600">
                <a:solidFill>
                  <a:srgbClr val="00005F"/>
                </a:solidFill>
              </a:rPr>
              <a:t>)</a:t>
            </a:r>
            <a:endParaRPr sz="1600">
              <a:solidFill>
                <a:srgbClr val="5F5F00"/>
              </a:solidFill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F5F00"/>
                </a:solidFill>
              </a:rPr>
              <a:t>	</a:t>
            </a:r>
            <a:r>
              <a:rPr sz="1600">
                <a:solidFill>
                  <a:srgbClr val="000087"/>
                </a:solidFill>
              </a:rPr>
              <a:t>updated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5F"/>
                </a:solidFill>
              </a:rPr>
              <a:t>=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87"/>
                </a:solidFill>
              </a:rPr>
              <a:t>models</a:t>
            </a:r>
            <a:r>
              <a:rPr sz="1600">
                <a:solidFill>
                  <a:srgbClr val="00005F"/>
                </a:solidFill>
              </a:rPr>
              <a:t>.</a:t>
            </a:r>
            <a:r>
              <a:rPr sz="1600">
                <a:solidFill>
                  <a:srgbClr val="000087"/>
                </a:solidFill>
              </a:rPr>
              <a:t>DateTimeField</a:t>
            </a:r>
            <a:r>
              <a:rPr sz="1600">
                <a:solidFill>
                  <a:srgbClr val="00005F"/>
                </a:solidFill>
              </a:rPr>
              <a:t>(</a:t>
            </a:r>
            <a:r>
              <a:rPr sz="1600">
                <a:solidFill>
                  <a:srgbClr val="000087"/>
                </a:solidFill>
              </a:rPr>
              <a:t>auto_now_add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5F"/>
                </a:solidFill>
              </a:rPr>
              <a:t>=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87005F"/>
                </a:solidFill>
              </a:rPr>
              <a:t>False</a:t>
            </a:r>
            <a:r>
              <a:rPr sz="1600">
                <a:solidFill>
                  <a:srgbClr val="00005F"/>
                </a:solidFill>
              </a:rPr>
              <a:t>,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0087"/>
                </a:solidFill>
              </a:rPr>
              <a:t>auto_now</a:t>
            </a:r>
            <a:r>
              <a:rPr sz="1600">
                <a:solidFill>
                  <a:srgbClr val="00005F"/>
                </a:solidFill>
              </a:rPr>
              <a:t>=</a:t>
            </a:r>
            <a:r>
              <a:rPr sz="1600">
                <a:solidFill>
                  <a:srgbClr val="87005F"/>
                </a:solidFill>
              </a:rPr>
              <a:t>True</a:t>
            </a:r>
            <a:r>
              <a:rPr sz="1600">
                <a:solidFill>
                  <a:srgbClr val="00005F"/>
                </a:solidFill>
              </a:rPr>
              <a:t>)</a:t>
            </a:r>
            <a:endParaRPr sz="16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F5F00"/>
              </a:solidFill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F5F00"/>
                </a:solidFill>
              </a:rPr>
              <a:t>	</a:t>
            </a:r>
            <a:r>
              <a:rPr sz="1600">
                <a:solidFill>
                  <a:srgbClr val="87005F"/>
                </a:solidFill>
              </a:rPr>
              <a:t>def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AF0000"/>
                </a:solidFill>
              </a:rPr>
              <a:t>__unicode__</a:t>
            </a:r>
            <a:r>
              <a:rPr sz="1600">
                <a:solidFill>
                  <a:srgbClr val="00005F"/>
                </a:solidFill>
              </a:rPr>
              <a:t>(</a:t>
            </a:r>
            <a:r>
              <a:rPr sz="1600">
                <a:solidFill>
                  <a:srgbClr val="000087"/>
                </a:solidFill>
              </a:rPr>
              <a:t>self</a:t>
            </a:r>
            <a:r>
              <a:rPr sz="1600">
                <a:solidFill>
                  <a:srgbClr val="00005F"/>
                </a:solidFill>
              </a:rPr>
              <a:t>):</a:t>
            </a:r>
            <a:endParaRPr sz="1600">
              <a:solidFill>
                <a:srgbClr val="5F5F00"/>
              </a:solidFill>
            </a:endParaRPr>
          </a:p>
          <a:p>
            <a:pPr lvl="0" marL="0" indent="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F5F00"/>
                </a:solidFill>
              </a:rPr>
              <a:t>		</a:t>
            </a:r>
            <a:r>
              <a:rPr sz="1600">
                <a:solidFill>
                  <a:srgbClr val="87005F"/>
                </a:solidFill>
              </a:rPr>
              <a:t>return</a:t>
            </a:r>
            <a:r>
              <a:rPr sz="1600">
                <a:solidFill>
                  <a:srgbClr val="5F5F00"/>
                </a:solidFill>
              </a:rPr>
              <a:t> </a:t>
            </a:r>
            <a:r>
              <a:rPr sz="1600">
                <a:solidFill>
                  <a:srgbClr val="005F5F"/>
                </a:solidFill>
              </a:rPr>
              <a:t>"Join"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77240">
              <a:defRPr b="0" sz="272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</a:rPr>
              <a:t>建立模型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增添</a:t>
            </a:r>
            <a:r>
              <a:rPr sz="2800">
                <a:solidFill>
                  <a:srgbClr val="595959"/>
                </a:solidFill>
              </a:rPr>
              <a:t>joins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需要在</a:t>
            </a:r>
            <a:r>
              <a:rPr b="1" sz="2720">
                <a:solidFill>
                  <a:srgbClr val="595959"/>
                </a:solidFill>
              </a:rPr>
              <a:t>INSTALLED_APPS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下增加</a:t>
            </a:r>
            <a:r>
              <a:rPr b="1" sz="2720">
                <a:solidFill>
                  <a:srgbClr val="595959"/>
                </a:solidFill>
              </a:rPr>
              <a:t>joins</a:t>
            </a:r>
          </a:p>
        </p:txBody>
      </p:sp>
      <p:pic>
        <p:nvPicPr>
          <p:cNvPr id="195" name="image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677" y="2348880"/>
            <a:ext cx="5629276" cy="2924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Spaghetti Code</a:t>
            </a:r>
          </a:p>
        </p:txBody>
      </p:sp>
      <p:pic>
        <p:nvPicPr>
          <p:cNvPr id="67" name="image17.jpeg" descr="http://www.cookingclassy.com/wp-content/uploads/2012/11/spaghetti+with+meat+sauce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933" y="1268759"/>
            <a:ext cx="7344818" cy="4898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"/>
          </p:nvPr>
        </p:nvSpPr>
        <p:spPr>
          <a:xfrm>
            <a:off x="596900" y="12811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python manage.py makemigrations joins</a:t>
            </a:r>
            <a:endParaRPr sz="2800">
              <a:solidFill>
                <a:srgbClr val="595959"/>
              </a:solidFill>
            </a:endParaRPr>
          </a:p>
          <a:p>
            <a:pPr lvl="1" marL="800100" indent="-342900">
              <a:buChar char="■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joins/migrations/0001_initial.py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python manage.py sqlmigrate joins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python manage.py migrate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b="1" sz="2720">
                <a:solidFill>
                  <a:srgbClr val="595959"/>
                </a:solidFill>
              </a:rPr>
              <a:t>Migrate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表格</a:t>
            </a:r>
          </a:p>
        </p:txBody>
      </p:sp>
      <p:pic>
        <p:nvPicPr>
          <p:cNvPr id="199" name="image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802" y="3810000"/>
            <a:ext cx="7254396" cy="211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7005F"/>
                </a:solidFill>
              </a:rPr>
              <a:t>from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87"/>
                </a:solidFill>
              </a:rPr>
              <a:t>django</a:t>
            </a:r>
            <a:r>
              <a:rPr sz="2000">
                <a:solidFill>
                  <a:srgbClr val="00005F"/>
                </a:solidFill>
              </a:rPr>
              <a:t>.</a:t>
            </a:r>
            <a:r>
              <a:rPr sz="2000">
                <a:solidFill>
                  <a:srgbClr val="000087"/>
                </a:solidFill>
              </a:rPr>
              <a:t>contrib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87005F"/>
                </a:solidFill>
              </a:rPr>
              <a:t>import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87"/>
                </a:solidFill>
              </a:rPr>
              <a:t>admin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7875F"/>
                </a:solidFill>
              </a:rPr>
              <a:t># Register your models here.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7005F"/>
                </a:solidFill>
              </a:rPr>
              <a:t>from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5F"/>
                </a:solidFill>
              </a:rPr>
              <a:t>.</a:t>
            </a:r>
            <a:r>
              <a:rPr sz="2000">
                <a:solidFill>
                  <a:srgbClr val="000087"/>
                </a:solidFill>
              </a:rPr>
              <a:t>models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87005F"/>
                </a:solidFill>
              </a:rPr>
              <a:t>import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87"/>
                </a:solidFill>
              </a:rPr>
              <a:t>Join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7005F"/>
                </a:solidFill>
              </a:rPr>
              <a:t>class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5F0000"/>
                </a:solidFill>
              </a:rPr>
              <a:t>JoinAdmin</a:t>
            </a:r>
            <a:r>
              <a:rPr sz="2000">
                <a:solidFill>
                  <a:srgbClr val="00005F"/>
                </a:solidFill>
              </a:rPr>
              <a:t>(</a:t>
            </a:r>
            <a:r>
              <a:rPr sz="2000">
                <a:solidFill>
                  <a:srgbClr val="000087"/>
                </a:solidFill>
              </a:rPr>
              <a:t>admin</a:t>
            </a:r>
            <a:r>
              <a:rPr sz="2000">
                <a:solidFill>
                  <a:srgbClr val="00005F"/>
                </a:solidFill>
              </a:rPr>
              <a:t>.</a:t>
            </a:r>
            <a:r>
              <a:rPr sz="2000">
                <a:solidFill>
                  <a:srgbClr val="000087"/>
                </a:solidFill>
              </a:rPr>
              <a:t>ModelAdmin</a:t>
            </a:r>
            <a:r>
              <a:rPr sz="2000">
                <a:solidFill>
                  <a:srgbClr val="00005F"/>
                </a:solidFill>
              </a:rPr>
              <a:t>):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F5F00"/>
                </a:solidFill>
              </a:rPr>
              <a:t>	</a:t>
            </a:r>
            <a:r>
              <a:rPr sz="2000">
                <a:solidFill>
                  <a:srgbClr val="87005F"/>
                </a:solidFill>
              </a:rPr>
              <a:t>class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5F0000"/>
                </a:solidFill>
              </a:rPr>
              <a:t>Meta</a:t>
            </a:r>
            <a:r>
              <a:rPr sz="2000">
                <a:solidFill>
                  <a:srgbClr val="00005F"/>
                </a:solidFill>
              </a:rPr>
              <a:t>: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F5F00"/>
                </a:solidFill>
              </a:rPr>
              <a:t>		</a:t>
            </a:r>
            <a:r>
              <a:rPr sz="2000">
                <a:solidFill>
                  <a:srgbClr val="000087"/>
                </a:solidFill>
              </a:rPr>
              <a:t>model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5F"/>
                </a:solidFill>
              </a:rPr>
              <a:t>=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87"/>
                </a:solidFill>
              </a:rPr>
              <a:t>Join</a:t>
            </a:r>
            <a:endParaRPr sz="2000">
              <a:solidFill>
                <a:srgbClr val="5F5F00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5F5F00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0087"/>
                </a:solidFill>
              </a:rPr>
              <a:t>admin</a:t>
            </a:r>
            <a:r>
              <a:rPr sz="2000">
                <a:solidFill>
                  <a:srgbClr val="00005F"/>
                </a:solidFill>
              </a:rPr>
              <a:t>.</a:t>
            </a:r>
            <a:r>
              <a:rPr sz="2000">
                <a:solidFill>
                  <a:srgbClr val="000087"/>
                </a:solidFill>
              </a:rPr>
              <a:t>site</a:t>
            </a:r>
            <a:r>
              <a:rPr sz="2000">
                <a:solidFill>
                  <a:srgbClr val="00005F"/>
                </a:solidFill>
              </a:rPr>
              <a:t>.</a:t>
            </a:r>
            <a:r>
              <a:rPr sz="2000">
                <a:solidFill>
                  <a:srgbClr val="000087"/>
                </a:solidFill>
              </a:rPr>
              <a:t>register</a:t>
            </a:r>
            <a:r>
              <a:rPr sz="2000">
                <a:solidFill>
                  <a:srgbClr val="00005F"/>
                </a:solidFill>
              </a:rPr>
              <a:t>(</a:t>
            </a:r>
            <a:r>
              <a:rPr sz="2000">
                <a:solidFill>
                  <a:srgbClr val="000087"/>
                </a:solidFill>
              </a:rPr>
              <a:t>Join</a:t>
            </a:r>
            <a:r>
              <a:rPr sz="2000">
                <a:solidFill>
                  <a:srgbClr val="00005F"/>
                </a:solidFill>
              </a:rPr>
              <a:t>,</a:t>
            </a:r>
            <a:r>
              <a:rPr sz="2000">
                <a:solidFill>
                  <a:srgbClr val="5F5F00"/>
                </a:solidFill>
              </a:rPr>
              <a:t> </a:t>
            </a:r>
            <a:r>
              <a:rPr sz="2000">
                <a:solidFill>
                  <a:srgbClr val="000087"/>
                </a:solidFill>
              </a:rPr>
              <a:t>JoinAdmin</a:t>
            </a:r>
            <a:r>
              <a:rPr sz="2000">
                <a:solidFill>
                  <a:srgbClr val="00005F"/>
                </a:solidFill>
              </a:rPr>
              <a:t>)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</a:t>
            </a:r>
            <a:r>
              <a:rPr b="1" sz="2720">
                <a:solidFill>
                  <a:srgbClr val="595959"/>
                </a:solidFill>
              </a:rPr>
              <a:t>join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b="1" sz="2720">
                <a:solidFill>
                  <a:srgbClr val="595959"/>
                </a:solidFill>
              </a:rPr>
              <a:t>admin.py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增添下面幾行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進到</a:t>
            </a:r>
            <a:r>
              <a:rPr sz="2800">
                <a:solidFill>
                  <a:srgbClr val="595959"/>
                </a:solidFill>
              </a:rPr>
              <a:t>http://127.0.0.1:8000/admin/</a:t>
            </a:r>
          </a:p>
        </p:txBody>
      </p:sp>
      <p:sp>
        <p:nvSpPr>
          <p:cNvPr id="205" name="Shape 205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</a:t>
            </a:r>
            <a:r>
              <a:rPr b="1" sz="2720">
                <a:solidFill>
                  <a:srgbClr val="595959"/>
                </a:solidFill>
              </a:rPr>
              <a:t>Admin 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頁面可以管理</a:t>
            </a:r>
            <a:r>
              <a:rPr b="1" sz="2720">
                <a:solidFill>
                  <a:srgbClr val="595959"/>
                </a:solidFill>
              </a:rPr>
              <a:t>joins</a:t>
            </a:r>
          </a:p>
        </p:txBody>
      </p:sp>
      <p:pic>
        <p:nvPicPr>
          <p:cNvPr id="206" name="image3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2368832"/>
            <a:ext cx="8636263" cy="267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idx="1"/>
          </p:nvPr>
        </p:nvSpPr>
        <p:spPr>
          <a:xfrm>
            <a:off x="457200" y="1268759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832104">
              <a:defRPr sz="1800">
                <a:solidFill>
                  <a:srgbClr val="000000"/>
                </a:solidFill>
              </a:defRPr>
            </a:pPr>
            <a:r>
              <a:rPr sz="2548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修改成回傳</a:t>
            </a:r>
            <a:r>
              <a:rPr sz="2548">
                <a:solidFill>
                  <a:srgbClr val="595959"/>
                </a:solidFill>
              </a:rPr>
              <a:t>email</a:t>
            </a:r>
            <a:endParaRPr sz="2548">
              <a:solidFill>
                <a:srgbClr val="595959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87005F"/>
                </a:solidFill>
              </a:rPr>
              <a:t>def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AF0000"/>
                </a:solidFill>
              </a:rPr>
              <a:t>__unicode__</a:t>
            </a:r>
            <a:r>
              <a:rPr sz="2184">
                <a:solidFill>
                  <a:srgbClr val="00005F"/>
                </a:solidFill>
              </a:rPr>
              <a:t>(</a:t>
            </a:r>
            <a:r>
              <a:rPr sz="2184">
                <a:solidFill>
                  <a:srgbClr val="000087"/>
                </a:solidFill>
              </a:rPr>
              <a:t>self</a:t>
            </a:r>
            <a:r>
              <a:rPr sz="2184">
                <a:solidFill>
                  <a:srgbClr val="00005F"/>
                </a:solidFill>
              </a:rPr>
              <a:t>):</a:t>
            </a:r>
            <a:endParaRPr sz="2184">
              <a:solidFill>
                <a:srgbClr val="5F5F00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5F5F00"/>
                </a:solidFill>
              </a:rPr>
              <a:t>	</a:t>
            </a:r>
            <a:r>
              <a:rPr sz="2184">
                <a:solidFill>
                  <a:srgbClr val="87005F"/>
                </a:solidFill>
              </a:rPr>
              <a:t>return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000087"/>
                </a:solidFill>
              </a:rPr>
              <a:t>self</a:t>
            </a:r>
            <a:r>
              <a:rPr sz="2184">
                <a:solidFill>
                  <a:srgbClr val="00005F"/>
                </a:solidFill>
              </a:rPr>
              <a:t>.</a:t>
            </a:r>
            <a:r>
              <a:rPr sz="2184">
                <a:solidFill>
                  <a:srgbClr val="000087"/>
                </a:solidFill>
              </a:rPr>
              <a:t>email</a:t>
            </a:r>
            <a:endParaRPr sz="2184">
              <a:solidFill>
                <a:srgbClr val="000087"/>
              </a:solidFill>
            </a:endParaRPr>
          </a:p>
          <a:p>
            <a:pPr lvl="0" marL="312039" indent="-312039" defTabSz="832104">
              <a:defRPr sz="1800">
                <a:solidFill>
                  <a:srgbClr val="000000"/>
                </a:solidFill>
              </a:defRPr>
            </a:pPr>
            <a:endParaRPr sz="728">
              <a:solidFill>
                <a:srgbClr val="595959"/>
              </a:solidFill>
            </a:endParaRPr>
          </a:p>
          <a:p>
            <a:pPr lvl="0" marL="312039" indent="-312039" defTabSz="832104">
              <a:defRPr sz="1800">
                <a:solidFill>
                  <a:srgbClr val="000000"/>
                </a:solidFill>
              </a:defRPr>
            </a:pPr>
            <a:r>
              <a:rPr sz="2548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修改成回傳</a:t>
            </a:r>
            <a:r>
              <a:rPr sz="2548">
                <a:solidFill>
                  <a:srgbClr val="595959"/>
                </a:solidFill>
              </a:rPr>
              <a:t>timestamp</a:t>
            </a:r>
            <a:endParaRPr sz="2548">
              <a:solidFill>
                <a:srgbClr val="595959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87005F"/>
                </a:solidFill>
              </a:rPr>
              <a:t>def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AF0000"/>
                </a:solidFill>
              </a:rPr>
              <a:t>__unicode__</a:t>
            </a:r>
            <a:r>
              <a:rPr sz="2184">
                <a:solidFill>
                  <a:srgbClr val="00005F"/>
                </a:solidFill>
              </a:rPr>
              <a:t>(</a:t>
            </a:r>
            <a:r>
              <a:rPr sz="2184">
                <a:solidFill>
                  <a:srgbClr val="000087"/>
                </a:solidFill>
              </a:rPr>
              <a:t>self</a:t>
            </a:r>
            <a:r>
              <a:rPr sz="2184">
                <a:solidFill>
                  <a:srgbClr val="00005F"/>
                </a:solidFill>
              </a:rPr>
              <a:t>):</a:t>
            </a:r>
            <a:endParaRPr sz="2184">
              <a:solidFill>
                <a:srgbClr val="5F5F00"/>
              </a:solidFill>
            </a:endParaRPr>
          </a:p>
          <a:p>
            <a:pPr lvl="1" marL="0" indent="364045" defTabSz="832104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84">
                <a:solidFill>
                  <a:srgbClr val="5F5F00"/>
                </a:solidFill>
              </a:rPr>
              <a:t>	</a:t>
            </a:r>
            <a:r>
              <a:rPr sz="2184">
                <a:solidFill>
                  <a:srgbClr val="87005F"/>
                </a:solidFill>
              </a:rPr>
              <a:t>return</a:t>
            </a:r>
            <a:r>
              <a:rPr sz="2184">
                <a:solidFill>
                  <a:srgbClr val="5F5F00"/>
                </a:solidFill>
              </a:rPr>
              <a:t> </a:t>
            </a:r>
            <a:r>
              <a:rPr sz="2184">
                <a:solidFill>
                  <a:srgbClr val="000087"/>
                </a:solidFill>
              </a:rPr>
              <a:t>self</a:t>
            </a:r>
            <a:r>
              <a:rPr sz="2184">
                <a:solidFill>
                  <a:srgbClr val="00005F"/>
                </a:solidFill>
              </a:rPr>
              <a:t>.</a:t>
            </a:r>
            <a:r>
              <a:rPr sz="2184">
                <a:solidFill>
                  <a:srgbClr val="000087"/>
                </a:solidFill>
              </a:rPr>
              <a:t>timestamp</a:t>
            </a:r>
            <a:endParaRPr sz="2184">
              <a:solidFill>
                <a:srgbClr val="595959"/>
              </a:solidFill>
            </a:endParaRPr>
          </a:p>
          <a:p>
            <a:pPr lvl="0" marL="312039" indent="-312039" defTabSz="832104">
              <a:defRPr sz="1800">
                <a:solidFill>
                  <a:srgbClr val="000000"/>
                </a:solidFill>
              </a:defRPr>
            </a:pPr>
            <a:r>
              <a:rPr sz="2548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</a:t>
            </a:r>
            <a:r>
              <a:rPr sz="2548">
                <a:solidFill>
                  <a:srgbClr val="595959"/>
                </a:solidFill>
              </a:rPr>
              <a:t>admin.py</a:t>
            </a:r>
            <a:endParaRPr sz="2548">
              <a:solidFill>
                <a:srgbClr val="595959"/>
              </a:solidFill>
            </a:endParaRPr>
          </a:p>
          <a:p>
            <a:pPr lvl="0" marL="0" indent="0" defTabSz="832104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820">
                <a:solidFill>
                  <a:srgbClr val="87005F"/>
                </a:solidFill>
              </a:rPr>
              <a:t>class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5F0000"/>
                </a:solidFill>
              </a:rPr>
              <a:t>JoinAdmin</a:t>
            </a:r>
            <a:r>
              <a:rPr sz="1820">
                <a:solidFill>
                  <a:srgbClr val="00005F"/>
                </a:solidFill>
              </a:rPr>
              <a:t>(</a:t>
            </a:r>
            <a:r>
              <a:rPr sz="1820">
                <a:solidFill>
                  <a:srgbClr val="000087"/>
                </a:solidFill>
              </a:rPr>
              <a:t>admin</a:t>
            </a:r>
            <a:r>
              <a:rPr sz="1820">
                <a:solidFill>
                  <a:srgbClr val="00005F"/>
                </a:solidFill>
              </a:rPr>
              <a:t>.</a:t>
            </a:r>
            <a:r>
              <a:rPr sz="1820">
                <a:solidFill>
                  <a:srgbClr val="000087"/>
                </a:solidFill>
              </a:rPr>
              <a:t>ModelAdmin</a:t>
            </a:r>
            <a:r>
              <a:rPr sz="1820">
                <a:solidFill>
                  <a:srgbClr val="00005F"/>
                </a:solidFill>
              </a:rPr>
              <a:t>):</a:t>
            </a:r>
            <a:endParaRPr sz="1820">
              <a:solidFill>
                <a:srgbClr val="5F5F00"/>
              </a:solidFill>
            </a:endParaRPr>
          </a:p>
          <a:p>
            <a:pPr lvl="0" marL="0" indent="0" defTabSz="832104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820">
                <a:solidFill>
                  <a:srgbClr val="5F5F00"/>
                </a:solidFill>
              </a:rPr>
              <a:t>	</a:t>
            </a:r>
            <a:r>
              <a:rPr sz="1820">
                <a:solidFill>
                  <a:srgbClr val="000087"/>
                </a:solidFill>
              </a:rPr>
              <a:t>list_display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00005F"/>
                </a:solidFill>
              </a:rPr>
              <a:t>=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00005F"/>
                </a:solidFill>
              </a:rPr>
              <a:t>[</a:t>
            </a:r>
            <a:r>
              <a:rPr sz="1820">
                <a:solidFill>
                  <a:srgbClr val="005F5F"/>
                </a:solidFill>
              </a:rPr>
              <a:t>'__unicode__'</a:t>
            </a:r>
            <a:r>
              <a:rPr sz="1820">
                <a:solidFill>
                  <a:srgbClr val="00005F"/>
                </a:solidFill>
              </a:rPr>
              <a:t>,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005F5F"/>
                </a:solidFill>
              </a:rPr>
              <a:t>'timestamp'</a:t>
            </a:r>
            <a:r>
              <a:rPr sz="1820">
                <a:solidFill>
                  <a:srgbClr val="00005F"/>
                </a:solidFill>
              </a:rPr>
              <a:t>,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005F5F"/>
                </a:solidFill>
              </a:rPr>
              <a:t>'updated'</a:t>
            </a:r>
            <a:r>
              <a:rPr sz="1820">
                <a:solidFill>
                  <a:srgbClr val="00005F"/>
                </a:solidFill>
              </a:rPr>
              <a:t>]</a:t>
            </a:r>
            <a:endParaRPr sz="1820">
              <a:solidFill>
                <a:srgbClr val="5F5F00"/>
              </a:solidFill>
            </a:endParaRPr>
          </a:p>
          <a:p>
            <a:pPr lvl="0" marL="0" indent="0" defTabSz="832104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820">
                <a:solidFill>
                  <a:srgbClr val="5F5F00"/>
                </a:solidFill>
              </a:rPr>
              <a:t>	</a:t>
            </a:r>
            <a:r>
              <a:rPr sz="1820">
                <a:solidFill>
                  <a:srgbClr val="87005F"/>
                </a:solidFill>
              </a:rPr>
              <a:t>class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5F0000"/>
                </a:solidFill>
              </a:rPr>
              <a:t>Meta</a:t>
            </a:r>
            <a:r>
              <a:rPr sz="1820">
                <a:solidFill>
                  <a:srgbClr val="00005F"/>
                </a:solidFill>
              </a:rPr>
              <a:t>:</a:t>
            </a:r>
            <a:endParaRPr sz="1820">
              <a:solidFill>
                <a:srgbClr val="5F5F00"/>
              </a:solidFill>
            </a:endParaRPr>
          </a:p>
          <a:p>
            <a:pPr lvl="0" marL="0" indent="0" defTabSz="832104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820">
                <a:solidFill>
                  <a:srgbClr val="5F5F00"/>
                </a:solidFill>
              </a:rPr>
              <a:t>		</a:t>
            </a:r>
            <a:r>
              <a:rPr sz="1820">
                <a:solidFill>
                  <a:srgbClr val="000087"/>
                </a:solidFill>
              </a:rPr>
              <a:t>model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00005F"/>
                </a:solidFill>
              </a:rPr>
              <a:t>=</a:t>
            </a:r>
            <a:r>
              <a:rPr sz="1820">
                <a:solidFill>
                  <a:srgbClr val="5F5F00"/>
                </a:solidFill>
              </a:rPr>
              <a:t> </a:t>
            </a:r>
            <a:r>
              <a:rPr sz="1820">
                <a:solidFill>
                  <a:srgbClr val="000087"/>
                </a:solidFill>
              </a:rPr>
              <a:t>Join</a:t>
            </a:r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把</a:t>
            </a:r>
            <a:r>
              <a:rPr b="1" sz="2720">
                <a:solidFill>
                  <a:srgbClr val="595959"/>
                </a:solidFill>
              </a:rPr>
              <a:t>models.py</a:t>
            </a: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裡的回傳值做修改</a:t>
            </a:r>
          </a:p>
        </p:txBody>
      </p:sp>
      <p:pic>
        <p:nvPicPr>
          <p:cNvPr id="210" name="image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5975" y="1520653"/>
            <a:ext cx="3686176" cy="160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Django MVC</a:t>
            </a:r>
          </a:p>
        </p:txBody>
      </p:sp>
      <p:pic>
        <p:nvPicPr>
          <p:cNvPr id="71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0032" y="1292175"/>
            <a:ext cx="3600401" cy="4873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1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875" y="1680071"/>
            <a:ext cx="4048125" cy="4097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722312" y="2565400"/>
            <a:ext cx="7772401" cy="13620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b="1" sz="4000">
                <a:solidFill>
                  <a:srgbClr val="595959"/>
                </a:solidFill>
              </a:rPr>
              <a:t>Django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457200" y="14843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Django</a:t>
            </a:r>
          </a:p>
        </p:txBody>
      </p:sp>
      <p:pic>
        <p:nvPicPr>
          <p:cNvPr id="78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700808"/>
            <a:ext cx="7899559" cy="4128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457200" y="1196751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896111">
              <a:defRPr sz="1800">
                <a:solidFill>
                  <a:srgbClr val="000000"/>
                </a:solidFill>
              </a:defRPr>
            </a:pPr>
            <a:r>
              <a:rPr sz="2744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sz="2744">
                <a:solidFill>
                  <a:srgbClr val="595959"/>
                </a:solidFill>
              </a:rPr>
              <a:t>virtualenv</a:t>
            </a:r>
            <a:endParaRPr sz="2744">
              <a:solidFill>
                <a:srgbClr val="595959"/>
              </a:solidFill>
            </a:endParaRPr>
          </a:p>
          <a:p>
            <a:pPr lvl="1" marL="0" indent="392049" defTabSz="896111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595959"/>
                </a:solidFill>
              </a:rPr>
              <a:t>pip install virtualenv</a:t>
            </a:r>
            <a:endParaRPr sz="2352">
              <a:solidFill>
                <a:srgbClr val="595959"/>
              </a:solidFill>
            </a:endParaRPr>
          </a:p>
          <a:p>
            <a:pPr lvl="1" marL="0" indent="392049" defTabSz="896111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352">
              <a:solidFill>
                <a:srgbClr val="595959"/>
              </a:solidFill>
            </a:endParaRPr>
          </a:p>
          <a:p>
            <a:pPr lvl="0" marL="336042" indent="-336042" defTabSz="896111">
              <a:defRPr sz="1800">
                <a:solidFill>
                  <a:srgbClr val="000000"/>
                </a:solidFill>
              </a:defRPr>
            </a:pPr>
            <a:r>
              <a:rPr sz="2744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啟動</a:t>
            </a:r>
            <a:r>
              <a:rPr sz="2744">
                <a:solidFill>
                  <a:srgbClr val="595959"/>
                </a:solidFill>
              </a:rPr>
              <a:t>virtualenv</a:t>
            </a:r>
            <a:endParaRPr sz="2744">
              <a:solidFill>
                <a:srgbClr val="595959"/>
              </a:solidFill>
            </a:endParaRPr>
          </a:p>
          <a:p>
            <a:pPr lvl="1" marL="0" indent="392049" defTabSz="896111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595959"/>
                </a:solidFill>
              </a:rPr>
              <a:t>virtualenv venv</a:t>
            </a:r>
            <a:endParaRPr sz="2352">
              <a:solidFill>
                <a:srgbClr val="595959"/>
              </a:solidFill>
            </a:endParaRPr>
          </a:p>
          <a:p>
            <a:pPr lvl="1" marL="0" indent="392049" defTabSz="896111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595959"/>
                </a:solidFill>
              </a:rPr>
              <a:t>cd venv</a:t>
            </a:r>
            <a:endParaRPr sz="2352">
              <a:solidFill>
                <a:srgbClr val="595959"/>
              </a:solidFill>
            </a:endParaRPr>
          </a:p>
          <a:p>
            <a:pPr lvl="1" marL="0" indent="392049" defTabSz="896111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595959"/>
                </a:solidFill>
              </a:rPr>
              <a:t>Scripts\activate</a:t>
            </a:r>
            <a:endParaRPr sz="2352">
              <a:solidFill>
                <a:srgbClr val="595959"/>
              </a:solidFill>
            </a:endParaRPr>
          </a:p>
          <a:p>
            <a:pPr lvl="1" marL="0" indent="392049" defTabSz="896111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352">
              <a:solidFill>
                <a:srgbClr val="595959"/>
              </a:solidFill>
            </a:endParaRPr>
          </a:p>
          <a:p>
            <a:pPr lvl="0" marL="336042" indent="-336042" defTabSz="896111">
              <a:defRPr sz="1800">
                <a:solidFill>
                  <a:srgbClr val="000000"/>
                </a:solidFill>
              </a:defRPr>
            </a:pPr>
            <a:r>
              <a:rPr sz="2744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檢查環境</a:t>
            </a:r>
            <a:endParaRPr sz="2744">
              <a:solidFill>
                <a:srgbClr val="595959"/>
              </a:solidFill>
            </a:endParaRPr>
          </a:p>
          <a:p>
            <a:pPr lvl="1" marL="0" indent="392049" defTabSz="896111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595959"/>
                </a:solidFill>
              </a:rPr>
              <a:t>pip freeze</a:t>
            </a:r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b="1" sz="2720">
                <a:solidFill>
                  <a:srgbClr val="595959"/>
                </a:solidFill>
              </a:rPr>
              <a:t>virtualenv</a:t>
            </a:r>
          </a:p>
        </p:txBody>
      </p:sp>
    </p:spTree>
  </p:cSld>
  <p:clrMapOvr>
    <a:masterClrMapping/>
  </p:clrMapOvr>
  <p:transition spd="slow" advClick="1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457200" y="1497012"/>
            <a:ext cx="8229600" cy="46418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進到</a:t>
            </a:r>
            <a:r>
              <a:rPr sz="2800">
                <a:solidFill>
                  <a:srgbClr val="595959"/>
                </a:solidFill>
              </a:rPr>
              <a:t>Virtualenv </a:t>
            </a: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的環境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2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sz="2800">
                <a:solidFill>
                  <a:srgbClr val="595959"/>
                </a:solidFill>
              </a:rPr>
              <a:t>django</a:t>
            </a:r>
            <a:endParaRPr sz="28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</a:rPr>
              <a:t>pip install django</a:t>
            </a:r>
            <a:endParaRPr sz="2400">
              <a:solidFill>
                <a:srgbClr val="595959"/>
              </a:solidFill>
            </a:endParaRPr>
          </a:p>
          <a:p>
            <a:pPr lvl="1" marL="742950" indent="-28575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sz="12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檢查環境</a:t>
            </a:r>
            <a:endParaRPr sz="2800">
              <a:solidFill>
                <a:srgbClr val="595959"/>
              </a:solidFill>
            </a:endParaRPr>
          </a:p>
          <a:p>
            <a:pPr lvl="1" marL="0" indent="40005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</a:rPr>
              <a:t>pip freeze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20687" y="260350"/>
            <a:ext cx="8229601" cy="5619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77240">
              <a:defRPr b="0" sz="1800">
                <a:solidFill>
                  <a:srgbClr val="000000"/>
                </a:solidFill>
              </a:defRPr>
            </a:pPr>
            <a:r>
              <a:rPr sz="272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b="1" sz="2720">
                <a:solidFill>
                  <a:srgbClr val="595959"/>
                </a:solidFill>
              </a:rPr>
              <a:t>django</a:t>
            </a:r>
          </a:p>
        </p:txBody>
      </p:sp>
      <p:pic>
        <p:nvPicPr>
          <p:cNvPr id="85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799" y="2026549"/>
            <a:ext cx="5110053" cy="1515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ll dir="r"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07F09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07F0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07F09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07F0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