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1431"/>
    <p:restoredTop sz="9433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2017-06-07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1686306"/>
            <a:ext cx="12192000" cy="131064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8000" b="1">
                <a:ln w="19050" cap="flat" cmpd="sng" algn="ctr">
                  <a:solidFill>
                    <a:schemeClr val="lt1"/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4">
                        <a:shade val="51000"/>
                        <a:satMod val="130000"/>
                      </a:schemeClr>
                    </a:gs>
                    <a:gs pos="80000">
                      <a:schemeClr val="accent4">
                        <a:shade val="93000"/>
                        <a:satMod val="130000"/>
                      </a:schemeClr>
                    </a:gs>
                    <a:gs pos="100000">
                      <a:schemeClr val="accent4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</a:rPr>
              <a:t>A* </a:t>
            </a:r>
            <a:r>
              <a:rPr lang="ko-KR" altLang="en-US" sz="8000" b="1">
                <a:ln w="19050" cap="flat" cmpd="sng" algn="ctr">
                  <a:solidFill>
                    <a:schemeClr val="lt1"/>
                  </a:solidFill>
                  <a:prstDash val="solid"/>
                  <a:round/>
                </a:ln>
                <a:gradFill flip="xy" rotWithShape="1">
                  <a:gsLst>
                    <a:gs pos="0">
                      <a:schemeClr val="accent4">
                        <a:shade val="51000"/>
                        <a:satMod val="130000"/>
                      </a:schemeClr>
                    </a:gs>
                    <a:gs pos="80000">
                      <a:schemeClr val="accent4">
                        <a:shade val="93000"/>
                        <a:satMod val="130000"/>
                      </a:schemeClr>
                    </a:gs>
                    <a:gs pos="100000">
                      <a:schemeClr val="accent4">
                        <a:shade val="94000"/>
                        <a:satMod val="135000"/>
                      </a:schemeClr>
                    </a:gs>
                  </a:gsLst>
                  <a:lin ang="16200000" scaled="0"/>
                  <a:tileRect/>
                </a:gra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</a:rPr>
              <a:t>미로찾기 발표</a:t>
            </a:r>
            <a:endParaRPr lang="ko-KR" altLang="en-US" sz="8000" b="1">
              <a:ln w="19050" cap="flat" cmpd="sng" algn="ctr">
                <a:solidFill>
                  <a:schemeClr val="lt1"/>
                </a:solidFill>
                <a:prstDash val="solid"/>
                <a:round/>
              </a:ln>
              <a:gradFill flip="xy"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  <a:tileRect/>
              </a:gradFill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3582542" y="4160902"/>
            <a:ext cx="5026916" cy="8522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 b="1"/>
              <a:t>20131714</a:t>
            </a:r>
            <a:r>
              <a:rPr lang="ko-KR" altLang="en-US" sz="5000" b="1"/>
              <a:t> 전현찬</a:t>
            </a:r>
            <a:endParaRPr lang="ko-KR" altLang="en-US" sz="5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핵심 인공지능 기능 </a:t>
            </a: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:</a:t>
            </a: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</a:t>
            </a: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Astar()</a:t>
            </a:r>
            <a:endParaRPr lang="en-US" altLang="ko-KR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grpSp>
        <p:nvGrpSpPr>
          <p:cNvPr id="6" name=""/>
          <p:cNvGrpSpPr/>
          <p:nvPr/>
        </p:nvGrpSpPr>
        <p:grpSpPr>
          <a:xfrm rot="0">
            <a:off x="0" y="1643919"/>
            <a:ext cx="12192000" cy="3570160"/>
            <a:chOff x="0" y="2165985"/>
            <a:chExt cx="12192000" cy="3570160"/>
          </a:xfrm>
        </p:grpSpPr>
        <p:pic>
          <p:nvPicPr>
            <p:cNvPr id="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165985"/>
              <a:ext cx="8465208" cy="2526030"/>
            </a:xfrm>
            <a:prstGeom prst="rect">
              <a:avLst/>
            </a:prstGeom>
          </p:spPr>
        </p:pic>
        <p:sp>
          <p:nvSpPr>
            <p:cNvPr id="4" name=""/>
            <p:cNvSpPr/>
            <p:nvPr/>
          </p:nvSpPr>
          <p:spPr>
            <a:xfrm>
              <a:off x="6096000" y="4692015"/>
              <a:ext cx="6096000" cy="1044130"/>
            </a:xfrm>
            <a:prstGeom prst="wedgeRectCallout">
              <a:avLst>
                <a:gd name="adj1" fmla="val -101216"/>
                <a:gd name="adj2" fmla="val -57348"/>
              </a:avLst>
            </a:prstGeom>
            <a:solidFill>
              <a:schemeClr val="bg1">
                <a:lumMod val="3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000" b="1"/>
                <a:t>최초로 사용할 때는</a:t>
              </a:r>
              <a:r>
                <a:rPr lang="en-US" altLang="ko-KR" sz="3000" b="1"/>
                <a:t>,</a:t>
              </a:r>
              <a:r>
                <a:rPr lang="ko-KR" altLang="en-US" sz="3000" b="1"/>
                <a:t> 인위적으로</a:t>
              </a:r>
              <a:endParaRPr lang="ko-KR" altLang="en-US" sz="3000" b="1"/>
            </a:p>
            <a:p>
              <a:pPr algn="ctr">
                <a:defRPr/>
              </a:pPr>
              <a:r>
                <a:rPr lang="ko-KR" altLang="en-US" sz="3000" b="1"/>
                <a:t>현재 위치를 </a:t>
              </a:r>
              <a:r>
                <a:rPr lang="en-US" altLang="ko-KR" sz="3000" b="1"/>
                <a:t>openList</a:t>
              </a:r>
              <a:r>
                <a:rPr lang="ko-KR" altLang="en-US" sz="3000" b="1"/>
                <a:t>에 저장</a:t>
              </a:r>
              <a:r>
                <a:rPr lang="en-US" altLang="ko-KR" sz="3000" b="1"/>
                <a:t>.</a:t>
              </a:r>
              <a:endParaRPr lang="en-US" altLang="ko-KR" sz="3000" b="1"/>
            </a:p>
          </p:txBody>
        </p:sp>
        <p:sp>
          <p:nvSpPr>
            <p:cNvPr id="5" name=""/>
            <p:cNvSpPr/>
            <p:nvPr/>
          </p:nvSpPr>
          <p:spPr>
            <a:xfrm>
              <a:off x="6096000" y="2906935"/>
              <a:ext cx="6096000" cy="1044130"/>
            </a:xfrm>
            <a:prstGeom prst="wedgeRectCallout">
              <a:avLst>
                <a:gd name="adj1" fmla="val -109152"/>
                <a:gd name="adj2" fmla="val -45571"/>
              </a:avLst>
            </a:prstGeom>
            <a:solidFill>
              <a:schemeClr val="bg1">
                <a:lumMod val="3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2300" b="1"/>
                <a:t>costPast, costFuture : </a:t>
              </a:r>
              <a:r>
                <a:rPr lang="ko-KR" altLang="en-US" sz="2300" b="1"/>
                <a:t>과거 비용</a:t>
              </a:r>
              <a:r>
                <a:rPr lang="en-US" altLang="ko-KR" sz="2300" b="1"/>
                <a:t>,</a:t>
              </a:r>
              <a:r>
                <a:rPr lang="ko-KR" altLang="en-US" sz="2300" b="1"/>
                <a:t> 미래 비용</a:t>
              </a:r>
              <a:endParaRPr lang="ko-KR" altLang="en-US" sz="2700" b="1"/>
            </a:p>
            <a:p>
              <a:pPr>
                <a:defRPr/>
              </a:pPr>
              <a:r>
                <a:rPr lang="en-US" altLang="ko-KR" sz="2700" b="1"/>
                <a:t>newPoint[4] : </a:t>
              </a:r>
              <a:r>
                <a:rPr lang="ko-KR" altLang="en-US" sz="2700" b="1"/>
                <a:t>현재 칸의 상하좌우 칸들</a:t>
              </a:r>
              <a:endParaRPr lang="ko-KR" altLang="en-US" sz="27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12192000" cy="4466539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Astar() : </a:t>
            </a: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주위의 칸들을 보는 법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439792" y="5306261"/>
            <a:ext cx="7752208" cy="1551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200" b="1"/>
              <a:t>newPoint[]</a:t>
            </a:r>
            <a:r>
              <a:rPr lang="ko-KR" altLang="en-US" sz="3200" b="1"/>
              <a:t>에 현재 칸의 상하좌우 </a:t>
            </a:r>
            <a:r>
              <a:rPr lang="en-US" altLang="ko-KR" sz="3200" b="1"/>
              <a:t>4</a:t>
            </a:r>
            <a:r>
              <a:rPr lang="ko-KR" altLang="en-US" sz="3200" b="1"/>
              <a:t>칸들의</a:t>
            </a:r>
            <a:endParaRPr lang="ko-KR" altLang="en-US" sz="3200" b="1"/>
          </a:p>
          <a:p>
            <a:pPr algn="r">
              <a:defRPr/>
            </a:pPr>
            <a:r>
              <a:rPr lang="ko-KR" altLang="en-US" sz="3200" b="1"/>
              <a:t>정보를 입력한다</a:t>
            </a:r>
            <a:r>
              <a:rPr lang="en-US" altLang="ko-KR" sz="3200" b="1"/>
              <a:t>.</a:t>
            </a:r>
            <a:r>
              <a:rPr lang="ko-KR" altLang="en-US" sz="3200" b="1"/>
              <a:t> 따라서 이 동작은 각각의</a:t>
            </a:r>
            <a:endParaRPr lang="ko-KR" altLang="en-US" sz="3200" b="1"/>
          </a:p>
          <a:p>
            <a:pPr algn="r">
              <a:defRPr/>
            </a:pPr>
            <a:r>
              <a:rPr lang="ko-KR" altLang="en-US" sz="3200" b="1"/>
              <a:t>칸들을 위해 총 </a:t>
            </a:r>
            <a:r>
              <a:rPr lang="en-US" altLang="ko-KR" sz="3200" b="1"/>
              <a:t>4</a:t>
            </a:r>
            <a:r>
              <a:rPr lang="ko-KR" altLang="en-US" sz="3200" b="1"/>
              <a:t>번 동작한다</a:t>
            </a:r>
            <a:r>
              <a:rPr lang="en-US" altLang="ko-KR" sz="3200" b="1"/>
              <a:t>.</a:t>
            </a:r>
            <a:endParaRPr lang="en-US" altLang="ko-KR" sz="3200" b="1"/>
          </a:p>
        </p:txBody>
      </p:sp>
      <p:sp>
        <p:nvSpPr>
          <p:cNvPr id="5" name=""/>
          <p:cNvSpPr/>
          <p:nvPr/>
        </p:nvSpPr>
        <p:spPr>
          <a:xfrm>
            <a:off x="7248144" y="3429000"/>
            <a:ext cx="4943856" cy="1512189"/>
          </a:xfrm>
          <a:prstGeom prst="wedgeRectCallout">
            <a:avLst>
              <a:gd name="adj1" fmla="val -70237"/>
              <a:gd name="adj2" fmla="val -68606"/>
            </a:avLst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/>
              <a:t>미래 비용 계산법 </a:t>
            </a:r>
            <a:r>
              <a:rPr lang="en-US" altLang="ko-KR" sz="3000" b="1"/>
              <a:t>:</a:t>
            </a:r>
            <a:endParaRPr lang="en-US" altLang="ko-KR" sz="3000" b="1"/>
          </a:p>
          <a:p>
            <a:pPr>
              <a:defRPr/>
            </a:pPr>
            <a:r>
              <a:rPr lang="ko-KR" altLang="en-US" sz="3000" b="1"/>
              <a:t>해당 칸부터 목적지까지</a:t>
            </a:r>
            <a:endParaRPr lang="ko-KR" altLang="en-US" sz="3000" b="1"/>
          </a:p>
          <a:p>
            <a:pPr>
              <a:defRPr/>
            </a:pPr>
            <a:r>
              <a:rPr lang="ko-KR" altLang="en-US" sz="3000" b="1"/>
              <a:t>가로 길이 차 </a:t>
            </a:r>
            <a:r>
              <a:rPr lang="en-US" altLang="ko-KR" sz="3000" b="1"/>
              <a:t>+</a:t>
            </a:r>
            <a:r>
              <a:rPr lang="ko-KR" altLang="en-US" sz="3000" b="1"/>
              <a:t> 세로 길이 차</a:t>
            </a:r>
            <a:endParaRPr lang="ko-KR" altLang="en-US" sz="3000" b="1"/>
          </a:p>
        </p:txBody>
      </p:sp>
      <p:grpSp>
        <p:nvGrpSpPr>
          <p:cNvPr id="11" name=""/>
          <p:cNvGrpSpPr/>
          <p:nvPr/>
        </p:nvGrpSpPr>
        <p:grpSpPr>
          <a:xfrm rot="0">
            <a:off x="5591512" y="3641338"/>
            <a:ext cx="1656632" cy="1299850"/>
            <a:chOff x="262800" y="5369509"/>
            <a:chExt cx="1656632" cy="1299850"/>
          </a:xfrm>
        </p:grpSpPr>
        <p:sp>
          <p:nvSpPr>
            <p:cNvPr id="6" name=""/>
            <p:cNvSpPr/>
            <p:nvPr/>
          </p:nvSpPr>
          <p:spPr>
            <a:xfrm>
              <a:off x="262800" y="6309360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"/>
            <p:cNvSpPr/>
            <p:nvPr/>
          </p:nvSpPr>
          <p:spPr>
            <a:xfrm>
              <a:off x="1559432" y="6309360"/>
              <a:ext cx="360000" cy="360000"/>
            </a:xfrm>
            <a:prstGeom prst="ellipse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"/>
            <p:cNvSpPr/>
            <p:nvPr/>
          </p:nvSpPr>
          <p:spPr>
            <a:xfrm>
              <a:off x="1559432" y="53695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"/>
            <p:cNvCxnSpPr/>
            <p:nvPr/>
          </p:nvCxnSpPr>
          <p:spPr>
            <a:xfrm>
              <a:off x="622800" y="6489360"/>
              <a:ext cx="936632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"/>
            <p:cNvCxnSpPr/>
            <p:nvPr/>
          </p:nvCxnSpPr>
          <p:spPr>
            <a:xfrm rot="16200000" flipH="1">
              <a:off x="1449507" y="6019435"/>
              <a:ext cx="579850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12192000" cy="5699342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Astar() : </a:t>
            </a: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그 뒤의 동작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실행 </a:t>
            </a: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:</a:t>
            </a: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파일 받기와 입력 과정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grpSp>
        <p:nvGrpSpPr>
          <p:cNvPr id="6" name=""/>
          <p:cNvGrpSpPr/>
          <p:nvPr/>
        </p:nvGrpSpPr>
        <p:grpSpPr>
          <a:xfrm rot="0">
            <a:off x="359092" y="1268729"/>
            <a:ext cx="11473816" cy="5244464"/>
            <a:chOff x="0" y="902969"/>
            <a:chExt cx="11473816" cy="5244464"/>
          </a:xfrm>
        </p:grpSpPr>
        <p:pic>
          <p:nvPicPr>
            <p:cNvPr id="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902970"/>
              <a:ext cx="3528441" cy="4060367"/>
            </a:xfrm>
            <a:prstGeom prst="rect">
              <a:avLst/>
            </a:prstGeom>
          </p:spPr>
        </p:pic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28441" y="902969"/>
              <a:ext cx="4032932" cy="4060367"/>
            </a:xfrm>
            <a:prstGeom prst="rect">
              <a:avLst/>
            </a:prstGeom>
          </p:spPr>
        </p:pic>
        <p:sp>
          <p:nvSpPr>
            <p:cNvPr id="5" name=""/>
            <p:cNvSpPr txBox="1"/>
            <p:nvPr/>
          </p:nvSpPr>
          <p:spPr>
            <a:xfrm>
              <a:off x="0" y="4963336"/>
              <a:ext cx="11473816" cy="11840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2400" b="1"/>
                <a:t>1.</a:t>
              </a:r>
              <a:r>
                <a:rPr lang="ko-KR" altLang="en-US" sz="2400" b="1"/>
                <a:t> </a:t>
              </a:r>
              <a:r>
                <a:rPr lang="en-US" altLang="ko-KR" sz="2400" b="1"/>
                <a:t>maze.txt</a:t>
              </a:r>
              <a:r>
                <a:rPr lang="ko-KR" altLang="en-US" sz="2400" b="1"/>
                <a:t>에서</a:t>
              </a:r>
              <a:r>
                <a:rPr lang="en-US" altLang="ko-KR" sz="2400" b="1"/>
                <a:t>,</a:t>
              </a:r>
              <a:r>
                <a:rPr lang="ko-KR" altLang="en-US" sz="2400" b="1"/>
                <a:t> 미로의 통로를 </a:t>
              </a:r>
              <a:r>
                <a:rPr lang="en-US" altLang="ko-KR" sz="2400" b="1"/>
                <a:t>0,</a:t>
              </a:r>
              <a:r>
                <a:rPr lang="ko-KR" altLang="en-US" sz="2400" b="1"/>
                <a:t> 벽을 </a:t>
              </a:r>
              <a:r>
                <a:rPr lang="en-US" altLang="ko-KR" sz="2400" b="1"/>
                <a:t>1</a:t>
              </a:r>
              <a:r>
                <a:rPr lang="ko-KR" altLang="en-US" sz="2400" b="1"/>
                <a:t>로 그린다</a:t>
              </a:r>
              <a:r>
                <a:rPr lang="en-US" altLang="ko-KR" sz="2400" b="1"/>
                <a:t>.(</a:t>
              </a:r>
              <a:r>
                <a:rPr lang="ko-KR" altLang="en-US" sz="2400" b="1"/>
                <a:t>반드시 직사각형 모양이어야 함</a:t>
              </a:r>
              <a:r>
                <a:rPr lang="en-US" altLang="ko-KR" sz="2400" b="1"/>
                <a:t>.)</a:t>
              </a:r>
              <a:endParaRPr lang="en-US" altLang="ko-KR" sz="2400" b="1"/>
            </a:p>
            <a:p>
              <a:pPr>
                <a:defRPr/>
              </a:pPr>
              <a:r>
                <a:rPr lang="en-US" altLang="ko-KR" sz="2400" b="1"/>
                <a:t>2.</a:t>
              </a:r>
              <a:r>
                <a:rPr lang="ko-KR" altLang="en-US" sz="2400" b="1"/>
                <a:t> 그리고 콘솔의 </a:t>
              </a:r>
              <a:r>
                <a:rPr lang="en-US" altLang="ko-KR" sz="2400" b="1"/>
                <a:t>MazeInit()</a:t>
              </a:r>
              <a:r>
                <a:rPr lang="ko-KR" altLang="en-US" sz="2400" b="1"/>
                <a:t>로 텍스트 파일을 받아 미로를 그대로 그린다</a:t>
              </a:r>
              <a:r>
                <a:rPr lang="en-US" altLang="ko-KR" sz="2400" b="1"/>
                <a:t>.</a:t>
              </a:r>
              <a:endParaRPr lang="en-US" altLang="ko-KR" sz="2400" b="1"/>
            </a:p>
            <a:p>
              <a:pPr>
                <a:defRPr/>
              </a:pPr>
              <a:r>
                <a:rPr lang="en-US" altLang="ko-KR" sz="2400" b="1"/>
                <a:t>3.</a:t>
              </a:r>
              <a:r>
                <a:rPr lang="ko-KR" altLang="en-US" sz="2400" b="1"/>
                <a:t> 그 뒤</a:t>
              </a:r>
              <a:r>
                <a:rPr lang="en-US" altLang="ko-KR" sz="2400" b="1"/>
                <a:t>,</a:t>
              </a:r>
              <a:r>
                <a:rPr lang="ko-KR" altLang="en-US" sz="2400" b="1"/>
                <a:t> </a:t>
              </a:r>
              <a:r>
                <a:rPr lang="en-US" altLang="ko-KR" sz="2400" b="1"/>
                <a:t>MazeSetStartAndGoal()</a:t>
              </a:r>
              <a:r>
                <a:rPr lang="ko-KR" altLang="en-US" sz="2400" b="1"/>
                <a:t>에서 출발점과 도착점을 선택한다</a:t>
              </a:r>
              <a:r>
                <a:rPr lang="en-US" altLang="ko-KR" sz="2400" b="1"/>
                <a:t>.(</a:t>
              </a:r>
              <a:r>
                <a:rPr lang="ko-KR" altLang="en-US" sz="2400" b="1"/>
                <a:t>행</a:t>
              </a:r>
              <a:r>
                <a:rPr lang="en-US" altLang="ko-KR" sz="2400" b="1"/>
                <a:t>/</a:t>
              </a:r>
              <a:r>
                <a:rPr lang="ko-KR" altLang="en-US" sz="2400" b="1"/>
                <a:t>열로 선택</a:t>
              </a:r>
              <a:r>
                <a:rPr lang="en-US" altLang="ko-KR" sz="2400" b="1"/>
                <a:t>)</a:t>
              </a:r>
              <a:endParaRPr lang="en-US" altLang="ko-KR" sz="2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실행 </a:t>
            </a: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:</a:t>
            </a: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구현 실패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2371192" cy="68580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82544" y="2132838"/>
            <a:ext cx="8909456" cy="2592324"/>
          </a:xfrm>
          <a:prstGeom prst="wedgeRoundRectCallout">
            <a:avLst>
              <a:gd name="adj1" fmla="val -65760"/>
              <a:gd name="adj2" fmla="val 125474"/>
              <a:gd name="adj3" fmla="val 16667"/>
            </a:avLst>
          </a:prstGeom>
          <a:solidFill>
            <a:srgbClr val="0000ff"/>
          </a:solidFill>
          <a:ln w="38100"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4000" b="1"/>
              <a:t>이동 과정에서 알 수 없는 오류가 발생</a:t>
            </a:r>
            <a:r>
              <a:rPr lang="en-US" altLang="ko-KR" sz="4000" b="1"/>
              <a:t>.</a:t>
            </a:r>
            <a:endParaRPr lang="en-US" altLang="ko-KR" sz="4000" b="1"/>
          </a:p>
          <a:p>
            <a:pPr algn="ctr">
              <a:defRPr/>
            </a:pPr>
            <a:r>
              <a:rPr lang="ko-KR" altLang="en-US" sz="4000" b="1"/>
              <a:t>이동을 안한채 무한루프에 빠짐</a:t>
            </a:r>
            <a:r>
              <a:rPr lang="en-US" altLang="ko-KR" sz="4000" b="1"/>
              <a:t>.</a:t>
            </a:r>
            <a:endParaRPr lang="en-US" altLang="ko-KR" sz="4000" b="1"/>
          </a:p>
          <a:p>
            <a:pPr algn="ctr">
              <a:defRPr/>
            </a:pPr>
            <a:endParaRPr lang="en-US" altLang="ko-KR" sz="4000" b="1"/>
          </a:p>
          <a:p>
            <a:pPr algn="ctr">
              <a:defRPr/>
            </a:pPr>
            <a:r>
              <a:rPr lang="ko-KR" altLang="en-US" sz="4000" b="1"/>
              <a:t>결국 구현 실패</a:t>
            </a:r>
            <a:r>
              <a:rPr lang="en-US" altLang="ko-KR" sz="4000" b="1"/>
              <a:t>.</a:t>
            </a:r>
            <a:endParaRPr lang="en-US" altLang="ko-KR"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125272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Visual Studio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차원 배열로 미로를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A* </a:t>
            </a:r>
            <a:r>
              <a:rPr lang="ko-KR" altLang="en-US"/>
              <a:t>알고리즘을 이용한다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이전 발표에서의 설명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grpSp>
        <p:nvGrpSpPr>
          <p:cNvPr id="7" name=""/>
          <p:cNvGrpSpPr/>
          <p:nvPr/>
        </p:nvGrpSpPr>
        <p:grpSpPr>
          <a:xfrm rot="0">
            <a:off x="609599" y="2852928"/>
            <a:ext cx="10972798" cy="3456432"/>
            <a:chOff x="609599" y="2852928"/>
            <a:chExt cx="10972798" cy="3456432"/>
          </a:xfrm>
        </p:grpSpPr>
        <p:sp>
          <p:nvSpPr>
            <p:cNvPr id="5" name=""/>
            <p:cNvSpPr/>
            <p:nvPr/>
          </p:nvSpPr>
          <p:spPr>
            <a:xfrm>
              <a:off x="609599" y="2852928"/>
              <a:ext cx="10972798" cy="3456432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t">
              <a:noAutofit/>
            </a:bodyPr>
            <a:p>
              <a:pPr>
                <a:defRPr/>
              </a:pPr>
              <a:r>
                <a:rPr lang="en-US" altLang="ko-KR" sz="4800" b="1"/>
                <a:t>Dev C++</a:t>
              </a:r>
              <a:r>
                <a:rPr lang="ko-KR" altLang="en-US" sz="4800" b="1"/>
                <a:t>   을 이용하여 프로그램 제작</a:t>
              </a:r>
              <a:r>
                <a:rPr lang="en-US" altLang="ko-KR" sz="4800" b="1"/>
                <a:t>.</a:t>
              </a:r>
              <a:endParaRPr lang="en-US" altLang="ko-KR" sz="4800" b="1"/>
            </a:p>
            <a:p>
              <a:pPr>
                <a:defRPr/>
              </a:pPr>
              <a:r>
                <a:rPr lang="ko-KR" altLang="en-US" sz="4800" b="1"/>
                <a:t>사용언어 </a:t>
              </a:r>
              <a:r>
                <a:rPr lang="en-US" altLang="ko-KR" sz="4800" b="1"/>
                <a:t>:</a:t>
              </a:r>
              <a:r>
                <a:rPr lang="ko-KR" altLang="en-US" sz="4800" b="1"/>
                <a:t> </a:t>
              </a:r>
              <a:r>
                <a:rPr lang="en-US" altLang="ko-KR" sz="4800" b="1"/>
                <a:t>C</a:t>
              </a:r>
              <a:endParaRPr lang="en-US" altLang="ko-KR" sz="4800" b="1"/>
            </a:p>
            <a:p>
              <a:pPr>
                <a:defRPr/>
              </a:pPr>
              <a:r>
                <a:rPr lang="en-US" altLang="ko-KR" sz="4800" b="1"/>
                <a:t>int</a:t>
              </a:r>
              <a:r>
                <a:rPr lang="ko-KR" altLang="en-US" sz="4800" b="1"/>
                <a:t>형 이차원 배열을 이용</a:t>
              </a:r>
              <a:r>
                <a:rPr lang="en-US" altLang="ko-KR" sz="4800" b="1"/>
                <a:t>.</a:t>
              </a:r>
              <a:endParaRPr lang="en-US" altLang="ko-KR" sz="4800" b="1"/>
            </a:p>
            <a:p>
              <a:pPr>
                <a:defRPr/>
              </a:pPr>
              <a:r>
                <a:rPr lang="en-US" altLang="ko-KR" sz="4800" b="1"/>
                <a:t>A*</a:t>
              </a:r>
              <a:r>
                <a:rPr lang="ko-KR" altLang="en-US" sz="4800" b="1"/>
                <a:t> 알고리즘을 이용</a:t>
              </a:r>
              <a:r>
                <a:rPr lang="en-US" altLang="ko-KR" sz="4800" b="1"/>
                <a:t>.</a:t>
              </a:r>
              <a:endParaRPr lang="en-US" altLang="ko-KR" sz="4800" b="1"/>
            </a:p>
          </p:txBody>
        </p:sp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15639" y="3186078"/>
              <a:ext cx="476316" cy="48584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동작 구상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grpSp>
        <p:nvGrpSpPr>
          <p:cNvPr id="14" name=""/>
          <p:cNvGrpSpPr/>
          <p:nvPr/>
        </p:nvGrpSpPr>
        <p:grpSpPr>
          <a:xfrm rot="0">
            <a:off x="995742" y="1052829"/>
            <a:ext cx="10200517" cy="4752342"/>
            <a:chOff x="995742" y="1052829"/>
            <a:chExt cx="10200517" cy="4752342"/>
          </a:xfrm>
        </p:grpSpPr>
        <p:sp>
          <p:nvSpPr>
            <p:cNvPr id="13" name=""/>
            <p:cNvSpPr/>
            <p:nvPr/>
          </p:nvSpPr>
          <p:spPr>
            <a:xfrm rot="10800000">
              <a:off x="9612125" y="2853054"/>
              <a:ext cx="792099" cy="180009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" name=""/>
            <p:cNvGrpSpPr/>
            <p:nvPr/>
          </p:nvGrpSpPr>
          <p:grpSpPr>
            <a:xfrm rot="0">
              <a:off x="995742" y="1052829"/>
              <a:ext cx="10200516" cy="4752342"/>
              <a:chOff x="995742" y="1052829"/>
              <a:chExt cx="10200516" cy="4752342"/>
            </a:xfrm>
          </p:grpSpPr>
          <p:grpSp>
            <p:nvGrpSpPr>
              <p:cNvPr id="9" name=""/>
              <p:cNvGrpSpPr/>
              <p:nvPr/>
            </p:nvGrpSpPr>
            <p:grpSpPr>
              <a:xfrm rot="0">
                <a:off x="4439793" y="2780919"/>
                <a:ext cx="3795103" cy="2448306"/>
                <a:chOff x="4439793" y="2420873"/>
                <a:chExt cx="3795103" cy="2448306"/>
              </a:xfrm>
            </p:grpSpPr>
            <p:sp>
              <p:nvSpPr>
                <p:cNvPr id="7" name=""/>
                <p:cNvSpPr/>
                <p:nvPr/>
              </p:nvSpPr>
              <p:spPr>
                <a:xfrm>
                  <a:off x="4439793" y="2852928"/>
                  <a:ext cx="2016252" cy="2016252"/>
                </a:xfrm>
                <a:prstGeom prst="gear9">
                  <a:avLst>
                    <a:gd name="adj1" fmla="val 10000"/>
                    <a:gd name="adj2" fmla="val 176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" name=""/>
                <p:cNvSpPr/>
                <p:nvPr/>
              </p:nvSpPr>
              <p:spPr>
                <a:xfrm rot="21151258">
                  <a:off x="6218644" y="2420873"/>
                  <a:ext cx="2016252" cy="2016252"/>
                </a:xfrm>
                <a:prstGeom prst="gear9">
                  <a:avLst>
                    <a:gd name="adj1" fmla="val 10000"/>
                    <a:gd name="adj2" fmla="val 176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6" name=""/>
              <p:cNvGrpSpPr/>
              <p:nvPr/>
            </p:nvGrpSpPr>
            <p:grpSpPr>
              <a:xfrm rot="0">
                <a:off x="995742" y="1052829"/>
                <a:ext cx="10200516" cy="4752342"/>
                <a:chOff x="995742" y="1413000"/>
                <a:chExt cx="10200516" cy="4752342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2615692" y="2421000"/>
                  <a:ext cx="792099" cy="1800098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" name=""/>
                <p:cNvSpPr/>
                <p:nvPr/>
              </p:nvSpPr>
              <p:spPr>
                <a:xfrm>
                  <a:off x="995742" y="1413000"/>
                  <a:ext cx="4032000" cy="2016000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3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 anchorCtr="1">
                  <a:noAutofit/>
                </a:bodyPr>
                <a:p>
                  <a:pPr algn="ctr">
                    <a:defRPr/>
                  </a:pPr>
                  <a:r>
                    <a:rPr lang="ko-KR" altLang="en-US" sz="2800" b="1">
                      <a:solidFill>
                        <a:schemeClr val="tx1"/>
                      </a:solidFill>
                    </a:rPr>
                    <a:t>텍스트 파일</a:t>
                  </a:r>
                  <a:r>
                    <a:rPr lang="en-US" altLang="ko-KR" sz="2800" b="1">
                      <a:solidFill>
                        <a:schemeClr val="tx1"/>
                      </a:solidFill>
                    </a:rPr>
                    <a:t>.txt</a:t>
                  </a:r>
                  <a:r>
                    <a:rPr lang="ko-KR" altLang="en-US" sz="2800" b="1">
                      <a:solidFill>
                        <a:schemeClr val="tx1"/>
                      </a:solidFill>
                    </a:rPr>
                    <a:t>로 구현된</a:t>
                  </a:r>
                  <a:endParaRPr lang="ko-KR" altLang="en-US" sz="2800" b="1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ko-KR" altLang="en-US" sz="2800" b="1">
                      <a:solidFill>
                        <a:schemeClr val="tx1"/>
                      </a:solidFill>
                    </a:rPr>
                    <a:t>직사각형 모양의 미로</a:t>
                  </a:r>
                  <a:endParaRPr lang="ko-KR" altLang="en-US" sz="2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"/>
                <p:cNvSpPr/>
                <p:nvPr/>
              </p:nvSpPr>
              <p:spPr>
                <a:xfrm>
                  <a:off x="995742" y="4221098"/>
                  <a:ext cx="10200516" cy="1944243"/>
                </a:xfrm>
                <a:prstGeom prst="snip1Rect">
                  <a:avLst>
                    <a:gd name="adj" fmla="val 1666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 sz="3600" b="1"/>
                    <a:t>받아온 텍스트 파일을 바탕으로 미로를 구현한 뒤</a:t>
                  </a:r>
                  <a:r>
                    <a:rPr lang="en-US" altLang="ko-KR" sz="3600" b="1"/>
                    <a:t>,</a:t>
                  </a:r>
                  <a:endParaRPr lang="en-US" altLang="ko-KR" sz="3600" b="1"/>
                </a:p>
                <a:p>
                  <a:pPr algn="ctr">
                    <a:defRPr/>
                  </a:pPr>
                  <a:r>
                    <a:rPr lang="ko-KR" altLang="en-US" sz="3600" b="1"/>
                    <a:t>미로를 찾는 화면을 콘솔로 출력한다</a:t>
                  </a:r>
                  <a:r>
                    <a:rPr lang="en-US" altLang="ko-KR" sz="3600" b="1"/>
                    <a:t>.</a:t>
                  </a:r>
                  <a:endParaRPr lang="en-US" altLang="ko-KR" sz="3600" b="1"/>
                </a:p>
              </p:txBody>
            </p:sp>
          </p:grpSp>
        </p:grpSp>
        <p:sp>
          <p:nvSpPr>
            <p:cNvPr id="12" name=""/>
            <p:cNvSpPr/>
            <p:nvPr/>
          </p:nvSpPr>
          <p:spPr>
            <a:xfrm>
              <a:off x="8820088" y="1052829"/>
              <a:ext cx="2376171" cy="2376171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</p:spPr>
          <p:style>
            <a:lnRef idx="2">
              <a:schemeClr val="lt1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2900" b="1"/>
                <a:t>결과</a:t>
              </a:r>
              <a:endParaRPr lang="ko-KR" altLang="en-US" sz="2900" b="1"/>
            </a:p>
            <a:p>
              <a:pPr algn="ctr">
                <a:defRPr/>
              </a:pPr>
              <a:r>
                <a:rPr lang="ko-KR" altLang="en-US" sz="2900" b="1"/>
                <a:t>출력</a:t>
              </a:r>
              <a:endParaRPr lang="ko-KR" altLang="en-US" sz="29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 rot="675441">
            <a:off x="1143798" y="1496229"/>
            <a:ext cx="7094909" cy="1252296"/>
          </a:xfrm>
          <a:prstGeom prst="rightArrow">
            <a:avLst>
              <a:gd name="adj1" fmla="val 50000"/>
              <a:gd name="adj2" fmla="val 76744"/>
            </a:avLst>
          </a:prstGeom>
          <a:solidFill>
            <a:schemeClr val="bg1">
              <a:lumMod val="7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 rot="5400000" flipV="1">
            <a:off x="9418891" y="2552317"/>
            <a:ext cx="2041398" cy="2304288"/>
          </a:xfrm>
          <a:prstGeom prst="leftCircularArrow">
            <a:avLst>
              <a:gd name="adj1" fmla="val 12500"/>
              <a:gd name="adj2" fmla="val -1142319"/>
              <a:gd name="adj3" fmla="val 1142319"/>
              <a:gd name="adj4" fmla="val 10800000"/>
              <a:gd name="adj5" fmla="val 12500"/>
            </a:avLst>
          </a:prstGeom>
          <a:solidFill>
            <a:schemeClr val="bg1">
              <a:lumMod val="7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프로그램의 구조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grpSp>
        <p:nvGrpSpPr>
          <p:cNvPr id="12" name=""/>
          <p:cNvGrpSpPr/>
          <p:nvPr/>
        </p:nvGrpSpPr>
        <p:grpSpPr>
          <a:xfrm rot="0">
            <a:off x="2999613" y="1732026"/>
            <a:ext cx="3383280" cy="3393948"/>
            <a:chOff x="4404360" y="2204847"/>
            <a:chExt cx="3383280" cy="3393948"/>
          </a:xfrm>
        </p:grpSpPr>
        <p:grpSp>
          <p:nvGrpSpPr>
            <p:cNvPr id="7" name=""/>
            <p:cNvGrpSpPr/>
            <p:nvPr/>
          </p:nvGrpSpPr>
          <p:grpSpPr>
            <a:xfrm rot="0">
              <a:off x="4871847" y="2204847"/>
              <a:ext cx="2448306" cy="2448306"/>
              <a:chOff x="675323" y="2196106"/>
              <a:chExt cx="2448306" cy="2448306"/>
            </a:xfrm>
          </p:grpSpPr>
          <p:sp>
            <p:nvSpPr>
              <p:cNvPr id="2" name=""/>
              <p:cNvSpPr/>
              <p:nvPr/>
            </p:nvSpPr>
            <p:spPr>
              <a:xfrm>
                <a:off x="675323" y="3060214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3" name=""/>
              <p:cNvSpPr/>
              <p:nvPr/>
            </p:nvSpPr>
            <p:spPr>
              <a:xfrm>
                <a:off x="1539431" y="3060214"/>
                <a:ext cx="720090" cy="72009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I</a:t>
                </a:r>
                <a:endParaRPr lang="en-US" altLang="ko-KR" sz="3000" b="1"/>
              </a:p>
            </p:txBody>
          </p:sp>
          <p:sp>
            <p:nvSpPr>
              <p:cNvPr id="4" name=""/>
              <p:cNvSpPr/>
              <p:nvPr/>
            </p:nvSpPr>
            <p:spPr>
              <a:xfrm>
                <a:off x="2403539" y="3060214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5" name=""/>
              <p:cNvSpPr/>
              <p:nvPr/>
            </p:nvSpPr>
            <p:spPr>
              <a:xfrm>
                <a:off x="1539431" y="3924323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1539431" y="2196106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</p:grpSp>
        <p:sp>
          <p:nvSpPr>
            <p:cNvPr id="10" name=""/>
            <p:cNvSpPr txBox="1"/>
            <p:nvPr/>
          </p:nvSpPr>
          <p:spPr>
            <a:xfrm>
              <a:off x="4404360" y="4653153"/>
              <a:ext cx="3383280" cy="9456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800" b="1"/>
                <a:t>미로의 위치</a:t>
              </a:r>
              <a:endParaRPr lang="ko-KR" altLang="en-US" sz="2800" b="1"/>
            </a:p>
            <a:p>
              <a:pPr algn="ctr">
                <a:defRPr/>
              </a:pPr>
              <a:r>
                <a:rPr lang="en-US" altLang="ko-KR" sz="2800" b="1"/>
                <a:t>(</a:t>
              </a:r>
              <a:r>
                <a:rPr lang="ko-KR" altLang="en-US" sz="2800" b="1"/>
                <a:t>배열 인덱스로 표현</a:t>
              </a:r>
              <a:r>
                <a:rPr lang="en-US" altLang="ko-KR" sz="2800" b="1"/>
                <a:t>)</a:t>
              </a:r>
              <a:endParaRPr lang="en-US" altLang="ko-KR" sz="2800" b="1"/>
            </a:p>
          </p:txBody>
        </p:sp>
      </p:grpSp>
      <p:sp>
        <p:nvSpPr>
          <p:cNvPr id="11" name=""/>
          <p:cNvSpPr/>
          <p:nvPr/>
        </p:nvSpPr>
        <p:spPr>
          <a:xfrm>
            <a:off x="839612" y="902970"/>
            <a:ext cx="2160000" cy="216000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bg1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1">
            <a:no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1"/>
                </a:solidFill>
              </a:rPr>
              <a:t>미로 정보가</a:t>
            </a:r>
            <a:endParaRPr lang="ko-KR" altLang="en-US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chemeClr val="tx1"/>
                </a:solidFill>
              </a:rPr>
              <a:t>들어있는</a:t>
            </a:r>
            <a:endParaRPr lang="ko-KR" altLang="en-US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800" b="1">
                <a:solidFill>
                  <a:schemeClr val="tx1"/>
                </a:solidFill>
              </a:rPr>
              <a:t>텍스트 파일</a:t>
            </a:r>
            <a:endParaRPr lang="ko-KR" altLang="en-US" sz="28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“maze.txt”</a:t>
            </a:r>
            <a:endParaRPr lang="en-US" altLang="ko-KR" sz="2800" b="1">
              <a:solidFill>
                <a:schemeClr val="tx1"/>
              </a:solidFill>
            </a:endParaRPr>
          </a:p>
        </p:txBody>
      </p:sp>
      <p:grpSp>
        <p:nvGrpSpPr>
          <p:cNvPr id="17" name=""/>
          <p:cNvGrpSpPr/>
          <p:nvPr/>
        </p:nvGrpSpPr>
        <p:grpSpPr>
          <a:xfrm rot="0">
            <a:off x="6382892" y="902970"/>
            <a:ext cx="5809107" cy="5955030"/>
            <a:chOff x="6382892" y="902970"/>
            <a:chExt cx="5809107" cy="5955030"/>
          </a:xfrm>
        </p:grpSpPr>
        <p:sp>
          <p:nvSpPr>
            <p:cNvPr id="13" name=""/>
            <p:cNvSpPr/>
            <p:nvPr/>
          </p:nvSpPr>
          <p:spPr>
            <a:xfrm>
              <a:off x="8225313" y="2703060"/>
              <a:ext cx="2124265" cy="725940"/>
            </a:xfrm>
            <a:prstGeom prst="roundRect">
              <a:avLst>
                <a:gd name="adj" fmla="val 16667"/>
              </a:avLst>
            </a:prstGeom>
            <a:ln w="38100">
              <a:solidFill>
                <a:schemeClr val="accent2">
                  <a:shade val="20000"/>
                </a:schemeClr>
              </a:solidFill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500" b="1"/>
                <a:t>openList </a:t>
              </a:r>
              <a:r>
                <a:rPr lang="ko-KR" altLang="en-US" sz="2500" b="1"/>
                <a:t>큐</a:t>
              </a:r>
              <a:endParaRPr lang="ko-KR" altLang="en-US" sz="2500" b="1"/>
            </a:p>
          </p:txBody>
        </p:sp>
        <p:sp>
          <p:nvSpPr>
            <p:cNvPr id="14" name=""/>
            <p:cNvSpPr/>
            <p:nvPr/>
          </p:nvSpPr>
          <p:spPr>
            <a:xfrm>
              <a:off x="8225313" y="4149090"/>
              <a:ext cx="2124265" cy="725940"/>
            </a:xfrm>
            <a:prstGeom prst="roundRect">
              <a:avLst>
                <a:gd name="adj" fmla="val 16667"/>
              </a:avLst>
            </a:prstGeom>
            <a:ln w="3810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/>
                <a:t>closeList </a:t>
              </a:r>
              <a:r>
                <a:rPr lang="ko-KR" altLang="en-US" sz="2500" b="1"/>
                <a:t>큐</a:t>
              </a:r>
              <a:endParaRPr lang="ko-KR" altLang="en-US" sz="2500" b="1"/>
            </a:p>
          </p:txBody>
        </p:sp>
        <p:sp>
          <p:nvSpPr>
            <p:cNvPr id="15" name=""/>
            <p:cNvSpPr/>
            <p:nvPr/>
          </p:nvSpPr>
          <p:spPr>
            <a:xfrm>
              <a:off x="6382892" y="902970"/>
              <a:ext cx="5809107" cy="1296162"/>
            </a:xfrm>
            <a:prstGeom prst="wedgeRectCallout">
              <a:avLst>
                <a:gd name="adj1" fmla="val -10592"/>
                <a:gd name="adj2" fmla="val 83491"/>
              </a:avLst>
            </a:prstGeom>
            <a:solidFill>
              <a:schemeClr val="bg1">
                <a:lumMod val="3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 sz="4000" b="1"/>
                <a:t>지금의 위치에서</a:t>
              </a:r>
              <a:endParaRPr lang="ko-KR" altLang="en-US" sz="4000" b="1"/>
            </a:p>
            <a:p>
              <a:pPr algn="ctr">
                <a:defRPr/>
              </a:pPr>
              <a:r>
                <a:rPr lang="ko-KR" altLang="en-US" sz="4000" b="1"/>
                <a:t>인접한 칸들은 여기에</a:t>
              </a:r>
              <a:endParaRPr lang="ko-KR" altLang="en-US" sz="4000" b="1"/>
            </a:p>
          </p:txBody>
        </p:sp>
        <p:sp>
          <p:nvSpPr>
            <p:cNvPr id="16" name=""/>
            <p:cNvSpPr/>
            <p:nvPr/>
          </p:nvSpPr>
          <p:spPr>
            <a:xfrm>
              <a:off x="6382892" y="5561838"/>
              <a:ext cx="5809107" cy="1296162"/>
            </a:xfrm>
            <a:prstGeom prst="wedgeRectCallout">
              <a:avLst>
                <a:gd name="adj1" fmla="val -9568"/>
                <a:gd name="adj2" fmla="val -96739"/>
              </a:avLst>
            </a:prstGeom>
            <a:solidFill>
              <a:schemeClr val="bg1">
                <a:lumMod val="3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0" b="1"/>
                <a:t>openList</a:t>
              </a:r>
              <a:r>
                <a:rPr lang="ko-KR" altLang="en-US" sz="4000" b="1"/>
                <a:t>에서 옮김</a:t>
              </a:r>
              <a:r>
                <a:rPr lang="en-US" altLang="ko-KR" sz="4000" b="1"/>
                <a:t>.</a:t>
              </a:r>
              <a:endParaRPr lang="en-US" altLang="ko-KR" sz="4000" b="1"/>
            </a:p>
            <a:p>
              <a:pPr algn="ctr">
                <a:defRPr/>
              </a:pPr>
              <a:r>
                <a:rPr lang="ko-KR" altLang="en-US" sz="4000" b="1"/>
                <a:t>최종 경로</a:t>
              </a:r>
              <a:endParaRPr lang="ko-KR" altLang="en-US" sz="4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3183350" y="1032700"/>
            <a:ext cx="5825299" cy="582529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7580"/>
              <a:gd name="adj5" fmla="val 12500"/>
            </a:avLst>
          </a:prstGeom>
          <a:solidFill>
            <a:schemeClr val="bg1">
              <a:lumMod val="7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3183350" y="5517261"/>
            <a:ext cx="5612988" cy="1340739"/>
          </a:xfrm>
          <a:prstGeom prst="wedgeRectCallout">
            <a:avLst>
              <a:gd name="adj1" fmla="val 50079"/>
              <a:gd name="adj2" fmla="val -62995"/>
            </a:avLst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b="1"/>
              <a:t>비용</a:t>
            </a:r>
            <a:r>
              <a:rPr lang="en-US" altLang="ko-KR" sz="3000" b="1"/>
              <a:t>(F)</a:t>
            </a:r>
            <a:r>
              <a:rPr lang="ko-KR" altLang="en-US" sz="3000" b="1"/>
              <a:t> </a:t>
            </a:r>
            <a:r>
              <a:rPr lang="en-US" altLang="ko-KR" sz="3000" b="1"/>
              <a:t>:</a:t>
            </a:r>
            <a:r>
              <a:rPr lang="ko-KR" altLang="en-US" sz="3000" b="1"/>
              <a:t> 과거 비용 </a:t>
            </a:r>
            <a:r>
              <a:rPr lang="en-US" altLang="ko-KR" sz="3000" b="1"/>
              <a:t>+</a:t>
            </a:r>
            <a:r>
              <a:rPr lang="ko-KR" altLang="en-US" sz="3000" b="1"/>
              <a:t> 미래 비용</a:t>
            </a:r>
            <a:endParaRPr lang="ko-KR" altLang="en-US" sz="3000" b="1"/>
          </a:p>
          <a:p>
            <a:pPr>
              <a:defRPr/>
            </a:pPr>
            <a:r>
              <a:rPr lang="ko-KR" altLang="en-US" sz="2400" b="1"/>
              <a:t>과거 비용</a:t>
            </a:r>
            <a:r>
              <a:rPr lang="en-US" altLang="ko-KR" sz="2400" b="1"/>
              <a:t>(G) : </a:t>
            </a:r>
            <a:r>
              <a:rPr lang="ko-KR" altLang="en-US" sz="2400" b="1"/>
              <a:t>지금까지 이동한 거리</a:t>
            </a:r>
            <a:endParaRPr lang="ko-KR" altLang="en-US" sz="2400" b="1"/>
          </a:p>
          <a:p>
            <a:pPr>
              <a:defRPr/>
            </a:pPr>
            <a:r>
              <a:rPr lang="ko-KR" altLang="en-US" sz="2400" b="1"/>
              <a:t>미래 비용</a:t>
            </a:r>
            <a:r>
              <a:rPr lang="en-US" altLang="ko-KR" sz="2400" b="1"/>
              <a:t>(H) : </a:t>
            </a:r>
            <a:r>
              <a:rPr lang="ko-KR" altLang="en-US" sz="2400" b="1"/>
              <a:t>목적지까지의 예측 비용</a:t>
            </a:r>
            <a:endParaRPr lang="ko-KR" altLang="en-US" sz="2400" b="1"/>
          </a:p>
        </p:txBody>
      </p:sp>
      <p:sp>
        <p:nvSpPr>
          <p:cNvPr id="2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동작 원리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grpSp>
        <p:nvGrpSpPr>
          <p:cNvPr id="10" name=""/>
          <p:cNvGrpSpPr/>
          <p:nvPr/>
        </p:nvGrpSpPr>
        <p:grpSpPr>
          <a:xfrm rot="0">
            <a:off x="479297" y="2196106"/>
            <a:ext cx="2840355" cy="3825217"/>
            <a:chOff x="211262" y="980693"/>
            <a:chExt cx="2840355" cy="3825217"/>
          </a:xfrm>
        </p:grpSpPr>
        <p:grpSp>
          <p:nvGrpSpPr>
            <p:cNvPr id="8" name=""/>
            <p:cNvGrpSpPr/>
            <p:nvPr/>
          </p:nvGrpSpPr>
          <p:grpSpPr>
            <a:xfrm rot="0">
              <a:off x="407288" y="980693"/>
              <a:ext cx="2448306" cy="2448306"/>
              <a:chOff x="839342" y="2204847"/>
              <a:chExt cx="2448306" cy="2448306"/>
            </a:xfrm>
          </p:grpSpPr>
          <p:sp>
            <p:nvSpPr>
              <p:cNvPr id="3" name=""/>
              <p:cNvSpPr/>
              <p:nvPr/>
            </p:nvSpPr>
            <p:spPr>
              <a:xfrm>
                <a:off x="839342" y="3068955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4" name=""/>
              <p:cNvSpPr/>
              <p:nvPr/>
            </p:nvSpPr>
            <p:spPr>
              <a:xfrm>
                <a:off x="1703450" y="3068955"/>
                <a:ext cx="720090" cy="72009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I</a:t>
                </a:r>
                <a:endParaRPr lang="en-US" altLang="ko-KR" sz="3000" b="1"/>
              </a:p>
            </p:txBody>
          </p:sp>
          <p:sp>
            <p:nvSpPr>
              <p:cNvPr id="5" name=""/>
              <p:cNvSpPr/>
              <p:nvPr/>
            </p:nvSpPr>
            <p:spPr>
              <a:xfrm>
                <a:off x="2567558" y="3068955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1703450" y="3933063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!</a:t>
                </a:r>
                <a:endParaRPr lang="en-US" altLang="ko-KR" sz="3000" b="1"/>
              </a:p>
            </p:txBody>
          </p:sp>
          <p:sp>
            <p:nvSpPr>
              <p:cNvPr id="7" name=""/>
              <p:cNvSpPr/>
              <p:nvPr/>
            </p:nvSpPr>
            <p:spPr>
              <a:xfrm>
                <a:off x="1703450" y="2204847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</p:grpSp>
        <p:sp>
          <p:nvSpPr>
            <p:cNvPr id="9" name=""/>
            <p:cNvSpPr txBox="1"/>
            <p:nvPr/>
          </p:nvSpPr>
          <p:spPr>
            <a:xfrm>
              <a:off x="211262" y="3428996"/>
              <a:ext cx="2840355" cy="137691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ko-KR" altLang="en-US" sz="2800" b="1"/>
                <a:t>이동이 가능하고</a:t>
              </a:r>
              <a:r>
                <a:rPr lang="en-US" altLang="ko-KR" sz="2800" b="1"/>
                <a:t>,</a:t>
              </a:r>
              <a:endParaRPr lang="en-US" altLang="ko-KR" sz="2800" b="1"/>
            </a:p>
            <a:p>
              <a:pPr algn="ctr">
                <a:defRPr/>
              </a:pPr>
              <a:r>
                <a:rPr lang="ko-KR" altLang="en-US" sz="2800" b="1"/>
                <a:t>가지 않은 길이면</a:t>
              </a:r>
              <a:endParaRPr lang="ko-KR" altLang="en-US" sz="2800" b="1"/>
            </a:p>
            <a:p>
              <a:pPr algn="ctr">
                <a:defRPr/>
              </a:pPr>
              <a:r>
                <a:rPr lang="en-US" altLang="ko-KR" sz="2800" b="1"/>
                <a:t>openList</a:t>
              </a:r>
              <a:r>
                <a:rPr lang="ko-KR" altLang="en-US" sz="2800" b="1"/>
                <a:t>에 추가</a:t>
              </a:r>
              <a:r>
                <a:rPr lang="en-US" altLang="ko-KR" sz="2800" b="1"/>
                <a:t>.</a:t>
              </a:r>
              <a:endParaRPr lang="en-US" altLang="ko-KR" sz="2800" b="1"/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3728085" y="1334677"/>
            <a:ext cx="4735830" cy="3822538"/>
            <a:chOff x="-745999" y="980693"/>
            <a:chExt cx="4735830" cy="3822538"/>
          </a:xfrm>
        </p:grpSpPr>
        <p:grpSp>
          <p:nvGrpSpPr>
            <p:cNvPr id="12" name=""/>
            <p:cNvGrpSpPr/>
            <p:nvPr/>
          </p:nvGrpSpPr>
          <p:grpSpPr>
            <a:xfrm rot="0">
              <a:off x="407287" y="980693"/>
              <a:ext cx="2448306" cy="2448306"/>
              <a:chOff x="839342" y="2204847"/>
              <a:chExt cx="2448306" cy="2448306"/>
            </a:xfrm>
          </p:grpSpPr>
          <p:sp>
            <p:nvSpPr>
              <p:cNvPr id="13" name=""/>
              <p:cNvSpPr/>
              <p:nvPr/>
            </p:nvSpPr>
            <p:spPr>
              <a:xfrm>
                <a:off x="839342" y="3068955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1703450" y="3068955"/>
                <a:ext cx="720090" cy="72009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I</a:t>
                </a:r>
                <a:endParaRPr lang="en-US" altLang="ko-KR" sz="3000" b="1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2567558" y="3068955"/>
                <a:ext cx="720090" cy="720090"/>
              </a:xfrm>
              <a:prstGeom prst="rect">
                <a:avLst/>
              </a:prstGeom>
              <a:solidFill>
                <a:schemeClr val="bg1">
                  <a:lumMod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1703450" y="3933063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!</a:t>
                </a:r>
                <a:endParaRPr lang="en-US" altLang="ko-KR" sz="3000" b="1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1703450" y="2204847"/>
                <a:ext cx="720090" cy="720090"/>
              </a:xfrm>
              <a:prstGeom prst="rect">
                <a:avLst/>
              </a:prstGeom>
              <a:solidFill>
                <a:schemeClr val="bg1">
                  <a:lumMod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</p:grpSp>
        <p:sp>
          <p:nvSpPr>
            <p:cNvPr id="18" name=""/>
            <p:cNvSpPr txBox="1"/>
            <p:nvPr/>
          </p:nvSpPr>
          <p:spPr>
            <a:xfrm>
              <a:off x="-745999" y="3428998"/>
              <a:ext cx="4735830" cy="1374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800" b="1"/>
                <a:t>지금의 위치는 </a:t>
              </a:r>
              <a:r>
                <a:rPr lang="en-US" altLang="ko-KR" sz="2800" b="1"/>
                <a:t>closeList</a:t>
              </a:r>
              <a:r>
                <a:rPr lang="ko-KR" altLang="en-US" sz="2800" b="1"/>
                <a:t>로</a:t>
              </a:r>
              <a:r>
                <a:rPr lang="en-US" altLang="ko-KR" sz="2800" b="1"/>
                <a:t>,</a:t>
              </a:r>
              <a:endParaRPr lang="en-US" altLang="ko-KR" sz="2800" b="1"/>
            </a:p>
            <a:p>
              <a:pPr algn="ctr">
                <a:defRPr/>
              </a:pPr>
              <a:r>
                <a:rPr lang="ko-KR" altLang="en-US" sz="2800" b="1"/>
                <a:t>만일 </a:t>
              </a:r>
              <a:r>
                <a:rPr lang="en-US" altLang="ko-KR" sz="2800" b="1"/>
                <a:t>closeList</a:t>
              </a:r>
              <a:r>
                <a:rPr lang="ko-KR" altLang="en-US" sz="2800" b="1"/>
                <a:t>로 옮긴 칸이</a:t>
              </a:r>
              <a:endParaRPr lang="ko-KR" altLang="en-US" sz="2800" b="1"/>
            </a:p>
            <a:p>
              <a:pPr algn="ctr">
                <a:defRPr/>
              </a:pPr>
              <a:r>
                <a:rPr lang="ko-KR" altLang="en-US" sz="2800" b="1"/>
                <a:t>목적지와 일치하면 종료</a:t>
              </a:r>
              <a:r>
                <a:rPr lang="en-US" altLang="ko-KR" sz="2800" b="1"/>
                <a:t>.</a:t>
              </a:r>
              <a:endParaRPr lang="en-US" altLang="ko-KR" sz="2800" b="1"/>
            </a:p>
          </p:txBody>
        </p:sp>
      </p:grpSp>
      <p:grpSp>
        <p:nvGrpSpPr>
          <p:cNvPr id="19" name=""/>
          <p:cNvGrpSpPr/>
          <p:nvPr/>
        </p:nvGrpSpPr>
        <p:grpSpPr>
          <a:xfrm rot="0">
            <a:off x="8463914" y="2196107"/>
            <a:ext cx="3728086" cy="4240887"/>
            <a:chOff x="-676468" y="981645"/>
            <a:chExt cx="3728086" cy="4240887"/>
          </a:xfrm>
        </p:grpSpPr>
        <p:grpSp>
          <p:nvGrpSpPr>
            <p:cNvPr id="20" name=""/>
            <p:cNvGrpSpPr/>
            <p:nvPr/>
          </p:nvGrpSpPr>
          <p:grpSpPr>
            <a:xfrm rot="0">
              <a:off x="-36578" y="981645"/>
              <a:ext cx="2448306" cy="2448306"/>
              <a:chOff x="395476" y="2205799"/>
              <a:chExt cx="2448306" cy="2448306"/>
            </a:xfrm>
          </p:grpSpPr>
          <p:sp>
            <p:nvSpPr>
              <p:cNvPr id="21" name=""/>
              <p:cNvSpPr/>
              <p:nvPr/>
            </p:nvSpPr>
            <p:spPr>
              <a:xfrm>
                <a:off x="395476" y="3069907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1259584" y="3069907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!</a:t>
                </a:r>
                <a:endParaRPr lang="en-US" altLang="ko-KR" sz="3000" b="1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2123692" y="3069907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?</a:t>
                </a:r>
                <a:endParaRPr lang="en-US" altLang="ko-KR" sz="3000" b="1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259584" y="3934015"/>
                <a:ext cx="720090" cy="7200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!</a:t>
                </a:r>
                <a:endParaRPr lang="en-US" altLang="ko-KR" sz="3000" b="1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259584" y="2205799"/>
                <a:ext cx="720090" cy="72009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 b="1"/>
                  <a:t>I</a:t>
                </a:r>
                <a:endParaRPr lang="en-US" altLang="ko-KR" sz="3000" b="1"/>
              </a:p>
            </p:txBody>
          </p:sp>
        </p:grpSp>
        <p:sp>
          <p:nvSpPr>
            <p:cNvPr id="26" name=""/>
            <p:cNvSpPr txBox="1"/>
            <p:nvPr/>
          </p:nvSpPr>
          <p:spPr>
            <a:xfrm>
              <a:off x="-676468" y="3428999"/>
              <a:ext cx="3728086" cy="1793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800" b="1"/>
                <a:t>openList</a:t>
              </a:r>
              <a:r>
                <a:rPr lang="ko-KR" altLang="en-US" sz="2800" b="1"/>
                <a:t>에 추가된</a:t>
              </a:r>
              <a:endParaRPr lang="ko-KR" altLang="en-US" sz="2800" b="1"/>
            </a:p>
            <a:p>
              <a:pPr algn="ctr">
                <a:defRPr/>
              </a:pPr>
              <a:r>
                <a:rPr lang="ko-KR" altLang="en-US" sz="2800" b="1"/>
                <a:t>칸들의 비용을 비교</a:t>
              </a:r>
              <a:r>
                <a:rPr lang="en-US" altLang="ko-KR" sz="2800" b="1"/>
                <a:t>,</a:t>
              </a:r>
              <a:endParaRPr lang="en-US" altLang="ko-KR" sz="2800" b="1"/>
            </a:p>
            <a:p>
              <a:pPr algn="ctr">
                <a:defRPr/>
              </a:pPr>
              <a:r>
                <a:rPr lang="ko-KR" altLang="en-US" sz="2800" b="1"/>
                <a:t>가장 적은 비용의</a:t>
              </a:r>
              <a:endParaRPr lang="ko-KR" altLang="en-US" sz="2800" b="1"/>
            </a:p>
            <a:p>
              <a:pPr algn="ctr">
                <a:defRPr/>
              </a:pPr>
              <a:r>
                <a:rPr lang="ko-KR" altLang="en-US" sz="2800" b="1"/>
                <a:t>칸을 현재 위치로 선정</a:t>
              </a:r>
              <a:r>
                <a:rPr lang="en-US" altLang="ko-KR" sz="2800" b="1"/>
                <a:t>.</a:t>
              </a:r>
              <a:endParaRPr lang="en-US" altLang="ko-KR" sz="28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0369032" cy="6857999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코드 리뷰 </a:t>
            </a: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:</a:t>
            </a:r>
            <a:r>
              <a:rPr lang="ko-KR" altLang="en-US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 함수 소개</a:t>
            </a:r>
            <a:endParaRPr lang="ko-KR" altLang="en-US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6096000" y="3429000"/>
            <a:ext cx="5400675" cy="1044130"/>
          </a:xfrm>
          <a:prstGeom prst="wedgeRectCallout">
            <a:avLst>
              <a:gd name="adj1" fmla="val 1567"/>
              <a:gd name="adj2" fmla="val 270873"/>
            </a:avLst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000" b="1"/>
              <a:t>이 외에도</a:t>
            </a:r>
            <a:r>
              <a:rPr lang="en-US" altLang="ko-KR" sz="3000" b="1"/>
              <a:t>,</a:t>
            </a:r>
            <a:r>
              <a:rPr lang="ko-KR" altLang="en-US" sz="3000" b="1"/>
              <a:t> 큐</a:t>
            </a:r>
            <a:r>
              <a:rPr lang="en-US" altLang="ko-KR" sz="3000" b="1"/>
              <a:t>(Queue)</a:t>
            </a:r>
            <a:r>
              <a:rPr lang="ko-KR" altLang="en-US" sz="3000" b="1"/>
              <a:t>와 관련된</a:t>
            </a: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함수들도 포함되어 있다</a:t>
            </a:r>
            <a:r>
              <a:rPr lang="en-US" altLang="ko-KR" sz="3000" b="1"/>
              <a:t>.</a:t>
            </a:r>
            <a:endParaRPr lang="en-US" altLang="ko-KR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351070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MazeInit()</a:t>
            </a:r>
            <a:endParaRPr lang="en-US" altLang="ko-KR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018279" y="1169667"/>
            <a:ext cx="9173721" cy="20433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3200" b="1"/>
              <a:t>미로를 초기화하는 함수</a:t>
            </a:r>
            <a:r>
              <a:rPr lang="en-US" altLang="ko-KR" sz="3200" b="1"/>
              <a:t>.</a:t>
            </a:r>
            <a:endParaRPr lang="en-US" altLang="ko-KR" sz="3200" b="1"/>
          </a:p>
          <a:p>
            <a:pPr>
              <a:defRPr/>
            </a:pPr>
            <a:r>
              <a:rPr lang="ko-KR" altLang="en-US" sz="3200" b="1"/>
              <a:t>파일</a:t>
            </a:r>
            <a:r>
              <a:rPr lang="en-US" altLang="ko-KR" sz="3200" b="1"/>
              <a:t> maze.txt</a:t>
            </a:r>
            <a:r>
              <a:rPr lang="ko-KR" altLang="en-US" sz="3200" b="1"/>
              <a:t>를 읽고 그 크기를 측정한 뒤</a:t>
            </a:r>
            <a:r>
              <a:rPr lang="en-US" altLang="ko-KR" sz="3200" b="1"/>
              <a:t>,</a:t>
            </a:r>
            <a:endParaRPr lang="en-US" altLang="ko-KR" sz="3200" b="1"/>
          </a:p>
          <a:p>
            <a:pPr>
              <a:defRPr/>
            </a:pPr>
            <a:r>
              <a:rPr lang="en-US" altLang="ko-KR" sz="3200" b="1"/>
              <a:t>maze[][]</a:t>
            </a:r>
            <a:r>
              <a:rPr lang="ko-KR" altLang="en-US" sz="3200" b="1"/>
              <a:t>의 메모리를 할당하고 그 값을 채워나간다</a:t>
            </a:r>
            <a:r>
              <a:rPr lang="en-US" altLang="ko-KR" sz="3200" b="1"/>
              <a:t>.</a:t>
            </a:r>
            <a:endParaRPr lang="en-US" altLang="ko-KR" sz="3200" b="1"/>
          </a:p>
          <a:p>
            <a:pPr>
              <a:defRPr/>
            </a:pPr>
            <a:r>
              <a:rPr lang="ko-KR" altLang="en-US" sz="3200" b="1"/>
              <a:t>메모리 반납은 </a:t>
            </a:r>
            <a:r>
              <a:rPr lang="en-US" altLang="ko-KR" sz="3200" b="1"/>
              <a:t>‘</a:t>
            </a:r>
            <a:r>
              <a:rPr lang="en-US" altLang="ko-KR" sz="3200" b="1">
                <a:solidFill>
                  <a:schemeClr val="accent4">
                    <a:lumMod val="70000"/>
                  </a:schemeClr>
                </a:solidFill>
              </a:rPr>
              <a:t>MazeFree()</a:t>
            </a:r>
            <a:r>
              <a:rPr lang="en-US" altLang="ko-KR" sz="3200" b="1"/>
              <a:t>’</a:t>
            </a:r>
            <a:r>
              <a:rPr lang="ko-KR" altLang="en-US" sz="3200" b="1"/>
              <a:t>함수를 이용한다</a:t>
            </a:r>
            <a:r>
              <a:rPr lang="en-US" altLang="ko-KR" sz="3200" b="1"/>
              <a:t>.</a:t>
            </a:r>
            <a:endParaRPr lang="en-US" altLang="ko-KR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MazePrint()</a:t>
            </a:r>
            <a:endParaRPr lang="en-US" altLang="ko-KR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853961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3853961" y="2650234"/>
            <a:ext cx="5902841" cy="1557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/>
              <a:t>콘솔 화면에 미로를 그리는 함수</a:t>
            </a:r>
            <a:r>
              <a:rPr lang="en-US" altLang="ko-KR" sz="3200" b="1"/>
              <a:t>.</a:t>
            </a:r>
            <a:endParaRPr lang="en-US" altLang="ko-KR" sz="3200" b="1"/>
          </a:p>
          <a:p>
            <a:pPr>
              <a:defRPr/>
            </a:pPr>
            <a:r>
              <a:rPr lang="ko-KR" altLang="en-US" sz="3200" b="1"/>
              <a:t>통로</a:t>
            </a:r>
            <a:r>
              <a:rPr lang="en-US" altLang="ko-KR" sz="3200" b="1"/>
              <a:t>,</a:t>
            </a:r>
            <a:r>
              <a:rPr lang="ko-KR" altLang="en-US" sz="3200" b="1"/>
              <a:t> 벽</a:t>
            </a:r>
            <a:r>
              <a:rPr lang="en-US" altLang="ko-KR" sz="3200" b="1"/>
              <a:t>,</a:t>
            </a:r>
            <a:r>
              <a:rPr lang="ko-KR" altLang="en-US" sz="3200" b="1"/>
              <a:t> 출발점</a:t>
            </a:r>
            <a:r>
              <a:rPr lang="en-US" altLang="ko-KR" sz="3200" b="1"/>
              <a:t>,</a:t>
            </a:r>
            <a:r>
              <a:rPr lang="ko-KR" altLang="en-US" sz="3200" b="1"/>
              <a:t> 도착점에 따라</a:t>
            </a:r>
            <a:endParaRPr lang="ko-KR" altLang="en-US" sz="3200" b="1"/>
          </a:p>
          <a:p>
            <a:pPr>
              <a:defRPr/>
            </a:pPr>
            <a:r>
              <a:rPr lang="ko-KR" altLang="en-US" sz="3200" b="1"/>
              <a:t>알맞은 기호로 미로를 그린다</a:t>
            </a:r>
            <a:r>
              <a:rPr lang="en-US" altLang="ko-KR" sz="3200" b="1"/>
              <a:t>.</a:t>
            </a:r>
            <a:endParaRPr lang="en-US" altLang="ko-KR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02970"/>
            <a:ext cx="11976226" cy="595503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0" y="0"/>
            <a:ext cx="121920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ln w="19050" cap="flat" cmpd="sng" algn="ctr">
                  <a:solidFill>
                    <a:schemeClr val="accent4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4"/>
                </a:solidFill>
              </a:rPr>
              <a:t>MazeSetStartAndGoal()</a:t>
            </a:r>
            <a:endParaRPr lang="en-US" altLang="ko-KR" sz="5400" b="1">
              <a:ln w="19050" cap="flat" cmpd="sng" algn="ctr">
                <a:solidFill>
                  <a:schemeClr val="accent4">
                    <a:shade val="20000"/>
                  </a:schemeClr>
                </a:solidFill>
                <a:prstDash val="solid"/>
                <a:round/>
              </a:ln>
              <a:solidFill>
                <a:schemeClr val="accent4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943852" y="2564892"/>
            <a:ext cx="7248148" cy="2043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/>
              <a:t>미로의 시작점</a:t>
            </a:r>
            <a:r>
              <a:rPr lang="en-US" altLang="ko-KR" sz="3200" b="1"/>
              <a:t>(start)</a:t>
            </a:r>
            <a:r>
              <a:rPr lang="ko-KR" altLang="en-US" sz="3200" b="1"/>
              <a:t>과</a:t>
            </a:r>
            <a:endParaRPr lang="ko-KR" altLang="en-US" sz="3200" b="1"/>
          </a:p>
          <a:p>
            <a:pPr>
              <a:defRPr/>
            </a:pPr>
            <a:r>
              <a:rPr lang="ko-KR" altLang="en-US" sz="3200" b="1"/>
              <a:t>도착점</a:t>
            </a:r>
            <a:r>
              <a:rPr lang="en-US" altLang="ko-KR" sz="3200" b="1"/>
              <a:t>(goal)</a:t>
            </a:r>
            <a:r>
              <a:rPr lang="ko-KR" altLang="en-US" sz="3200" b="1"/>
              <a:t>을 설정하는 함수</a:t>
            </a:r>
            <a:r>
              <a:rPr lang="en-US" altLang="ko-KR" sz="3200" b="1"/>
              <a:t>.</a:t>
            </a:r>
            <a:endParaRPr lang="en-US" altLang="ko-KR" sz="3200" b="1"/>
          </a:p>
          <a:p>
            <a:pPr>
              <a:defRPr/>
            </a:pPr>
            <a:r>
              <a:rPr lang="ko-KR" altLang="en-US" sz="3200" b="1"/>
              <a:t>물론 벽</a:t>
            </a:r>
            <a:r>
              <a:rPr lang="en-US" altLang="ko-KR" sz="3200" b="1"/>
              <a:t>(1)</a:t>
            </a:r>
            <a:r>
              <a:rPr lang="ko-KR" altLang="en-US" sz="3200" b="1"/>
              <a:t>을 선택하는 것은 불가능</a:t>
            </a:r>
            <a:r>
              <a:rPr lang="en-US" altLang="ko-KR" sz="3200" b="1"/>
              <a:t>.</a:t>
            </a:r>
            <a:endParaRPr lang="en-US" altLang="ko-KR" sz="3200" b="1"/>
          </a:p>
          <a:p>
            <a:pPr>
              <a:defRPr/>
            </a:pPr>
            <a:r>
              <a:rPr lang="ko-KR" altLang="en-US" sz="3200" b="1"/>
              <a:t>또한 시작점과 도착점은 겹칠 수 없음</a:t>
            </a:r>
            <a:r>
              <a:rPr lang="en-US" altLang="ko-KR" sz="3200" b="1"/>
              <a:t>.</a:t>
            </a:r>
            <a:endParaRPr lang="en-US" altLang="ko-KR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295</ep:Words>
  <ep:PresentationFormat>화면 슬라이드 쇼(4:3)</ep:PresentationFormat>
  <ep:Paragraphs>53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2017-06-07T13:56:23.576</dcterms:created>
  <dc:creator>전현찬</dc:creator>
  <cp:lastModifiedBy>전현찬</cp:lastModifiedBy>
  <dcterms:modified xsi:type="dcterms:W3CDTF">2017-06-07T16:17:50.408</dcterms:modified>
  <cp:revision>84</cp:revision>
  <cp:version>0906.0100.01</cp:version>
</cp:coreProperties>
</file>