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3839">
          <p15:clr>
            <a:srgbClr val="A4A3A4"/>
          </p15:clr>
        </p15:guide>
        <p15:guide id="3" pos="55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1"/>
    <p:restoredTop sz="94698"/>
  </p:normalViewPr>
  <p:slideViewPr>
    <p:cSldViewPr snapToGrid="0">
      <p:cViewPr varScale="1">
        <p:scale>
          <a:sx n="110" d="100"/>
          <a:sy n="110" d="100"/>
        </p:scale>
        <p:origin x="834" y="102"/>
      </p:cViewPr>
      <p:guideLst>
        <p:guide orient="horz" pos="2151"/>
        <p:guide pos="3839"/>
        <p:guide pos="55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2명씩</c:v>
                </c:pt>
              </c:strCache>
            </c:strRef>
          </c:tx>
          <c:marker>
            <c:symbol val="diamond"/>
            <c:size val="7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9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3명씩</c:v>
                </c:pt>
              </c:strCache>
            </c:strRef>
          </c:tx>
          <c:marker>
            <c:symbol val="square"/>
            <c:size val="7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</c:v>
                </c:pt>
                <c:pt idx="1">
                  <c:v>15</c:v>
                </c:pt>
                <c:pt idx="2">
                  <c:v>13</c:v>
                </c:pt>
                <c:pt idx="3">
                  <c:v>15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4명씩</c:v>
                </c:pt>
              </c:strCache>
            </c:strRef>
          </c:tx>
          <c:marker>
            <c:symbol val="triangle"/>
            <c:size val="7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21</c:v>
                </c:pt>
                <c:pt idx="3">
                  <c:v>17</c:v>
                </c:pt>
                <c:pt idx="4">
                  <c:v>19</c:v>
                </c:pt>
                <c:pt idx="5">
                  <c:v>21</c:v>
                </c:pt>
                <c:pt idx="6">
                  <c:v>12</c:v>
                </c:pt>
                <c:pt idx="7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800760"/>
        <c:axId val="109801144"/>
      </c:lineChart>
      <c:catAx>
        <c:axId val="109800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9801144"/>
        <c:crosses val="autoZero"/>
        <c:auto val="1"/>
        <c:lblAlgn val="ctr"/>
        <c:lblOffset val="100"/>
        <c:tickMarkSkip val="1"/>
        <c:noMultiLvlLbl val="0"/>
      </c:catAx>
      <c:valAx>
        <c:axId val="109801144"/>
        <c:scaling>
          <c:orientation val="minMax"/>
          <c:max val="25"/>
          <c:min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00760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/>
        <a:lstStyle/>
        <a:p>
          <a:pPr>
            <a:defRPr sz="2000" b="1"/>
          </a:pPr>
          <a:endParaRPr lang="ko-KR"/>
        </a:p>
      </c:txPr>
    </c:legend>
    <c:plotVisOnly val="1"/>
    <c:dispBlanksAs val="gap"/>
    <c:showDLblsOverMax val="1"/>
  </c:chart>
  <c:txPr>
    <a:bodyPr/>
    <a:lstStyle/>
    <a:p>
      <a:pPr>
        <a:defRPr sz="12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6000" b="1">
                <a:solidFill>
                  <a:srgbClr val="008000"/>
                </a:solidFill>
              </a:rPr>
              <a:t>선교사와 식인종 알고리즘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5400" b="1">
                <a:solidFill>
                  <a:schemeClr val="tx1"/>
                </a:solidFill>
              </a:rPr>
              <a:t>20131714</a:t>
            </a:r>
            <a:r>
              <a:rPr lang="ko-KR" altLang="en-US" sz="5400" b="1">
                <a:solidFill>
                  <a:schemeClr val="tx1"/>
                </a:solidFill>
              </a:rPr>
              <a:t> 전현찬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5050" y="902969"/>
            <a:ext cx="9141901" cy="5955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중간 실행 결과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36180" y="2924937"/>
            <a:ext cx="1584198" cy="3456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0" y="0"/>
            <a:ext cx="2999613" cy="902970"/>
          </a:xfrm>
          <a:prstGeom prst="wedgeEllipseCallout">
            <a:avLst>
              <a:gd name="adj1" fmla="val 1439"/>
              <a:gd name="adj2" fmla="val 89123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넓이 우선 탐색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상태 변수를 </a:t>
            </a:r>
            <a:r>
              <a:rPr lang="en-US" altLang="ko-KR"/>
              <a:t>int</a:t>
            </a:r>
            <a:r>
              <a:rPr lang="ko-KR" altLang="en-US"/>
              <a:t>형에서 </a:t>
            </a:r>
            <a:r>
              <a:rPr lang="ko-KR" altLang="en-US">
                <a:solidFill>
                  <a:srgbClr val="FF0000"/>
                </a:solidFill>
              </a:rPr>
              <a:t>구조체 </a:t>
            </a:r>
            <a:r>
              <a:rPr lang="en-US" altLang="ko-KR">
                <a:solidFill>
                  <a:srgbClr val="FF0000"/>
                </a:solidFill>
              </a:rPr>
              <a:t>State</a:t>
            </a:r>
            <a:r>
              <a:rPr lang="ko-KR" altLang="en-US"/>
              <a:t>형으로 변환</a:t>
            </a:r>
            <a:r>
              <a:rPr lang="en-US" altLang="ko-KR"/>
              <a:t>.</a:t>
            </a:r>
          </a:p>
          <a:p>
            <a:pPr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(</a:t>
            </a:r>
            <a:r>
              <a:rPr lang="ko-KR" altLang="en-US"/>
              <a:t>자신 이전의 상태와 현재의 상태를 모두 기억한다</a:t>
            </a:r>
            <a:r>
              <a:rPr lang="en-US" altLang="ko-KR"/>
              <a:t>.)</a:t>
            </a:r>
          </a:p>
          <a:p>
            <a:pPr>
              <a:defRPr/>
            </a:pPr>
            <a:r>
              <a:rPr lang="ko-KR" altLang="en-US"/>
              <a:t>배의 위치를 가리키는 변수가 바뀌지 않는 오류 수정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결과를 </a:t>
            </a:r>
            <a:r>
              <a:rPr lang="en-US" altLang="ko-KR"/>
              <a:t>txt</a:t>
            </a:r>
            <a:r>
              <a:rPr lang="ko-KR" altLang="en-US"/>
              <a:t> 파일로 출력하여</a:t>
            </a:r>
            <a:r>
              <a:rPr lang="en-US" altLang="ko-KR"/>
              <a:t>,</a:t>
            </a:r>
            <a:r>
              <a:rPr lang="ko-KR" altLang="en-US"/>
              <a:t> 외부 프로그램의 사용 지원</a:t>
            </a:r>
            <a:r>
              <a:rPr lang="en-US" altLang="ko-KR"/>
              <a:t>.</a:t>
            </a:r>
          </a:p>
          <a:p>
            <a:pPr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(’</a:t>
            </a:r>
            <a:r>
              <a:rPr lang="ko-KR" altLang="en-US" b="1">
                <a:solidFill>
                  <a:schemeClr val="accent4">
                    <a:lumMod val="70000"/>
                  </a:schemeClr>
                </a:solidFill>
              </a:rPr>
              <a:t>게임메이커</a:t>
            </a:r>
            <a:r>
              <a:rPr lang="en-US" altLang="ko-KR"/>
              <a:t>’</a:t>
            </a:r>
            <a:r>
              <a:rPr lang="ko-KR" altLang="en-US"/>
              <a:t>로 만든 </a:t>
            </a:r>
            <a:r>
              <a:rPr lang="en-US" altLang="ko-KR"/>
              <a:t>exe</a:t>
            </a:r>
            <a:r>
              <a:rPr lang="ko-KR" altLang="en-US"/>
              <a:t>파일 </a:t>
            </a:r>
            <a:r>
              <a:rPr lang="en-US" altLang="ko-KR"/>
              <a:t>-&gt;</a:t>
            </a:r>
            <a:r>
              <a:rPr lang="ko-KR" altLang="en-US"/>
              <a:t> 그래픽 추가</a:t>
            </a:r>
            <a:r>
              <a:rPr lang="en-US" altLang="ko-KR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중간 이후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,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코드의 주요 개선 요소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23808" y="3863181"/>
            <a:ext cx="740598" cy="789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코드에서 개선된 부분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12192000" cy="4959457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>
          <a:xfrm>
            <a:off x="4583811" y="2276856"/>
            <a:ext cx="7608188" cy="1152144"/>
          </a:xfrm>
          <a:prstGeom prst="wedgeRectCallout">
            <a:avLst>
              <a:gd name="adj1" fmla="val -85332"/>
              <a:gd name="adj2" fmla="val 53284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/>
              <a:t>pre :</a:t>
            </a:r>
            <a:r>
              <a:rPr lang="ko-KR" altLang="en-US" sz="3200" b="1"/>
              <a:t> 이전의 상태를 가리키는 포인터</a:t>
            </a:r>
          </a:p>
          <a:p>
            <a:pPr>
              <a:defRPr/>
            </a:pPr>
            <a:r>
              <a:rPr lang="en-US" altLang="ko-KR" sz="3200" b="1"/>
              <a:t>intState : </a:t>
            </a:r>
            <a:r>
              <a:rPr lang="ko-KR" altLang="en-US" sz="3200" b="1"/>
              <a:t>현재 자신의 상태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5519928" y="902970"/>
            <a:ext cx="6672072" cy="1152144"/>
          </a:xfrm>
          <a:prstGeom prst="wedgeRectCallout">
            <a:avLst>
              <a:gd name="adj1" fmla="val -93135"/>
              <a:gd name="adj2" fmla="val 73763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앞서 말한 오류의 수정 결과</a:t>
            </a:r>
            <a:r>
              <a:rPr lang="en-US" altLang="ko-KR" sz="3200" b="1"/>
              <a:t>,</a:t>
            </a:r>
          </a:p>
          <a:p>
            <a:pPr>
              <a:defRPr/>
            </a:pPr>
            <a:r>
              <a:rPr lang="ko-KR" altLang="en-US" sz="3200" b="1"/>
              <a:t>필요한 배열의 크기가 반으로 감소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52500"/>
            <a:ext cx="12192000" cy="590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새로 추가된 함수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: DataSetting()</a:t>
            </a:r>
          </a:p>
        </p:txBody>
      </p:sp>
      <p:sp>
        <p:nvSpPr>
          <p:cNvPr id="4" name="사각형 설명선 3"/>
          <p:cNvSpPr/>
          <p:nvPr/>
        </p:nvSpPr>
        <p:spPr>
          <a:xfrm>
            <a:off x="6096000" y="1407033"/>
            <a:ext cx="6096000" cy="2021967"/>
          </a:xfrm>
          <a:prstGeom prst="wedgeRectCallout">
            <a:avLst>
              <a:gd name="adj1" fmla="val -33481"/>
              <a:gd name="adj2" fmla="val 93472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이전의 상태 </a:t>
            </a:r>
            <a:r>
              <a:rPr lang="en-US" altLang="ko-KR" sz="3200" b="1"/>
              <a:t>pre</a:t>
            </a:r>
            <a:r>
              <a:rPr lang="ko-KR" altLang="en-US" sz="3200" b="1"/>
              <a:t>를 설정한다</a:t>
            </a:r>
            <a:r>
              <a:rPr lang="en-US" altLang="ko-KR" sz="3200" b="1"/>
              <a:t>.</a:t>
            </a:r>
          </a:p>
          <a:p>
            <a:pPr>
              <a:defRPr/>
            </a:pPr>
            <a:r>
              <a:rPr lang="ko-KR" altLang="en-US" sz="3200" b="1"/>
              <a:t>실제 데이터는 </a:t>
            </a:r>
            <a:r>
              <a:rPr lang="en-US" altLang="ko-KR" sz="3200" b="1"/>
              <a:t>data[][]</a:t>
            </a:r>
            <a:r>
              <a:rPr lang="ko-KR" altLang="en-US" sz="3200" b="1"/>
              <a:t>에 기록</a:t>
            </a:r>
            <a:r>
              <a:rPr lang="en-US" altLang="ko-KR" sz="3200" b="1"/>
              <a:t>.</a:t>
            </a:r>
          </a:p>
          <a:p>
            <a:pPr>
              <a:defRPr/>
            </a:pPr>
            <a:r>
              <a:rPr lang="en-US" altLang="ko-KR" sz="3200" b="1"/>
              <a:t>0</a:t>
            </a:r>
            <a:r>
              <a:rPr lang="ko-KR" altLang="en-US" sz="3200" b="1"/>
              <a:t>열 </a:t>
            </a:r>
            <a:r>
              <a:rPr lang="en-US" altLang="ko-KR" sz="3200" b="1"/>
              <a:t>:</a:t>
            </a:r>
            <a:r>
              <a:rPr lang="ko-KR" altLang="en-US" sz="3200" b="1"/>
              <a:t> 실제 노드</a:t>
            </a:r>
          </a:p>
          <a:p>
            <a:pPr>
              <a:defRPr/>
            </a:pPr>
            <a:r>
              <a:rPr lang="ko-KR" altLang="en-US" sz="3200" b="1"/>
              <a:t>나머지 열 </a:t>
            </a:r>
            <a:r>
              <a:rPr lang="en-US" altLang="ko-KR" sz="3200" b="1"/>
              <a:t>:</a:t>
            </a:r>
            <a:r>
              <a:rPr lang="ko-KR" altLang="en-US" sz="3200" b="1"/>
              <a:t> 그 행의 자식 노드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9884437" cy="5955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새로 추가된 함수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: DataPrint()</a:t>
            </a:r>
          </a:p>
        </p:txBody>
      </p:sp>
      <p:sp>
        <p:nvSpPr>
          <p:cNvPr id="4" name="사각형 설명선 3"/>
          <p:cNvSpPr/>
          <p:nvPr/>
        </p:nvSpPr>
        <p:spPr>
          <a:xfrm>
            <a:off x="7752207" y="902970"/>
            <a:ext cx="4439793" cy="1157859"/>
          </a:xfrm>
          <a:prstGeom prst="wedgeRectCallout">
            <a:avLst>
              <a:gd name="adj1" fmla="val -103629"/>
              <a:gd name="adj2" fmla="val -1247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 dirty="0"/>
              <a:t>외부의 프로그램을 위해</a:t>
            </a:r>
            <a:r>
              <a:rPr lang="en-US" altLang="ko-KR" sz="3200" b="1" dirty="0" smtClean="0"/>
              <a:t>, txt</a:t>
            </a:r>
            <a:r>
              <a:rPr lang="ko-KR" altLang="en-US" sz="3200" b="1" dirty="0"/>
              <a:t>파일을 만듦</a:t>
            </a:r>
            <a:r>
              <a:rPr lang="en-US" altLang="ko-KR" sz="3200" b="1" dirty="0"/>
              <a:t>.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6096000" y="2944368"/>
            <a:ext cx="6096000" cy="1872234"/>
          </a:xfrm>
          <a:prstGeom prst="wedgeRectCallout">
            <a:avLst>
              <a:gd name="adj1" fmla="val -48586"/>
              <a:gd name="adj2" fmla="val 70431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앞서 설정한 </a:t>
            </a:r>
            <a:r>
              <a:rPr lang="en-US" altLang="ko-KR" sz="3200" b="1"/>
              <a:t>pre</a:t>
            </a:r>
            <a:r>
              <a:rPr lang="ko-KR" altLang="en-US" sz="3200" b="1"/>
              <a:t>를 이용하여</a:t>
            </a:r>
            <a:r>
              <a:rPr lang="en-US" altLang="ko-KR" sz="3200" b="1"/>
              <a:t>,</a:t>
            </a:r>
          </a:p>
          <a:p>
            <a:pPr>
              <a:defRPr/>
            </a:pPr>
            <a:r>
              <a:rPr lang="ko-KR" altLang="en-US" sz="3200" b="1"/>
              <a:t>파일에 데이터를 파일이 이용하기 적합하도록 가공한 뒤</a:t>
            </a:r>
            <a:r>
              <a:rPr lang="en-US" altLang="ko-KR" sz="3200" b="1"/>
              <a:t>,</a:t>
            </a:r>
            <a:r>
              <a:rPr lang="ko-KR" altLang="en-US" sz="3200" b="1"/>
              <a:t> 기록한다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3550911" cy="59550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DataPrint()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로 인한 실행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0911" y="2747772"/>
            <a:ext cx="3570501" cy="411022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6096000" y="902970"/>
            <a:ext cx="6095999" cy="1229868"/>
          </a:xfrm>
          <a:prstGeom prst="wedgeRectCallout">
            <a:avLst>
              <a:gd name="adj1" fmla="val -119884"/>
              <a:gd name="adj2" fmla="val 32032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/>
              <a:t>data[][]</a:t>
            </a:r>
            <a:r>
              <a:rPr lang="ko-KR" altLang="en-US" sz="3200" b="1"/>
              <a:t>를 출력한 모습</a:t>
            </a:r>
            <a:r>
              <a:rPr lang="en-US" altLang="ko-KR" sz="3200" b="1"/>
              <a:t>.</a:t>
            </a:r>
          </a:p>
          <a:p>
            <a:pPr>
              <a:defRPr/>
            </a:pPr>
            <a:r>
              <a:rPr lang="ko-KR" altLang="en-US" sz="3200" b="1"/>
              <a:t>각 상태와 그들의 자식 상태들</a:t>
            </a:r>
            <a:r>
              <a:rPr lang="en-US" altLang="ko-KR" sz="3200" b="1"/>
              <a:t>.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7121412" y="2747772"/>
            <a:ext cx="5070587" cy="1132713"/>
          </a:xfrm>
          <a:prstGeom prst="wedgeRectCallout">
            <a:avLst>
              <a:gd name="adj1" fmla="val -84810"/>
              <a:gd name="adj2" fmla="val 62495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파일 </a:t>
            </a:r>
            <a:r>
              <a:rPr lang="en-US" altLang="ko-KR" sz="3200" b="1"/>
              <a:t>“Final History.txt”</a:t>
            </a:r>
            <a:r>
              <a:rPr lang="ko-KR" altLang="en-US" sz="3200" b="1"/>
              <a:t>에</a:t>
            </a:r>
          </a:p>
          <a:p>
            <a:pPr>
              <a:defRPr/>
            </a:pPr>
            <a:r>
              <a:rPr lang="ko-KR" altLang="en-US" sz="3200" b="1"/>
              <a:t>저장되는 데이터들</a:t>
            </a:r>
            <a:r>
              <a:rPr lang="en-US" altLang="ko-KR" sz="3200" b="1"/>
              <a:t>.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7121412" y="4236529"/>
            <a:ext cx="5070587" cy="1132713"/>
          </a:xfrm>
          <a:prstGeom prst="wedgeRectCallout">
            <a:avLst>
              <a:gd name="adj1" fmla="val -86602"/>
              <a:gd name="adj2" fmla="val 138269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/>
              <a:t>105</a:t>
            </a:r>
            <a:r>
              <a:rPr lang="ko-KR" altLang="en-US" sz="3200" b="1"/>
              <a:t> </a:t>
            </a:r>
            <a:r>
              <a:rPr lang="en-US" altLang="ko-KR" sz="3200" b="1"/>
              <a:t>-&gt;</a:t>
            </a:r>
            <a:r>
              <a:rPr lang="ko-KR" altLang="en-US" sz="3200" b="1"/>
              <a:t> </a:t>
            </a:r>
            <a:r>
              <a:rPr lang="en-US" altLang="ko-KR" sz="3200" b="1"/>
              <a:t>27</a:t>
            </a:r>
          </a:p>
          <a:p>
            <a:pPr>
              <a:defRPr/>
            </a:pPr>
            <a:r>
              <a:rPr lang="ko-KR" altLang="en-US" sz="3200" b="1"/>
              <a:t>오류 수정 이후</a:t>
            </a:r>
            <a:r>
              <a:rPr lang="en-US" altLang="ko-KR" sz="3200" b="1"/>
              <a:t>,</a:t>
            </a:r>
            <a:r>
              <a:rPr lang="ko-KR" altLang="en-US" sz="3200" b="1"/>
              <a:t> 횟수 감소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만들어진 파일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,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Final History.txt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3936375" cy="5955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6376" y="2031934"/>
            <a:ext cx="3959849" cy="4826066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6096000" y="902970"/>
            <a:ext cx="6096000" cy="1488757"/>
          </a:xfrm>
          <a:prstGeom prst="wedgeRectCallout">
            <a:avLst>
              <a:gd name="adj1" fmla="val -64971"/>
              <a:gd name="adj2" fmla="val 37152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원활한 사용을 위해</a:t>
            </a:r>
            <a:r>
              <a:rPr lang="en-US" altLang="ko-KR" sz="3200" b="1"/>
              <a:t>,</a:t>
            </a:r>
            <a:r>
              <a:rPr lang="ko-KR" altLang="en-US" sz="3200" b="1"/>
              <a:t> 한 줄당 하나의 변수만 기록됨</a:t>
            </a:r>
            <a:r>
              <a:rPr lang="en-US" altLang="ko-KR" sz="3200" b="1"/>
              <a:t>.</a:t>
            </a:r>
          </a:p>
          <a:p>
            <a:pPr>
              <a:defRPr/>
            </a:pPr>
            <a:r>
              <a:rPr lang="ko-KR" altLang="en-US" sz="3200" b="1"/>
              <a:t>음수는 위 상태의 자식 상태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게임메이커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7300638" cy="5955030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3650320" y="902970"/>
            <a:ext cx="8541680" cy="4686300"/>
          </a:xfrm>
          <a:prstGeom prst="wedgeRectCallout">
            <a:avLst>
              <a:gd name="adj1" fmla="val -64971"/>
              <a:gd name="adj2" fmla="val 37152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>
                <a:solidFill>
                  <a:schemeClr val="accent3"/>
                </a:solidFill>
              </a:rPr>
              <a:t>스프라이트</a:t>
            </a:r>
            <a:r>
              <a:rPr lang="ko-KR" altLang="en-US" sz="3200" b="1"/>
              <a:t> </a:t>
            </a:r>
            <a:r>
              <a:rPr lang="en-US" altLang="ko-KR" sz="3200" b="1"/>
              <a:t>:</a:t>
            </a:r>
            <a:r>
              <a:rPr lang="ko-KR" altLang="en-US" sz="3200" b="1"/>
              <a:t> 그림파일</a:t>
            </a:r>
          </a:p>
          <a:p>
            <a:pPr>
              <a:defRPr/>
            </a:pPr>
            <a:r>
              <a:rPr lang="ko-KR" altLang="en-US" sz="3200" b="1">
                <a:solidFill>
                  <a:schemeClr val="accent3"/>
                </a:solidFill>
              </a:rPr>
              <a:t>코드</a:t>
            </a:r>
            <a:r>
              <a:rPr lang="ko-KR" altLang="en-US" sz="3200" b="1"/>
              <a:t> </a:t>
            </a:r>
            <a:r>
              <a:rPr lang="en-US" altLang="ko-KR" sz="3200" b="1"/>
              <a:t>:</a:t>
            </a:r>
            <a:r>
              <a:rPr lang="ko-KR" altLang="en-US" sz="3200" b="1"/>
              <a:t> 자주 이용되는 함수</a:t>
            </a:r>
          </a:p>
          <a:p>
            <a:pPr>
              <a:defRPr/>
            </a:pPr>
            <a:r>
              <a:rPr lang="ko-KR" altLang="en-US" sz="3200" b="1">
                <a:solidFill>
                  <a:schemeClr val="accent3"/>
                </a:solidFill>
              </a:rPr>
              <a:t>오브젝트</a:t>
            </a:r>
            <a:r>
              <a:rPr lang="ko-KR" altLang="en-US" sz="3200" b="1"/>
              <a:t> </a:t>
            </a:r>
            <a:r>
              <a:rPr lang="en-US" altLang="ko-KR" sz="3200" b="1"/>
              <a:t>:</a:t>
            </a:r>
            <a:r>
              <a:rPr lang="ko-KR" altLang="en-US" sz="3200" b="1"/>
              <a:t> 실제 게임</a:t>
            </a:r>
            <a:r>
              <a:rPr lang="en-US" altLang="ko-KR" sz="3200" b="1"/>
              <a:t>(</a:t>
            </a:r>
            <a:r>
              <a:rPr lang="ko-KR" altLang="en-US" sz="3200" b="1"/>
              <a:t>프로그램</a:t>
            </a:r>
            <a:r>
              <a:rPr lang="en-US" altLang="ko-KR" sz="3200" b="1"/>
              <a:t>)</a:t>
            </a:r>
            <a:r>
              <a:rPr lang="ko-KR" altLang="en-US" sz="3200" b="1"/>
              <a:t>상의 객체</a:t>
            </a:r>
          </a:p>
          <a:p>
            <a:pPr>
              <a:defRPr/>
            </a:pPr>
            <a:r>
              <a:rPr lang="ko-KR" altLang="en-US" sz="3200" b="1"/>
              <a:t>  </a:t>
            </a:r>
            <a:r>
              <a:rPr lang="en-US" altLang="ko-KR" sz="3200" b="1">
                <a:solidFill>
                  <a:srgbClr val="42C7F1"/>
                </a:solidFill>
              </a:rPr>
              <a:t>File</a:t>
            </a:r>
            <a:r>
              <a:rPr lang="en-US" altLang="ko-KR" sz="3200" b="1"/>
              <a:t> : </a:t>
            </a:r>
            <a:r>
              <a:rPr lang="ko-KR" altLang="en-US" sz="3200" b="1"/>
              <a:t>앞서 만든 파일을 받음</a:t>
            </a:r>
            <a:r>
              <a:rPr lang="en-US" altLang="ko-KR" sz="3200" b="1"/>
              <a:t>.</a:t>
            </a:r>
          </a:p>
          <a:p>
            <a:pPr>
              <a:defRPr/>
            </a:pPr>
            <a:r>
              <a:rPr lang="ko-KR" altLang="en-US" sz="3200" b="1"/>
              <a:t>  </a:t>
            </a:r>
            <a:r>
              <a:rPr lang="en-US" altLang="ko-KR" sz="3200" b="1">
                <a:solidFill>
                  <a:srgbClr val="42C7F1"/>
                </a:solidFill>
              </a:rPr>
              <a:t>Animation</a:t>
            </a:r>
            <a:r>
              <a:rPr lang="en-US" altLang="ko-KR" sz="3200" b="1"/>
              <a:t> : </a:t>
            </a:r>
            <a:r>
              <a:rPr lang="ko-KR" altLang="en-US" sz="3200" b="1"/>
              <a:t>객체들을 움직이는 객체</a:t>
            </a:r>
          </a:p>
          <a:p>
            <a:pPr>
              <a:defRPr/>
            </a:pPr>
            <a:r>
              <a:rPr lang="ko-KR" altLang="en-US" sz="3200" b="1"/>
              <a:t>  </a:t>
            </a:r>
            <a:r>
              <a:rPr lang="en-US" altLang="ko-KR" sz="3200" b="1">
                <a:solidFill>
                  <a:srgbClr val="42C7F1"/>
                </a:solidFill>
              </a:rPr>
              <a:t>Left_mi ~</a:t>
            </a:r>
            <a:r>
              <a:rPr lang="ko-KR" altLang="en-US" sz="3200" b="1">
                <a:solidFill>
                  <a:srgbClr val="42C7F1"/>
                </a:solidFill>
              </a:rPr>
              <a:t> </a:t>
            </a:r>
            <a:r>
              <a:rPr lang="en-US" altLang="ko-KR" sz="3200" b="1">
                <a:solidFill>
                  <a:srgbClr val="42C7F1"/>
                </a:solidFill>
              </a:rPr>
              <a:t>Right_ca</a:t>
            </a:r>
            <a:r>
              <a:rPr lang="en-US" altLang="ko-KR" sz="3200" b="1"/>
              <a:t> :</a:t>
            </a:r>
            <a:endParaRPr lang="ko-KR" altLang="en-US" sz="3200" b="1"/>
          </a:p>
          <a:p>
            <a:pPr>
              <a:defRPr/>
            </a:pPr>
            <a:r>
              <a:rPr lang="ko-KR" altLang="en-US" sz="3200" b="1"/>
              <a:t>   각 위치의 선교사 또는 식인종을 수만큼 표현</a:t>
            </a:r>
            <a:r>
              <a:rPr lang="en-US" altLang="ko-KR" sz="3200" b="1"/>
              <a:t>.</a:t>
            </a:r>
          </a:p>
          <a:p>
            <a:pPr>
              <a:defRPr/>
            </a:pPr>
            <a:r>
              <a:rPr lang="ko-KR" altLang="en-US" sz="3200" b="1"/>
              <a:t>  </a:t>
            </a:r>
            <a:r>
              <a:rPr lang="en-US" altLang="ko-KR" sz="3200" b="1">
                <a:solidFill>
                  <a:srgbClr val="42C7F1"/>
                </a:solidFill>
              </a:rPr>
              <a:t>Boat</a:t>
            </a:r>
            <a:r>
              <a:rPr lang="en-US" altLang="ko-KR" sz="3200" b="1"/>
              <a:t> : </a:t>
            </a:r>
            <a:r>
              <a:rPr lang="ko-KR" altLang="en-US" sz="3200" b="1"/>
              <a:t>배가 움직이는 광경을 연출</a:t>
            </a:r>
            <a:r>
              <a:rPr lang="en-US" altLang="ko-KR" sz="3200" b="1"/>
              <a:t>.</a:t>
            </a:r>
          </a:p>
          <a:p>
            <a:pPr>
              <a:defRPr/>
            </a:pPr>
            <a:r>
              <a:rPr lang="ko-KR" altLang="en-US" sz="3200" b="1">
                <a:solidFill>
                  <a:schemeClr val="accent3"/>
                </a:solidFill>
              </a:rPr>
              <a:t>룸</a:t>
            </a:r>
            <a:r>
              <a:rPr lang="ko-KR" altLang="en-US" sz="3200" b="1"/>
              <a:t> </a:t>
            </a:r>
            <a:r>
              <a:rPr lang="en-US" altLang="ko-KR" sz="3200" b="1"/>
              <a:t>:</a:t>
            </a:r>
            <a:r>
              <a:rPr lang="ko-KR" altLang="en-US" sz="3200" b="1"/>
              <a:t> 오브젝트들이 움직이는 화면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오브젝트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File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의 코드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8560435" cy="25260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8804" y="902970"/>
            <a:ext cx="5773197" cy="595503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0" y="2401443"/>
            <a:ext cx="6418804" cy="4456557"/>
            <a:chOff x="0" y="2401443"/>
            <a:chExt cx="6418804" cy="4456557"/>
          </a:xfrm>
        </p:grpSpPr>
        <p:sp>
          <p:nvSpPr>
            <p:cNvPr id="8" name="사각형 설명선 7"/>
            <p:cNvSpPr/>
            <p:nvPr/>
          </p:nvSpPr>
          <p:spPr>
            <a:xfrm>
              <a:off x="0" y="4293108"/>
              <a:ext cx="6096000" cy="2564892"/>
            </a:xfrm>
            <a:prstGeom prst="wedgeRectCallout">
              <a:avLst>
                <a:gd name="adj1" fmla="val 53046"/>
                <a:gd name="adj2" fmla="val -77782"/>
              </a:avLst>
            </a:prstGeom>
            <a:solidFill>
              <a:schemeClr val="bg1">
                <a:lumMod val="3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3200" b="1"/>
                <a:t>파일을 받아 </a:t>
              </a:r>
              <a:r>
                <a:rPr lang="en-US" altLang="ko-KR" sz="3200" b="1">
                  <a:solidFill>
                    <a:srgbClr val="42C7F1"/>
                  </a:solidFill>
                </a:rPr>
                <a:t>data[]</a:t>
              </a:r>
              <a:r>
                <a:rPr lang="ko-KR" altLang="en-US" sz="3200" b="1"/>
                <a:t>에 기록하고</a:t>
              </a:r>
              <a:r>
                <a:rPr lang="en-US" altLang="ko-KR" sz="3200" b="1"/>
                <a:t>,</a:t>
              </a:r>
            </a:p>
            <a:p>
              <a:pPr>
                <a:defRPr/>
              </a:pPr>
              <a:r>
                <a:rPr lang="ko-KR" altLang="en-US" sz="3200" b="1"/>
                <a:t>그것을 가공하여 </a:t>
              </a:r>
              <a:r>
                <a:rPr lang="en-US" altLang="ko-KR" sz="3200" b="1">
                  <a:solidFill>
                    <a:srgbClr val="42C7F1"/>
                  </a:solidFill>
                </a:rPr>
                <a:t>root[]</a:t>
              </a:r>
              <a:r>
                <a:rPr lang="ko-KR" altLang="en-US" sz="3200" b="1"/>
                <a:t>에 재기록</a:t>
              </a:r>
              <a:r>
                <a:rPr lang="en-US" altLang="ko-KR" sz="3200" b="1"/>
                <a:t>.</a:t>
              </a:r>
            </a:p>
            <a:p>
              <a:pPr>
                <a:defRPr/>
              </a:pPr>
              <a:r>
                <a:rPr lang="ko-KR" altLang="en-US" sz="3200" b="1"/>
                <a:t>  </a:t>
              </a:r>
              <a:r>
                <a:rPr lang="en-US" altLang="ko-KR" sz="3200" b="1"/>
                <a:t>(</a:t>
              </a:r>
              <a:r>
                <a:rPr lang="ko-KR" altLang="en-US" sz="3200" b="1"/>
                <a:t>실제로는 </a:t>
              </a:r>
              <a:r>
                <a:rPr lang="en-US" altLang="ko-KR" sz="3200" b="1"/>
                <a:t>root[]</a:t>
              </a:r>
              <a:r>
                <a:rPr lang="ko-KR" altLang="en-US" sz="3200" b="1"/>
                <a:t>를 사용한다</a:t>
              </a:r>
              <a:r>
                <a:rPr lang="en-US" altLang="ko-KR" sz="3200" b="1"/>
                <a:t>.)</a:t>
              </a:r>
            </a:p>
            <a:p>
              <a:pPr>
                <a:defRPr/>
              </a:pPr>
              <a:r>
                <a:rPr lang="ko-KR" altLang="en-US" sz="3200" b="1"/>
                <a:t>여기서 </a:t>
              </a:r>
              <a:r>
                <a:rPr lang="ko-KR" altLang="en-US" sz="3200" b="1">
                  <a:solidFill>
                    <a:schemeClr val="accent2">
                      <a:lumMod val="80000"/>
                      <a:lumOff val="20000"/>
                    </a:schemeClr>
                  </a:solidFill>
                </a:rPr>
                <a:t>중복</a:t>
              </a:r>
              <a:r>
                <a:rPr lang="en-US" altLang="ko-KR" sz="3200" b="1">
                  <a:solidFill>
                    <a:schemeClr val="accent2">
                      <a:lumMod val="80000"/>
                      <a:lumOff val="20000"/>
                    </a:schemeClr>
                  </a:solidFill>
                </a:rPr>
                <a:t>(</a:t>
              </a:r>
              <a:r>
                <a:rPr lang="ko-KR" altLang="en-US" sz="3200" b="1">
                  <a:solidFill>
                    <a:schemeClr val="accent2">
                      <a:lumMod val="80000"/>
                      <a:lumOff val="20000"/>
                    </a:schemeClr>
                  </a:solidFill>
                </a:rPr>
                <a:t>갈림길</a:t>
              </a:r>
              <a:r>
                <a:rPr lang="en-US" altLang="ko-KR" sz="3200" b="1">
                  <a:solidFill>
                    <a:schemeClr val="accent2">
                      <a:lumMod val="80000"/>
                      <a:lumOff val="20000"/>
                    </a:schemeClr>
                  </a:solidFill>
                </a:rPr>
                <a:t>)</a:t>
              </a:r>
              <a:r>
                <a:rPr lang="ko-KR" altLang="en-US" sz="3200" b="1">
                  <a:solidFill>
                    <a:schemeClr val="accent2">
                      <a:lumMod val="80000"/>
                      <a:lumOff val="20000"/>
                    </a:schemeClr>
                  </a:solidFill>
                </a:rPr>
                <a:t>을 제거</a:t>
              </a:r>
              <a:r>
                <a:rPr lang="ko-KR" altLang="en-US" sz="3200" b="1"/>
                <a:t>하여 애니메이션의 순서를 제시한다</a:t>
              </a:r>
              <a:r>
                <a:rPr lang="en-US" altLang="ko-KR" sz="3200" b="1"/>
                <a:t>.</a:t>
              </a:r>
            </a:p>
          </p:txBody>
        </p:sp>
        <p:sp>
          <p:nvSpPr>
            <p:cNvPr id="9" name="도형 8"/>
            <p:cNvSpPr/>
            <p:nvPr/>
          </p:nvSpPr>
          <p:spPr>
            <a:xfrm rot="1800000">
              <a:off x="4363690" y="2401443"/>
              <a:ext cx="2055114" cy="2055114"/>
            </a:xfrm>
            <a:prstGeom prst="leftCircularArrow">
              <a:avLst>
                <a:gd name="adj1" fmla="val 12500"/>
                <a:gd name="adj2" fmla="val -1142319"/>
                <a:gd name="adj3" fmla="val 1142319"/>
                <a:gd name="adj4" fmla="val 9095283"/>
                <a:gd name="adj5" fmla="val 18750"/>
              </a:avLst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오브젝트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Animation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의 코드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5669188" cy="5955030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6096000" y="902970"/>
            <a:ext cx="6096000" cy="2977515"/>
          </a:xfrm>
          <a:prstGeom prst="wedgeRectCallout">
            <a:avLst>
              <a:gd name="adj1" fmla="val -73289"/>
              <a:gd name="adj2" fmla="val 102922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>
                <a:solidFill>
                  <a:srgbClr val="42C7F1"/>
                </a:solidFill>
              </a:rPr>
              <a:t>delay</a:t>
            </a:r>
            <a:r>
              <a:rPr lang="ko-KR" altLang="en-US" sz="3200" b="1"/>
              <a:t>에 따라 </a:t>
            </a:r>
            <a:r>
              <a:rPr lang="en-US" altLang="ko-KR" sz="3200" b="1">
                <a:solidFill>
                  <a:srgbClr val="42C7F1"/>
                </a:solidFill>
              </a:rPr>
              <a:t>state</a:t>
            </a:r>
            <a:r>
              <a:rPr lang="ko-KR" altLang="en-US" sz="3200" b="1"/>
              <a:t>는 </a:t>
            </a:r>
            <a:r>
              <a:rPr lang="en-US" altLang="ko-KR" sz="3200" b="1"/>
              <a:t>4</a:t>
            </a:r>
            <a:r>
              <a:rPr lang="ko-KR" altLang="en-US" sz="3200" b="1"/>
              <a:t>개의 상태를 가지며 순환한다</a:t>
            </a:r>
            <a:r>
              <a:rPr lang="en-US" altLang="ko-KR" sz="3200" b="1"/>
              <a:t>.</a:t>
            </a:r>
          </a:p>
          <a:p>
            <a:pPr>
              <a:defRPr/>
            </a:pPr>
            <a:r>
              <a:rPr lang="en-US" altLang="ko-KR" sz="3200" b="1">
                <a:solidFill>
                  <a:schemeClr val="accent3"/>
                </a:solidFill>
              </a:rPr>
              <a:t>0 : </a:t>
            </a:r>
            <a:r>
              <a:rPr lang="ko-KR" altLang="en-US" sz="3200" b="1">
                <a:solidFill>
                  <a:schemeClr val="accent3"/>
                </a:solidFill>
              </a:rPr>
              <a:t>아무런 동작도 하지 않는다</a:t>
            </a:r>
            <a:r>
              <a:rPr lang="en-US" altLang="ko-KR" sz="3200" b="1">
                <a:solidFill>
                  <a:schemeClr val="accent3"/>
                </a:solidFill>
              </a:rPr>
              <a:t>.</a:t>
            </a:r>
          </a:p>
          <a:p>
            <a:pPr>
              <a:defRPr/>
            </a:pPr>
            <a:r>
              <a:rPr lang="en-US" altLang="ko-KR" sz="3200" b="1">
                <a:solidFill>
                  <a:schemeClr val="accent3"/>
                </a:solidFill>
              </a:rPr>
              <a:t>1</a:t>
            </a:r>
            <a:r>
              <a:rPr lang="ko-KR" altLang="en-US" sz="3200" b="1">
                <a:solidFill>
                  <a:schemeClr val="accent3"/>
                </a:solidFill>
              </a:rPr>
              <a:t> </a:t>
            </a:r>
            <a:r>
              <a:rPr lang="en-US" altLang="ko-KR" sz="3200" b="1">
                <a:solidFill>
                  <a:schemeClr val="accent3"/>
                </a:solidFill>
              </a:rPr>
              <a:t>:</a:t>
            </a:r>
            <a:r>
              <a:rPr lang="ko-KR" altLang="en-US" sz="3200" b="1">
                <a:solidFill>
                  <a:schemeClr val="accent3"/>
                </a:solidFill>
              </a:rPr>
              <a:t> 캐릭터들이 배에 탑승한다</a:t>
            </a:r>
            <a:r>
              <a:rPr lang="en-US" altLang="ko-KR" sz="3200" b="1">
                <a:solidFill>
                  <a:schemeClr val="accent3"/>
                </a:solidFill>
              </a:rPr>
              <a:t>.</a:t>
            </a:r>
          </a:p>
          <a:p>
            <a:pPr>
              <a:defRPr/>
            </a:pPr>
            <a:r>
              <a:rPr lang="en-US" altLang="ko-KR" sz="3200" b="1">
                <a:solidFill>
                  <a:schemeClr val="accent3"/>
                </a:solidFill>
              </a:rPr>
              <a:t>2</a:t>
            </a:r>
            <a:r>
              <a:rPr lang="ko-KR" altLang="en-US" sz="3200" b="1">
                <a:solidFill>
                  <a:schemeClr val="accent3"/>
                </a:solidFill>
              </a:rPr>
              <a:t> </a:t>
            </a:r>
            <a:r>
              <a:rPr lang="en-US" altLang="ko-KR" sz="3200" b="1">
                <a:solidFill>
                  <a:schemeClr val="accent3"/>
                </a:solidFill>
              </a:rPr>
              <a:t>:</a:t>
            </a:r>
            <a:r>
              <a:rPr lang="ko-KR" altLang="en-US" sz="3200" b="1">
                <a:solidFill>
                  <a:schemeClr val="accent3"/>
                </a:solidFill>
              </a:rPr>
              <a:t> 배가 움직인다</a:t>
            </a:r>
            <a:r>
              <a:rPr lang="en-US" altLang="ko-KR" sz="3200" b="1">
                <a:solidFill>
                  <a:schemeClr val="accent3"/>
                </a:solidFill>
              </a:rPr>
              <a:t>.</a:t>
            </a:r>
          </a:p>
          <a:p>
            <a:pPr>
              <a:defRPr/>
            </a:pPr>
            <a:r>
              <a:rPr lang="en-US" altLang="ko-KR" sz="3200" b="1">
                <a:solidFill>
                  <a:schemeClr val="accent3"/>
                </a:solidFill>
              </a:rPr>
              <a:t>3</a:t>
            </a:r>
            <a:r>
              <a:rPr lang="ko-KR" altLang="en-US" sz="3200" b="1">
                <a:solidFill>
                  <a:schemeClr val="accent3"/>
                </a:solidFill>
              </a:rPr>
              <a:t> </a:t>
            </a:r>
            <a:r>
              <a:rPr lang="en-US" altLang="ko-KR" sz="3200" b="1">
                <a:solidFill>
                  <a:schemeClr val="accent3"/>
                </a:solidFill>
              </a:rPr>
              <a:t>:</a:t>
            </a:r>
            <a:r>
              <a:rPr lang="ko-KR" altLang="en-US" sz="3200" b="1">
                <a:solidFill>
                  <a:schemeClr val="accent3"/>
                </a:solidFill>
              </a:rPr>
              <a:t> 캐릭터들이 배에서 내린다</a:t>
            </a:r>
            <a:r>
              <a:rPr lang="en-US" altLang="ko-KR" sz="3200" b="1">
                <a:solidFill>
                  <a:schemeClr val="accent3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875347" y="2146363"/>
            <a:ext cx="10441306" cy="2566606"/>
            <a:chOff x="875347" y="2596395"/>
            <a:chExt cx="10441306" cy="2566606"/>
          </a:xfrm>
        </p:grpSpPr>
        <p:grpSp>
          <p:nvGrpSpPr>
            <p:cNvPr id="31" name="그룹 30"/>
            <p:cNvGrpSpPr/>
            <p:nvPr/>
          </p:nvGrpSpPr>
          <p:grpSpPr>
            <a:xfrm>
              <a:off x="875347" y="2596395"/>
              <a:ext cx="10441306" cy="1665208"/>
              <a:chOff x="911351" y="395620"/>
              <a:chExt cx="10441306" cy="1665208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911351" y="908684"/>
                <a:ext cx="3528441" cy="1152144"/>
              </a:xfrm>
              <a:prstGeom prst="ellipse">
                <a:avLst/>
              </a:prstGeom>
              <a:ln w="76200">
                <a:solidFill>
                  <a:schemeClr val="accent4">
                    <a:shade val="20000"/>
                  </a:schemeClr>
                </a:solidFill>
              </a:ln>
            </p:spPr>
            <p:style>
              <a:lnRef idx="2">
                <a:schemeClr val="accent4">
                  <a:shade val="2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7824217" y="908684"/>
                <a:ext cx="3528441" cy="1152144"/>
              </a:xfrm>
              <a:prstGeom prst="ellipse">
                <a:avLst/>
              </a:prstGeom>
              <a:ln w="76200">
                <a:solidFill>
                  <a:schemeClr val="accent4">
                    <a:shade val="20000"/>
                  </a:schemeClr>
                </a:solidFill>
              </a:ln>
            </p:spPr>
            <p:style>
              <a:lnRef idx="2">
                <a:schemeClr val="accent4">
                  <a:shade val="2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사다리꼴 5"/>
              <p:cNvSpPr/>
              <p:nvPr/>
            </p:nvSpPr>
            <p:spPr>
              <a:xfrm rot="10800000">
                <a:off x="5951983" y="1124711"/>
                <a:ext cx="1872234" cy="360045"/>
              </a:xfrm>
              <a:prstGeom prst="trapezoid">
                <a:avLst>
                  <a:gd name="adj" fmla="val 25000"/>
                </a:avLst>
              </a:prstGeom>
              <a:ln w="76200">
                <a:solidFill>
                  <a:schemeClr val="accent3">
                    <a:shade val="20000"/>
                  </a:schemeClr>
                </a:solidFill>
              </a:ln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8508302" y="395620"/>
                <a:ext cx="2160269" cy="1458182"/>
                <a:chOff x="4439798" y="3176968"/>
                <a:chExt cx="2160269" cy="1458182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4439798" y="3176968"/>
                  <a:ext cx="504063" cy="972121"/>
                  <a:chOff x="3431666" y="3176968"/>
                  <a:chExt cx="504063" cy="972121"/>
                </a:xfrm>
              </p:grpSpPr>
              <p:sp>
                <p:nvSpPr>
                  <p:cNvPr id="7" name="타원 6"/>
                  <p:cNvSpPr/>
                  <p:nvPr/>
                </p:nvSpPr>
                <p:spPr>
                  <a:xfrm>
                    <a:off x="3431666" y="3176968"/>
                    <a:ext cx="504063" cy="504063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2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8" name="사다리꼴 7"/>
                  <p:cNvSpPr/>
                  <p:nvPr/>
                </p:nvSpPr>
                <p:spPr>
                  <a:xfrm>
                    <a:off x="3431666" y="3681031"/>
                    <a:ext cx="504063" cy="468058"/>
                  </a:xfrm>
                  <a:prstGeom prst="trapezoid">
                    <a:avLst>
                      <a:gd name="adj" fmla="val 25000"/>
                    </a:avLst>
                  </a:prstGeom>
                </p:spPr>
                <p:style>
                  <a:lnRef idx="2">
                    <a:schemeClr val="accent5">
                      <a:shade val="2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5159888" y="3176968"/>
                  <a:ext cx="504063" cy="972121"/>
                  <a:chOff x="3431666" y="3176968"/>
                  <a:chExt cx="504063" cy="972121"/>
                </a:xfrm>
              </p:grpSpPr>
              <p:sp>
                <p:nvSpPr>
                  <p:cNvPr id="16" name="타원 15"/>
                  <p:cNvSpPr/>
                  <p:nvPr/>
                </p:nvSpPr>
                <p:spPr>
                  <a:xfrm>
                    <a:off x="3431666" y="3176968"/>
                    <a:ext cx="504063" cy="504063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2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7" name="사다리꼴 16"/>
                  <p:cNvSpPr/>
                  <p:nvPr/>
                </p:nvSpPr>
                <p:spPr>
                  <a:xfrm>
                    <a:off x="3431666" y="3681031"/>
                    <a:ext cx="504063" cy="468058"/>
                  </a:xfrm>
                  <a:prstGeom prst="trapezoid">
                    <a:avLst>
                      <a:gd name="adj" fmla="val 25000"/>
                    </a:avLst>
                  </a:prstGeom>
                </p:spPr>
                <p:style>
                  <a:lnRef idx="2">
                    <a:schemeClr val="accent5">
                      <a:shade val="2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18" name="그룹 17"/>
                <p:cNvGrpSpPr/>
                <p:nvPr/>
              </p:nvGrpSpPr>
              <p:grpSpPr>
                <a:xfrm>
                  <a:off x="5843974" y="3176968"/>
                  <a:ext cx="504063" cy="972121"/>
                  <a:chOff x="3431666" y="3176968"/>
                  <a:chExt cx="504063" cy="972121"/>
                </a:xfrm>
              </p:grpSpPr>
              <p:sp>
                <p:nvSpPr>
                  <p:cNvPr id="19" name="타원 18"/>
                  <p:cNvSpPr/>
                  <p:nvPr/>
                </p:nvSpPr>
                <p:spPr>
                  <a:xfrm>
                    <a:off x="3431666" y="3176968"/>
                    <a:ext cx="504063" cy="504063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2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0" name="사다리꼴 19"/>
                  <p:cNvSpPr/>
                  <p:nvPr/>
                </p:nvSpPr>
                <p:spPr>
                  <a:xfrm>
                    <a:off x="3431666" y="3681031"/>
                    <a:ext cx="504063" cy="468058"/>
                  </a:xfrm>
                  <a:prstGeom prst="trapezoid">
                    <a:avLst>
                      <a:gd name="adj" fmla="val 25000"/>
                    </a:avLst>
                  </a:prstGeom>
                </p:spPr>
                <p:style>
                  <a:lnRef idx="2">
                    <a:schemeClr val="accent5">
                      <a:shade val="2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4691830" y="3663029"/>
                  <a:ext cx="504063" cy="972121"/>
                  <a:chOff x="3431666" y="3176968"/>
                  <a:chExt cx="504063" cy="972121"/>
                </a:xfrm>
              </p:grpSpPr>
              <p:sp>
                <p:nvSpPr>
                  <p:cNvPr id="22" name="타원 21"/>
                  <p:cNvSpPr/>
                  <p:nvPr/>
                </p:nvSpPr>
                <p:spPr>
                  <a:xfrm>
                    <a:off x="3431666" y="3176968"/>
                    <a:ext cx="504063" cy="504063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2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3" name="사다리꼴 22"/>
                  <p:cNvSpPr/>
                  <p:nvPr/>
                </p:nvSpPr>
                <p:spPr>
                  <a:xfrm>
                    <a:off x="3431666" y="3681031"/>
                    <a:ext cx="504063" cy="468058"/>
                  </a:xfrm>
                  <a:prstGeom prst="trapezoid">
                    <a:avLst>
                      <a:gd name="adj" fmla="val 25000"/>
                    </a:avLst>
                  </a:prstGeom>
                </p:spPr>
                <p:style>
                  <a:lnRef idx="2">
                    <a:schemeClr val="accent2">
                      <a:shade val="2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24" name="그룹 23"/>
                <p:cNvGrpSpPr/>
                <p:nvPr/>
              </p:nvGrpSpPr>
              <p:grpSpPr>
                <a:xfrm>
                  <a:off x="5411920" y="3663029"/>
                  <a:ext cx="504063" cy="972121"/>
                  <a:chOff x="3431666" y="3176968"/>
                  <a:chExt cx="504063" cy="972121"/>
                </a:xfrm>
              </p:grpSpPr>
              <p:sp>
                <p:nvSpPr>
                  <p:cNvPr id="25" name="타원 24"/>
                  <p:cNvSpPr/>
                  <p:nvPr/>
                </p:nvSpPr>
                <p:spPr>
                  <a:xfrm>
                    <a:off x="3431666" y="3176968"/>
                    <a:ext cx="504063" cy="504063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2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6" name="사다리꼴 25"/>
                  <p:cNvSpPr/>
                  <p:nvPr/>
                </p:nvSpPr>
                <p:spPr>
                  <a:xfrm>
                    <a:off x="3431666" y="3681031"/>
                    <a:ext cx="504063" cy="468058"/>
                  </a:xfrm>
                  <a:prstGeom prst="trapezoid">
                    <a:avLst>
                      <a:gd name="adj" fmla="val 25000"/>
                    </a:avLst>
                  </a:prstGeom>
                </p:spPr>
                <p:style>
                  <a:lnRef idx="2">
                    <a:schemeClr val="accent2">
                      <a:shade val="2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6096004" y="3663029"/>
                  <a:ext cx="504063" cy="972121"/>
                  <a:chOff x="3431666" y="3176968"/>
                  <a:chExt cx="504063" cy="972121"/>
                </a:xfrm>
              </p:grpSpPr>
              <p:sp>
                <p:nvSpPr>
                  <p:cNvPr id="28" name="타원 27"/>
                  <p:cNvSpPr/>
                  <p:nvPr/>
                </p:nvSpPr>
                <p:spPr>
                  <a:xfrm>
                    <a:off x="3431666" y="3176968"/>
                    <a:ext cx="504063" cy="504063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2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29" name="사다리꼴 28"/>
                  <p:cNvSpPr/>
                  <p:nvPr/>
                </p:nvSpPr>
                <p:spPr>
                  <a:xfrm>
                    <a:off x="3431666" y="3681031"/>
                    <a:ext cx="504063" cy="468058"/>
                  </a:xfrm>
                  <a:prstGeom prst="trapezoid">
                    <a:avLst>
                      <a:gd name="adj" fmla="val 25000"/>
                    </a:avLst>
                  </a:prstGeom>
                </p:spPr>
                <p:style>
                  <a:lnRef idx="2">
                    <a:schemeClr val="accent2">
                      <a:shade val="2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</p:grpSp>
          </p:grpSp>
        </p:grpSp>
        <p:sp>
          <p:nvSpPr>
            <p:cNvPr id="32" name="TextBox 31"/>
            <p:cNvSpPr txBox="1"/>
            <p:nvPr/>
          </p:nvSpPr>
          <p:spPr>
            <a:xfrm>
              <a:off x="875347" y="4405002"/>
              <a:ext cx="10441306" cy="758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200" b="1"/>
                <a:t>Q. </a:t>
              </a:r>
              <a:r>
                <a:rPr lang="ko-KR" altLang="en-US" sz="2200" b="1"/>
                <a:t>두 명까지 탈 수 있는 배로 선교사 </a:t>
              </a:r>
              <a:r>
                <a:rPr lang="en-US" altLang="ko-KR" sz="2200" b="1"/>
                <a:t>3</a:t>
              </a:r>
              <a:r>
                <a:rPr lang="ko-KR" altLang="en-US" sz="2200" b="1"/>
                <a:t>명</a:t>
              </a:r>
              <a:r>
                <a:rPr lang="en-US" altLang="ko-KR" sz="2200" b="1"/>
                <a:t>,</a:t>
              </a:r>
              <a:r>
                <a:rPr lang="ko-KR" altLang="en-US" sz="2200" b="1"/>
                <a:t> 식인종 </a:t>
              </a:r>
              <a:r>
                <a:rPr lang="en-US" altLang="ko-KR" sz="2200" b="1"/>
                <a:t>3</a:t>
              </a:r>
              <a:r>
                <a:rPr lang="ko-KR" altLang="en-US" sz="2200" b="1"/>
                <a:t>명이 모두 건너편으로 가는 방법은</a:t>
              </a:r>
              <a:r>
                <a:rPr lang="en-US" altLang="ko-KR" sz="2200" b="1"/>
                <a:t>?</a:t>
              </a:r>
            </a:p>
            <a:p>
              <a:pPr algn="ctr">
                <a:defRPr/>
              </a:pPr>
              <a:r>
                <a:rPr lang="en-US" altLang="ko-KR" sz="2200" b="1"/>
                <a:t>(</a:t>
              </a:r>
              <a:r>
                <a:rPr lang="ko-KR" altLang="en-US" sz="2200" b="1"/>
                <a:t>단</a:t>
              </a:r>
              <a:r>
                <a:rPr lang="en-US" altLang="ko-KR" sz="2200" b="1"/>
                <a:t>,</a:t>
              </a:r>
              <a:r>
                <a:rPr lang="ko-KR" altLang="en-US" sz="2200" b="1"/>
                <a:t> 선교사의 수가 식인종의 수보다 적으면 안된다</a:t>
              </a:r>
              <a:r>
                <a:rPr lang="en-US" altLang="ko-KR" sz="2200" b="1"/>
                <a:t>.)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선교사와 식인종 문제란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state = 0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or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9410860" cy="5955030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7248144" y="5517261"/>
            <a:ext cx="4943856" cy="1340739"/>
          </a:xfrm>
          <a:prstGeom prst="wedgeRectCallout">
            <a:avLst>
              <a:gd name="adj1" fmla="val -49994"/>
              <a:gd name="adj2" fmla="val -100833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800" b="1">
                <a:solidFill>
                  <a:schemeClr val="accent3"/>
                </a:solidFill>
              </a:rPr>
              <a:t>Boat.mi, Boat.ca</a:t>
            </a:r>
            <a:r>
              <a:rPr lang="ko-KR" altLang="en-US" sz="2800" b="1"/>
              <a:t>는 각각 배에 탄 선교사</a:t>
            </a:r>
            <a:r>
              <a:rPr lang="en-US" altLang="ko-KR" sz="2800" b="1"/>
              <a:t>,</a:t>
            </a:r>
            <a:r>
              <a:rPr lang="ko-KR" altLang="en-US" sz="2800" b="1"/>
              <a:t> 식인종의 수</a:t>
            </a:r>
            <a:r>
              <a:rPr lang="en-US" altLang="ko-KR" sz="2800" b="1"/>
              <a:t>.</a:t>
            </a:r>
          </a:p>
          <a:p>
            <a:pPr>
              <a:defRPr/>
            </a:pPr>
            <a:r>
              <a:rPr lang="ko-KR" altLang="en-US" sz="2800" b="1"/>
              <a:t>그 수만큼 </a:t>
            </a:r>
            <a:r>
              <a:rPr lang="en-US" altLang="ko-KR" sz="2800" b="1">
                <a:solidFill>
                  <a:schemeClr val="accent3"/>
                </a:solidFill>
              </a:rPr>
              <a:t>~.value</a:t>
            </a:r>
            <a:r>
              <a:rPr lang="ko-KR" altLang="en-US" sz="2800" b="1"/>
              <a:t>에서 뺀다</a:t>
            </a:r>
            <a:r>
              <a:rPr lang="en-US" altLang="ko-KR" sz="2800" b="1"/>
              <a:t>.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6096000" y="902970"/>
            <a:ext cx="6096000" cy="1013841"/>
          </a:xfrm>
          <a:prstGeom prst="wedgeRectCallout">
            <a:avLst>
              <a:gd name="adj1" fmla="val -53065"/>
              <a:gd name="adj2" fmla="val 78111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여기 </a:t>
            </a:r>
            <a:r>
              <a:rPr lang="en-US" altLang="ko-KR" sz="3200" b="1">
                <a:solidFill>
                  <a:schemeClr val="accent3"/>
                </a:solidFill>
              </a:rPr>
              <a:t>~.value</a:t>
            </a:r>
            <a:r>
              <a:rPr lang="ko-KR" altLang="en-US" sz="3200" b="1"/>
              <a:t>들은 각 방향에서 서있는 선교사</a:t>
            </a:r>
            <a:r>
              <a:rPr lang="en-US" altLang="ko-KR" sz="3200" b="1"/>
              <a:t>,</a:t>
            </a:r>
            <a:r>
              <a:rPr lang="ko-KR" altLang="en-US" sz="3200" b="1"/>
              <a:t> 식인종의 수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state = 2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or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8022065" cy="5955030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>
          <a:xfrm>
            <a:off x="6744082" y="902970"/>
            <a:ext cx="5447918" cy="1877949"/>
          </a:xfrm>
          <a:prstGeom prst="wedgeRectCallout">
            <a:avLst>
              <a:gd name="adj1" fmla="val -66377"/>
              <a:gd name="adj2" fmla="val 42008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b="1"/>
              <a:t>배가 움직이는 방향은 상태 숫자의 일의 자리에 따라 바뀐다</a:t>
            </a:r>
            <a:r>
              <a:rPr lang="en-US" altLang="ko-KR" sz="2800" b="1"/>
              <a:t>.</a:t>
            </a:r>
          </a:p>
          <a:p>
            <a:pPr>
              <a:defRPr/>
            </a:pPr>
            <a:r>
              <a:rPr lang="en-US" altLang="ko-KR" sz="2800" b="1">
                <a:solidFill>
                  <a:schemeClr val="accent3"/>
                </a:solidFill>
              </a:rPr>
              <a:t>1</a:t>
            </a:r>
            <a:r>
              <a:rPr lang="ko-KR" altLang="en-US" sz="2800" b="1">
                <a:solidFill>
                  <a:schemeClr val="accent3"/>
                </a:solidFill>
              </a:rPr>
              <a:t> </a:t>
            </a:r>
            <a:r>
              <a:rPr lang="en-US" altLang="ko-KR" sz="2800" b="1">
                <a:solidFill>
                  <a:schemeClr val="accent3"/>
                </a:solidFill>
              </a:rPr>
              <a:t>:</a:t>
            </a:r>
            <a:r>
              <a:rPr lang="ko-KR" altLang="en-US" sz="2800" b="1">
                <a:solidFill>
                  <a:schemeClr val="accent3"/>
                </a:solidFill>
              </a:rPr>
              <a:t> 왼쪽에서 오른쪽으로</a:t>
            </a:r>
          </a:p>
          <a:p>
            <a:pPr>
              <a:defRPr/>
            </a:pPr>
            <a:r>
              <a:rPr lang="en-US" altLang="ko-KR" sz="2800" b="1">
                <a:solidFill>
                  <a:schemeClr val="accent3"/>
                </a:solidFill>
              </a:rPr>
              <a:t>2</a:t>
            </a:r>
            <a:r>
              <a:rPr lang="ko-KR" altLang="en-US" sz="2800" b="1">
                <a:solidFill>
                  <a:schemeClr val="accent3"/>
                </a:solidFill>
              </a:rPr>
              <a:t> </a:t>
            </a:r>
            <a:r>
              <a:rPr lang="en-US" altLang="ko-KR" sz="2800" b="1">
                <a:solidFill>
                  <a:schemeClr val="accent3"/>
                </a:solidFill>
              </a:rPr>
              <a:t>:</a:t>
            </a:r>
            <a:r>
              <a:rPr lang="ko-KR" altLang="en-US" sz="2800" b="1">
                <a:solidFill>
                  <a:schemeClr val="accent3"/>
                </a:solidFill>
              </a:rPr>
              <a:t> 오른쪽에서 왼쪽으로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6096000" y="4869180"/>
            <a:ext cx="6096000" cy="1988820"/>
          </a:xfrm>
          <a:prstGeom prst="wedgeRectCallout">
            <a:avLst>
              <a:gd name="adj1" fmla="val -45129"/>
              <a:gd name="adj2" fmla="val -62177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현재 상태의 다음을 참고하여 캐릭터들의 수를 정의한다</a:t>
            </a:r>
            <a:r>
              <a:rPr lang="en-US" altLang="ko-KR" sz="3200" b="1"/>
              <a:t>.</a:t>
            </a:r>
          </a:p>
          <a:p>
            <a:pPr>
              <a:defRPr/>
            </a:pPr>
            <a:r>
              <a:rPr lang="ko-KR" altLang="en-US" sz="3200" b="1"/>
              <a:t>그리고 </a:t>
            </a:r>
            <a:r>
              <a:rPr lang="en-US" altLang="ko-KR" sz="3200" b="1"/>
              <a:t>delay</a:t>
            </a:r>
            <a:r>
              <a:rPr lang="ko-KR" altLang="en-US" sz="3200" b="1"/>
              <a:t> 이후 </a:t>
            </a:r>
            <a:r>
              <a:rPr lang="en-US" altLang="ko-KR" sz="3200" b="1">
                <a:solidFill>
                  <a:schemeClr val="accent3"/>
                </a:solidFill>
              </a:rPr>
              <a:t>rootCount</a:t>
            </a:r>
            <a:r>
              <a:rPr lang="ko-KR" altLang="en-US" sz="3200" b="1"/>
              <a:t>에 </a:t>
            </a:r>
            <a:r>
              <a:rPr lang="en-US" altLang="ko-KR" sz="3200" b="1"/>
              <a:t>1</a:t>
            </a:r>
            <a:r>
              <a:rPr lang="ko-KR" altLang="en-US" sz="3200" b="1"/>
              <a:t>을 더하여 다음 상태로 간다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오브젝트 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Boat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의 코드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902970"/>
            <a:ext cx="6096000" cy="5955030"/>
            <a:chOff x="0" y="902970"/>
            <a:chExt cx="5523450" cy="595503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902970"/>
              <a:ext cx="5523450" cy="331812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4221099"/>
              <a:ext cx="5523450" cy="2636901"/>
            </a:xfrm>
            <a:prstGeom prst="rect">
              <a:avLst/>
            </a:prstGeom>
          </p:spPr>
        </p:pic>
      </p:grpSp>
      <p:sp>
        <p:nvSpPr>
          <p:cNvPr id="6" name="사각형 설명선 5"/>
          <p:cNvSpPr/>
          <p:nvPr/>
        </p:nvSpPr>
        <p:spPr>
          <a:xfrm>
            <a:off x="6096000" y="902970"/>
            <a:ext cx="6096000" cy="1013841"/>
          </a:xfrm>
          <a:prstGeom prst="wedgeRectCallout">
            <a:avLst>
              <a:gd name="adj1" fmla="val -54857"/>
              <a:gd name="adj2" fmla="val 125213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오브젝트의 이동속도는 </a:t>
            </a:r>
            <a:r>
              <a:rPr lang="ko-KR" altLang="en-US" sz="3200" b="1">
                <a:solidFill>
                  <a:srgbClr val="42C7F1"/>
                </a:solidFill>
              </a:rPr>
              <a:t>움직이는 거리</a:t>
            </a:r>
            <a:r>
              <a:rPr lang="ko-KR" altLang="en-US" sz="3200" b="1"/>
              <a:t>와</a:t>
            </a:r>
            <a:r>
              <a:rPr lang="en-US" altLang="ko-KR" sz="3200" b="1"/>
              <a:t> </a:t>
            </a:r>
            <a:r>
              <a:rPr lang="en-US" altLang="ko-KR" sz="3200" b="1">
                <a:solidFill>
                  <a:schemeClr val="accent3"/>
                </a:solidFill>
              </a:rPr>
              <a:t>delay</a:t>
            </a:r>
            <a:r>
              <a:rPr lang="ko-KR" altLang="en-US" sz="3200" b="1"/>
              <a:t>를 맞춰 동기화</a:t>
            </a:r>
            <a:r>
              <a:rPr lang="en-US" altLang="ko-KR" sz="3200" b="1"/>
              <a:t>.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6095999" y="5844159"/>
            <a:ext cx="6096000" cy="1013841"/>
          </a:xfrm>
          <a:prstGeom prst="wedgeRectCallout">
            <a:avLst>
              <a:gd name="adj1" fmla="val -49609"/>
              <a:gd name="adj2" fmla="val -91886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>
                <a:solidFill>
                  <a:srgbClr val="42C7F1"/>
                </a:solidFill>
              </a:rPr>
              <a:t>move</a:t>
            </a:r>
            <a:r>
              <a:rPr lang="ko-KR" altLang="en-US" sz="3200" b="1"/>
              <a:t>에 따라 한 프레임당 설정된 이동속도만큼 움직인다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7440" y="902970"/>
            <a:ext cx="7617120" cy="5955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실행 화면</a:t>
            </a:r>
          </a:p>
        </p:txBody>
      </p:sp>
      <p:sp>
        <p:nvSpPr>
          <p:cNvPr id="4" name="타원형 설명선 3"/>
          <p:cNvSpPr/>
          <p:nvPr/>
        </p:nvSpPr>
        <p:spPr>
          <a:xfrm>
            <a:off x="0" y="0"/>
            <a:ext cx="2287440" cy="1373886"/>
          </a:xfrm>
          <a:prstGeom prst="wedgeEllipseCallout">
            <a:avLst>
              <a:gd name="adj1" fmla="val 53919"/>
              <a:gd name="adj2" fmla="val 97314"/>
            </a:avLst>
          </a:prstGeom>
          <a:solidFill>
            <a:schemeClr val="bg1">
              <a:lumMod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/>
              <a:t>상태들</a:t>
            </a:r>
          </a:p>
          <a:p>
            <a:pPr algn="ctr">
              <a:defRPr/>
            </a:pPr>
            <a:r>
              <a:rPr lang="ko-KR" altLang="en-US" sz="2800" b="1"/>
              <a:t>진행목록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879972" y="902970"/>
            <a:ext cx="6312027" cy="2526030"/>
            <a:chOff x="5879973" y="902970"/>
            <a:chExt cx="6312027" cy="2526030"/>
          </a:xfrm>
        </p:grpSpPr>
        <p:sp>
          <p:nvSpPr>
            <p:cNvPr id="6" name="직사각형 5"/>
            <p:cNvSpPr/>
            <p:nvPr/>
          </p:nvSpPr>
          <p:spPr>
            <a:xfrm>
              <a:off x="5879973" y="1373886"/>
              <a:ext cx="1008126" cy="2055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사각형 설명선 4"/>
            <p:cNvSpPr/>
            <p:nvPr/>
          </p:nvSpPr>
          <p:spPr>
            <a:xfrm>
              <a:off x="7392162" y="902970"/>
              <a:ext cx="4799838" cy="2526030"/>
            </a:xfrm>
            <a:prstGeom prst="wedgeRectCallout">
              <a:avLst>
                <a:gd name="adj1" fmla="val -63945"/>
                <a:gd name="adj2" fmla="val 31006"/>
              </a:avLst>
            </a:prstGeom>
            <a:solidFill>
              <a:schemeClr val="bg1">
                <a:lumMod val="3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3200" b="1"/>
                <a:t>상태</a:t>
              </a:r>
              <a:r>
                <a:rPr lang="en-US" altLang="ko-KR" sz="3200" b="1"/>
                <a:t>(state)</a:t>
              </a:r>
            </a:p>
            <a:p>
              <a:pPr>
                <a:defRPr/>
              </a:pPr>
              <a:r>
                <a:rPr lang="ko-KR" altLang="en-US" sz="3200" b="1"/>
                <a:t>배에 탄 선교사 수</a:t>
              </a:r>
            </a:p>
            <a:p>
              <a:pPr>
                <a:defRPr/>
              </a:pPr>
              <a:r>
                <a:rPr lang="ko-KR" altLang="en-US" sz="3200" b="1"/>
                <a:t>배에 탄 식인종 수</a:t>
              </a:r>
            </a:p>
            <a:p>
              <a:pPr>
                <a:defRPr/>
              </a:pPr>
              <a:r>
                <a:rPr lang="ko-KR" altLang="en-US" sz="3200" b="1"/>
                <a:t>현재 상태</a:t>
              </a:r>
            </a:p>
            <a:p>
              <a:pPr>
                <a:defRPr/>
              </a:pPr>
              <a:r>
                <a:rPr lang="ko-KR" altLang="en-US" sz="3200" b="1"/>
                <a:t>다음 상태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570560"/>
            <a:ext cx="1143720" cy="22874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48280" y="4570560"/>
            <a:ext cx="1143720" cy="2287440"/>
          </a:xfrm>
          <a:prstGeom prst="rect">
            <a:avLst/>
          </a:prstGeom>
        </p:spPr>
      </p:pic>
      <p:sp>
        <p:nvSpPr>
          <p:cNvPr id="11" name="타원형 설명선 10"/>
          <p:cNvSpPr/>
          <p:nvPr/>
        </p:nvSpPr>
        <p:spPr>
          <a:xfrm>
            <a:off x="511980" y="3936194"/>
            <a:ext cx="1775460" cy="634365"/>
          </a:xfrm>
          <a:prstGeom prst="wedgeEllipseCallout">
            <a:avLst>
              <a:gd name="adj1" fmla="val -17761"/>
              <a:gd name="adj2" fmla="val 76834"/>
            </a:avLst>
          </a:prstGeom>
          <a:solidFill>
            <a:schemeClr val="bg1">
              <a:lumMod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/>
              <a:t>선교사</a:t>
            </a:r>
          </a:p>
        </p:txBody>
      </p:sp>
      <p:sp>
        <p:nvSpPr>
          <p:cNvPr id="12" name="타원형 설명선 11"/>
          <p:cNvSpPr/>
          <p:nvPr/>
        </p:nvSpPr>
        <p:spPr>
          <a:xfrm>
            <a:off x="9904560" y="3880485"/>
            <a:ext cx="1775460" cy="634365"/>
          </a:xfrm>
          <a:prstGeom prst="wedgeEllipseCallout">
            <a:avLst>
              <a:gd name="adj1" fmla="val 13982"/>
              <a:gd name="adj2" fmla="val 87073"/>
            </a:avLst>
          </a:prstGeom>
          <a:solidFill>
            <a:schemeClr val="bg1">
              <a:lumMod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/>
              <a:t>식인종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선교사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/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식인종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/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배 정원 수를 바꾼다면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69"/>
            <a:ext cx="12192000" cy="3661374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>
          <a:xfrm>
            <a:off x="6096000" y="4564344"/>
            <a:ext cx="6095999" cy="2293656"/>
          </a:xfrm>
          <a:prstGeom prst="wedgeRectCallout">
            <a:avLst>
              <a:gd name="adj1" fmla="val 9528"/>
              <a:gd name="adj2" fmla="val -134124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선교사 수</a:t>
            </a:r>
            <a:r>
              <a:rPr lang="en-US" altLang="ko-KR" sz="3200" b="1"/>
              <a:t>,</a:t>
            </a:r>
            <a:r>
              <a:rPr lang="ko-KR" altLang="en-US" sz="3200" b="1"/>
              <a:t> 식인종 수</a:t>
            </a:r>
            <a:r>
              <a:rPr lang="en-US" altLang="ko-KR" sz="3200" b="1"/>
              <a:t>,</a:t>
            </a:r>
            <a:r>
              <a:rPr lang="ko-KR" altLang="en-US" sz="3200" b="1"/>
              <a:t> 배 정원 수를 수정할 수 있도록 새 함수 추가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실행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8834232" cy="5955030"/>
          </a:xfrm>
          <a:prstGeom prst="rect">
            <a:avLst/>
          </a:prstGeom>
        </p:spPr>
      </p:pic>
      <p:sp>
        <p:nvSpPr>
          <p:cNvPr id="4" name="타원형 설명선 3"/>
          <p:cNvSpPr/>
          <p:nvPr/>
        </p:nvSpPr>
        <p:spPr>
          <a:xfrm>
            <a:off x="4883086" y="1868233"/>
            <a:ext cx="7308913" cy="3121533"/>
          </a:xfrm>
          <a:prstGeom prst="wedgeEllipseCallout">
            <a:avLst>
              <a:gd name="adj1" fmla="val -1128"/>
              <a:gd name="adj2" fmla="val -66010"/>
            </a:avLst>
          </a:prstGeom>
          <a:solidFill>
            <a:schemeClr val="bg1">
              <a:lumMod val="3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/>
              <a:t>예를 들어 선교사와 식인종 수를 </a:t>
            </a:r>
            <a:r>
              <a:rPr lang="en-US" altLang="ko-KR" sz="2800" b="1"/>
              <a:t>2</a:t>
            </a:r>
            <a:r>
              <a:rPr lang="ko-KR" altLang="en-US" sz="2800" b="1"/>
              <a:t>명씩으로 줄였을 때</a:t>
            </a:r>
            <a:r>
              <a:rPr lang="en-US" altLang="ko-KR" sz="2800" b="1"/>
              <a:t>,</a:t>
            </a:r>
          </a:p>
          <a:p>
            <a:pPr algn="ctr">
              <a:defRPr/>
            </a:pPr>
            <a:r>
              <a:rPr lang="ko-KR" altLang="en-US" sz="2800" b="1"/>
              <a:t>이전보다 결과가 더 빨리 나온다</a:t>
            </a:r>
            <a:r>
              <a:rPr lang="en-US" altLang="ko-KR" sz="28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인원 수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/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정원 수와 프로그램 동작 횟수</a:t>
            </a:r>
          </a:p>
        </p:txBody>
      </p:sp>
      <p:graphicFrame>
        <p:nvGraphicFramePr>
          <p:cNvPr id="3" name="차트 2"/>
          <p:cNvGraphicFramePr/>
          <p:nvPr/>
        </p:nvGraphicFramePr>
        <p:xfrm>
          <a:off x="0" y="902970"/>
          <a:ext cx="12192000" cy="5955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설명선 2 4"/>
          <p:cNvSpPr/>
          <p:nvPr/>
        </p:nvSpPr>
        <p:spPr>
          <a:xfrm>
            <a:off x="341312" y="984250"/>
            <a:ext cx="6667499" cy="603249"/>
          </a:xfrm>
          <a:prstGeom prst="borderCallout2">
            <a:avLst>
              <a:gd name="adj1" fmla="val 47421"/>
              <a:gd name="adj2" fmla="val -140"/>
              <a:gd name="adj3" fmla="val 123196"/>
              <a:gd name="adj4" fmla="val -4250"/>
              <a:gd name="adj5" fmla="val 686897"/>
              <a:gd name="adj6" fmla="val 1067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/>
              <a:t>정원 수가 너무 적으면 해를 찾지 못한다</a:t>
            </a:r>
            <a:r>
              <a:rPr lang="en-US" altLang="ko-KR" sz="2100" b="1"/>
              <a:t>.</a:t>
            </a:r>
          </a:p>
        </p:txBody>
      </p:sp>
      <p:sp>
        <p:nvSpPr>
          <p:cNvPr id="6" name="직각 삼각형 5"/>
          <p:cNvSpPr/>
          <p:nvPr/>
        </p:nvSpPr>
        <p:spPr>
          <a:xfrm flipH="1">
            <a:off x="388937" y="3746500"/>
            <a:ext cx="10461625" cy="2682875"/>
          </a:xfrm>
          <a:prstGeom prst="rtTriangle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설명선 1 6"/>
          <p:cNvSpPr/>
          <p:nvPr/>
        </p:nvSpPr>
        <p:spPr>
          <a:xfrm>
            <a:off x="8183562" y="1095375"/>
            <a:ext cx="3746499" cy="2016125"/>
          </a:xfrm>
          <a:prstGeom prst="borderCallout1">
            <a:avLst>
              <a:gd name="adj1" fmla="val 100668"/>
              <a:gd name="adj2" fmla="val 26739"/>
              <a:gd name="adj3" fmla="val 151918"/>
              <a:gd name="adj4" fmla="val 29251"/>
            </a:avLst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>
                <a:solidFill>
                  <a:schemeClr val="tx1"/>
                </a:solidFill>
              </a:rPr>
              <a:t>정원 수가 선교사 수</a:t>
            </a:r>
            <a:r>
              <a:rPr lang="en-US" altLang="ko-KR" sz="2800" b="1">
                <a:solidFill>
                  <a:schemeClr val="tx1"/>
                </a:solidFill>
              </a:rPr>
              <a:t>,</a:t>
            </a:r>
            <a:r>
              <a:rPr lang="ko-KR" altLang="en-US" sz="2800" b="1">
                <a:solidFill>
                  <a:schemeClr val="tx1"/>
                </a:solidFill>
              </a:rPr>
              <a:t> 식인종 수의 합 이상일 경우</a:t>
            </a:r>
            <a:r>
              <a:rPr lang="en-US" altLang="ko-KR" sz="2800" b="1">
                <a:solidFill>
                  <a:schemeClr val="tx1"/>
                </a:solidFill>
              </a:rPr>
              <a:t>,</a:t>
            </a:r>
            <a:r>
              <a:rPr lang="ko-KR" altLang="en-US" sz="2800" b="1">
                <a:solidFill>
                  <a:schemeClr val="tx1"/>
                </a:solidFill>
              </a:rPr>
              <a:t> 프로그램의 동작 수가 급격히 감소한다</a:t>
            </a:r>
            <a:r>
              <a:rPr lang="en-US" altLang="ko-KR" sz="2800" b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2000" indent="-592000">
              <a:buClr>
                <a:srgbClr val="000000"/>
              </a:buClr>
              <a:buAutoNum type="arabicPeriod"/>
              <a:defRPr/>
            </a:pPr>
            <a:r>
              <a:rPr lang="en-US" altLang="ko-KR"/>
              <a:t>Queue</a:t>
            </a:r>
            <a:r>
              <a:rPr lang="ko-KR" altLang="en-US"/>
              <a:t>를 이용한 트리 구조</a:t>
            </a:r>
            <a:r>
              <a:rPr lang="en-US" altLang="ko-KR"/>
              <a:t>.</a:t>
            </a:r>
          </a:p>
          <a:p>
            <a:pPr marL="592000" indent="-592000">
              <a:buClr>
                <a:srgbClr val="000000"/>
              </a:buClr>
              <a:buAutoNum type="arabicPeriod"/>
              <a:defRPr/>
            </a:pPr>
            <a:r>
              <a:rPr lang="ko-KR" altLang="en-US"/>
              <a:t>선교사</a:t>
            </a:r>
            <a:r>
              <a:rPr lang="en-US" altLang="ko-KR"/>
              <a:t>,</a:t>
            </a:r>
            <a:r>
              <a:rPr lang="ko-KR" altLang="en-US"/>
              <a:t> 식인종</a:t>
            </a:r>
            <a:r>
              <a:rPr lang="en-US" altLang="ko-KR"/>
              <a:t>,</a:t>
            </a:r>
            <a:r>
              <a:rPr lang="ko-KR" altLang="en-US"/>
              <a:t> 배의 위치를 변수로 만든다</a:t>
            </a:r>
            <a:r>
              <a:rPr lang="en-US" altLang="ko-KR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이 문제를 코드로 구현하는 키워드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5841490" y="3104451"/>
            <a:ext cx="6350510" cy="3564954"/>
            <a:chOff x="609599" y="3068955"/>
            <a:chExt cx="6350510" cy="3564954"/>
          </a:xfrm>
        </p:grpSpPr>
        <p:grpSp>
          <p:nvGrpSpPr>
            <p:cNvPr id="17" name="그룹 16"/>
            <p:cNvGrpSpPr/>
            <p:nvPr/>
          </p:nvGrpSpPr>
          <p:grpSpPr>
            <a:xfrm>
              <a:off x="609599" y="3068955"/>
              <a:ext cx="6350510" cy="3564953"/>
              <a:chOff x="609599" y="3010447"/>
              <a:chExt cx="6350510" cy="3564953"/>
            </a:xfrm>
          </p:grpSpPr>
          <p:sp>
            <p:nvSpPr>
              <p:cNvPr id="5" name="순서도: 처리 4"/>
              <p:cNvSpPr/>
              <p:nvPr/>
            </p:nvSpPr>
            <p:spPr>
              <a:xfrm>
                <a:off x="825626" y="3010447"/>
                <a:ext cx="2232279" cy="32404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/>
                  <a:t>큐에 초기 상태 삽입</a:t>
                </a: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3899725" y="4025201"/>
                <a:ext cx="2952369" cy="32404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/>
                  <a:t>현재 상태를 큐에서 가져옴</a:t>
                </a:r>
              </a:p>
            </p:txBody>
          </p:sp>
          <p:sp>
            <p:nvSpPr>
              <p:cNvPr id="7" name="순서도: 판단 6"/>
              <p:cNvSpPr/>
              <p:nvPr/>
            </p:nvSpPr>
            <p:spPr>
              <a:xfrm>
                <a:off x="3827716" y="4743164"/>
                <a:ext cx="3096387" cy="1026128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/>
                  <a:t>현재 상태가 목적 상태와 같은가</a:t>
                </a:r>
                <a:r>
                  <a:rPr lang="en-US" altLang="ko-KR" b="1"/>
                  <a:t>?</a:t>
                </a: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3791713" y="6147340"/>
                <a:ext cx="3168396" cy="32404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/>
                  <a:t>현재 상태의 다음을 큐에 삽입</a:t>
                </a:r>
              </a:p>
            </p:txBody>
          </p:sp>
          <p:sp>
            <p:nvSpPr>
              <p:cNvPr id="9" name="순서도: 판단 8"/>
              <p:cNvSpPr/>
              <p:nvPr/>
            </p:nvSpPr>
            <p:spPr>
              <a:xfrm>
                <a:off x="609599" y="3768669"/>
                <a:ext cx="2664334" cy="83710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/>
                  <a:t>큐가</a:t>
                </a:r>
              </a:p>
              <a:p>
                <a:pPr algn="ctr">
                  <a:defRPr/>
                </a:pPr>
                <a:r>
                  <a:rPr lang="ko-KR" altLang="en-US" b="1"/>
                  <a:t>비어있는가</a:t>
                </a:r>
                <a:r>
                  <a:rPr lang="en-US" altLang="ko-KR" b="1"/>
                  <a:t>?</a:t>
                </a: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2360104" y="5047615"/>
                <a:ext cx="913828" cy="417226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/>
                  <a:t>종료</a:t>
                </a:r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 rot="5400000">
                <a:off x="1724675" y="3551579"/>
                <a:ext cx="43418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rot="16200000" flipH="1">
                <a:off x="5178948" y="4546202"/>
                <a:ext cx="393922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rot="10800000">
                <a:off x="3273932" y="5256228"/>
                <a:ext cx="55378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 rot="16200000" flipH="1">
                <a:off x="5186887" y="5958315"/>
                <a:ext cx="378047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rot="16200000" flipH="1">
                <a:off x="956952" y="5590588"/>
                <a:ext cx="19696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3273933" y="4187222"/>
                <a:ext cx="62579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3271266" y="3863181"/>
              <a:ext cx="515874" cy="3666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/>
                <a:t>NO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10258" y="4799421"/>
              <a:ext cx="609219" cy="366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/>
                <a:t>YES</a:t>
              </a:r>
            </a:p>
          </p:txBody>
        </p:sp>
        <p:cxnSp>
          <p:nvCxnSpPr>
            <p:cNvPr id="21" name="꺾인 연결선 20"/>
            <p:cNvCxnSpPr/>
            <p:nvPr/>
          </p:nvCxnSpPr>
          <p:spPr>
            <a:xfrm flipH="1" flipV="1">
              <a:off x="609599" y="4245729"/>
              <a:ext cx="3182114" cy="2122138"/>
            </a:xfrm>
            <a:prstGeom prst="bentConnector3">
              <a:avLst>
                <a:gd name="adj1" fmla="val 110926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80126" y="5762149"/>
              <a:ext cx="515874" cy="366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/>
                <a:t>NO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1266" y="4942428"/>
              <a:ext cx="609219" cy="366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/>
                <a:t>YES</a:t>
              </a: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104451"/>
            <a:ext cx="5375910" cy="3564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현재 상태의 변수화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2970"/>
            <a:ext cx="12192000" cy="155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ln w="12700" cap="flat" cmpd="sng" algn="ctr">
                  <a:solidFill>
                    <a:schemeClr val="accent2">
                      <a:satMod val="10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</a:rPr>
              <a:t>933000</a:t>
            </a:r>
            <a:r>
              <a:rPr lang="ko-KR" altLang="en-US" sz="9600" b="1">
                <a:ln w="12700" cap="flat" cmpd="sng" algn="ctr">
                  <a:solidFill>
                    <a:schemeClr val="accent2">
                      <a:satMod val="10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</a:rPr>
              <a:t> </a:t>
            </a:r>
            <a:r>
              <a:rPr lang="en-US" altLang="ko-KR" sz="9600" b="1">
                <a:ln w="12700" cap="flat" cmpd="sng" algn="ctr">
                  <a:solidFill>
                    <a:schemeClr val="accent2">
                      <a:satMod val="10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</a:rPr>
              <a:t>-&gt;</a:t>
            </a:r>
            <a:r>
              <a:rPr lang="ko-KR" altLang="en-US" sz="9600" b="1">
                <a:ln w="12700" cap="flat" cmpd="sng" algn="ctr">
                  <a:solidFill>
                    <a:schemeClr val="accent2">
                      <a:satMod val="10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</a:rPr>
              <a:t> </a:t>
            </a:r>
            <a:r>
              <a:rPr lang="en-US" altLang="ko-KR" sz="9600" b="1">
                <a:ln w="12700" cap="flat" cmpd="sng" algn="ctr">
                  <a:solidFill>
                    <a:schemeClr val="accent2">
                      <a:satMod val="105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</a:rPr>
              <a:t>900331</a:t>
            </a:r>
          </a:p>
        </p:txBody>
      </p:sp>
      <p:sp>
        <p:nvSpPr>
          <p:cNvPr id="4" name="타원형 설명선 3"/>
          <p:cNvSpPr/>
          <p:nvPr/>
        </p:nvSpPr>
        <p:spPr>
          <a:xfrm>
            <a:off x="191261" y="188594"/>
            <a:ext cx="2520315" cy="714375"/>
          </a:xfrm>
          <a:prstGeom prst="wedgeEllipseCallout">
            <a:avLst>
              <a:gd name="adj1" fmla="val 11679"/>
              <a:gd name="adj2" fmla="val 8809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b="1"/>
              <a:t>초기상태</a:t>
            </a:r>
          </a:p>
        </p:txBody>
      </p:sp>
      <p:sp>
        <p:nvSpPr>
          <p:cNvPr id="5" name="타원형 설명선 4"/>
          <p:cNvSpPr/>
          <p:nvPr/>
        </p:nvSpPr>
        <p:spPr>
          <a:xfrm>
            <a:off x="9480422" y="188594"/>
            <a:ext cx="2520315" cy="714375"/>
          </a:xfrm>
          <a:prstGeom prst="wedgeEllipseCallout">
            <a:avLst>
              <a:gd name="adj1" fmla="val -10336"/>
              <a:gd name="adj2" fmla="val 8604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b="1"/>
              <a:t>목적상태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919477" y="2780919"/>
            <a:ext cx="10023899" cy="3744467"/>
            <a:chOff x="1919477" y="2780919"/>
            <a:chExt cx="10023899" cy="3744467"/>
          </a:xfrm>
        </p:grpSpPr>
        <p:sp>
          <p:nvSpPr>
            <p:cNvPr id="7" name="설명선 1 6"/>
            <p:cNvSpPr/>
            <p:nvPr/>
          </p:nvSpPr>
          <p:spPr>
            <a:xfrm>
              <a:off x="1919477" y="6021324"/>
              <a:ext cx="10023899" cy="504062"/>
            </a:xfrm>
            <a:prstGeom prst="borderCallout1">
              <a:avLst>
                <a:gd name="adj1" fmla="val 52029"/>
                <a:gd name="adj2" fmla="val -524"/>
                <a:gd name="adj3" fmla="val -721511"/>
                <a:gd name="adj4" fmla="val -55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2800" b="1"/>
                <a:t>0</a:t>
              </a:r>
              <a:r>
                <a:rPr lang="ko-KR" altLang="en-US" sz="2800" b="1"/>
                <a:t>을 자유롭게 쓰기 위한 의미없는 변수</a:t>
              </a:r>
              <a:r>
                <a:rPr lang="en-US" altLang="ko-KR" sz="2800" b="1"/>
                <a:t>(0</a:t>
              </a:r>
              <a:r>
                <a:rPr lang="ko-KR" altLang="en-US" sz="2800" b="1"/>
                <a:t>만 아니면 상관 없음</a:t>
              </a:r>
              <a:r>
                <a:rPr lang="en-US" altLang="ko-KR" sz="2800" b="1"/>
                <a:t>)</a:t>
              </a:r>
            </a:p>
          </p:txBody>
        </p:sp>
        <p:sp>
          <p:nvSpPr>
            <p:cNvPr id="8" name="설명선 1 7"/>
            <p:cNvSpPr/>
            <p:nvPr/>
          </p:nvSpPr>
          <p:spPr>
            <a:xfrm>
              <a:off x="2711576" y="5373243"/>
              <a:ext cx="9231800" cy="504062"/>
            </a:xfrm>
            <a:prstGeom prst="borderCallout1">
              <a:avLst>
                <a:gd name="adj1" fmla="val 52029"/>
                <a:gd name="adj2" fmla="val -524"/>
                <a:gd name="adj3" fmla="val -595509"/>
                <a:gd name="adj4" fmla="val -748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2800" b="1"/>
                <a:t>왼쪽의 선교사 수</a:t>
              </a:r>
            </a:p>
          </p:txBody>
        </p:sp>
        <p:sp>
          <p:nvSpPr>
            <p:cNvPr id="9" name="설명선 1 8"/>
            <p:cNvSpPr/>
            <p:nvPr/>
          </p:nvSpPr>
          <p:spPr>
            <a:xfrm>
              <a:off x="3287649" y="4725162"/>
              <a:ext cx="8655727" cy="504062"/>
            </a:xfrm>
            <a:prstGeom prst="borderCallout1">
              <a:avLst>
                <a:gd name="adj1" fmla="val 52029"/>
                <a:gd name="adj2" fmla="val -524"/>
                <a:gd name="adj3" fmla="val -469522"/>
                <a:gd name="adj4" fmla="val -71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2800" b="1"/>
                <a:t>왼쪽의 식인종 수</a:t>
              </a:r>
            </a:p>
          </p:txBody>
        </p:sp>
        <p:sp>
          <p:nvSpPr>
            <p:cNvPr id="11" name="설명선 1 10"/>
            <p:cNvSpPr/>
            <p:nvPr/>
          </p:nvSpPr>
          <p:spPr>
            <a:xfrm>
              <a:off x="3863720" y="4077081"/>
              <a:ext cx="8079656" cy="504062"/>
            </a:xfrm>
            <a:prstGeom prst="borderCallout1">
              <a:avLst>
                <a:gd name="adj1" fmla="val 52029"/>
                <a:gd name="adj2" fmla="val -524"/>
                <a:gd name="adj3" fmla="val -344561"/>
                <a:gd name="adj4" fmla="val -530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2800" b="1"/>
                <a:t>오른쪽의 선교사 수</a:t>
              </a:r>
            </a:p>
          </p:txBody>
        </p:sp>
        <p:sp>
          <p:nvSpPr>
            <p:cNvPr id="12" name="설명선 1 11"/>
            <p:cNvSpPr/>
            <p:nvPr/>
          </p:nvSpPr>
          <p:spPr>
            <a:xfrm>
              <a:off x="4439792" y="3429000"/>
              <a:ext cx="7503583" cy="504062"/>
            </a:xfrm>
            <a:prstGeom prst="borderCallout1">
              <a:avLst>
                <a:gd name="adj1" fmla="val 52029"/>
                <a:gd name="adj2" fmla="val -524"/>
                <a:gd name="adj3" fmla="val -213470"/>
                <a:gd name="adj4" fmla="val -530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2800" b="1"/>
                <a:t>오른쪽의 식인종 수</a:t>
              </a:r>
            </a:p>
          </p:txBody>
        </p:sp>
        <p:sp>
          <p:nvSpPr>
            <p:cNvPr id="13" name="설명선 1 12"/>
            <p:cNvSpPr/>
            <p:nvPr/>
          </p:nvSpPr>
          <p:spPr>
            <a:xfrm>
              <a:off x="4871847" y="2780919"/>
              <a:ext cx="7071529" cy="504062"/>
            </a:xfrm>
            <a:prstGeom prst="borderCallout1">
              <a:avLst>
                <a:gd name="adj1" fmla="val 52029"/>
                <a:gd name="adj2" fmla="val -524"/>
                <a:gd name="adj3" fmla="val -90580"/>
                <a:gd name="adj4" fmla="val -262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2800" b="1"/>
                <a:t>배의 위치</a:t>
              </a:r>
              <a:r>
                <a:rPr lang="en-US" altLang="ko-KR" sz="2800" b="1"/>
                <a:t>(0</a:t>
              </a:r>
              <a:r>
                <a:rPr lang="ko-KR" altLang="en-US" sz="2800" b="1"/>
                <a:t>이면 왼쪽에</a:t>
              </a:r>
              <a:r>
                <a:rPr lang="en-US" altLang="ko-KR" sz="2800" b="1"/>
                <a:t>,</a:t>
              </a:r>
              <a:r>
                <a:rPr lang="ko-KR" altLang="en-US" sz="2800" b="1"/>
                <a:t> </a:t>
              </a:r>
              <a:r>
                <a:rPr lang="en-US" altLang="ko-KR" sz="2800" b="1"/>
                <a:t>1</a:t>
              </a:r>
              <a:r>
                <a:rPr lang="ko-KR" altLang="en-US" sz="2800" b="1"/>
                <a:t>이면 오른쪽에</a:t>
              </a:r>
              <a:r>
                <a:rPr lang="en-US" altLang="ko-KR" sz="2800" b="1"/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2000" indent="-592000">
              <a:buClr>
                <a:srgbClr val="000000"/>
              </a:buClr>
              <a:buAutoNum type="arabicPeriod"/>
              <a:defRPr/>
            </a:pPr>
            <a:r>
              <a:rPr lang="ko-KR" altLang="en-US"/>
              <a:t>선교사 수는 식인종 수 이상이어야 한다</a:t>
            </a:r>
            <a:r>
              <a:rPr lang="en-US" altLang="ko-KR"/>
              <a:t>.</a:t>
            </a:r>
          </a:p>
          <a:p>
            <a:pPr marL="592000" indent="-592000">
              <a:buClr>
                <a:srgbClr val="000000"/>
              </a:buClr>
              <a:buNone/>
              <a:defRPr/>
            </a:pPr>
            <a:r>
              <a:rPr lang="ko-KR" altLang="en-US"/>
              <a:t>	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단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선교사 수가 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ko-KR" altLang="en-US">
                <a:solidFill>
                  <a:srgbClr val="FF0000"/>
                </a:solidFill>
              </a:rPr>
              <a:t>보다 많을 경우에 한한다</a:t>
            </a:r>
            <a:r>
              <a:rPr lang="en-US" altLang="ko-KR">
                <a:solidFill>
                  <a:srgbClr val="FF0000"/>
                </a:solidFill>
              </a:rPr>
              <a:t>.)</a:t>
            </a:r>
            <a:endParaRPr lang="en-US" altLang="ko-KR"/>
          </a:p>
          <a:p>
            <a:pPr marL="592000" indent="-592000">
              <a:buClr>
                <a:srgbClr val="000000"/>
              </a:buClr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	중복된 상태는 받지 않는다</a:t>
            </a:r>
            <a:r>
              <a:rPr lang="en-US" altLang="ko-KR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상태의 제한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09599" y="1600200"/>
            <a:ext cx="10972798" cy="4525963"/>
            <a:chOff x="609599" y="1600199"/>
            <a:chExt cx="10972798" cy="4525963"/>
          </a:xfrm>
        </p:grpSpPr>
        <p:grpSp>
          <p:nvGrpSpPr>
            <p:cNvPr id="8" name="그룹 7"/>
            <p:cNvGrpSpPr/>
            <p:nvPr/>
          </p:nvGrpSpPr>
          <p:grpSpPr>
            <a:xfrm>
              <a:off x="609599" y="3576209"/>
              <a:ext cx="1800225" cy="2549953"/>
              <a:chOff x="609599" y="3576209"/>
              <a:chExt cx="1800225" cy="2549953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609599" y="3576209"/>
                <a:ext cx="1800225" cy="57394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lt1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600" b="1"/>
                  <a:t>933000</a:t>
                </a: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609599" y="5552218"/>
                <a:ext cx="1800225" cy="57394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lt1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600" b="1"/>
                  <a:t>923101</a:t>
                </a:r>
              </a:p>
            </p:txBody>
          </p:sp>
          <p:sp>
            <p:nvSpPr>
              <p:cNvPr id="7" name="아래쪽 화살표 6"/>
              <p:cNvSpPr/>
              <p:nvPr/>
            </p:nvSpPr>
            <p:spPr>
              <a:xfrm>
                <a:off x="1138522" y="4365116"/>
                <a:ext cx="742378" cy="100812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9782172" y="1600199"/>
              <a:ext cx="1800225" cy="2549953"/>
              <a:chOff x="609599" y="3576209"/>
              <a:chExt cx="1800225" cy="2549953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609599" y="3576209"/>
                <a:ext cx="1800225" cy="57394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lt1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600" b="1"/>
                  <a:t>931021</a:t>
                </a: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609599" y="5552218"/>
                <a:ext cx="1800225" cy="57394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lt1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600" b="1"/>
                  <a:t>932010</a:t>
                </a:r>
              </a:p>
            </p:txBody>
          </p:sp>
          <p:sp>
            <p:nvSpPr>
              <p:cNvPr id="12" name="아래쪽 화살표 11"/>
              <p:cNvSpPr/>
              <p:nvPr/>
            </p:nvSpPr>
            <p:spPr>
              <a:xfrm>
                <a:off x="1138522" y="4365117"/>
                <a:ext cx="742378" cy="100812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195887" y="3576209"/>
              <a:ext cx="1800225" cy="2549953"/>
              <a:chOff x="609599" y="3576209"/>
              <a:chExt cx="1800225" cy="2549953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609599" y="3576209"/>
                <a:ext cx="1800225" cy="57394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lt1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600" b="1"/>
                  <a:t>931021</a:t>
                </a: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09599" y="5552218"/>
                <a:ext cx="1800225" cy="573944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lt1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600" b="1"/>
                  <a:t>932010</a:t>
                </a:r>
              </a:p>
            </p:txBody>
          </p:sp>
          <p:sp>
            <p:nvSpPr>
              <p:cNvPr id="16" name="아래쪽 화살표 15"/>
              <p:cNvSpPr/>
              <p:nvPr/>
            </p:nvSpPr>
            <p:spPr>
              <a:xfrm>
                <a:off x="1138522" y="4365117"/>
                <a:ext cx="742378" cy="100812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9782172" y="5552218"/>
              <a:ext cx="1800225" cy="573944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lt1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600" b="1"/>
                <a:t>931021</a:t>
              </a:r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10311095" y="4365117"/>
              <a:ext cx="742378" cy="100812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도넛 18"/>
            <p:cNvSpPr/>
            <p:nvPr/>
          </p:nvSpPr>
          <p:spPr>
            <a:xfrm>
              <a:off x="5394967" y="4150153"/>
              <a:ext cx="1402065" cy="1402065"/>
            </a:xfrm>
            <a:prstGeom prst="donut">
              <a:avLst>
                <a:gd name="adj" fmla="val 15576"/>
              </a:avLst>
            </a:prstGeom>
            <a:solidFill>
              <a:srgbClr val="008000"/>
            </a:solidFill>
            <a:ln w="38100">
              <a:solidFill>
                <a:schemeClr val="accent4">
                  <a:shade val="20000"/>
                </a:schemeClr>
              </a:solidFill>
            </a:ln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도넛 19"/>
            <p:cNvSpPr/>
            <p:nvPr/>
          </p:nvSpPr>
          <p:spPr>
            <a:xfrm>
              <a:off x="9981251" y="2174144"/>
              <a:ext cx="1402065" cy="1402065"/>
            </a:xfrm>
            <a:prstGeom prst="donut">
              <a:avLst>
                <a:gd name="adj" fmla="val 15576"/>
              </a:avLst>
            </a:prstGeom>
            <a:solidFill>
              <a:srgbClr val="008000"/>
            </a:solidFill>
            <a:ln w="38100">
              <a:solidFill>
                <a:schemeClr val="accent4">
                  <a:shade val="20000"/>
                </a:schemeClr>
              </a:solidFill>
            </a:ln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&quot;없음&quot; 기호 20"/>
            <p:cNvSpPr/>
            <p:nvPr/>
          </p:nvSpPr>
          <p:spPr>
            <a:xfrm>
              <a:off x="808679" y="4150153"/>
              <a:ext cx="1402065" cy="1402065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38100">
              <a:solidFill>
                <a:schemeClr val="accent2">
                  <a:shade val="20000"/>
                </a:schemeClr>
              </a:solidFill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&quot;없음&quot; 기호 21"/>
            <p:cNvSpPr/>
            <p:nvPr/>
          </p:nvSpPr>
          <p:spPr>
            <a:xfrm>
              <a:off x="9981252" y="4150153"/>
              <a:ext cx="1402065" cy="1402065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38100">
              <a:solidFill>
                <a:schemeClr val="accent2">
                  <a:shade val="20000"/>
                </a:schemeClr>
              </a:solidFill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359657" y="1145848"/>
            <a:ext cx="8126737" cy="5596085"/>
            <a:chOff x="3359657" y="1145848"/>
            <a:chExt cx="8126737" cy="5596085"/>
          </a:xfrm>
        </p:grpSpPr>
        <p:sp>
          <p:nvSpPr>
            <p:cNvPr id="19" name="도형 18"/>
            <p:cNvSpPr/>
            <p:nvPr/>
          </p:nvSpPr>
          <p:spPr>
            <a:xfrm>
              <a:off x="3359657" y="1145848"/>
              <a:ext cx="2077979" cy="2077979"/>
            </a:xfrm>
            <a:prstGeom prst="gear9">
              <a:avLst>
                <a:gd name="adj1" fmla="val 10000"/>
                <a:gd name="adj2" fmla="val 1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도형 19"/>
            <p:cNvSpPr/>
            <p:nvPr/>
          </p:nvSpPr>
          <p:spPr>
            <a:xfrm rot="21362260">
              <a:off x="5057010" y="2008233"/>
              <a:ext cx="2077979" cy="2077979"/>
            </a:xfrm>
            <a:prstGeom prst="gear9">
              <a:avLst>
                <a:gd name="adj1" fmla="val 10000"/>
                <a:gd name="adj2" fmla="val 1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도형 20"/>
            <p:cNvSpPr/>
            <p:nvPr/>
          </p:nvSpPr>
          <p:spPr>
            <a:xfrm rot="1428815">
              <a:off x="3359657" y="4663953"/>
              <a:ext cx="2077979" cy="2077979"/>
            </a:xfrm>
            <a:prstGeom prst="gear9">
              <a:avLst>
                <a:gd name="adj1" fmla="val 10000"/>
                <a:gd name="adj2" fmla="val 1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도형 21"/>
            <p:cNvSpPr/>
            <p:nvPr/>
          </p:nvSpPr>
          <p:spPr>
            <a:xfrm rot="21190656">
              <a:off x="5164087" y="4663953"/>
              <a:ext cx="2077979" cy="2077979"/>
            </a:xfrm>
            <a:prstGeom prst="gear9">
              <a:avLst>
                <a:gd name="adj1" fmla="val 10000"/>
                <a:gd name="adj2" fmla="val 1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도형 22"/>
            <p:cNvSpPr/>
            <p:nvPr/>
          </p:nvSpPr>
          <p:spPr>
            <a:xfrm>
              <a:off x="8184261" y="2184838"/>
              <a:ext cx="2077979" cy="2077979"/>
            </a:xfrm>
            <a:prstGeom prst="gear9">
              <a:avLst>
                <a:gd name="adj1" fmla="val 10000"/>
                <a:gd name="adj2" fmla="val 1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도형 23"/>
            <p:cNvSpPr/>
            <p:nvPr/>
          </p:nvSpPr>
          <p:spPr>
            <a:xfrm>
              <a:off x="9408414" y="3624963"/>
              <a:ext cx="2077979" cy="2077979"/>
            </a:xfrm>
            <a:prstGeom prst="gear9">
              <a:avLst>
                <a:gd name="adj1" fmla="val 10000"/>
                <a:gd name="adj2" fmla="val 1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소스 코드의 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902969"/>
            <a:ext cx="4799838" cy="5955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큐 관련 함수들</a:t>
            </a:r>
            <a:endParaRPr lang="ko-KR" altLang="en-US" sz="2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chemeClr val="bg1"/>
                </a:solidFill>
              </a:rPr>
              <a:t>구조체 </a:t>
            </a:r>
            <a:r>
              <a:rPr lang="en-US" altLang="ko-KR" sz="2400" b="1">
                <a:solidFill>
                  <a:srgbClr val="42C7F1"/>
                </a:solidFill>
              </a:rPr>
              <a:t>Queue</a:t>
            </a:r>
            <a:endParaRPr lang="en-US" altLang="ko-KR" sz="2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void InitQueue()</a:t>
            </a:r>
            <a:r>
              <a:rPr lang="en-US" altLang="ko-KR" sz="2400" b="1">
                <a:solidFill>
                  <a:schemeClr val="bg1"/>
                </a:solidFill>
              </a:rPr>
              <a:t> :</a:t>
            </a:r>
            <a:r>
              <a:rPr lang="ko-KR" altLang="en-US" sz="2400" b="1">
                <a:solidFill>
                  <a:schemeClr val="bg1"/>
                </a:solidFill>
              </a:rPr>
              <a:t> 큐 초기화</a:t>
            </a:r>
            <a:endParaRPr lang="ko-KR" altLang="en-US" sz="24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int IsFull()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:</a:t>
            </a:r>
            <a:r>
              <a:rPr lang="ko-KR" altLang="en-US" sz="2400" b="1">
                <a:solidFill>
                  <a:schemeClr val="bg1"/>
                </a:solidFill>
              </a:rPr>
              <a:t> 큐가 꽉 찼는지 확인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int IsEmpty()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:</a:t>
            </a:r>
            <a:r>
              <a:rPr lang="ko-KR" altLang="en-US" sz="2400" b="1">
                <a:solidFill>
                  <a:schemeClr val="bg1"/>
                </a:solidFill>
              </a:rPr>
              <a:t> 큐가 비었는지 확인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void Enqueue()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:</a:t>
            </a:r>
            <a:r>
              <a:rPr lang="ko-KR" altLang="en-US" sz="2400" b="1">
                <a:solidFill>
                  <a:schemeClr val="bg1"/>
                </a:solidFill>
              </a:rPr>
              <a:t> 큐에 삽입하기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int Dequeue()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:</a:t>
            </a:r>
            <a:r>
              <a:rPr lang="ko-KR" altLang="en-US" sz="2400" b="1">
                <a:solidFill>
                  <a:schemeClr val="bg1"/>
                </a:solidFill>
              </a:rPr>
              <a:t> 큐에서 꺼내기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void DisposeQueue()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:</a:t>
            </a:r>
            <a:r>
              <a:rPr lang="ko-KR" altLang="en-US" sz="2400" b="1">
                <a:solidFill>
                  <a:schemeClr val="bg1"/>
                </a:solidFill>
              </a:rPr>
              <a:t> 큐 해체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1188" y="902970"/>
            <a:ext cx="6480812" cy="2595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>
                <a:solidFill>
                  <a:schemeClr val="bg1"/>
                </a:solidFill>
              </a:rPr>
              <a:t>M&amp;C</a:t>
            </a:r>
            <a:r>
              <a:rPr lang="ko-KR" altLang="en-US" sz="3600" b="1">
                <a:solidFill>
                  <a:schemeClr val="bg1"/>
                </a:solidFill>
              </a:rPr>
              <a:t> 관련 함수들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void Sons()</a:t>
            </a:r>
            <a:r>
              <a:rPr lang="en-US" altLang="ko-KR" sz="2400" b="1">
                <a:solidFill>
                  <a:schemeClr val="bg1"/>
                </a:solidFill>
              </a:rPr>
              <a:t> : </a:t>
            </a:r>
            <a:r>
              <a:rPr lang="ko-KR" altLang="en-US" sz="2400" b="1">
                <a:solidFill>
                  <a:schemeClr val="bg1"/>
                </a:solidFill>
              </a:rPr>
              <a:t>해당 상태의 다음 상태 정의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bool IsPossibleState()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:</a:t>
            </a:r>
            <a:r>
              <a:rPr lang="ko-KR" altLang="en-US" sz="2400" b="1">
                <a:solidFill>
                  <a:schemeClr val="bg1"/>
                </a:solidFill>
              </a:rPr>
              <a:t> 가능한 상태인가</a:t>
            </a:r>
            <a:r>
              <a:rPr lang="en-US" altLang="ko-KR" sz="2400" b="1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int ChangeState()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:</a:t>
            </a:r>
            <a:r>
              <a:rPr lang="ko-KR" altLang="en-US" sz="2400" b="1">
                <a:solidFill>
                  <a:schemeClr val="bg1"/>
                </a:solidFill>
              </a:rPr>
              <a:t> 사람을 옮긴 뒤의 상태는</a:t>
            </a:r>
            <a:r>
              <a:rPr lang="en-US" altLang="ko-KR" sz="24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11188" y="4262818"/>
            <a:ext cx="6480812" cy="2595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기타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accent3"/>
                </a:solidFill>
              </a:rPr>
              <a:t>int HowMany()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:</a:t>
            </a:r>
            <a:r>
              <a:rPr lang="ko-KR" altLang="en-US" sz="2400" b="1">
                <a:solidFill>
                  <a:schemeClr val="bg1"/>
                </a:solidFill>
              </a:rPr>
              <a:t> 어느 수의 특정 자리수를 구함</a:t>
            </a:r>
            <a:r>
              <a:rPr lang="en-US" altLang="ko-KR" sz="2400" b="1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42C7F1"/>
                </a:solidFill>
              </a:rPr>
              <a:t>int main()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: </a:t>
            </a:r>
            <a:r>
              <a:rPr lang="ko-KR" altLang="en-US" sz="2400" b="1">
                <a:solidFill>
                  <a:schemeClr val="bg1"/>
                </a:solidFill>
              </a:rPr>
              <a:t>이들 모두를 이용하는 </a:t>
            </a:r>
            <a:r>
              <a:rPr lang="en-US" altLang="ko-KR" sz="2400" b="1">
                <a:solidFill>
                  <a:schemeClr val="bg1"/>
                </a:solidFill>
              </a:rPr>
              <a:t>main</a:t>
            </a:r>
            <a:r>
              <a:rPr lang="ko-KR" altLang="en-US" sz="2400" b="1">
                <a:solidFill>
                  <a:schemeClr val="bg1"/>
                </a:solidFill>
              </a:rPr>
              <a:t>함수</a:t>
            </a:r>
            <a:r>
              <a:rPr lang="en-US" altLang="ko-KR" sz="2400" b="1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75717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main()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611690" y="1013841"/>
            <a:ext cx="7236904" cy="4830318"/>
            <a:chOff x="3611689" y="1118997"/>
            <a:chExt cx="7236904" cy="4830318"/>
          </a:xfrm>
        </p:grpSpPr>
        <p:sp>
          <p:nvSpPr>
            <p:cNvPr id="5" name="사각형 설명선 4"/>
            <p:cNvSpPr/>
            <p:nvPr/>
          </p:nvSpPr>
          <p:spPr>
            <a:xfrm>
              <a:off x="3611689" y="1118997"/>
              <a:ext cx="4968620" cy="797813"/>
            </a:xfrm>
            <a:prstGeom prst="wedgeRectCallout">
              <a:avLst>
                <a:gd name="adj1" fmla="val -66272"/>
                <a:gd name="adj2" fmla="val 18466"/>
              </a:avLst>
            </a:prstGeom>
            <a:solidFill>
              <a:schemeClr val="bg1">
                <a:lumMod val="3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3200" b="1"/>
                <a:t>큐에 초기 상태를 삽입한다</a:t>
              </a:r>
              <a:r>
                <a:rPr lang="en-US" altLang="ko-KR" sz="3200" b="1"/>
                <a:t>.</a:t>
              </a:r>
            </a:p>
          </p:txBody>
        </p:sp>
        <p:sp>
          <p:nvSpPr>
            <p:cNvPr id="6" name="사각형 설명선 5"/>
            <p:cNvSpPr/>
            <p:nvPr/>
          </p:nvSpPr>
          <p:spPr>
            <a:xfrm>
              <a:off x="6096000" y="2132838"/>
              <a:ext cx="4752594" cy="1080135"/>
            </a:xfrm>
            <a:prstGeom prst="wedgeRectCallout">
              <a:avLst>
                <a:gd name="adj1" fmla="val -128734"/>
                <a:gd name="adj2" fmla="val 14370"/>
              </a:avLst>
            </a:prstGeom>
            <a:solidFill>
              <a:schemeClr val="bg1">
                <a:lumMod val="3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3200" b="1"/>
                <a:t>현재 상태가 목적 상태와 같은 경우</a:t>
              </a:r>
              <a:r>
                <a:rPr lang="en-US" altLang="ko-KR" sz="3200" b="1"/>
                <a:t>,</a:t>
              </a:r>
              <a:r>
                <a:rPr lang="ko-KR" altLang="en-US" sz="3200" b="1"/>
                <a:t> 프로그램 종료</a:t>
              </a:r>
              <a:r>
                <a:rPr lang="en-US" altLang="ko-KR" sz="3200" b="1"/>
                <a:t>.</a:t>
              </a:r>
            </a:p>
          </p:txBody>
        </p:sp>
        <p:sp>
          <p:nvSpPr>
            <p:cNvPr id="7" name="사각형 설명선 6"/>
            <p:cNvSpPr/>
            <p:nvPr/>
          </p:nvSpPr>
          <p:spPr>
            <a:xfrm>
              <a:off x="6096000" y="3429000"/>
              <a:ext cx="4752594" cy="1152144"/>
            </a:xfrm>
            <a:prstGeom prst="wedgeRectCallout">
              <a:avLst>
                <a:gd name="adj1" fmla="val -99290"/>
                <a:gd name="adj2" fmla="val -10207"/>
              </a:avLst>
            </a:prstGeom>
            <a:solidFill>
              <a:schemeClr val="bg1">
                <a:lumMod val="3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3200" b="1"/>
                <a:t>다음 상태들을 찾아내고</a:t>
              </a:r>
              <a:r>
                <a:rPr lang="en-US" altLang="ko-KR" sz="3200" b="1"/>
                <a:t>,</a:t>
              </a:r>
            </a:p>
            <a:p>
              <a:pPr>
                <a:defRPr/>
              </a:pPr>
              <a:r>
                <a:rPr lang="ko-KR" altLang="en-US" sz="3200" b="1"/>
                <a:t>그것을 출력한다</a:t>
              </a:r>
              <a:r>
                <a:rPr lang="en-US" altLang="ko-KR" sz="3200" b="1"/>
                <a:t>.</a:t>
              </a:r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6096000" y="4797171"/>
              <a:ext cx="4752594" cy="1152144"/>
            </a:xfrm>
            <a:prstGeom prst="wedgeRectCallout">
              <a:avLst>
                <a:gd name="adj1" fmla="val -62427"/>
                <a:gd name="adj2" fmla="val 12321"/>
              </a:avLst>
            </a:prstGeom>
            <a:solidFill>
              <a:schemeClr val="bg1">
                <a:lumMod val="3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3200" b="1"/>
                <a:t>현재 상태까지 경로에</a:t>
              </a:r>
            </a:p>
            <a:p>
              <a:pPr>
                <a:defRPr/>
              </a:pPr>
              <a:r>
                <a:rPr lang="ko-KR" altLang="en-US" sz="3200" b="1"/>
                <a:t>추가한다</a:t>
              </a:r>
              <a:r>
                <a:rPr lang="en-US" altLang="ko-KR" sz="3200" b="1"/>
                <a:t>.</a:t>
              </a:r>
            </a:p>
          </p:txBody>
        </p:sp>
      </p:grpSp>
      <p:sp>
        <p:nvSpPr>
          <p:cNvPr id="10" name="타원 9"/>
          <p:cNvSpPr/>
          <p:nvPr/>
        </p:nvSpPr>
        <p:spPr>
          <a:xfrm>
            <a:off x="623316" y="3140964"/>
            <a:ext cx="1944243" cy="288036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17685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Sons()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5176856" y="902970"/>
            <a:ext cx="7015144" cy="1445895"/>
          </a:xfrm>
          <a:prstGeom prst="wedgeRectCallout">
            <a:avLst>
              <a:gd name="adj1" fmla="val -75353"/>
              <a:gd name="adj2" fmla="val -17885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현재 노드의 자식 노드들을 임시적으로 보관하는 </a:t>
            </a:r>
            <a:r>
              <a:rPr lang="en-US" altLang="ko-KR" sz="3200" b="1"/>
              <a:t>stateSons[]</a:t>
            </a:r>
            <a:r>
              <a:rPr lang="ko-KR" altLang="en-US" sz="3200" b="1"/>
              <a:t>를 사용 전에 초기화한다</a:t>
            </a:r>
            <a:r>
              <a:rPr lang="en-US" altLang="ko-KR" sz="3200" b="1"/>
              <a:t>.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5176856" y="2492883"/>
            <a:ext cx="7015144" cy="4365117"/>
          </a:xfrm>
          <a:prstGeom prst="wedgeRectCallout">
            <a:avLst>
              <a:gd name="adj1" fmla="val -64345"/>
              <a:gd name="adj2" fmla="val 14882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>
                <a:solidFill>
                  <a:schemeClr val="accent3"/>
                </a:solidFill>
              </a:rPr>
              <a:t>ChangeState(</a:t>
            </a:r>
            <a:r>
              <a:rPr lang="ko-KR" altLang="en-US" sz="3200" b="1">
                <a:solidFill>
                  <a:schemeClr val="bg1"/>
                </a:solidFill>
              </a:rPr>
              <a:t>이동 전의 상태</a:t>
            </a:r>
            <a:r>
              <a:rPr lang="en-US" altLang="ko-KR" sz="3200" b="1">
                <a:solidFill>
                  <a:schemeClr val="accent3"/>
                </a:solidFill>
              </a:rPr>
              <a:t>,</a:t>
            </a:r>
            <a:r>
              <a:rPr lang="ko-KR" altLang="en-US" sz="3200" b="1">
                <a:solidFill>
                  <a:schemeClr val="accent3"/>
                </a:solidFill>
              </a:rPr>
              <a:t> </a:t>
            </a:r>
            <a:r>
              <a:rPr lang="en-US" altLang="ko-KR" sz="3200" b="1">
                <a:solidFill>
                  <a:srgbClr val="BAFF1A"/>
                </a:solidFill>
              </a:rPr>
              <a:t>a</a:t>
            </a:r>
            <a:r>
              <a:rPr lang="en-US" altLang="ko-KR" sz="3200" b="1">
                <a:solidFill>
                  <a:schemeClr val="accent3"/>
                </a:solidFill>
              </a:rPr>
              <a:t>, </a:t>
            </a:r>
            <a:r>
              <a:rPr lang="en-US" altLang="ko-KR" sz="3200" b="1">
                <a:solidFill>
                  <a:srgbClr val="42C7F1"/>
                </a:solidFill>
              </a:rPr>
              <a:t>b</a:t>
            </a:r>
            <a:r>
              <a:rPr lang="en-US" altLang="ko-KR" sz="3200" b="1">
                <a:solidFill>
                  <a:schemeClr val="accent3"/>
                </a:solidFill>
              </a:rPr>
              <a:t>) :</a:t>
            </a:r>
          </a:p>
          <a:p>
            <a:pPr>
              <a:defRPr/>
            </a:pPr>
            <a:r>
              <a:rPr lang="en-US" altLang="ko-KR" sz="3200" b="1">
                <a:solidFill>
                  <a:srgbClr val="BAFF1A"/>
                </a:solidFill>
              </a:rPr>
              <a:t>a :</a:t>
            </a:r>
            <a:r>
              <a:rPr lang="ko-KR" altLang="en-US" sz="3200" b="1">
                <a:solidFill>
                  <a:srgbClr val="BAFF1A"/>
                </a:solidFill>
              </a:rPr>
              <a:t> 이동할 선교사의 수</a:t>
            </a:r>
          </a:p>
          <a:p>
            <a:pPr>
              <a:defRPr/>
            </a:pPr>
            <a:r>
              <a:rPr lang="en-US" altLang="ko-KR" sz="3200" b="1">
                <a:solidFill>
                  <a:srgbClr val="42C7F1"/>
                </a:solidFill>
              </a:rPr>
              <a:t>b : </a:t>
            </a:r>
            <a:r>
              <a:rPr lang="ko-KR" altLang="en-US" sz="3200" b="1">
                <a:solidFill>
                  <a:srgbClr val="42C7F1"/>
                </a:solidFill>
              </a:rPr>
              <a:t>이동할 식인종의 수</a:t>
            </a:r>
          </a:p>
          <a:p>
            <a:pPr>
              <a:defRPr/>
            </a:pPr>
            <a:r>
              <a:rPr lang="en-US" altLang="ko-KR" sz="3200" b="1"/>
              <a:t>ChangeState()</a:t>
            </a:r>
            <a:r>
              <a:rPr lang="ko-KR" altLang="en-US" sz="3200" b="1"/>
              <a:t> </a:t>
            </a:r>
            <a:r>
              <a:rPr lang="en-US" altLang="ko-KR" sz="3200" b="1"/>
              <a:t>:</a:t>
            </a:r>
            <a:r>
              <a:rPr lang="ko-KR" altLang="en-US" sz="3200" b="1"/>
              <a:t> 이동 후 상태를 출력</a:t>
            </a:r>
            <a:r>
              <a:rPr lang="en-US" altLang="ko-KR" sz="3200" b="1"/>
              <a:t>.</a:t>
            </a:r>
            <a:r>
              <a:rPr lang="ko-KR" altLang="en-US" sz="3200" b="1"/>
              <a:t>한 번에 </a:t>
            </a:r>
            <a:r>
              <a:rPr lang="en-US" altLang="ko-KR" sz="3200" b="1"/>
              <a:t>2</a:t>
            </a:r>
            <a:r>
              <a:rPr lang="ko-KR" altLang="en-US" sz="3200" b="1"/>
              <a:t>명씩 옮길 수 있으므로</a:t>
            </a:r>
            <a:r>
              <a:rPr lang="en-US" altLang="ko-KR" sz="3200" b="1"/>
              <a:t>,</a:t>
            </a:r>
            <a:r>
              <a:rPr lang="ko-KR" altLang="en-US" sz="3200" b="1"/>
              <a:t> </a:t>
            </a:r>
            <a:r>
              <a:rPr lang="ko-KR" altLang="en-US" sz="3200" b="1">
                <a:solidFill>
                  <a:schemeClr val="accent3"/>
                </a:solidFill>
              </a:rPr>
              <a:t>가능한 모든 이동의 경우의 수를 시험한다</a:t>
            </a:r>
            <a:r>
              <a:rPr lang="en-US" altLang="ko-KR" sz="3200" b="1">
                <a:solidFill>
                  <a:schemeClr val="accent3"/>
                </a:solidFill>
              </a:rPr>
              <a:t>.</a:t>
            </a:r>
            <a:r>
              <a:rPr lang="ko-KR" altLang="en-US" sz="3200" b="1">
                <a:solidFill>
                  <a:schemeClr val="accent3"/>
                </a:solidFill>
              </a:rPr>
              <a:t> </a:t>
            </a:r>
            <a:r>
              <a:rPr lang="ko-KR" altLang="en-US" sz="3200" b="1"/>
              <a:t>만일 가능한 상태일 경우</a:t>
            </a:r>
            <a:r>
              <a:rPr lang="en-US" altLang="ko-KR" sz="3200" b="1"/>
              <a:t>,</a:t>
            </a:r>
            <a:r>
              <a:rPr lang="ko-KR" altLang="en-US" sz="3200" b="1"/>
              <a:t> 자식 노드로 저장한다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ChangeState(),</a:t>
            </a:r>
            <a:r>
              <a:rPr lang="ko-KR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</a:t>
            </a:r>
            <a:r>
              <a:rPr lang="en-US" altLang="en-US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IsPossibleState</a:t>
            </a:r>
            <a:r>
              <a:rPr lang="en-US" altLang="ko-KR" sz="5400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()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02970"/>
            <a:ext cx="8073771" cy="5955030"/>
            <a:chOff x="0" y="902970"/>
            <a:chExt cx="8073771" cy="59550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902970"/>
              <a:ext cx="7456091" cy="595503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18229" y="902970"/>
              <a:ext cx="3955542" cy="514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800" b="1"/>
                <a:t>바꾼 뒤의 상태를 </a:t>
              </a:r>
              <a:r>
                <a:rPr lang="en-US" altLang="ko-KR" sz="2800" b="1"/>
                <a:t>return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9906" y="3880485"/>
              <a:ext cx="4983865" cy="51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/>
                <a:t>규칙상 허용되는 상태인지 판별</a:t>
              </a:r>
            </a:p>
          </p:txBody>
        </p:sp>
      </p:grpSp>
      <p:sp>
        <p:nvSpPr>
          <p:cNvPr id="8" name="사각형 설명선 7"/>
          <p:cNvSpPr/>
          <p:nvPr/>
        </p:nvSpPr>
        <p:spPr>
          <a:xfrm>
            <a:off x="5231892" y="6060187"/>
            <a:ext cx="6960108" cy="797813"/>
          </a:xfrm>
          <a:prstGeom prst="wedgeRectCallout">
            <a:avLst>
              <a:gd name="adj1" fmla="val -82651"/>
              <a:gd name="adj2" fmla="val -79838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이전의 경로와 일치하는 상태면 </a:t>
            </a:r>
            <a:r>
              <a:rPr lang="en-US" altLang="ko-KR" sz="3200" b="1"/>
              <a:t>false.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6744080" y="4725162"/>
            <a:ext cx="5447919" cy="1152144"/>
          </a:xfrm>
          <a:prstGeom prst="wedgeRectCallout">
            <a:avLst>
              <a:gd name="adj1" fmla="val -67928"/>
              <a:gd name="adj2" fmla="val -24540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200" b="1"/>
              <a:t>선교사가 </a:t>
            </a:r>
            <a:r>
              <a:rPr lang="en-US" altLang="ko-KR" sz="3200" b="1"/>
              <a:t>1</a:t>
            </a:r>
            <a:r>
              <a:rPr lang="ko-KR" altLang="en-US" sz="3200" b="1"/>
              <a:t>명 이상인 상태에서</a:t>
            </a:r>
            <a:r>
              <a:rPr lang="en-US" altLang="ko-KR" sz="3200" b="1"/>
              <a:t>,</a:t>
            </a:r>
            <a:r>
              <a:rPr lang="ko-KR" altLang="en-US" sz="3200" b="1"/>
              <a:t> 식인종보다 적으면 </a:t>
            </a:r>
            <a:r>
              <a:rPr lang="en-US" altLang="ko-KR" sz="3200" b="1"/>
              <a:t>false.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8073771" y="902970"/>
            <a:ext cx="4118228" cy="3606165"/>
          </a:xfrm>
          <a:prstGeom prst="wedgeRectCallout">
            <a:avLst>
              <a:gd name="adj1" fmla="val -63064"/>
              <a:gd name="adj2" fmla="val -11739"/>
            </a:avLst>
          </a:prstGeom>
          <a:solidFill>
            <a:schemeClr val="bg1">
              <a:lumMod val="3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/>
              <a:t>mi, ca</a:t>
            </a:r>
            <a:r>
              <a:rPr lang="ko-KR" altLang="en-US" sz="3200" b="1"/>
              <a:t>는 각각 이동할 선교사</a:t>
            </a:r>
            <a:r>
              <a:rPr lang="en-US" altLang="ko-KR" sz="3200" b="1"/>
              <a:t>,</a:t>
            </a:r>
            <a:r>
              <a:rPr lang="ko-KR" altLang="en-US" sz="3200" b="1"/>
              <a:t> 식인종의 수</a:t>
            </a:r>
            <a:r>
              <a:rPr lang="en-US" altLang="ko-KR" sz="3200" b="1"/>
              <a:t>.</a:t>
            </a:r>
          </a:p>
          <a:p>
            <a:pPr>
              <a:defRPr/>
            </a:pPr>
            <a:endParaRPr lang="en-US" altLang="ko-KR" sz="3200" b="1"/>
          </a:p>
          <a:p>
            <a:pPr>
              <a:defRPr/>
            </a:pPr>
            <a:r>
              <a:rPr lang="ko-KR" altLang="en-US" sz="3200" b="1"/>
              <a:t>이동 전 상태 </a:t>
            </a:r>
            <a:r>
              <a:rPr lang="en-US" altLang="ko-KR" sz="3200" b="1"/>
              <a:t>state</a:t>
            </a:r>
            <a:r>
              <a:rPr lang="ko-KR" altLang="en-US" sz="3200" b="1"/>
              <a:t>에 해당 동작을 반영하여 </a:t>
            </a:r>
            <a:r>
              <a:rPr lang="en-US" altLang="ko-KR" sz="3200" b="1"/>
              <a:t>result</a:t>
            </a:r>
            <a:r>
              <a:rPr lang="ko-KR" altLang="en-US" sz="3200" b="1"/>
              <a:t>에 담아 반환</a:t>
            </a:r>
            <a:r>
              <a:rPr lang="en-US" altLang="ko-KR" sz="32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894</Words>
  <Application>Microsoft Office PowerPoint</Application>
  <PresentationFormat>와이드스크린</PresentationFormat>
  <Paragraphs>161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함초롬돋움</vt:lpstr>
      <vt:lpstr>Arial</vt:lpstr>
      <vt:lpstr>Times New Roman</vt:lpstr>
      <vt:lpstr>한컴오피스</vt:lpstr>
      <vt:lpstr>선교사와 식인종 알고리즘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선교사와 식인종 알고리즘 발표</dc:title>
  <dc:creator>전현찬</dc:creator>
  <cp:lastModifiedBy>com-603</cp:lastModifiedBy>
  <cp:revision>158</cp:revision>
  <dcterms:created xsi:type="dcterms:W3CDTF">2017-05-09T01:11:19Z</dcterms:created>
  <dcterms:modified xsi:type="dcterms:W3CDTF">2017-06-07T05:51:16Z</dcterms:modified>
  <cp:version>0906.0100.01</cp:version>
</cp:coreProperties>
</file>