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50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07D5-4480-4BC7-B6AE-CE7332D7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95514-72B6-444F-B2BE-6420BB312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9FF9E-F5BF-4312-B353-13DAB0E0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7C375-611D-4F9C-A88E-3D683760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BD066-4FF0-4093-BCD4-178DC7E1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22A9-4E5B-461C-A8C7-82BB48CB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BCD1E-BF1A-4270-AF39-9E2AE845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75FBF-2CF7-41F6-85A4-E4F4C64D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5C424-3459-4CA0-B5D8-D2298CDF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EA96A-5D7F-411D-AF07-DFDF383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66FEF9-0EDD-4E73-A294-2BFA7589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9DEC8-7CD9-4350-8420-123616CA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2410B-4151-421D-896B-1BB96B23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A7336-B99A-4BA1-BD95-EDF75D1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46A2C-F8B0-48DF-85EB-79C0F10B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182A-4DCF-413A-9A18-9C43EA6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6E31-3DBE-45E3-9185-57095ADE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4209B-7A2E-4CBC-8C26-FDB00C9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C209-6791-419E-8D65-9CAE4C72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51537-17FD-494E-9DB0-66D3C293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B835-FCE3-44CA-BECF-B84FE76F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D7E57-115A-47D9-9128-D5A024EC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40573-F9F8-49D0-9353-FD80B78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E4EF-6A91-4FAA-AAD1-0044AB5F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31184-8446-4189-950F-9806F2AD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D6A8-3D98-4DA3-ACD0-BE20F5E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ABB5-CFA0-4AD4-99BD-2BE7A879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86B69-57A2-4FE6-AD87-BB14DDA2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35A26-1D6E-493A-B2A2-1E3DBF77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5BEEB-F00F-4234-AF0D-365FACB9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B10AB-519E-4B4D-A9AB-E1FAB044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4E29-7BF1-4356-9361-50A062F6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E2A82-698E-48CC-8226-BDF11554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73E8F-815A-43B6-9A27-7FD2DB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040999-EB4D-47F7-B7DE-7153C326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7F700-C798-47E3-BA53-62727C94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DBE21-1BA4-48B0-8227-503F87B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E0AA52-0362-491A-BE78-371F1084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B2E6D-7B5B-4253-8C98-7BA4A604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4041E-67B3-450D-86CD-439F531B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130EE-B2EC-42E9-B563-7AB22B8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5970E-75A0-4213-A8A3-7CC8FDD3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7B54B7-5D31-4351-AD74-AAA36C53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0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CEA68-3D1B-4B47-81AA-E349E098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BE7AC1-3E61-41C0-A452-F9513413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8557C-FC31-4076-9A53-969365F9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1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EEF2-D3B9-496B-B6C3-D4D0838C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B75B-BFCD-4B46-8E6F-8E5B4A3D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F33-0D1C-4C92-87E0-9D2CB9FD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136D9-5248-4519-B02E-5EF155C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C6D64-9CCC-44DE-BECD-36FE04B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AC0B6-9AF4-48AF-86EB-16A65732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7102-4858-49D0-8C71-3CEB478D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AC469A-1E97-468A-BAE3-8E67450C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64C7F-B5DE-4DD5-83C4-434189D4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9401B-CFC6-464C-8030-73328B67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21F9B-D878-4B47-87CA-0A4E8145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13F46-AC77-4248-8182-0BB8B7DC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6863D9-5FBF-4818-8BC3-BFE58999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39F3D-1C9C-4625-9467-D2F3127C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8A2D-9C6E-4E3E-B942-EF5114F9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09F0-D1D5-473E-B114-3AA12FE1126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6F418-356F-4BB5-A2C9-F7B6FA9C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7B3E0-3FAC-4F26-B31F-0147F3D90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486F-7355-421A-A2F6-A23F8BDD9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7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F732D4-07A7-4314-94E5-12F401D04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43352"/>
              </p:ext>
            </p:extLst>
          </p:nvPr>
        </p:nvGraphicFramePr>
        <p:xfrm>
          <a:off x="584616" y="329783"/>
          <a:ext cx="11002784" cy="6160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348">
                  <a:extLst>
                    <a:ext uri="{9D8B030D-6E8A-4147-A177-3AD203B41FA5}">
                      <a16:colId xmlns:a16="http://schemas.microsoft.com/office/drawing/2014/main" val="4139904347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903601292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3645803366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2474585899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3640256859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252461847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2061173286"/>
                    </a:ext>
                  </a:extLst>
                </a:gridCol>
                <a:gridCol w="1375348">
                  <a:extLst>
                    <a:ext uri="{9D8B030D-6E8A-4147-A177-3AD203B41FA5}">
                      <a16:colId xmlns:a16="http://schemas.microsoft.com/office/drawing/2014/main" val="1674871417"/>
                    </a:ext>
                  </a:extLst>
                </a:gridCol>
              </a:tblGrid>
              <a:tr h="15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linux: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458722210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1.1 linux: </a:t>
                      </a:r>
                      <a:r>
                        <a:rPr lang="zh-CN" altLang="en-US" sz="700" u="none" strike="noStrike">
                          <a:effectLst/>
                        </a:rPr>
                        <a:t>基本介绍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974071778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1.2 linux: </a:t>
                      </a:r>
                      <a:r>
                        <a:rPr lang="zh-CN" altLang="en-US" sz="700" u="none" strike="noStrike">
                          <a:effectLst/>
                        </a:rPr>
                        <a:t>基础常识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01533896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770800944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磁盘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78691635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内存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81489470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进程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89312725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1.3 linux: </a:t>
                      </a:r>
                      <a:r>
                        <a:rPr lang="zh-CN" altLang="en-US" sz="700" u="none" strike="noStrike">
                          <a:effectLst/>
                        </a:rPr>
                        <a:t>操作基础及常用命令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73004892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权限及权限管理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79456566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基础命令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253803144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文件管理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342782559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压缩解压命令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133940813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789726122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文件命令集</a:t>
                      </a:r>
                      <a:r>
                        <a:rPr lang="en-US" sz="700" u="none" strike="noStrike" dirty="0">
                          <a:effectLst/>
                        </a:rPr>
                        <a:t>： find grep  sed   cut   </a:t>
                      </a:r>
                      <a:r>
                        <a:rPr lang="en-US" sz="700" u="none" strike="noStrike" dirty="0" err="1">
                          <a:effectLst/>
                        </a:rPr>
                        <a:t>awk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36540"/>
                  </a:ext>
                </a:extLst>
              </a:tr>
              <a:tr h="153449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1.4 shell </a:t>
                      </a:r>
                      <a:r>
                        <a:rPr lang="zh-CN" altLang="en-US" sz="700" u="none" strike="noStrike" dirty="0">
                          <a:effectLst/>
                        </a:rPr>
                        <a:t>编程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887668434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1.5 nginx </a:t>
                      </a:r>
                      <a:r>
                        <a:rPr lang="zh-CN" altLang="en-US" sz="700" u="none" strike="noStrike">
                          <a:effectLst/>
                        </a:rPr>
                        <a:t>与 </a:t>
                      </a:r>
                      <a:r>
                        <a:rPr lang="en-US" altLang="zh-CN" sz="700" u="none" strike="noStrike">
                          <a:effectLst/>
                        </a:rPr>
                        <a:t>tomcat java </a:t>
                      </a:r>
                      <a:r>
                        <a:rPr lang="zh-CN" altLang="en-US" sz="700" u="none" strike="noStrike">
                          <a:effectLst/>
                        </a:rPr>
                        <a:t>简单介绍（简单架构基础知识）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503772893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816573240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mysql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85249377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2.1 </a:t>
                      </a:r>
                      <a:r>
                        <a:rPr lang="en-US" sz="700" u="none" strike="noStrike" dirty="0" err="1">
                          <a:effectLst/>
                        </a:rPr>
                        <a:t>mysql</a:t>
                      </a:r>
                      <a:r>
                        <a:rPr lang="en-US" sz="700" u="none" strike="noStrike" dirty="0">
                          <a:effectLst/>
                        </a:rPr>
                        <a:t> ： </a:t>
                      </a:r>
                      <a:r>
                        <a:rPr lang="zh-CN" altLang="en-US" sz="700" u="none" strike="noStrike" dirty="0">
                          <a:effectLst/>
                        </a:rPr>
                        <a:t>简单介绍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768149212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2.2 </a:t>
                      </a:r>
                      <a:r>
                        <a:rPr lang="en-US" sz="700" u="none" strike="noStrike" dirty="0" err="1">
                          <a:effectLst/>
                        </a:rPr>
                        <a:t>mysql</a:t>
                      </a:r>
                      <a:r>
                        <a:rPr lang="en-US" sz="700" u="none" strike="noStrike" dirty="0">
                          <a:effectLst/>
                        </a:rPr>
                        <a:t> : CRUD</a:t>
                      </a:r>
                      <a:r>
                        <a:rPr lang="zh-CN" altLang="en-US" sz="700" u="none" strike="noStrike" dirty="0">
                          <a:effectLst/>
                        </a:rPr>
                        <a:t>及日志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26543767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 dirty="0">
                          <a:effectLst/>
                        </a:rPr>
                        <a:t>2.3 </a:t>
                      </a:r>
                      <a:r>
                        <a:rPr lang="en-US" altLang="zh-CN" sz="700" u="none" strike="noStrike" dirty="0" err="1">
                          <a:effectLst/>
                        </a:rPr>
                        <a:t>mysql</a:t>
                      </a:r>
                      <a:r>
                        <a:rPr lang="en-US" altLang="zh-CN" sz="700" u="none" strike="noStrike" dirty="0">
                          <a:effectLst/>
                        </a:rPr>
                        <a:t> : </a:t>
                      </a:r>
                      <a:r>
                        <a:rPr lang="zh-CN" altLang="en-US" sz="700" u="none" strike="noStrike" dirty="0">
                          <a:effectLst/>
                        </a:rPr>
                        <a:t>服务器环境变量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540518803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2.4 mysql: </a:t>
                      </a:r>
                      <a:r>
                        <a:rPr lang="zh-CN" altLang="en-US" sz="700" u="none" strike="noStrike">
                          <a:effectLst/>
                        </a:rPr>
                        <a:t>性能优化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4229594136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894875758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python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49119444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3.1 python </a:t>
                      </a:r>
                      <a:r>
                        <a:rPr lang="zh-CN" altLang="en-US" sz="700" u="none" strike="noStrike">
                          <a:effectLst/>
                        </a:rPr>
                        <a:t>：基本介绍 ，安装及与</a:t>
                      </a:r>
                      <a:r>
                        <a:rPr lang="en-US" altLang="zh-CN" sz="700" u="none" strike="noStrike">
                          <a:effectLst/>
                        </a:rPr>
                        <a:t>java</a:t>
                      </a:r>
                      <a:r>
                        <a:rPr lang="zh-CN" altLang="en-US" sz="700" u="none" strike="noStrike">
                          <a:effectLst/>
                        </a:rPr>
                        <a:t>不同特性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642475563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3.2.python ： </a:t>
                      </a:r>
                      <a:r>
                        <a:rPr lang="zh-CN" altLang="en-US" sz="700" u="none" strike="noStrike">
                          <a:effectLst/>
                        </a:rPr>
                        <a:t>基础知识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15811149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3.3 python : </a:t>
                      </a:r>
                      <a:r>
                        <a:rPr lang="zh-CN" altLang="en-US" sz="700" u="none" strike="noStrike">
                          <a:effectLst/>
                        </a:rPr>
                        <a:t>列表</a:t>
                      </a:r>
                      <a:r>
                        <a:rPr lang="en-US" altLang="zh-CN" sz="700" u="none" strike="noStrike">
                          <a:effectLst/>
                        </a:rPr>
                        <a:t>+</a:t>
                      </a:r>
                      <a:r>
                        <a:rPr lang="zh-CN" altLang="en-US" sz="700" u="none" strike="noStrike">
                          <a:effectLst/>
                        </a:rPr>
                        <a:t>字符串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980235336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3.4 python : </a:t>
                      </a:r>
                      <a:r>
                        <a:rPr lang="zh-CN" altLang="en-US" sz="700" u="none" strike="noStrike">
                          <a:effectLst/>
                        </a:rPr>
                        <a:t>字典</a:t>
                      </a:r>
                      <a:r>
                        <a:rPr lang="en-US" altLang="zh-CN" sz="700" u="none" strike="noStrike">
                          <a:effectLst/>
                        </a:rPr>
                        <a:t>+</a:t>
                      </a:r>
                      <a:r>
                        <a:rPr lang="en-US" sz="700" u="none" strike="noStrike">
                          <a:effectLst/>
                        </a:rPr>
                        <a:t>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816236722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3.5 python : </a:t>
                      </a:r>
                      <a:r>
                        <a:rPr lang="zh-CN" altLang="en-US" sz="700" u="none" strike="noStrike">
                          <a:effectLst/>
                        </a:rPr>
                        <a:t>循环，条件与函数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751761849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3.6 python：</a:t>
                      </a:r>
                      <a:r>
                        <a:rPr lang="zh-CN" altLang="en-US" sz="700" u="none" strike="noStrike">
                          <a:effectLst/>
                        </a:rPr>
                        <a:t>函数 </a:t>
                      </a:r>
                      <a:r>
                        <a:rPr lang="en-US" altLang="zh-CN" sz="700" u="none" strike="noStrike">
                          <a:effectLst/>
                        </a:rPr>
                        <a:t>+ </a:t>
                      </a:r>
                      <a:r>
                        <a:rPr lang="zh-CN" altLang="en-US" sz="700" u="none" strike="noStrike">
                          <a:effectLst/>
                        </a:rPr>
                        <a:t>对象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83704008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t-IT" sz="700" u="none" strike="noStrike">
                          <a:effectLst/>
                        </a:rPr>
                        <a:t>3.7 python ： 异常+io+file</a:t>
                      </a:r>
                      <a:endParaRPr lang="it-IT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10032280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419133875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web</a:t>
                      </a:r>
                      <a:r>
                        <a:rPr lang="zh-CN" altLang="en-US" sz="700" u="none" strike="noStrike">
                          <a:effectLst/>
                        </a:rPr>
                        <a:t>前端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405739693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4.1 html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418252859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4.2 css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971712651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4.3 javascript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1700683727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4.4 jquery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830303574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3.8 python : python +mysql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312237594"/>
                  </a:ext>
                </a:extLst>
              </a:tr>
              <a:tr h="154024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3426449876"/>
                  </a:ext>
                </a:extLst>
              </a:tr>
              <a:tr h="15402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Selenium +WebDriver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30" marR="4730" marT="4730" marB="0" anchor="b"/>
                </a:tc>
                <a:extLst>
                  <a:ext uri="{0D108BD9-81ED-4DB2-BD59-A6C34878D82A}">
                    <a16:rowId xmlns:a16="http://schemas.microsoft.com/office/drawing/2014/main" val="221675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9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10492-98FB-4435-9A17-D28A1B66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r>
              <a:rPr lang="zh-CN" altLang="en-US" sz="1800" b="1" dirty="0"/>
              <a:t>阻塞</a:t>
            </a:r>
            <a:endParaRPr lang="en-US" altLang="zh-CN" sz="1800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08CCB-5A0C-4B12-A8F0-8E25E9CB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2" y="681037"/>
            <a:ext cx="7950630" cy="24512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35898A-8915-4320-9675-4B91374E9450}"/>
              </a:ext>
            </a:extLst>
          </p:cNvPr>
          <p:cNvSpPr/>
          <p:nvPr/>
        </p:nvSpPr>
        <p:spPr>
          <a:xfrm>
            <a:off x="838200" y="3244334"/>
            <a:ext cx="257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</a:rPr>
              <a:t>IO</a:t>
            </a:r>
            <a:r>
              <a:rPr lang="zh-CN" altLang="en-US" b="1" dirty="0">
                <a:effectLst/>
              </a:rPr>
              <a:t>复用：异步阻塞模型</a:t>
            </a:r>
            <a:r>
              <a:rPr lang="zh-CN" altLang="en-US" dirty="0"/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82C746-32CA-49C6-AD0F-144C50F0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5" y="3613666"/>
            <a:ext cx="9141487" cy="26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B80F1-40EC-4E37-8AFE-58F5AF30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120"/>
            <a:ext cx="10515600" cy="5343843"/>
          </a:xfrm>
        </p:spPr>
        <p:txBody>
          <a:bodyPr/>
          <a:lstStyle/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en-US" altLang="zh-CN" b="1" dirty="0">
                <a:effectLst/>
              </a:rPr>
              <a:t>Linux</a:t>
            </a:r>
            <a:r>
              <a:rPr lang="zh-CN" altLang="en-US" b="1" dirty="0">
                <a:effectLst/>
              </a:rPr>
              <a:t>基本原则</a:t>
            </a:r>
            <a:r>
              <a:rPr lang="en-US" altLang="zh-CN" b="1" dirty="0">
                <a:effectLst/>
              </a:rPr>
              <a:t>: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、由目的的单一的小程序组成；组合小程序完成复杂任务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、一切皆文件：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、尽量避免捕获用户接口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、配置文件保存纯文本格式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97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536B0-6069-4C75-8C0D-29542FD7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b="1" dirty="0">
                <a:effectLst/>
              </a:rPr>
              <a:t>文件系统</a:t>
            </a:r>
            <a:endParaRPr lang="zh-CN" altLang="en-US" dirty="0">
              <a:effectLst/>
            </a:endParaRPr>
          </a:p>
          <a:p>
            <a:r>
              <a:rPr lang="en-US" altLang="zh-CN" b="1" dirty="0" err="1">
                <a:effectLst/>
              </a:rPr>
              <a:t>rootfs</a:t>
            </a:r>
            <a:r>
              <a:rPr lang="en-US" altLang="zh-CN" b="1" dirty="0">
                <a:effectLst/>
              </a:rPr>
              <a:t>:</a:t>
            </a:r>
            <a:r>
              <a:rPr lang="zh-CN" altLang="en-US" b="1" dirty="0">
                <a:effectLst/>
              </a:rPr>
              <a:t>根文件系统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FHS: Linux  </a:t>
            </a:r>
            <a:r>
              <a:rPr lang="zh-CN" altLang="en-US" b="1" dirty="0">
                <a:effectLst/>
              </a:rPr>
              <a:t>文件系统标准委员会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/boot:</a:t>
            </a:r>
            <a:r>
              <a:rPr lang="zh-CN" altLang="en-US" b="1" dirty="0">
                <a:effectLst/>
              </a:rPr>
              <a:t>系统启动相关的文件，如内核，</a:t>
            </a:r>
            <a:r>
              <a:rPr lang="en-US" altLang="zh-CN" b="1" dirty="0" err="1">
                <a:effectLst/>
              </a:rPr>
              <a:t>initrd</a:t>
            </a:r>
            <a:r>
              <a:rPr lang="en-US" altLang="zh-CN" b="1" dirty="0">
                <a:effectLst/>
              </a:rPr>
              <a:t>,</a:t>
            </a:r>
            <a:r>
              <a:rPr lang="zh-CN" altLang="en-US" b="1" dirty="0">
                <a:effectLst/>
              </a:rPr>
              <a:t>以及</a:t>
            </a:r>
            <a:r>
              <a:rPr lang="en-US" altLang="zh-CN" b="1" dirty="0">
                <a:effectLst/>
              </a:rPr>
              <a:t>grub(bootloader)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/dev:</a:t>
            </a:r>
            <a:r>
              <a:rPr lang="zh-CN" altLang="en-US" b="1" dirty="0">
                <a:effectLst/>
              </a:rPr>
              <a:t>设备文件：块设备：随机访问，数据块     字符设备：线性访问，按字符位单位   设备号：主设备号和次设备号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</a:t>
            </a:r>
            <a:r>
              <a:rPr lang="en-US" altLang="zh-CN" b="1" dirty="0" err="1">
                <a:effectLst/>
              </a:rPr>
              <a:t>etc</a:t>
            </a:r>
            <a:r>
              <a:rPr lang="zh-CN" altLang="en-US" b="1" dirty="0">
                <a:effectLst/>
              </a:rPr>
              <a:t>：配置文件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/home:</a:t>
            </a:r>
            <a:r>
              <a:rPr lang="zh-CN" altLang="en-US" b="1" dirty="0">
                <a:effectLst/>
              </a:rPr>
              <a:t>用户的家目录，每个用户家目录同城默认为</a:t>
            </a:r>
            <a:r>
              <a:rPr lang="en-US" altLang="zh-CN" b="1" dirty="0">
                <a:effectLst/>
              </a:rPr>
              <a:t>/home/USERNAME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/root:</a:t>
            </a:r>
            <a:r>
              <a:rPr lang="zh-CN" altLang="en-US" b="1" dirty="0">
                <a:effectLst/>
              </a:rPr>
              <a:t>管理员家目录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/lib:</a:t>
            </a:r>
            <a:r>
              <a:rPr lang="zh-CN" altLang="en-US" b="1" dirty="0">
                <a:effectLst/>
              </a:rPr>
              <a:t>库文件</a:t>
            </a:r>
            <a:endParaRPr lang="zh-CN" altLang="en-US" dirty="0"/>
          </a:p>
          <a:p>
            <a:r>
              <a:rPr lang="zh-CN" altLang="en-US" b="1" dirty="0">
                <a:effectLst/>
              </a:rPr>
              <a:t>    静态库</a:t>
            </a:r>
            <a:endParaRPr lang="zh-CN" altLang="en-US" dirty="0"/>
          </a:p>
          <a:p>
            <a:r>
              <a:rPr lang="zh-CN" altLang="en-US" b="1" dirty="0">
                <a:effectLst/>
              </a:rPr>
              <a:t>    动态库：</a:t>
            </a:r>
            <a:r>
              <a:rPr lang="en-US" altLang="zh-CN" b="1" dirty="0">
                <a:effectLst/>
              </a:rPr>
              <a:t>.</a:t>
            </a:r>
            <a:r>
              <a:rPr lang="en-US" altLang="zh-CN" b="1" dirty="0" err="1">
                <a:effectLst/>
              </a:rPr>
              <a:t>dll</a:t>
            </a:r>
            <a:r>
              <a:rPr lang="en-US" altLang="zh-CN" b="1" dirty="0">
                <a:effectLst/>
              </a:rPr>
              <a:t>(windows) .so(share object)</a:t>
            </a:r>
            <a:endParaRPr lang="zh-CN" altLang="en-US" dirty="0"/>
          </a:p>
          <a:p>
            <a:r>
              <a:rPr lang="zh-CN" altLang="en-US" b="1" dirty="0">
                <a:effectLst/>
              </a:rPr>
              <a:t>    </a:t>
            </a:r>
            <a:r>
              <a:rPr lang="en-US" altLang="zh-CN" b="1" dirty="0">
                <a:effectLst/>
              </a:rPr>
              <a:t>/lib/modules:</a:t>
            </a:r>
            <a:r>
              <a:rPr lang="zh-CN" altLang="en-US" b="1" dirty="0">
                <a:effectLst/>
              </a:rPr>
              <a:t>内核模块文件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/media:</a:t>
            </a:r>
            <a:r>
              <a:rPr lang="zh-CN" altLang="en-US" b="1" dirty="0">
                <a:effectLst/>
              </a:rPr>
              <a:t>挂载点目录，挂载移动设备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</a:t>
            </a:r>
            <a:r>
              <a:rPr lang="en-US" altLang="zh-CN" b="1" dirty="0" err="1">
                <a:effectLst/>
              </a:rPr>
              <a:t>mnt</a:t>
            </a:r>
            <a:r>
              <a:rPr lang="zh-CN" altLang="en-US" b="1" dirty="0">
                <a:effectLst/>
              </a:rPr>
              <a:t>：挂载点目录，额外的临时文件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/opt:</a:t>
            </a:r>
            <a:r>
              <a:rPr lang="zh-CN" altLang="en-US" b="1" dirty="0">
                <a:effectLst/>
              </a:rPr>
              <a:t>可选目录，早期安装第三方程序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/proc:</a:t>
            </a:r>
            <a:r>
              <a:rPr lang="zh-CN" altLang="en-US" b="1" dirty="0">
                <a:effectLst/>
              </a:rPr>
              <a:t>伪文件系统，内核映射文件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/sys:</a:t>
            </a:r>
            <a:r>
              <a:rPr lang="zh-CN" altLang="en-US" b="1" dirty="0">
                <a:effectLst/>
              </a:rPr>
              <a:t>伪文件系统，跟硬盒设备相关的属性映射文件，修改磁盘</a:t>
            </a:r>
            <a:r>
              <a:rPr lang="en-US" altLang="zh-CN" b="1" dirty="0">
                <a:effectLst/>
              </a:rPr>
              <a:t>IO</a:t>
            </a:r>
            <a:r>
              <a:rPr lang="zh-CN" altLang="en-US" b="1" dirty="0">
                <a:effectLst/>
              </a:rPr>
              <a:t>调度队列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</a:t>
            </a:r>
            <a:r>
              <a:rPr lang="en-US" altLang="zh-CN" b="1" dirty="0" err="1">
                <a:effectLst/>
              </a:rPr>
              <a:t>tmp</a:t>
            </a:r>
            <a:r>
              <a:rPr lang="en-US" altLang="zh-CN" b="1" dirty="0">
                <a:effectLst/>
              </a:rPr>
              <a:t>:</a:t>
            </a:r>
            <a:r>
              <a:rPr lang="zh-CN" altLang="en-US" b="1" dirty="0">
                <a:effectLst/>
              </a:rPr>
              <a:t>临时文件（一个文件一个月无使用删除） </a:t>
            </a:r>
            <a:r>
              <a:rPr lang="en-US" altLang="zh-CN" b="1" dirty="0">
                <a:effectLst/>
              </a:rPr>
              <a:t>/var/</a:t>
            </a:r>
            <a:r>
              <a:rPr lang="en-US" altLang="zh-CN" b="1" dirty="0" err="1">
                <a:effectLst/>
              </a:rPr>
              <a:t>tmp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/var:</a:t>
            </a:r>
            <a:r>
              <a:rPr lang="zh-CN" altLang="en-US" b="1" dirty="0">
                <a:effectLst/>
              </a:rPr>
              <a:t>可变化的文件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/bin:</a:t>
            </a:r>
            <a:r>
              <a:rPr lang="zh-CN" altLang="en-US" b="1" dirty="0">
                <a:effectLst/>
              </a:rPr>
              <a:t>二进制，可执行文件，用户命令</a:t>
            </a:r>
            <a:endParaRPr lang="zh-CN" altLang="en-US" dirty="0"/>
          </a:p>
          <a:p>
            <a:r>
              <a:rPr lang="en-US" altLang="zh-CN" b="1" dirty="0">
                <a:effectLst/>
              </a:rPr>
              <a:t>/</a:t>
            </a:r>
            <a:r>
              <a:rPr lang="en-US" altLang="zh-CN" b="1" dirty="0" err="1">
                <a:effectLst/>
              </a:rPr>
              <a:t>sbin</a:t>
            </a:r>
            <a:r>
              <a:rPr lang="en-US" altLang="zh-CN" b="1" dirty="0">
                <a:effectLst/>
              </a:rPr>
              <a:t>:</a:t>
            </a:r>
            <a:r>
              <a:rPr lang="zh-CN" altLang="en-US" b="1" dirty="0">
                <a:effectLst/>
              </a:rPr>
              <a:t>管理命令</a:t>
            </a:r>
            <a:endParaRPr lang="zh-CN" altLang="en-US" dirty="0"/>
          </a:p>
          <a:p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83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F21A9-511D-4082-BDAA-8B76BDD6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43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基础知识学习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8DBCF-1A7B-48A7-8B43-8D8978427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3555531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5CD6-7D3D-4B9A-97B6-0F18F1A1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35280"/>
            <a:ext cx="10515600" cy="6339523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计算机体系结构</a:t>
            </a:r>
            <a:r>
              <a:rPr lang="zh-CN" altLang="en-US" dirty="0"/>
              <a:t> ：</a:t>
            </a:r>
            <a:endParaRPr lang="en-US" altLang="zh-CN" dirty="0"/>
          </a:p>
          <a:p>
            <a:pPr lvl="1"/>
            <a:r>
              <a:rPr lang="en-US" altLang="zh-CN" b="1" dirty="0">
                <a:effectLst/>
              </a:rPr>
              <a:t>CPU</a:t>
            </a:r>
          </a:p>
          <a:p>
            <a:pPr lvl="1"/>
            <a:r>
              <a:rPr lang="en-US" altLang="zh-CN" b="1" dirty="0"/>
              <a:t>RAM</a:t>
            </a:r>
          </a:p>
          <a:p>
            <a:pPr lvl="1"/>
            <a:r>
              <a:rPr lang="en-US" altLang="zh-CN" b="1" dirty="0"/>
              <a:t>IO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03B1D-17D4-4CB7-93F8-2E95057C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147950"/>
            <a:ext cx="8661400" cy="43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4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553EA-40F4-43E4-A44D-A50AF485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r>
              <a:rPr lang="en-US" altLang="zh-CN" b="1" dirty="0" err="1">
                <a:effectLst/>
              </a:rPr>
              <a:t>cpu</a:t>
            </a:r>
            <a:r>
              <a:rPr lang="zh-CN" altLang="en-US" b="1" dirty="0">
                <a:effectLst/>
              </a:rPr>
              <a:t>一级缓存：分成一级指令缓存，一级数据缓存</a:t>
            </a:r>
          </a:p>
          <a:p>
            <a:r>
              <a:rPr lang="en-US" altLang="zh-CN" b="1" dirty="0" err="1"/>
              <a:t>cpu</a:t>
            </a:r>
            <a:r>
              <a:rPr lang="zh-CN" altLang="en-US" b="1" dirty="0"/>
              <a:t>一级缓存和二级缓存为独有的，三级缓存为共享缓存</a:t>
            </a:r>
          </a:p>
          <a:p>
            <a:r>
              <a:rPr lang="en-US" altLang="zh-CN" b="1" dirty="0">
                <a:effectLst/>
              </a:rPr>
              <a:t>CPU</a:t>
            </a:r>
            <a:r>
              <a:rPr lang="zh-CN" altLang="en-US" b="1" dirty="0">
                <a:effectLst/>
              </a:rPr>
              <a:t>：主频 </a:t>
            </a:r>
            <a:r>
              <a:rPr lang="en-US" altLang="zh-CN" b="1" dirty="0">
                <a:effectLst/>
              </a:rPr>
              <a:t>HZ</a:t>
            </a:r>
            <a:r>
              <a:rPr lang="zh-CN" altLang="en-US" b="1" dirty="0">
                <a:effectLst/>
              </a:rPr>
              <a:t>：单位时间内发生的周期数  一次频率一次事件  </a:t>
            </a:r>
            <a:r>
              <a:rPr lang="en-US" altLang="zh-CN" b="1" dirty="0">
                <a:effectLst/>
              </a:rPr>
              <a:t>1GHZ=10^9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32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1DAD74-E5B6-4193-B0EC-EE73A07EE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6" y="386081"/>
            <a:ext cx="10196094" cy="588232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E9284E-F67E-4431-AFFC-A3F58A890717}"/>
              </a:ext>
            </a:extLst>
          </p:cNvPr>
          <p:cNvSpPr/>
          <p:nvPr/>
        </p:nvSpPr>
        <p:spPr>
          <a:xfrm>
            <a:off x="1452880" y="4257040"/>
            <a:ext cx="883920" cy="528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3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35AAC2-132E-48B8-8EF3-787596F7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501283"/>
            <a:ext cx="9173855" cy="5268060"/>
          </a:xfrm>
        </p:spPr>
      </p:pic>
    </p:spTree>
    <p:extLst>
      <p:ext uri="{BB962C8B-B14F-4D97-AF65-F5344CB8AC3E}">
        <p14:creationId xmlns:p14="http://schemas.microsoft.com/office/powerpoint/2010/main" val="65162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EFCA4E-3208-49A4-AA21-8E2AF69F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624330"/>
            <a:ext cx="7506748" cy="5039428"/>
          </a:xfrm>
        </p:spPr>
      </p:pic>
    </p:spTree>
    <p:extLst>
      <p:ext uri="{BB962C8B-B14F-4D97-AF65-F5344CB8AC3E}">
        <p14:creationId xmlns:p14="http://schemas.microsoft.com/office/powerpoint/2010/main" val="241447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7DE52E-C76F-47D5-8353-CC73E0CB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2" y="1825625"/>
            <a:ext cx="8562535" cy="4351338"/>
          </a:xfrm>
        </p:spPr>
      </p:pic>
    </p:spTree>
    <p:extLst>
      <p:ext uri="{BB962C8B-B14F-4D97-AF65-F5344CB8AC3E}">
        <p14:creationId xmlns:p14="http://schemas.microsoft.com/office/powerpoint/2010/main" val="223545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E789F-9EAE-40B8-8ACC-ADA9DCF5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zh-CN" altLang="en-US" sz="1200" b="1" dirty="0">
                <a:effectLst/>
              </a:rPr>
              <a:t>阻塞</a:t>
            </a:r>
            <a:r>
              <a:rPr lang="en-US" altLang="zh-CN" sz="1200" b="1" dirty="0">
                <a:effectLst/>
              </a:rPr>
              <a:t>IO</a:t>
            </a:r>
            <a:r>
              <a:rPr lang="zh-CN" altLang="en-US" sz="1200" b="1" dirty="0">
                <a:effectLst/>
              </a:rPr>
              <a:t>：</a:t>
            </a:r>
            <a:endParaRPr lang="zh-CN" altLang="en-US" sz="1200" dirty="0">
              <a:effectLst/>
            </a:endParaRPr>
          </a:p>
          <a:p>
            <a:r>
              <a:rPr lang="zh-CN" altLang="en-US" sz="1200" b="1" dirty="0">
                <a:effectLst/>
              </a:rPr>
              <a:t>非阻塞</a:t>
            </a:r>
            <a:r>
              <a:rPr lang="en-US" altLang="zh-CN" sz="1200" b="1" dirty="0">
                <a:effectLst/>
              </a:rPr>
              <a:t>IO</a:t>
            </a:r>
            <a:r>
              <a:rPr lang="zh-CN" altLang="en-US" sz="1200" b="1" dirty="0">
                <a:effectLst/>
              </a:rPr>
              <a:t>： </a:t>
            </a:r>
            <a:endParaRPr lang="zh-CN" altLang="en-US" sz="1200" dirty="0"/>
          </a:p>
          <a:p>
            <a:r>
              <a:rPr lang="en-US" altLang="zh-CN" sz="1200" b="1" dirty="0">
                <a:effectLst/>
              </a:rPr>
              <a:t>IO</a:t>
            </a:r>
            <a:r>
              <a:rPr lang="zh-CN" altLang="en-US" sz="1200" b="1" dirty="0">
                <a:effectLst/>
              </a:rPr>
              <a:t>复用：一个进程同时处理两个以上（甚至一个时也需要）</a:t>
            </a:r>
            <a:r>
              <a:rPr lang="en-US" altLang="zh-CN" sz="1200" b="1" dirty="0">
                <a:effectLst/>
              </a:rPr>
              <a:t>IO</a:t>
            </a:r>
            <a:r>
              <a:rPr lang="zh-CN" altLang="en-US" sz="1200" b="1" dirty="0">
                <a:effectLst/>
              </a:rPr>
              <a:t>时，必须复用否则无法完成此处理</a:t>
            </a:r>
            <a:r>
              <a:rPr lang="en-US" altLang="zh-CN" sz="1200" b="1" dirty="0">
                <a:effectLst/>
              </a:rPr>
              <a:t>(</a:t>
            </a:r>
            <a:r>
              <a:rPr lang="zh-CN" altLang="en-US" sz="1200" b="1" dirty="0">
                <a:effectLst/>
              </a:rPr>
              <a:t>多路复用</a:t>
            </a:r>
            <a:r>
              <a:rPr lang="en-US" altLang="zh-CN" sz="1200" b="1" dirty="0">
                <a:effectLst/>
              </a:rPr>
              <a:t>)</a:t>
            </a:r>
            <a:endParaRPr lang="zh-CN" altLang="en-US" sz="1200" dirty="0"/>
          </a:p>
          <a:p>
            <a:r>
              <a:rPr lang="zh-CN" altLang="en-US" sz="1200" b="1" dirty="0">
                <a:effectLst/>
              </a:rPr>
              <a:t>信号驱动</a:t>
            </a:r>
            <a:r>
              <a:rPr lang="en-US" altLang="zh-CN" sz="1200" b="1" dirty="0">
                <a:effectLst/>
              </a:rPr>
              <a:t>IO</a:t>
            </a:r>
            <a:r>
              <a:rPr lang="zh-CN" altLang="en-US" sz="1200" b="1" dirty="0">
                <a:effectLst/>
              </a:rPr>
              <a:t>：</a:t>
            </a:r>
            <a:endParaRPr lang="zh-CN" altLang="en-US" sz="1200" dirty="0"/>
          </a:p>
          <a:p>
            <a:r>
              <a:rPr lang="zh-CN" altLang="en-US" sz="1200" b="1" dirty="0">
                <a:effectLst/>
              </a:rPr>
              <a:t>异步</a:t>
            </a:r>
            <a:r>
              <a:rPr lang="en-US" altLang="zh-CN" sz="1200" b="1" dirty="0">
                <a:effectLst/>
              </a:rPr>
              <a:t>IO(AIO)</a:t>
            </a:r>
            <a:r>
              <a:rPr lang="zh-CN" altLang="en-US" sz="1200" b="1" dirty="0">
                <a:effectLst/>
              </a:rPr>
              <a:t>：</a:t>
            </a:r>
            <a:endParaRPr lang="zh-CN" altLang="en-US" sz="12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39157A-B662-4D65-9B62-57C607A6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0" y="1566158"/>
            <a:ext cx="9535630" cy="46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6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226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Linux基础知识学习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Linux基础知识学习</dc:title>
  <dc:creator>wen chen</dc:creator>
  <cp:lastModifiedBy>wen chen</cp:lastModifiedBy>
  <cp:revision>14</cp:revision>
  <dcterms:created xsi:type="dcterms:W3CDTF">2018-10-20T02:24:24Z</dcterms:created>
  <dcterms:modified xsi:type="dcterms:W3CDTF">2018-10-20T10:47:58Z</dcterms:modified>
</cp:coreProperties>
</file>